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00FFFF"/>
    <a:srgbClr val="00FFCC"/>
    <a:srgbClr val="00CC99"/>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77"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17366628830874006"/>
          <c:y val="1.0771992818671436E-2"/>
          <c:w val="0.50397275822928489"/>
          <c:h val="0.90125673249551164"/>
        </c:manualLayout>
      </c:layout>
      <c:barChart>
        <c:barDir val="bar"/>
        <c:grouping val="clustered"/>
        <c:varyColors val="0"/>
        <c:ser>
          <c:idx val="0"/>
          <c:order val="0"/>
          <c:tx>
            <c:strRef>
              <c:f>Sheet1!$B$1</c:f>
              <c:strCache>
                <c:ptCount val="1"/>
              </c:strCache>
            </c:strRef>
          </c:tx>
          <c:spPr>
            <a:solidFill>
              <a:srgbClr val="339966"/>
            </a:solidFill>
            <a:ln w="11144">
              <a:solidFill>
                <a:schemeClr val="tx1"/>
              </a:solidFill>
              <a:prstDash val="solid"/>
            </a:ln>
          </c:spPr>
          <c:invertIfNegative val="0"/>
          <c:dPt>
            <c:idx val="12"/>
            <c:invertIfNegative val="0"/>
            <c:bubble3D val="0"/>
            <c:spPr>
              <a:solidFill>
                <a:srgbClr val="00B050"/>
              </a:solidFill>
              <a:ln w="11144">
                <a:solidFill>
                  <a:schemeClr val="tx1"/>
                </a:solidFill>
                <a:prstDash val="solid"/>
              </a:ln>
            </c:spPr>
          </c:dPt>
          <c:dPt>
            <c:idx val="13"/>
            <c:invertIfNegative val="0"/>
            <c:bubble3D val="0"/>
            <c:spPr>
              <a:solidFill>
                <a:srgbClr val="00B050"/>
              </a:solidFill>
              <a:ln w="11144">
                <a:solidFill>
                  <a:schemeClr val="tx1"/>
                </a:solidFill>
                <a:prstDash val="solid"/>
              </a:ln>
            </c:spPr>
          </c:dPt>
          <c:dPt>
            <c:idx val="14"/>
            <c:invertIfNegative val="0"/>
            <c:bubble3D val="0"/>
            <c:spPr>
              <a:solidFill>
                <a:srgbClr val="CCFFCC"/>
              </a:solidFill>
              <a:ln w="11144">
                <a:solidFill>
                  <a:schemeClr val="tx1"/>
                </a:solidFill>
                <a:prstDash val="solid"/>
              </a:ln>
            </c:spPr>
          </c:dPt>
          <c:dPt>
            <c:idx val="16"/>
            <c:invertIfNegative val="0"/>
            <c:bubble3D val="0"/>
            <c:spPr>
              <a:solidFill>
                <a:srgbClr val="00B050"/>
              </a:solidFill>
              <a:ln w="11144">
                <a:solidFill>
                  <a:schemeClr val="tx1"/>
                </a:solidFill>
                <a:prstDash val="solid"/>
              </a:ln>
            </c:spPr>
          </c:dPt>
          <c:dPt>
            <c:idx val="17"/>
            <c:invertIfNegative val="0"/>
            <c:bubble3D val="0"/>
            <c:spPr>
              <a:solidFill>
                <a:srgbClr val="00B050"/>
              </a:solidFill>
              <a:ln w="11144">
                <a:solidFill>
                  <a:schemeClr val="tx1"/>
                </a:solidFill>
                <a:prstDash val="solid"/>
              </a:ln>
            </c:spPr>
          </c:dPt>
          <c:dPt>
            <c:idx val="18"/>
            <c:invertIfNegative val="0"/>
            <c:bubble3D val="0"/>
            <c:spPr>
              <a:solidFill>
                <a:srgbClr val="CCFFCC"/>
              </a:solidFill>
              <a:ln w="11144">
                <a:solidFill>
                  <a:schemeClr val="tx1"/>
                </a:solidFill>
                <a:prstDash val="solid"/>
              </a:ln>
            </c:spPr>
          </c:dPt>
          <c:dLbls>
            <c:numFmt formatCode="0.00" sourceLinked="0"/>
            <c:spPr>
              <a:noFill/>
              <a:ln w="22290">
                <a:noFill/>
              </a:ln>
            </c:spPr>
            <c:txPr>
              <a:bodyPr/>
              <a:lstStyle/>
              <a:p>
                <a:pPr>
                  <a:defRPr sz="854"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Sheet1!$A$2:$A$18</c:f>
              <c:strCache>
                <c:ptCount val="17"/>
                <c:pt idx="0">
                  <c:v>M (n=79)</c:v>
                </c:pt>
                <c:pt idx="1">
                  <c:v>N (n=96)</c:v>
                </c:pt>
                <c:pt idx="2">
                  <c:v>D (n=84)</c:v>
                </c:pt>
                <c:pt idx="3">
                  <c:v>Q (n=90)</c:v>
                </c:pt>
                <c:pt idx="4">
                  <c:v>J (n=79)</c:v>
                </c:pt>
                <c:pt idx="5">
                  <c:v>L (n=78)</c:v>
                </c:pt>
                <c:pt idx="6">
                  <c:v>K (n=168)</c:v>
                </c:pt>
                <c:pt idx="7">
                  <c:v>P (n=75)</c:v>
                </c:pt>
                <c:pt idx="8">
                  <c:v>I (n=179)</c:v>
                </c:pt>
                <c:pt idx="9">
                  <c:v>F (n=98)</c:v>
                </c:pt>
                <c:pt idx="10">
                  <c:v>G (n=163)</c:v>
                </c:pt>
                <c:pt idx="11">
                  <c:v>C (n=187)</c:v>
                </c:pt>
                <c:pt idx="12">
                  <c:v>B (n=130)</c:v>
                </c:pt>
                <c:pt idx="13">
                  <c:v>E (n=161)</c:v>
                </c:pt>
                <c:pt idx="14">
                  <c:v>Gulf (n=203)</c:v>
                </c:pt>
                <c:pt idx="15">
                  <c:v>O (n=173)</c:v>
                </c:pt>
                <c:pt idx="16">
                  <c:v>A (n=177)</c:v>
                </c:pt>
              </c:strCache>
            </c:strRef>
          </c:cat>
          <c:val>
            <c:numRef>
              <c:f>Sheet1!$B$2:$B$18</c:f>
              <c:numCache>
                <c:formatCode>###0.00</c:formatCode>
                <c:ptCount val="17"/>
                <c:pt idx="0">
                  <c:v>6.4126098582311668</c:v>
                </c:pt>
                <c:pt idx="1">
                  <c:v>6.6968869483035132</c:v>
                </c:pt>
                <c:pt idx="2">
                  <c:v>7.069404966309131</c:v>
                </c:pt>
                <c:pt idx="3">
                  <c:v>7.3563008581241256</c:v>
                </c:pt>
                <c:pt idx="4">
                  <c:v>7.4039019768514436</c:v>
                </c:pt>
                <c:pt idx="5">
                  <c:v>7.4170030222800936</c:v>
                </c:pt>
                <c:pt idx="6">
                  <c:v>7.4625494445815779</c:v>
                </c:pt>
                <c:pt idx="7">
                  <c:v>7.4998276450186374</c:v>
                </c:pt>
                <c:pt idx="8">
                  <c:v>7.5575797499607971</c:v>
                </c:pt>
                <c:pt idx="9">
                  <c:v>7.5948162762802314</c:v>
                </c:pt>
                <c:pt idx="10">
                  <c:v>7.6724574488545763</c:v>
                </c:pt>
                <c:pt idx="11">
                  <c:v>7.7449792169958638</c:v>
                </c:pt>
                <c:pt idx="12">
                  <c:v>7.8475588758367856</c:v>
                </c:pt>
                <c:pt idx="13">
                  <c:v>7.8685863776990148</c:v>
                </c:pt>
                <c:pt idx="14">
                  <c:v>8.1714611746212515</c:v>
                </c:pt>
                <c:pt idx="15">
                  <c:v>8.2214381700271115</c:v>
                </c:pt>
                <c:pt idx="16">
                  <c:v>8.2541271132782121</c:v>
                </c:pt>
              </c:numCache>
            </c:numRef>
          </c:val>
        </c:ser>
        <c:dLbls>
          <c:showLegendKey val="0"/>
          <c:showVal val="0"/>
          <c:showCatName val="0"/>
          <c:showSerName val="0"/>
          <c:showPercent val="0"/>
          <c:showBubbleSize val="0"/>
        </c:dLbls>
        <c:gapWidth val="150"/>
        <c:axId val="117876992"/>
        <c:axId val="117882880"/>
      </c:barChart>
      <c:catAx>
        <c:axId val="117876992"/>
        <c:scaling>
          <c:orientation val="minMax"/>
        </c:scaling>
        <c:delete val="0"/>
        <c:axPos val="l"/>
        <c:numFmt formatCode="General" sourceLinked="1"/>
        <c:majorTickMark val="out"/>
        <c:minorTickMark val="none"/>
        <c:tickLblPos val="nextTo"/>
        <c:spPr>
          <a:ln w="2786">
            <a:solidFill>
              <a:schemeClr val="tx1"/>
            </a:solidFill>
            <a:prstDash val="solid"/>
          </a:ln>
        </c:spPr>
        <c:txPr>
          <a:bodyPr rot="0" vert="horz"/>
          <a:lstStyle/>
          <a:p>
            <a:pPr>
              <a:defRPr sz="702" b="0" i="0" u="none" strike="noStrike" baseline="0">
                <a:solidFill>
                  <a:schemeClr val="tx1"/>
                </a:solidFill>
                <a:latin typeface="Arial"/>
                <a:ea typeface="Arial"/>
                <a:cs typeface="Arial"/>
              </a:defRPr>
            </a:pPr>
            <a:endParaRPr lang="en-US"/>
          </a:p>
        </c:txPr>
        <c:crossAx val="117882880"/>
        <c:crosses val="autoZero"/>
        <c:auto val="1"/>
        <c:lblAlgn val="ctr"/>
        <c:lblOffset val="100"/>
        <c:tickLblSkip val="1"/>
        <c:tickMarkSkip val="1"/>
        <c:noMultiLvlLbl val="0"/>
      </c:catAx>
      <c:valAx>
        <c:axId val="117882880"/>
        <c:scaling>
          <c:orientation val="minMax"/>
          <c:max val="10"/>
          <c:min val="0"/>
        </c:scaling>
        <c:delete val="0"/>
        <c:axPos val="b"/>
        <c:title>
          <c:tx>
            <c:rich>
              <a:bodyPr/>
              <a:lstStyle/>
              <a:p>
                <a:pPr>
                  <a:defRPr sz="974" b="0" i="0" u="none" strike="noStrike" baseline="0">
                    <a:solidFill>
                      <a:srgbClr val="000000"/>
                    </a:solidFill>
                    <a:latin typeface="Arial"/>
                    <a:ea typeface="Arial"/>
                    <a:cs typeface="Arial"/>
                  </a:defRPr>
                </a:pPr>
                <a:r>
                  <a:rPr lang="en-US" dirty="0"/>
                  <a:t>Average Rating </a:t>
                </a:r>
              </a:p>
            </c:rich>
          </c:tx>
          <c:layout>
            <c:manualLayout>
              <c:xMode val="edge"/>
              <c:yMode val="edge"/>
              <c:x val="0.36435861556462129"/>
              <c:y val="0.95511682363234018"/>
            </c:manualLayout>
          </c:layout>
          <c:overlay val="0"/>
          <c:spPr>
            <a:noFill/>
            <a:ln w="22290">
              <a:noFill/>
            </a:ln>
          </c:spPr>
        </c:title>
        <c:numFmt formatCode="0.00" sourceLinked="0"/>
        <c:majorTickMark val="out"/>
        <c:minorTickMark val="none"/>
        <c:tickLblPos val="nextTo"/>
        <c:spPr>
          <a:ln w="2786">
            <a:solidFill>
              <a:schemeClr val="tx1"/>
            </a:solidFill>
            <a:prstDash val="solid"/>
          </a:ln>
        </c:spPr>
        <c:txPr>
          <a:bodyPr rot="0" vert="horz"/>
          <a:lstStyle/>
          <a:p>
            <a:pPr>
              <a:defRPr sz="854" b="0" i="0" u="none" strike="noStrike" baseline="0">
                <a:solidFill>
                  <a:schemeClr val="tx1"/>
                </a:solidFill>
                <a:latin typeface="Arial"/>
                <a:ea typeface="Arial"/>
                <a:cs typeface="Arial"/>
              </a:defRPr>
            </a:pPr>
            <a:endParaRPr lang="en-US"/>
          </a:p>
        </c:txPr>
        <c:crossAx val="117876992"/>
        <c:crosses val="autoZero"/>
        <c:crossBetween val="between"/>
        <c:majorUnit val="1"/>
      </c:valAx>
      <c:spPr>
        <a:noFill/>
        <a:ln w="25383">
          <a:noFill/>
        </a:ln>
      </c:spPr>
    </c:plotArea>
    <c:plotVisOnly val="1"/>
    <c:dispBlanksAs val="gap"/>
    <c:showDLblsOverMax val="0"/>
  </c:chart>
  <c:spPr>
    <a:noFill/>
    <a:ln>
      <a:noFill/>
    </a:ln>
  </c:spPr>
  <c:txPr>
    <a:bodyPr/>
    <a:lstStyle/>
    <a:p>
      <a:pPr>
        <a:defRPr sz="1580" b="1" i="0" u="none" strike="noStrike" baseline="0">
          <a:solidFill>
            <a:schemeClr val="tx1"/>
          </a:solidFill>
          <a:latin typeface="Arial Black"/>
          <a:ea typeface="Arial Black"/>
          <a:cs typeface="Arial Black"/>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10049019607843156"/>
          <c:y val="0.11363636363636358"/>
          <c:w val="0.87745098039215652"/>
          <c:h val="0.60000000000000064"/>
        </c:manualLayout>
      </c:layout>
      <c:barChart>
        <c:barDir val="col"/>
        <c:grouping val="clustered"/>
        <c:varyColors val="0"/>
        <c:ser>
          <c:idx val="0"/>
          <c:order val="0"/>
          <c:tx>
            <c:strRef>
              <c:f>Sheet1!$A$2</c:f>
              <c:strCache>
                <c:ptCount val="1"/>
              </c:strCache>
            </c:strRef>
          </c:tx>
          <c:spPr>
            <a:solidFill>
              <a:srgbClr val="993300"/>
            </a:solidFill>
            <a:ln w="16433">
              <a:solidFill>
                <a:schemeClr val="tx1"/>
              </a:solidFill>
              <a:prstDash val="solid"/>
            </a:ln>
          </c:spPr>
          <c:invertIfNegative val="0"/>
          <c:dPt>
            <c:idx val="0"/>
            <c:invertIfNegative val="0"/>
            <c:bubble3D val="0"/>
            <c:spPr>
              <a:solidFill>
                <a:srgbClr val="FF0000"/>
              </a:solidFill>
              <a:ln w="16433">
                <a:solidFill>
                  <a:schemeClr val="tx1"/>
                </a:solidFill>
                <a:prstDash val="solid"/>
              </a:ln>
            </c:spPr>
          </c:dPt>
          <c:dPt>
            <c:idx val="1"/>
            <c:invertIfNegative val="0"/>
            <c:bubble3D val="0"/>
            <c:spPr>
              <a:solidFill>
                <a:srgbClr val="00FF00"/>
              </a:solidFill>
              <a:ln w="16433">
                <a:solidFill>
                  <a:schemeClr val="tx1"/>
                </a:solidFill>
                <a:prstDash val="solid"/>
              </a:ln>
            </c:spPr>
          </c:dPt>
          <c:dLbls>
            <c:dLbl>
              <c:idx val="1"/>
              <c:layout>
                <c:manualLayout>
                  <c:x val="-9.2673046391069155E-3"/>
                  <c:y val="1.6427104722792633E-2"/>
                </c:manualLayout>
              </c:layout>
              <c:numFmt formatCode="0.00" sourceLinked="0"/>
              <c:spPr>
                <a:noFill/>
                <a:ln w="32864">
                  <a:noFill/>
                </a:ln>
              </c:spPr>
              <c:txPr>
                <a:bodyPr/>
                <a:lstStyle/>
                <a:p>
                  <a:pPr>
                    <a:defRPr/>
                  </a:pPr>
                  <a:endParaRPr lang="en-US"/>
                </a:p>
              </c:txPr>
              <c:dLblPos val="outEnd"/>
              <c:showLegendKey val="0"/>
              <c:showVal val="1"/>
              <c:showCatName val="0"/>
              <c:showSerName val="0"/>
              <c:showPercent val="0"/>
              <c:showBubbleSize val="0"/>
            </c:dLbl>
            <c:dLbl>
              <c:idx val="2"/>
              <c:layout>
                <c:manualLayout>
                  <c:x val="-1.1475874908299561E-4"/>
                  <c:y val="-2.2061114095907032E-2"/>
                </c:manualLayout>
              </c:layout>
              <c:numFmt formatCode="0.00" sourceLinked="0"/>
              <c:spPr>
                <a:noFill/>
                <a:ln w="32864">
                  <a:noFill/>
                </a:ln>
              </c:spPr>
              <c:txPr>
                <a:bodyPr/>
                <a:lstStyle/>
                <a:p>
                  <a:pPr>
                    <a:defRPr/>
                  </a:pPr>
                  <a:endParaRPr lang="en-US"/>
                </a:p>
              </c:txPr>
              <c:dLblPos val="outEnd"/>
              <c:showLegendKey val="0"/>
              <c:showVal val="1"/>
              <c:showCatName val="0"/>
              <c:showSerName val="0"/>
              <c:showPercent val="0"/>
              <c:showBubbleSize val="0"/>
            </c:dLbl>
            <c:numFmt formatCode="0.00" sourceLinked="0"/>
            <c:spPr>
              <a:noFill/>
              <a:ln w="32864">
                <a:noFill/>
              </a:ln>
            </c:spPr>
            <c:showLegendKey val="0"/>
            <c:showVal val="1"/>
            <c:showCatName val="0"/>
            <c:showSerName val="0"/>
            <c:showPercent val="0"/>
            <c:showBubbleSize val="0"/>
            <c:showLeaderLines val="0"/>
          </c:dLbls>
          <c:cat>
            <c:strRef>
              <c:f>Sheet1!$B$1:$C$1</c:f>
              <c:strCache>
                <c:ptCount val="2"/>
                <c:pt idx="0">
                  <c:v>No Contact</c:v>
                </c:pt>
                <c:pt idx="1">
                  <c:v>Contact in Past 12 Months</c:v>
                </c:pt>
              </c:strCache>
            </c:strRef>
          </c:cat>
          <c:val>
            <c:numRef>
              <c:f>Sheet1!$B$2:$C$2</c:f>
              <c:numCache>
                <c:formatCode>General</c:formatCode>
                <c:ptCount val="2"/>
                <c:pt idx="0">
                  <c:v>8.120000000000001</c:v>
                </c:pt>
                <c:pt idx="1">
                  <c:v>8.17</c:v>
                </c:pt>
              </c:numCache>
            </c:numRef>
          </c:val>
        </c:ser>
        <c:dLbls>
          <c:showLegendKey val="0"/>
          <c:showVal val="0"/>
          <c:showCatName val="0"/>
          <c:showSerName val="0"/>
          <c:showPercent val="0"/>
          <c:showBubbleSize val="0"/>
        </c:dLbls>
        <c:gapWidth val="150"/>
        <c:axId val="34083200"/>
        <c:axId val="34133120"/>
      </c:barChart>
      <c:catAx>
        <c:axId val="34083200"/>
        <c:scaling>
          <c:orientation val="minMax"/>
        </c:scaling>
        <c:delete val="0"/>
        <c:axPos val="b"/>
        <c:numFmt formatCode="General" sourceLinked="1"/>
        <c:majorTickMark val="out"/>
        <c:minorTickMark val="none"/>
        <c:tickLblPos val="nextTo"/>
        <c:spPr>
          <a:ln w="4108">
            <a:solidFill>
              <a:schemeClr val="tx1"/>
            </a:solidFill>
            <a:prstDash val="solid"/>
          </a:ln>
        </c:spPr>
        <c:txPr>
          <a:bodyPr rot="0" vert="horz"/>
          <a:lstStyle/>
          <a:p>
            <a:pPr>
              <a:defRPr/>
            </a:pPr>
            <a:endParaRPr lang="en-US"/>
          </a:p>
        </c:txPr>
        <c:crossAx val="34133120"/>
        <c:crosses val="autoZero"/>
        <c:auto val="1"/>
        <c:lblAlgn val="ctr"/>
        <c:lblOffset val="100"/>
        <c:tickLblSkip val="1"/>
        <c:tickMarkSkip val="1"/>
        <c:noMultiLvlLbl val="0"/>
      </c:catAx>
      <c:valAx>
        <c:axId val="34133120"/>
        <c:scaling>
          <c:orientation val="minMax"/>
          <c:max val="9"/>
          <c:min val="6"/>
        </c:scaling>
        <c:delete val="0"/>
        <c:axPos val="l"/>
        <c:numFmt formatCode="0" sourceLinked="0"/>
        <c:majorTickMark val="out"/>
        <c:minorTickMark val="none"/>
        <c:tickLblPos val="nextTo"/>
        <c:spPr>
          <a:ln w="4108">
            <a:solidFill>
              <a:schemeClr val="tx1"/>
            </a:solidFill>
            <a:prstDash val="solid"/>
          </a:ln>
        </c:spPr>
        <c:txPr>
          <a:bodyPr rot="0" vert="horz"/>
          <a:lstStyle/>
          <a:p>
            <a:pPr>
              <a:defRPr/>
            </a:pPr>
            <a:endParaRPr lang="en-US"/>
          </a:p>
        </c:txPr>
        <c:crossAx val="34083200"/>
        <c:crosses val="autoZero"/>
        <c:crossBetween val="between"/>
        <c:majorUnit val="1"/>
      </c:valAx>
      <c:spPr>
        <a:noFill/>
        <a:ln w="16433">
          <a:solidFill>
            <a:schemeClr val="tx1"/>
          </a:solidFill>
          <a:prstDash val="solid"/>
        </a:ln>
      </c:spPr>
    </c:plotArea>
    <c:plotVisOnly val="1"/>
    <c:dispBlanksAs val="gap"/>
    <c:showDLblsOverMax val="0"/>
  </c:chart>
  <c:spPr>
    <a:noFill/>
    <a:ln>
      <a:noFill/>
    </a:ln>
  </c:spPr>
  <c:txPr>
    <a:bodyPr/>
    <a:lstStyle/>
    <a:p>
      <a:pPr>
        <a:defRPr sz="1200" b="1" i="0" u="none" strike="noStrike" baseline="0">
          <a:solidFill>
            <a:schemeClr val="tx1"/>
          </a:solidFill>
          <a:latin typeface="Arial" pitchFamily="34" charset="0"/>
          <a:ea typeface="Arial Black"/>
          <a:cs typeface="Arial"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2029227278793512E-2"/>
          <c:y val="8.3407153920384045E-2"/>
          <c:w val="0.93387096774193457"/>
          <c:h val="0.63115887324350783"/>
        </c:manualLayout>
      </c:layout>
      <c:lineChart>
        <c:grouping val="standard"/>
        <c:varyColors val="0"/>
        <c:ser>
          <c:idx val="0"/>
          <c:order val="0"/>
          <c:tx>
            <c:strRef>
              <c:f>Sheet1!$A$2</c:f>
              <c:strCache>
                <c:ptCount val="1"/>
                <c:pt idx="0">
                  <c:v>Contact in Past 12 Months (51% of survey participants in 2013)</c:v>
                </c:pt>
              </c:strCache>
            </c:strRef>
          </c:tx>
          <c:spPr>
            <a:ln w="11504">
              <a:solidFill>
                <a:srgbClr val="0000FF"/>
              </a:solidFill>
              <a:prstDash val="solid"/>
            </a:ln>
          </c:spPr>
          <c:marker>
            <c:symbol val="triangle"/>
            <c:size val="2"/>
            <c:spPr>
              <a:solidFill>
                <a:srgbClr val="0000FF"/>
              </a:solidFill>
              <a:ln>
                <a:solidFill>
                  <a:srgbClr val="0000FF"/>
                </a:solidFill>
                <a:prstDash val="solid"/>
              </a:ln>
            </c:spPr>
          </c:marker>
          <c:dLbls>
            <c:dLbl>
              <c:idx val="3"/>
              <c:layout>
                <c:manualLayout>
                  <c:x val="-3.9784656796769853E-2"/>
                  <c:y val="4.2969752520623294E-2"/>
                </c:manualLayout>
              </c:layout>
              <c:dLblPos val="r"/>
              <c:showLegendKey val="0"/>
              <c:showVal val="1"/>
              <c:showCatName val="0"/>
              <c:showSerName val="0"/>
              <c:showPercent val="0"/>
              <c:showBubbleSize val="0"/>
            </c:dLbl>
            <c:dLbl>
              <c:idx val="4"/>
              <c:spPr/>
              <c:txPr>
                <a:bodyPr/>
                <a:lstStyle/>
                <a:p>
                  <a:pPr>
                    <a:defRPr/>
                  </a:pPr>
                  <a:endParaRPr lang="en-US"/>
                </a:p>
              </c:txPr>
              <c:dLblPos val="t"/>
              <c:showLegendKey val="0"/>
              <c:showVal val="1"/>
              <c:showCatName val="0"/>
              <c:showSerName val="0"/>
              <c:showPercent val="0"/>
              <c:showBubbleSize val="0"/>
            </c:dLbl>
            <c:dLblPos val="t"/>
            <c:showLegendKey val="0"/>
            <c:showVal val="1"/>
            <c:showCatName val="0"/>
            <c:showSerName val="0"/>
            <c:showPercent val="0"/>
            <c:showBubbleSize val="0"/>
            <c:showLeaderLines val="0"/>
          </c:dLbls>
          <c:cat>
            <c:numRef>
              <c:f>Sheet1!$B$1:$I$1</c:f>
              <c:numCache>
                <c:formatCode>General</c:formatCode>
                <c:ptCount val="5"/>
                <c:pt idx="0">
                  <c:v>2009</c:v>
                </c:pt>
                <c:pt idx="1">
                  <c:v>2010</c:v>
                </c:pt>
                <c:pt idx="2">
                  <c:v>2011</c:v>
                </c:pt>
                <c:pt idx="3">
                  <c:v>2012</c:v>
                </c:pt>
                <c:pt idx="4">
                  <c:v>2013</c:v>
                </c:pt>
              </c:numCache>
            </c:numRef>
          </c:cat>
          <c:val>
            <c:numRef>
              <c:f>Sheet1!$B$2:$I$2</c:f>
              <c:numCache>
                <c:formatCode>####.00</c:formatCode>
                <c:ptCount val="5"/>
                <c:pt idx="0">
                  <c:v>7.4368043345078814</c:v>
                </c:pt>
                <c:pt idx="1">
                  <c:v>7.3181256130094088</c:v>
                </c:pt>
                <c:pt idx="2">
                  <c:v>7.14</c:v>
                </c:pt>
                <c:pt idx="3">
                  <c:v>7.6499999999999995</c:v>
                </c:pt>
                <c:pt idx="4">
                  <c:v>8.17</c:v>
                </c:pt>
              </c:numCache>
            </c:numRef>
          </c:val>
          <c:smooth val="0"/>
        </c:ser>
        <c:ser>
          <c:idx val="1"/>
          <c:order val="1"/>
          <c:tx>
            <c:strRef>
              <c:f>Sheet1!$A$3</c:f>
              <c:strCache>
                <c:ptCount val="1"/>
                <c:pt idx="0">
                  <c:v>No Contact (49% of survey participants in 2013)</c:v>
                </c:pt>
              </c:strCache>
            </c:strRef>
          </c:tx>
          <c:spPr>
            <a:ln w="11504">
              <a:solidFill>
                <a:srgbClr val="FF0000"/>
              </a:solidFill>
              <a:prstDash val="solid"/>
            </a:ln>
          </c:spPr>
          <c:marker>
            <c:symbol val="square"/>
            <c:size val="2"/>
            <c:spPr>
              <a:solidFill>
                <a:srgbClr val="FF0000"/>
              </a:solidFill>
              <a:ln>
                <a:solidFill>
                  <a:srgbClr val="FF0000"/>
                </a:solidFill>
                <a:prstDash val="solid"/>
              </a:ln>
            </c:spPr>
          </c:marker>
          <c:dLbls>
            <c:dLbl>
              <c:idx val="4"/>
              <c:layout>
                <c:manualLayout>
                  <c:x val="-1.5558546433378197E-2"/>
                  <c:y val="2.0971585701191599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numRef>
              <c:f>Sheet1!$B$1:$I$1</c:f>
              <c:numCache>
                <c:formatCode>General</c:formatCode>
                <c:ptCount val="5"/>
                <c:pt idx="0">
                  <c:v>2009</c:v>
                </c:pt>
                <c:pt idx="1">
                  <c:v>2010</c:v>
                </c:pt>
                <c:pt idx="2">
                  <c:v>2011</c:v>
                </c:pt>
                <c:pt idx="3">
                  <c:v>2012</c:v>
                </c:pt>
                <c:pt idx="4">
                  <c:v>2013</c:v>
                </c:pt>
              </c:numCache>
            </c:numRef>
          </c:cat>
          <c:val>
            <c:numRef>
              <c:f>Sheet1!$B$3:$I$3</c:f>
              <c:numCache>
                <c:formatCode>####.00</c:formatCode>
                <c:ptCount val="5"/>
                <c:pt idx="0">
                  <c:v>8.0976986270145179</c:v>
                </c:pt>
                <c:pt idx="1">
                  <c:v>8.0025163151296788</c:v>
                </c:pt>
                <c:pt idx="2">
                  <c:v>7.8199999999999985</c:v>
                </c:pt>
                <c:pt idx="3">
                  <c:v>7.6899999999999995</c:v>
                </c:pt>
                <c:pt idx="4">
                  <c:v>8.120000000000001</c:v>
                </c:pt>
              </c:numCache>
            </c:numRef>
          </c:val>
          <c:smooth val="0"/>
        </c:ser>
        <c:dLbls>
          <c:showLegendKey val="0"/>
          <c:showVal val="0"/>
          <c:showCatName val="0"/>
          <c:showSerName val="0"/>
          <c:showPercent val="0"/>
          <c:showBubbleSize val="0"/>
        </c:dLbls>
        <c:marker val="1"/>
        <c:smooth val="0"/>
        <c:axId val="33795072"/>
        <c:axId val="33800960"/>
      </c:lineChart>
      <c:catAx>
        <c:axId val="33795072"/>
        <c:scaling>
          <c:orientation val="minMax"/>
        </c:scaling>
        <c:delete val="0"/>
        <c:axPos val="b"/>
        <c:numFmt formatCode="General" sourceLinked="0"/>
        <c:majorTickMark val="out"/>
        <c:minorTickMark val="none"/>
        <c:tickLblPos val="nextTo"/>
        <c:spPr>
          <a:ln w="2875">
            <a:solidFill>
              <a:schemeClr val="tx1"/>
            </a:solidFill>
            <a:prstDash val="solid"/>
          </a:ln>
        </c:spPr>
        <c:txPr>
          <a:bodyPr rot="0" vert="horz"/>
          <a:lstStyle/>
          <a:p>
            <a:pPr>
              <a:defRPr/>
            </a:pPr>
            <a:endParaRPr lang="en-US"/>
          </a:p>
        </c:txPr>
        <c:crossAx val="33800960"/>
        <c:crosses val="autoZero"/>
        <c:auto val="0"/>
        <c:lblAlgn val="ctr"/>
        <c:lblOffset val="100"/>
        <c:tickLblSkip val="1"/>
        <c:tickMarkSkip val="1"/>
        <c:noMultiLvlLbl val="0"/>
      </c:catAx>
      <c:valAx>
        <c:axId val="33800960"/>
        <c:scaling>
          <c:orientation val="minMax"/>
          <c:max val="8.8000000000000007"/>
          <c:min val="6.8"/>
        </c:scaling>
        <c:delete val="0"/>
        <c:axPos val="l"/>
        <c:numFmt formatCode="0.0" sourceLinked="0"/>
        <c:majorTickMark val="out"/>
        <c:minorTickMark val="none"/>
        <c:tickLblPos val="nextTo"/>
        <c:spPr>
          <a:ln w="2875">
            <a:solidFill>
              <a:schemeClr val="tx1"/>
            </a:solidFill>
            <a:prstDash val="solid"/>
          </a:ln>
        </c:spPr>
        <c:txPr>
          <a:bodyPr rot="0" vert="horz"/>
          <a:lstStyle/>
          <a:p>
            <a:pPr>
              <a:defRPr/>
            </a:pPr>
            <a:endParaRPr lang="en-US"/>
          </a:p>
        </c:txPr>
        <c:crossAx val="33795072"/>
        <c:crosses val="autoZero"/>
        <c:crossBetween val="between"/>
        <c:majorUnit val="0.2"/>
      </c:valAx>
      <c:spPr>
        <a:noFill/>
        <a:ln w="25386">
          <a:noFill/>
        </a:ln>
      </c:spPr>
    </c:plotArea>
    <c:legend>
      <c:legendPos val="r"/>
      <c:layout>
        <c:manualLayout>
          <c:xMode val="edge"/>
          <c:yMode val="edge"/>
          <c:x val="2.7508090614886752E-2"/>
          <c:y val="0.84326719622602253"/>
          <c:w val="0.970873786407767"/>
          <c:h val="0.13024269543399591"/>
        </c:manualLayout>
      </c:layout>
      <c:overlay val="0"/>
      <c:txPr>
        <a:bodyPr/>
        <a:lstStyle/>
        <a:p>
          <a:pPr>
            <a:defRPr sz="1048"/>
          </a:pPr>
          <a:endParaRPr lang="en-US"/>
        </a:p>
      </c:txPr>
    </c:legend>
    <c:plotVisOnly val="1"/>
    <c:dispBlanksAs val="gap"/>
    <c:showDLblsOverMax val="0"/>
  </c:chart>
  <c:spPr>
    <a:noFill/>
    <a:ln>
      <a:noFill/>
    </a:ln>
  </c:spPr>
  <c:txPr>
    <a:bodyPr/>
    <a:lstStyle/>
    <a:p>
      <a:pPr>
        <a:defRPr sz="1005" b="1" i="0" u="none" strike="noStrike" baseline="0">
          <a:solidFill>
            <a:schemeClr val="tx1"/>
          </a:solidFill>
          <a:latin typeface="Arial" pitchFamily="34" charset="0"/>
          <a:ea typeface="Times"/>
          <a:cs typeface="Arial" pitchFamily="34" charset="0"/>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51CB5C-4862-4ECA-8FA9-A8A8CCFF486A}" type="datetimeFigureOut">
              <a:rPr lang="en-US" smtClean="0"/>
              <a:t>11/12/2013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E2BD1B-C20A-414D-B44C-5F45995211E4}" type="slidenum">
              <a:rPr lang="en-US" smtClean="0"/>
              <a:t>‹#›</a:t>
            </a:fld>
            <a:endParaRPr lang="en-US"/>
          </a:p>
        </p:txBody>
      </p:sp>
    </p:spTree>
    <p:extLst>
      <p:ext uri="{BB962C8B-B14F-4D97-AF65-F5344CB8AC3E}">
        <p14:creationId xmlns:p14="http://schemas.microsoft.com/office/powerpoint/2010/main" val="1792488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1CF1E9A7-7952-4B53-806A-F5C646B6D478}" type="slidenum">
              <a:rPr lang="en-US" smtClean="0">
                <a:solidFill>
                  <a:prstClr val="black"/>
                </a:solidFill>
              </a:rPr>
              <a:pPr>
                <a:defRPr/>
              </a:pPr>
              <a:t>1</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C2802E3F-0622-4F2B-84DD-B541A09A49B8}" type="slidenum">
              <a:rPr lang="en-US" smtClean="0">
                <a:solidFill>
                  <a:prstClr val="black"/>
                </a:solidFill>
              </a:rPr>
              <a:pPr>
                <a:defRPr/>
              </a:pPr>
              <a:t>2</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8D97F370-0EDA-4EBD-B46C-CE944A0EA3C6}" type="slidenum">
              <a:rPr lang="en-US" smtClean="0">
                <a:solidFill>
                  <a:prstClr val="black"/>
                </a:solidFill>
              </a:rPr>
              <a:pPr>
                <a:defRPr/>
              </a:pPr>
              <a:t>3</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C4113D24-C49B-48DB-B75F-973EFD44F84F}" type="slidenum">
              <a:rPr lang="en-US" smtClean="0">
                <a:solidFill>
                  <a:prstClr val="black"/>
                </a:solidFill>
              </a:rPr>
              <a:pPr>
                <a:defRPr/>
              </a:pPr>
              <a:t>4</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CA56F951-A44E-4B82-829B-78D5ACFECB94}" type="slidenum">
              <a:rPr lang="en-US" smtClean="0">
                <a:solidFill>
                  <a:prstClr val="black"/>
                </a:solidFill>
              </a:rPr>
              <a:pPr>
                <a:defRPr/>
              </a:pPr>
              <a:t>5</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072ADF-D246-4CD3-93DD-E9A7D4B1C0D9}" type="datetime1">
              <a:rPr lang="en-US">
                <a:solidFill>
                  <a:prstClr val="black">
                    <a:tint val="75000"/>
                  </a:prstClr>
                </a:solidFill>
              </a:rPr>
              <a:pPr>
                <a:defRPr/>
              </a:pPr>
              <a:t>11/12/2013</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0F4E8DF9-CEDC-4615-A3BE-FA8A679A606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47929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914787F-98B0-49F2-A141-8DB28DA59EFA}"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9956E93-507C-48D8-952F-1DECC98F104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26573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C5A5327-99E7-4D10-8B07-5F3275884B68}"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E7CDEC1-0322-4D53-9388-88445829083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36019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3C3BEC4-5E24-4BF6-B4CB-CC094482DA21}" type="datetime1">
              <a:rPr lang="en-US">
                <a:solidFill>
                  <a:prstClr val="black">
                    <a:tint val="75000"/>
                  </a:prstClr>
                </a:solidFill>
              </a:rPr>
              <a:pPr>
                <a:defRPr/>
              </a:pPr>
              <a:t>11/12/2013</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BE94AB1-C90A-46D1-88EC-7ECDD36A1CE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51359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072ADF-D246-4CD3-93DD-E9A7D4B1C0D9}" type="datetime1">
              <a:rPr lang="en-US">
                <a:solidFill>
                  <a:prstClr val="black">
                    <a:tint val="75000"/>
                  </a:prstClr>
                </a:solidFill>
              </a:rPr>
              <a:pPr>
                <a:defRPr/>
              </a:pPr>
              <a:t>11/12/2013</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0F4E8DF9-CEDC-4615-A3BE-FA8A679A606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8564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chemeClr val="accent4">
                  <a:lumMod val="50000"/>
                </a:schemeClr>
              </a:buClr>
              <a:defRPr/>
            </a:lvl1pPr>
            <a:lvl2pPr>
              <a:buClr>
                <a:srgbClr val="C00000"/>
              </a:buClr>
              <a:defRPr/>
            </a:lvl2pPr>
            <a:lvl3pPr>
              <a:buClr>
                <a:srgbClr val="006600"/>
              </a:buClr>
              <a:defRPr sz="1800"/>
            </a:lvl3pPr>
            <a:lvl4pPr>
              <a:defRPr sz="180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1C21224-CEEF-4825-B8C1-BF38FD27DE26}"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6972300" y="6172200"/>
            <a:ext cx="2133600" cy="365125"/>
          </a:xfrm>
        </p:spPr>
        <p:txBody>
          <a:bodyPr/>
          <a:lstStyle>
            <a:lvl1pPr>
              <a:defRPr>
                <a:solidFill>
                  <a:schemeClr val="bg2">
                    <a:lumMod val="25000"/>
                  </a:schemeClr>
                </a:solidFill>
              </a:defRPr>
            </a:lvl1pPr>
          </a:lstStyle>
          <a:p>
            <a:pPr>
              <a:defRPr/>
            </a:pPr>
            <a:fld id="{CAAF0E1A-EC86-4EF2-8B74-9F88551E284B}" type="slidenum">
              <a:rPr lang="en-US">
                <a:solidFill>
                  <a:srgbClr val="EEECE1">
                    <a:lumMod val="25000"/>
                  </a:srgbClr>
                </a:solidFill>
              </a:rPr>
              <a:pPr>
                <a:defRPr/>
              </a:pPr>
              <a:t>‹#›</a:t>
            </a:fld>
            <a:endParaRPr lang="en-US" dirty="0">
              <a:solidFill>
                <a:srgbClr val="EEECE1">
                  <a:lumMod val="25000"/>
                </a:srgbClr>
              </a:solidFill>
            </a:endParaRPr>
          </a:p>
        </p:txBody>
      </p:sp>
    </p:spTree>
    <p:extLst>
      <p:ext uri="{BB962C8B-B14F-4D97-AF65-F5344CB8AC3E}">
        <p14:creationId xmlns:p14="http://schemas.microsoft.com/office/powerpoint/2010/main" val="1330126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48E24F-E591-4796-A82E-944D66E55815}"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10EDB53-AE16-465A-8889-AF9C8656C81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402308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731008A-2766-4A90-9BEA-A5A4AF61BF30}" type="datetime1">
              <a:rPr lang="en-US">
                <a:solidFill>
                  <a:prstClr val="black">
                    <a:tint val="75000"/>
                  </a:prstClr>
                </a:solidFill>
              </a:rPr>
              <a:pPr>
                <a:defRPr/>
              </a:pPr>
              <a:t>11/12/2013</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B155F8B-E98E-4DC2-B47F-4216E3F5CCD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179550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DBA63AA-F8A0-444B-9248-41EEEF134A1F}" type="datetime1">
              <a:rPr lang="en-US">
                <a:solidFill>
                  <a:prstClr val="black">
                    <a:tint val="75000"/>
                  </a:prstClr>
                </a:solidFill>
              </a:rPr>
              <a:pPr>
                <a:defRPr/>
              </a:pPr>
              <a:t>11/12/2013</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5BDE05BB-3454-4461-B35C-56ADA8F92C6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75368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19566B7-4D41-4800-9545-4E978402311E}" type="datetime1">
              <a:rPr lang="en-US">
                <a:solidFill>
                  <a:prstClr val="black">
                    <a:tint val="75000"/>
                  </a:prstClr>
                </a:solidFill>
              </a:rPr>
              <a:pPr>
                <a:defRPr/>
              </a:pPr>
              <a:t>11/12/2013</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7E872C7C-6E6C-414F-A8C2-D3C951C59EA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2218730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64A555A5-0834-4072-A74D-6138311A5A3E}" type="datetime1">
              <a:rPr lang="en-US">
                <a:solidFill>
                  <a:prstClr val="black">
                    <a:tint val="75000"/>
                  </a:prstClr>
                </a:solidFill>
              </a:rPr>
              <a:pPr>
                <a:defRPr/>
              </a:pPr>
              <a:t>11/12/2013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3"/>
          <p:cNvSpPr>
            <a:spLocks noGrp="1"/>
          </p:cNvSpPr>
          <p:nvPr>
            <p:ph type="sldNum" sz="quarter" idx="12"/>
          </p:nvPr>
        </p:nvSpPr>
        <p:spPr>
          <a:xfrm>
            <a:off x="6962775" y="6175375"/>
            <a:ext cx="2133600" cy="365125"/>
          </a:xfrm>
        </p:spPr>
        <p:txBody>
          <a:bodyPr/>
          <a:lstStyle>
            <a:lvl1pPr>
              <a:defRPr>
                <a:solidFill>
                  <a:schemeClr val="bg2">
                    <a:lumMod val="25000"/>
                  </a:schemeClr>
                </a:solidFill>
              </a:defRPr>
            </a:lvl1pPr>
          </a:lstStyle>
          <a:p>
            <a:pPr>
              <a:defRPr/>
            </a:pPr>
            <a:fld id="{625C03CA-AE9E-4BD8-B0CD-95A96A18C774}" type="slidenum">
              <a:rPr lang="en-US">
                <a:solidFill>
                  <a:srgbClr val="EEECE1">
                    <a:lumMod val="25000"/>
                  </a:srgbClr>
                </a:solidFill>
              </a:rPr>
              <a:pPr>
                <a:defRPr/>
              </a:pPr>
              <a:t>‹#›</a:t>
            </a:fld>
            <a:endParaRPr lang="en-US" dirty="0">
              <a:solidFill>
                <a:srgbClr val="EEECE1">
                  <a:lumMod val="25000"/>
                </a:srgbClr>
              </a:solidFill>
            </a:endParaRPr>
          </a:p>
        </p:txBody>
      </p:sp>
    </p:spTree>
    <p:extLst>
      <p:ext uri="{BB962C8B-B14F-4D97-AF65-F5344CB8AC3E}">
        <p14:creationId xmlns:p14="http://schemas.microsoft.com/office/powerpoint/2010/main" val="345600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chemeClr val="accent4">
                  <a:lumMod val="50000"/>
                </a:schemeClr>
              </a:buClr>
              <a:defRPr/>
            </a:lvl1pPr>
            <a:lvl2pPr>
              <a:buClr>
                <a:srgbClr val="C00000"/>
              </a:buClr>
              <a:defRPr/>
            </a:lvl2pPr>
            <a:lvl3pPr>
              <a:buClr>
                <a:srgbClr val="006600"/>
              </a:buClr>
              <a:defRPr sz="1800"/>
            </a:lvl3pPr>
            <a:lvl4pPr>
              <a:defRPr sz="180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1C21224-CEEF-4825-B8C1-BF38FD27DE26}"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6972300" y="6172200"/>
            <a:ext cx="2133600" cy="365125"/>
          </a:xfrm>
        </p:spPr>
        <p:txBody>
          <a:bodyPr/>
          <a:lstStyle>
            <a:lvl1pPr>
              <a:defRPr>
                <a:solidFill>
                  <a:schemeClr val="bg2">
                    <a:lumMod val="25000"/>
                  </a:schemeClr>
                </a:solidFill>
              </a:defRPr>
            </a:lvl1pPr>
          </a:lstStyle>
          <a:p>
            <a:pPr>
              <a:defRPr/>
            </a:pPr>
            <a:fld id="{CAAF0E1A-EC86-4EF2-8B74-9F88551E284B}" type="slidenum">
              <a:rPr lang="en-US">
                <a:solidFill>
                  <a:srgbClr val="EEECE1">
                    <a:lumMod val="25000"/>
                  </a:srgbClr>
                </a:solidFill>
              </a:rPr>
              <a:pPr>
                <a:defRPr/>
              </a:pPr>
              <a:t>‹#›</a:t>
            </a:fld>
            <a:endParaRPr lang="en-US" dirty="0">
              <a:solidFill>
                <a:srgbClr val="EEECE1">
                  <a:lumMod val="25000"/>
                </a:srgbClr>
              </a:solidFill>
            </a:endParaRPr>
          </a:p>
        </p:txBody>
      </p:sp>
    </p:spTree>
    <p:extLst>
      <p:ext uri="{BB962C8B-B14F-4D97-AF65-F5344CB8AC3E}">
        <p14:creationId xmlns:p14="http://schemas.microsoft.com/office/powerpoint/2010/main" val="6108278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BE0D03-7B7D-42EC-9DFB-BCF61F20BE0F}" type="datetime1">
              <a:rPr lang="en-US">
                <a:solidFill>
                  <a:prstClr val="black">
                    <a:tint val="75000"/>
                  </a:prstClr>
                </a:solidFill>
              </a:rPr>
              <a:pPr>
                <a:defRPr/>
              </a:pPr>
              <a:t>11/12/2013</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D80322D-7EBD-4203-B7C4-A3D1A8DCF1E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683783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E1499CA-C42F-43D6-89E5-AC921330326F}" type="datetime1">
              <a:rPr lang="en-US">
                <a:solidFill>
                  <a:prstClr val="black">
                    <a:tint val="75000"/>
                  </a:prstClr>
                </a:solidFill>
              </a:rPr>
              <a:pPr>
                <a:defRPr/>
              </a:pPr>
              <a:t>11/12/2013</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73F9CA3-ECCB-4426-B73F-8CDCEE06DC0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169513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914787F-98B0-49F2-A141-8DB28DA59EFA}"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9956E93-507C-48D8-952F-1DECC98F104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026209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C5A5327-99E7-4D10-8B07-5F3275884B68}"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E7CDEC1-0322-4D53-9388-88445829083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262321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3C3BEC4-5E24-4BF6-B4CB-CC094482DA21}" type="datetime1">
              <a:rPr lang="en-US">
                <a:solidFill>
                  <a:prstClr val="black">
                    <a:tint val="75000"/>
                  </a:prstClr>
                </a:solidFill>
              </a:rPr>
              <a:pPr>
                <a:defRPr/>
              </a:pPr>
              <a:t>11/12/2013</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BE94AB1-C90A-46D1-88EC-7ECDD36A1CE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4681218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072ADF-D246-4CD3-93DD-E9A7D4B1C0D9}" type="datetime1">
              <a:rPr lang="en-US">
                <a:solidFill>
                  <a:prstClr val="black">
                    <a:tint val="75000"/>
                  </a:prstClr>
                </a:solidFill>
              </a:rPr>
              <a:pPr>
                <a:defRPr/>
              </a:pPr>
              <a:t>11/12/2013</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0F4E8DF9-CEDC-4615-A3BE-FA8A679A606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512595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chemeClr val="accent4">
                  <a:lumMod val="50000"/>
                </a:schemeClr>
              </a:buClr>
              <a:defRPr/>
            </a:lvl1pPr>
            <a:lvl2pPr>
              <a:buClr>
                <a:srgbClr val="C00000"/>
              </a:buClr>
              <a:defRPr/>
            </a:lvl2pPr>
            <a:lvl3pPr>
              <a:buClr>
                <a:srgbClr val="006600"/>
              </a:buClr>
              <a:defRPr sz="1800"/>
            </a:lvl3pPr>
            <a:lvl4pPr>
              <a:defRPr sz="180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1C21224-CEEF-4825-B8C1-BF38FD27DE26}"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6972300" y="6172200"/>
            <a:ext cx="2133600" cy="365125"/>
          </a:xfrm>
        </p:spPr>
        <p:txBody>
          <a:bodyPr/>
          <a:lstStyle>
            <a:lvl1pPr>
              <a:defRPr>
                <a:solidFill>
                  <a:schemeClr val="bg2">
                    <a:lumMod val="25000"/>
                  </a:schemeClr>
                </a:solidFill>
              </a:defRPr>
            </a:lvl1pPr>
          </a:lstStyle>
          <a:p>
            <a:pPr>
              <a:defRPr/>
            </a:pPr>
            <a:fld id="{CAAF0E1A-EC86-4EF2-8B74-9F88551E284B}" type="slidenum">
              <a:rPr lang="en-US">
                <a:solidFill>
                  <a:srgbClr val="EEECE1">
                    <a:lumMod val="25000"/>
                  </a:srgbClr>
                </a:solidFill>
              </a:rPr>
              <a:pPr>
                <a:defRPr/>
              </a:pPr>
              <a:t>‹#›</a:t>
            </a:fld>
            <a:endParaRPr lang="en-US" dirty="0">
              <a:solidFill>
                <a:srgbClr val="EEECE1">
                  <a:lumMod val="25000"/>
                </a:srgbClr>
              </a:solidFill>
            </a:endParaRPr>
          </a:p>
        </p:txBody>
      </p:sp>
    </p:spTree>
    <p:extLst>
      <p:ext uri="{BB962C8B-B14F-4D97-AF65-F5344CB8AC3E}">
        <p14:creationId xmlns:p14="http://schemas.microsoft.com/office/powerpoint/2010/main" val="6515815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48E24F-E591-4796-A82E-944D66E55815}"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10EDB53-AE16-465A-8889-AF9C8656C81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935342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731008A-2766-4A90-9BEA-A5A4AF61BF30}" type="datetime1">
              <a:rPr lang="en-US">
                <a:solidFill>
                  <a:prstClr val="black">
                    <a:tint val="75000"/>
                  </a:prstClr>
                </a:solidFill>
              </a:rPr>
              <a:pPr>
                <a:defRPr/>
              </a:pPr>
              <a:t>11/12/2013</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B155F8B-E98E-4DC2-B47F-4216E3F5CCD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6909903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DBA63AA-F8A0-444B-9248-41EEEF134A1F}" type="datetime1">
              <a:rPr lang="en-US">
                <a:solidFill>
                  <a:prstClr val="black">
                    <a:tint val="75000"/>
                  </a:prstClr>
                </a:solidFill>
              </a:rPr>
              <a:pPr>
                <a:defRPr/>
              </a:pPr>
              <a:t>11/12/2013</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5BDE05BB-3454-4461-B35C-56ADA8F92C6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43996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48E24F-E591-4796-A82E-944D66E55815}"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10EDB53-AE16-465A-8889-AF9C8656C81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9404429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19566B7-4D41-4800-9545-4E978402311E}" type="datetime1">
              <a:rPr lang="en-US">
                <a:solidFill>
                  <a:prstClr val="black">
                    <a:tint val="75000"/>
                  </a:prstClr>
                </a:solidFill>
              </a:rPr>
              <a:pPr>
                <a:defRPr/>
              </a:pPr>
              <a:t>11/12/2013</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7E872C7C-6E6C-414F-A8C2-D3C951C59EA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63253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64A555A5-0834-4072-A74D-6138311A5A3E}" type="datetime1">
              <a:rPr lang="en-US">
                <a:solidFill>
                  <a:prstClr val="black">
                    <a:tint val="75000"/>
                  </a:prstClr>
                </a:solidFill>
              </a:rPr>
              <a:pPr>
                <a:defRPr/>
              </a:pPr>
              <a:t>11/12/2013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3"/>
          <p:cNvSpPr>
            <a:spLocks noGrp="1"/>
          </p:cNvSpPr>
          <p:nvPr>
            <p:ph type="sldNum" sz="quarter" idx="12"/>
          </p:nvPr>
        </p:nvSpPr>
        <p:spPr>
          <a:xfrm>
            <a:off x="6962775" y="6175375"/>
            <a:ext cx="2133600" cy="365125"/>
          </a:xfrm>
        </p:spPr>
        <p:txBody>
          <a:bodyPr/>
          <a:lstStyle>
            <a:lvl1pPr>
              <a:defRPr>
                <a:solidFill>
                  <a:schemeClr val="bg2">
                    <a:lumMod val="25000"/>
                  </a:schemeClr>
                </a:solidFill>
              </a:defRPr>
            </a:lvl1pPr>
          </a:lstStyle>
          <a:p>
            <a:pPr>
              <a:defRPr/>
            </a:pPr>
            <a:fld id="{625C03CA-AE9E-4BD8-B0CD-95A96A18C774}" type="slidenum">
              <a:rPr lang="en-US">
                <a:solidFill>
                  <a:srgbClr val="EEECE1">
                    <a:lumMod val="25000"/>
                  </a:srgbClr>
                </a:solidFill>
              </a:rPr>
              <a:pPr>
                <a:defRPr/>
              </a:pPr>
              <a:t>‹#›</a:t>
            </a:fld>
            <a:endParaRPr lang="en-US" dirty="0">
              <a:solidFill>
                <a:srgbClr val="EEECE1">
                  <a:lumMod val="25000"/>
                </a:srgbClr>
              </a:solidFill>
            </a:endParaRPr>
          </a:p>
        </p:txBody>
      </p:sp>
    </p:spTree>
    <p:extLst>
      <p:ext uri="{BB962C8B-B14F-4D97-AF65-F5344CB8AC3E}">
        <p14:creationId xmlns:p14="http://schemas.microsoft.com/office/powerpoint/2010/main" val="23824810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BE0D03-7B7D-42EC-9DFB-BCF61F20BE0F}" type="datetime1">
              <a:rPr lang="en-US">
                <a:solidFill>
                  <a:prstClr val="black">
                    <a:tint val="75000"/>
                  </a:prstClr>
                </a:solidFill>
              </a:rPr>
              <a:pPr>
                <a:defRPr/>
              </a:pPr>
              <a:t>11/12/2013</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D80322D-7EBD-4203-B7C4-A3D1A8DCF1E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570585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E1499CA-C42F-43D6-89E5-AC921330326F}" type="datetime1">
              <a:rPr lang="en-US">
                <a:solidFill>
                  <a:prstClr val="black">
                    <a:tint val="75000"/>
                  </a:prstClr>
                </a:solidFill>
              </a:rPr>
              <a:pPr>
                <a:defRPr/>
              </a:pPr>
              <a:t>11/12/2013</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73F9CA3-ECCB-4426-B73F-8CDCEE06DC0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7983457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914787F-98B0-49F2-A141-8DB28DA59EFA}"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9956E93-507C-48D8-952F-1DECC98F104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2486208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C5A5327-99E7-4D10-8B07-5F3275884B68}"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E7CDEC1-0322-4D53-9388-88445829083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163395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3C3BEC4-5E24-4BF6-B4CB-CC094482DA21}" type="datetime1">
              <a:rPr lang="en-US">
                <a:solidFill>
                  <a:prstClr val="black">
                    <a:tint val="75000"/>
                  </a:prstClr>
                </a:solidFill>
              </a:rPr>
              <a:pPr>
                <a:defRPr/>
              </a:pPr>
              <a:t>11/12/2013</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BE94AB1-C90A-46D1-88EC-7ECDD36A1CE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48098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731008A-2766-4A90-9BEA-A5A4AF61BF30}" type="datetime1">
              <a:rPr lang="en-US">
                <a:solidFill>
                  <a:prstClr val="black">
                    <a:tint val="75000"/>
                  </a:prstClr>
                </a:solidFill>
              </a:rPr>
              <a:pPr>
                <a:defRPr/>
              </a:pPr>
              <a:t>11/12/2013</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B155F8B-E98E-4DC2-B47F-4216E3F5CCD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56843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DBA63AA-F8A0-444B-9248-41EEEF134A1F}" type="datetime1">
              <a:rPr lang="en-US">
                <a:solidFill>
                  <a:prstClr val="black">
                    <a:tint val="75000"/>
                  </a:prstClr>
                </a:solidFill>
              </a:rPr>
              <a:pPr>
                <a:defRPr/>
              </a:pPr>
              <a:t>11/12/2013</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5BDE05BB-3454-4461-B35C-56ADA8F92C6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88880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19566B7-4D41-4800-9545-4E978402311E}" type="datetime1">
              <a:rPr lang="en-US">
                <a:solidFill>
                  <a:prstClr val="black">
                    <a:tint val="75000"/>
                  </a:prstClr>
                </a:solidFill>
              </a:rPr>
              <a:pPr>
                <a:defRPr/>
              </a:pPr>
              <a:t>11/12/2013</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7E872C7C-6E6C-414F-A8C2-D3C951C59EA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30972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64A555A5-0834-4072-A74D-6138311A5A3E}" type="datetime1">
              <a:rPr lang="en-US">
                <a:solidFill>
                  <a:prstClr val="black">
                    <a:tint val="75000"/>
                  </a:prstClr>
                </a:solidFill>
              </a:rPr>
              <a:pPr>
                <a:defRPr/>
              </a:pPr>
              <a:t>11/12/2013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3"/>
          <p:cNvSpPr>
            <a:spLocks noGrp="1"/>
          </p:cNvSpPr>
          <p:nvPr>
            <p:ph type="sldNum" sz="quarter" idx="12"/>
          </p:nvPr>
        </p:nvSpPr>
        <p:spPr>
          <a:xfrm>
            <a:off x="6962775" y="6175375"/>
            <a:ext cx="2133600" cy="365125"/>
          </a:xfrm>
        </p:spPr>
        <p:txBody>
          <a:bodyPr/>
          <a:lstStyle>
            <a:lvl1pPr>
              <a:defRPr>
                <a:solidFill>
                  <a:schemeClr val="bg2">
                    <a:lumMod val="25000"/>
                  </a:schemeClr>
                </a:solidFill>
              </a:defRPr>
            </a:lvl1pPr>
          </a:lstStyle>
          <a:p>
            <a:pPr>
              <a:defRPr/>
            </a:pPr>
            <a:fld id="{625C03CA-AE9E-4BD8-B0CD-95A96A18C774}" type="slidenum">
              <a:rPr lang="en-US">
                <a:solidFill>
                  <a:srgbClr val="EEECE1">
                    <a:lumMod val="25000"/>
                  </a:srgbClr>
                </a:solidFill>
              </a:rPr>
              <a:pPr>
                <a:defRPr/>
              </a:pPr>
              <a:t>‹#›</a:t>
            </a:fld>
            <a:endParaRPr lang="en-US" dirty="0">
              <a:solidFill>
                <a:srgbClr val="EEECE1">
                  <a:lumMod val="25000"/>
                </a:srgbClr>
              </a:solidFill>
            </a:endParaRPr>
          </a:p>
        </p:txBody>
      </p:sp>
    </p:spTree>
    <p:extLst>
      <p:ext uri="{BB962C8B-B14F-4D97-AF65-F5344CB8AC3E}">
        <p14:creationId xmlns:p14="http://schemas.microsoft.com/office/powerpoint/2010/main" val="2547945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BE0D03-7B7D-42EC-9DFB-BCF61F20BE0F}" type="datetime1">
              <a:rPr lang="en-US">
                <a:solidFill>
                  <a:prstClr val="black">
                    <a:tint val="75000"/>
                  </a:prstClr>
                </a:solidFill>
              </a:rPr>
              <a:pPr>
                <a:defRPr/>
              </a:pPr>
              <a:t>11/12/2013</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D80322D-7EBD-4203-B7C4-A3D1A8DCF1E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16640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E1499CA-C42F-43D6-89E5-AC921330326F}" type="datetime1">
              <a:rPr lang="en-US">
                <a:solidFill>
                  <a:prstClr val="black">
                    <a:tint val="75000"/>
                  </a:prstClr>
                </a:solidFill>
              </a:rPr>
              <a:pPr>
                <a:defRPr/>
              </a:pPr>
              <a:t>11/12/2013</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73F9CA3-ECCB-4426-B73F-8CDCEE06DC0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95217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2300" y="52388"/>
            <a:ext cx="788511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609600" y="11985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F7E6A41-EFC7-4869-89D1-55F16C9684AC}"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D50BA10-B1D3-4FE9-A85A-8151E231670C}" type="slidenum">
              <a:rPr lang="en-US">
                <a:solidFill>
                  <a:prstClr val="black">
                    <a:tint val="75000"/>
                  </a:prstClr>
                </a:solidFill>
              </a:rPr>
              <a:pPr>
                <a:defRPr/>
              </a:pPr>
              <a:t>‹#›</a:t>
            </a:fld>
            <a:endParaRPr lang="en-US" dirty="0">
              <a:solidFill>
                <a:prstClr val="black">
                  <a:tint val="75000"/>
                </a:prstClr>
              </a:solidFill>
            </a:endParaRPr>
          </a:p>
        </p:txBody>
      </p:sp>
      <p:pic>
        <p:nvPicPr>
          <p:cNvPr id="2055" name="Picture 10" descr="Text_3.jpg"/>
          <p:cNvPicPr>
            <a:picLocks noChangeAspect="1"/>
          </p:cNvPicPr>
          <p:nvPr/>
        </p:nvPicPr>
        <p:blipFill>
          <a:blip r:embed="rId14" cstate="print"/>
          <a:srcRect/>
          <a:stretch>
            <a:fillRect/>
          </a:stretch>
        </p:blipFill>
        <p:spPr bwMode="auto">
          <a:xfrm>
            <a:off x="0" y="0"/>
            <a:ext cx="9144000" cy="447675"/>
          </a:xfrm>
          <a:prstGeom prst="rect">
            <a:avLst/>
          </a:prstGeom>
          <a:noFill/>
          <a:ln w="9525">
            <a:noFill/>
            <a:miter lim="800000"/>
            <a:headEnd/>
            <a:tailEnd/>
          </a:ln>
        </p:spPr>
      </p:pic>
      <p:sp>
        <p:nvSpPr>
          <p:cNvPr id="12" name="Oval 11"/>
          <p:cNvSpPr/>
          <p:nvPr/>
        </p:nvSpPr>
        <p:spPr>
          <a:xfrm>
            <a:off x="4953000" y="6629400"/>
            <a:ext cx="76200" cy="76200"/>
          </a:xfrm>
          <a:prstGeom prst="ellipse">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0" y="6550025"/>
            <a:ext cx="9144000" cy="307975"/>
          </a:xfrm>
          <a:prstGeom prst="rect">
            <a:avLst/>
          </a:prstGeom>
          <a:solidFill>
            <a:srgbClr val="C00000"/>
          </a:solidFill>
        </p:spPr>
        <p:txBody>
          <a:bodyPr>
            <a:spAutoFit/>
          </a:bodyPr>
          <a:lstStyle/>
          <a:p>
            <a:pPr algn="ctr">
              <a:defRPr/>
            </a:pPr>
            <a:r>
              <a:rPr lang="en-US" sz="1400" dirty="0">
                <a:solidFill>
                  <a:prstClr val="white"/>
                </a:solidFill>
                <a:latin typeface="Arial Narrow" pitchFamily="34" charset="0"/>
              </a:rPr>
              <a:t>Planning &amp; Regulatory Support         Customer Policy &amp; Program Support           Customer Analytics &amp; Marketing Research</a:t>
            </a:r>
          </a:p>
        </p:txBody>
      </p:sp>
      <p:sp>
        <p:nvSpPr>
          <p:cNvPr id="11" name="Oval 10"/>
          <p:cNvSpPr/>
          <p:nvPr/>
        </p:nvSpPr>
        <p:spPr>
          <a:xfrm>
            <a:off x="2764536" y="6677025"/>
            <a:ext cx="76200" cy="76200"/>
          </a:xfrm>
          <a:prstGeom prst="ellipse">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3" name="Oval 12"/>
          <p:cNvSpPr/>
          <p:nvPr/>
        </p:nvSpPr>
        <p:spPr>
          <a:xfrm>
            <a:off x="5508117" y="6681788"/>
            <a:ext cx="76200" cy="76200"/>
          </a:xfrm>
          <a:prstGeom prst="ellipse">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Tree>
    <p:extLst>
      <p:ext uri="{BB962C8B-B14F-4D97-AF65-F5344CB8AC3E}">
        <p14:creationId xmlns:p14="http://schemas.microsoft.com/office/powerpoint/2010/main" val="1565765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sz="3600" kern="1200">
          <a:solidFill>
            <a:schemeClr val="tx1"/>
          </a:solidFill>
          <a:latin typeface="Arial Narrow" pitchFamily="34" charset="0"/>
          <a:ea typeface="+mj-ea"/>
          <a:cs typeface="+mj-cs"/>
        </a:defRPr>
      </a:lvl1pPr>
      <a:lvl2pPr algn="ctr" rtl="0" eaLnBrk="0" fontAlgn="base" hangingPunct="0">
        <a:spcBef>
          <a:spcPct val="0"/>
        </a:spcBef>
        <a:spcAft>
          <a:spcPct val="0"/>
        </a:spcAft>
        <a:defRPr sz="3600">
          <a:solidFill>
            <a:schemeClr val="tx1"/>
          </a:solidFill>
          <a:latin typeface="Arial Narrow" pitchFamily="34" charset="0"/>
        </a:defRPr>
      </a:lvl2pPr>
      <a:lvl3pPr algn="ctr" rtl="0" eaLnBrk="0" fontAlgn="base" hangingPunct="0">
        <a:spcBef>
          <a:spcPct val="0"/>
        </a:spcBef>
        <a:spcAft>
          <a:spcPct val="0"/>
        </a:spcAft>
        <a:defRPr sz="3600">
          <a:solidFill>
            <a:schemeClr val="tx1"/>
          </a:solidFill>
          <a:latin typeface="Arial Narrow" pitchFamily="34" charset="0"/>
        </a:defRPr>
      </a:lvl3pPr>
      <a:lvl4pPr algn="ctr" rtl="0" eaLnBrk="0" fontAlgn="base" hangingPunct="0">
        <a:spcBef>
          <a:spcPct val="0"/>
        </a:spcBef>
        <a:spcAft>
          <a:spcPct val="0"/>
        </a:spcAft>
        <a:defRPr sz="3600">
          <a:solidFill>
            <a:schemeClr val="tx1"/>
          </a:solidFill>
          <a:latin typeface="Arial Narrow" pitchFamily="34" charset="0"/>
        </a:defRPr>
      </a:lvl4pPr>
      <a:lvl5pPr algn="ctr" rtl="0" eaLnBrk="0" fontAlgn="base" hangingPunct="0">
        <a:spcBef>
          <a:spcPct val="0"/>
        </a:spcBef>
        <a:spcAft>
          <a:spcPct val="0"/>
        </a:spcAft>
        <a:defRPr sz="3600">
          <a:solidFill>
            <a:schemeClr val="tx1"/>
          </a:solidFill>
          <a:latin typeface="Arial Narrow" pitchFamily="34" charset="0"/>
        </a:defRPr>
      </a:lvl5pPr>
      <a:lvl6pPr marL="457200" algn="ctr" rtl="0" eaLnBrk="1" fontAlgn="base" hangingPunct="1">
        <a:spcBef>
          <a:spcPct val="0"/>
        </a:spcBef>
        <a:spcAft>
          <a:spcPct val="0"/>
        </a:spcAft>
        <a:defRPr sz="3600">
          <a:solidFill>
            <a:schemeClr val="tx1"/>
          </a:solidFill>
          <a:latin typeface="Arial Narrow" pitchFamily="34" charset="0"/>
        </a:defRPr>
      </a:lvl6pPr>
      <a:lvl7pPr marL="914400" algn="ctr" rtl="0" eaLnBrk="1" fontAlgn="base" hangingPunct="1">
        <a:spcBef>
          <a:spcPct val="0"/>
        </a:spcBef>
        <a:spcAft>
          <a:spcPct val="0"/>
        </a:spcAft>
        <a:defRPr sz="3600">
          <a:solidFill>
            <a:schemeClr val="tx1"/>
          </a:solidFill>
          <a:latin typeface="Arial Narrow" pitchFamily="34" charset="0"/>
        </a:defRPr>
      </a:lvl7pPr>
      <a:lvl8pPr marL="1371600" algn="ctr" rtl="0" eaLnBrk="1" fontAlgn="base" hangingPunct="1">
        <a:spcBef>
          <a:spcPct val="0"/>
        </a:spcBef>
        <a:spcAft>
          <a:spcPct val="0"/>
        </a:spcAft>
        <a:defRPr sz="3600">
          <a:solidFill>
            <a:schemeClr val="tx1"/>
          </a:solidFill>
          <a:latin typeface="Arial Narrow" pitchFamily="34" charset="0"/>
        </a:defRPr>
      </a:lvl8pPr>
      <a:lvl9pPr marL="1828800" algn="ctr" rtl="0" eaLnBrk="1" fontAlgn="base" hangingPunct="1">
        <a:spcBef>
          <a:spcPct val="0"/>
        </a:spcBef>
        <a:spcAft>
          <a:spcPct val="0"/>
        </a:spcAft>
        <a:defRPr sz="3600">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rgbClr val="FF0000"/>
        </a:buClr>
        <a:buFont typeface="Arial" charset="0"/>
        <a:buChar char="•"/>
        <a:defRPr sz="2800" kern="1200">
          <a:solidFill>
            <a:schemeClr val="tx1"/>
          </a:solidFill>
          <a:latin typeface="Arial Narrow" pitchFamily="34" charset="0"/>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Narrow"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Narrow"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Narrow"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2300" y="52388"/>
            <a:ext cx="788511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609600" y="11985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F7E6A41-EFC7-4869-89D1-55F16C9684AC}"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D50BA10-B1D3-4FE9-A85A-8151E231670C}" type="slidenum">
              <a:rPr lang="en-US">
                <a:solidFill>
                  <a:prstClr val="black">
                    <a:tint val="75000"/>
                  </a:prstClr>
                </a:solidFill>
              </a:rPr>
              <a:pPr>
                <a:defRPr/>
              </a:pPr>
              <a:t>‹#›</a:t>
            </a:fld>
            <a:endParaRPr lang="en-US" dirty="0">
              <a:solidFill>
                <a:prstClr val="black">
                  <a:tint val="75000"/>
                </a:prstClr>
              </a:solidFill>
            </a:endParaRPr>
          </a:p>
        </p:txBody>
      </p:sp>
      <p:pic>
        <p:nvPicPr>
          <p:cNvPr id="2055" name="Picture 10" descr="Text_3.jpg"/>
          <p:cNvPicPr>
            <a:picLocks noChangeAspect="1"/>
          </p:cNvPicPr>
          <p:nvPr/>
        </p:nvPicPr>
        <p:blipFill>
          <a:blip r:embed="rId14" cstate="print"/>
          <a:srcRect/>
          <a:stretch>
            <a:fillRect/>
          </a:stretch>
        </p:blipFill>
        <p:spPr bwMode="auto">
          <a:xfrm>
            <a:off x="0" y="0"/>
            <a:ext cx="9144000" cy="447675"/>
          </a:xfrm>
          <a:prstGeom prst="rect">
            <a:avLst/>
          </a:prstGeom>
          <a:noFill/>
          <a:ln w="9525">
            <a:noFill/>
            <a:miter lim="800000"/>
            <a:headEnd/>
            <a:tailEnd/>
          </a:ln>
        </p:spPr>
      </p:pic>
      <p:sp>
        <p:nvSpPr>
          <p:cNvPr id="12" name="Oval 11"/>
          <p:cNvSpPr/>
          <p:nvPr/>
        </p:nvSpPr>
        <p:spPr>
          <a:xfrm>
            <a:off x="4953000" y="6629400"/>
            <a:ext cx="76200" cy="76200"/>
          </a:xfrm>
          <a:prstGeom prst="ellipse">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0" y="6550025"/>
            <a:ext cx="9144000" cy="307975"/>
          </a:xfrm>
          <a:prstGeom prst="rect">
            <a:avLst/>
          </a:prstGeom>
          <a:solidFill>
            <a:srgbClr val="C00000"/>
          </a:solidFill>
        </p:spPr>
        <p:txBody>
          <a:bodyPr>
            <a:spAutoFit/>
          </a:bodyPr>
          <a:lstStyle/>
          <a:p>
            <a:pPr algn="ctr">
              <a:defRPr/>
            </a:pPr>
            <a:r>
              <a:rPr lang="en-US" sz="1400" dirty="0">
                <a:solidFill>
                  <a:prstClr val="white"/>
                </a:solidFill>
                <a:latin typeface="Arial Narrow" pitchFamily="34" charset="0"/>
              </a:rPr>
              <a:t>Planning &amp; Regulatory Support         Customer Policy &amp; Program Support           Customer Analytics &amp; Marketing Research</a:t>
            </a:r>
          </a:p>
        </p:txBody>
      </p:sp>
      <p:sp>
        <p:nvSpPr>
          <p:cNvPr id="11" name="Oval 10"/>
          <p:cNvSpPr/>
          <p:nvPr/>
        </p:nvSpPr>
        <p:spPr>
          <a:xfrm>
            <a:off x="2764536" y="6677025"/>
            <a:ext cx="76200" cy="76200"/>
          </a:xfrm>
          <a:prstGeom prst="ellipse">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3" name="Oval 12"/>
          <p:cNvSpPr/>
          <p:nvPr/>
        </p:nvSpPr>
        <p:spPr>
          <a:xfrm>
            <a:off x="5508117" y="6681788"/>
            <a:ext cx="76200" cy="76200"/>
          </a:xfrm>
          <a:prstGeom prst="ellipse">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Tree>
    <p:extLst>
      <p:ext uri="{BB962C8B-B14F-4D97-AF65-F5344CB8AC3E}">
        <p14:creationId xmlns:p14="http://schemas.microsoft.com/office/powerpoint/2010/main" val="109062597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ctr" rtl="0" eaLnBrk="0" fontAlgn="base" hangingPunct="0">
        <a:spcBef>
          <a:spcPct val="0"/>
        </a:spcBef>
        <a:spcAft>
          <a:spcPct val="0"/>
        </a:spcAft>
        <a:defRPr sz="3600" kern="1200">
          <a:solidFill>
            <a:schemeClr val="tx1"/>
          </a:solidFill>
          <a:latin typeface="Arial Narrow" pitchFamily="34" charset="0"/>
          <a:ea typeface="+mj-ea"/>
          <a:cs typeface="+mj-cs"/>
        </a:defRPr>
      </a:lvl1pPr>
      <a:lvl2pPr algn="ctr" rtl="0" eaLnBrk="0" fontAlgn="base" hangingPunct="0">
        <a:spcBef>
          <a:spcPct val="0"/>
        </a:spcBef>
        <a:spcAft>
          <a:spcPct val="0"/>
        </a:spcAft>
        <a:defRPr sz="3600">
          <a:solidFill>
            <a:schemeClr val="tx1"/>
          </a:solidFill>
          <a:latin typeface="Arial Narrow" pitchFamily="34" charset="0"/>
        </a:defRPr>
      </a:lvl2pPr>
      <a:lvl3pPr algn="ctr" rtl="0" eaLnBrk="0" fontAlgn="base" hangingPunct="0">
        <a:spcBef>
          <a:spcPct val="0"/>
        </a:spcBef>
        <a:spcAft>
          <a:spcPct val="0"/>
        </a:spcAft>
        <a:defRPr sz="3600">
          <a:solidFill>
            <a:schemeClr val="tx1"/>
          </a:solidFill>
          <a:latin typeface="Arial Narrow" pitchFamily="34" charset="0"/>
        </a:defRPr>
      </a:lvl3pPr>
      <a:lvl4pPr algn="ctr" rtl="0" eaLnBrk="0" fontAlgn="base" hangingPunct="0">
        <a:spcBef>
          <a:spcPct val="0"/>
        </a:spcBef>
        <a:spcAft>
          <a:spcPct val="0"/>
        </a:spcAft>
        <a:defRPr sz="3600">
          <a:solidFill>
            <a:schemeClr val="tx1"/>
          </a:solidFill>
          <a:latin typeface="Arial Narrow" pitchFamily="34" charset="0"/>
        </a:defRPr>
      </a:lvl4pPr>
      <a:lvl5pPr algn="ctr" rtl="0" eaLnBrk="0" fontAlgn="base" hangingPunct="0">
        <a:spcBef>
          <a:spcPct val="0"/>
        </a:spcBef>
        <a:spcAft>
          <a:spcPct val="0"/>
        </a:spcAft>
        <a:defRPr sz="3600">
          <a:solidFill>
            <a:schemeClr val="tx1"/>
          </a:solidFill>
          <a:latin typeface="Arial Narrow" pitchFamily="34" charset="0"/>
        </a:defRPr>
      </a:lvl5pPr>
      <a:lvl6pPr marL="457200" algn="ctr" rtl="0" eaLnBrk="1" fontAlgn="base" hangingPunct="1">
        <a:spcBef>
          <a:spcPct val="0"/>
        </a:spcBef>
        <a:spcAft>
          <a:spcPct val="0"/>
        </a:spcAft>
        <a:defRPr sz="3600">
          <a:solidFill>
            <a:schemeClr val="tx1"/>
          </a:solidFill>
          <a:latin typeface="Arial Narrow" pitchFamily="34" charset="0"/>
        </a:defRPr>
      </a:lvl6pPr>
      <a:lvl7pPr marL="914400" algn="ctr" rtl="0" eaLnBrk="1" fontAlgn="base" hangingPunct="1">
        <a:spcBef>
          <a:spcPct val="0"/>
        </a:spcBef>
        <a:spcAft>
          <a:spcPct val="0"/>
        </a:spcAft>
        <a:defRPr sz="3600">
          <a:solidFill>
            <a:schemeClr val="tx1"/>
          </a:solidFill>
          <a:latin typeface="Arial Narrow" pitchFamily="34" charset="0"/>
        </a:defRPr>
      </a:lvl7pPr>
      <a:lvl8pPr marL="1371600" algn="ctr" rtl="0" eaLnBrk="1" fontAlgn="base" hangingPunct="1">
        <a:spcBef>
          <a:spcPct val="0"/>
        </a:spcBef>
        <a:spcAft>
          <a:spcPct val="0"/>
        </a:spcAft>
        <a:defRPr sz="3600">
          <a:solidFill>
            <a:schemeClr val="tx1"/>
          </a:solidFill>
          <a:latin typeface="Arial Narrow" pitchFamily="34" charset="0"/>
        </a:defRPr>
      </a:lvl8pPr>
      <a:lvl9pPr marL="1828800" algn="ctr" rtl="0" eaLnBrk="1" fontAlgn="base" hangingPunct="1">
        <a:spcBef>
          <a:spcPct val="0"/>
        </a:spcBef>
        <a:spcAft>
          <a:spcPct val="0"/>
        </a:spcAft>
        <a:defRPr sz="3600">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rgbClr val="FF0000"/>
        </a:buClr>
        <a:buFont typeface="Arial" charset="0"/>
        <a:buChar char="•"/>
        <a:defRPr sz="2800" kern="1200">
          <a:solidFill>
            <a:schemeClr val="tx1"/>
          </a:solidFill>
          <a:latin typeface="Arial Narrow" pitchFamily="34" charset="0"/>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Narrow"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Narrow"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Narrow"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2300" y="52388"/>
            <a:ext cx="788511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609600" y="11985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F7E6A41-EFC7-4869-89D1-55F16C9684AC}" type="datetime1">
              <a:rPr lang="en-US">
                <a:solidFill>
                  <a:prstClr val="black">
                    <a:tint val="75000"/>
                  </a:prstClr>
                </a:solidFill>
              </a:rPr>
              <a:pPr>
                <a:defRPr/>
              </a:pPr>
              <a:t>11/12/2013</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D50BA10-B1D3-4FE9-A85A-8151E231670C}" type="slidenum">
              <a:rPr lang="en-US">
                <a:solidFill>
                  <a:prstClr val="black">
                    <a:tint val="75000"/>
                  </a:prstClr>
                </a:solidFill>
              </a:rPr>
              <a:pPr>
                <a:defRPr/>
              </a:pPr>
              <a:t>‹#›</a:t>
            </a:fld>
            <a:endParaRPr lang="en-US" dirty="0">
              <a:solidFill>
                <a:prstClr val="black">
                  <a:tint val="75000"/>
                </a:prstClr>
              </a:solidFill>
            </a:endParaRPr>
          </a:p>
        </p:txBody>
      </p:sp>
      <p:pic>
        <p:nvPicPr>
          <p:cNvPr id="2055" name="Picture 10" descr="Text_3.jpg"/>
          <p:cNvPicPr>
            <a:picLocks noChangeAspect="1"/>
          </p:cNvPicPr>
          <p:nvPr/>
        </p:nvPicPr>
        <p:blipFill>
          <a:blip r:embed="rId14" cstate="print"/>
          <a:srcRect/>
          <a:stretch>
            <a:fillRect/>
          </a:stretch>
        </p:blipFill>
        <p:spPr bwMode="auto">
          <a:xfrm>
            <a:off x="0" y="0"/>
            <a:ext cx="9144000" cy="447675"/>
          </a:xfrm>
          <a:prstGeom prst="rect">
            <a:avLst/>
          </a:prstGeom>
          <a:noFill/>
          <a:ln w="9525">
            <a:noFill/>
            <a:miter lim="800000"/>
            <a:headEnd/>
            <a:tailEnd/>
          </a:ln>
        </p:spPr>
      </p:pic>
      <p:sp>
        <p:nvSpPr>
          <p:cNvPr id="12" name="Oval 11"/>
          <p:cNvSpPr/>
          <p:nvPr/>
        </p:nvSpPr>
        <p:spPr>
          <a:xfrm>
            <a:off x="4953000" y="6629400"/>
            <a:ext cx="76200" cy="76200"/>
          </a:xfrm>
          <a:prstGeom prst="ellipse">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0" y="6550025"/>
            <a:ext cx="9144000" cy="307975"/>
          </a:xfrm>
          <a:prstGeom prst="rect">
            <a:avLst/>
          </a:prstGeom>
          <a:solidFill>
            <a:srgbClr val="C00000"/>
          </a:solidFill>
        </p:spPr>
        <p:txBody>
          <a:bodyPr>
            <a:spAutoFit/>
          </a:bodyPr>
          <a:lstStyle/>
          <a:p>
            <a:pPr algn="ctr">
              <a:defRPr/>
            </a:pPr>
            <a:r>
              <a:rPr lang="en-US" sz="1400" dirty="0">
                <a:solidFill>
                  <a:prstClr val="white"/>
                </a:solidFill>
                <a:latin typeface="Arial Narrow" pitchFamily="34" charset="0"/>
              </a:rPr>
              <a:t>Planning &amp; Regulatory Support         Customer Policy &amp; Program Support           Customer Analytics &amp; Marketing Research</a:t>
            </a:r>
          </a:p>
        </p:txBody>
      </p:sp>
      <p:sp>
        <p:nvSpPr>
          <p:cNvPr id="11" name="Oval 10"/>
          <p:cNvSpPr/>
          <p:nvPr/>
        </p:nvSpPr>
        <p:spPr>
          <a:xfrm>
            <a:off x="2764536" y="6677025"/>
            <a:ext cx="76200" cy="76200"/>
          </a:xfrm>
          <a:prstGeom prst="ellipse">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3" name="Oval 12"/>
          <p:cNvSpPr/>
          <p:nvPr/>
        </p:nvSpPr>
        <p:spPr>
          <a:xfrm>
            <a:off x="5508117" y="6681788"/>
            <a:ext cx="76200" cy="76200"/>
          </a:xfrm>
          <a:prstGeom prst="ellipse">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Tree>
    <p:extLst>
      <p:ext uri="{BB962C8B-B14F-4D97-AF65-F5344CB8AC3E}">
        <p14:creationId xmlns:p14="http://schemas.microsoft.com/office/powerpoint/2010/main" val="344256274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sz="3600" kern="1200">
          <a:solidFill>
            <a:schemeClr val="tx1"/>
          </a:solidFill>
          <a:latin typeface="Arial Narrow" pitchFamily="34" charset="0"/>
          <a:ea typeface="+mj-ea"/>
          <a:cs typeface="+mj-cs"/>
        </a:defRPr>
      </a:lvl1pPr>
      <a:lvl2pPr algn="ctr" rtl="0" eaLnBrk="0" fontAlgn="base" hangingPunct="0">
        <a:spcBef>
          <a:spcPct val="0"/>
        </a:spcBef>
        <a:spcAft>
          <a:spcPct val="0"/>
        </a:spcAft>
        <a:defRPr sz="3600">
          <a:solidFill>
            <a:schemeClr val="tx1"/>
          </a:solidFill>
          <a:latin typeface="Arial Narrow" pitchFamily="34" charset="0"/>
        </a:defRPr>
      </a:lvl2pPr>
      <a:lvl3pPr algn="ctr" rtl="0" eaLnBrk="0" fontAlgn="base" hangingPunct="0">
        <a:spcBef>
          <a:spcPct val="0"/>
        </a:spcBef>
        <a:spcAft>
          <a:spcPct val="0"/>
        </a:spcAft>
        <a:defRPr sz="3600">
          <a:solidFill>
            <a:schemeClr val="tx1"/>
          </a:solidFill>
          <a:latin typeface="Arial Narrow" pitchFamily="34" charset="0"/>
        </a:defRPr>
      </a:lvl3pPr>
      <a:lvl4pPr algn="ctr" rtl="0" eaLnBrk="0" fontAlgn="base" hangingPunct="0">
        <a:spcBef>
          <a:spcPct val="0"/>
        </a:spcBef>
        <a:spcAft>
          <a:spcPct val="0"/>
        </a:spcAft>
        <a:defRPr sz="3600">
          <a:solidFill>
            <a:schemeClr val="tx1"/>
          </a:solidFill>
          <a:latin typeface="Arial Narrow" pitchFamily="34" charset="0"/>
        </a:defRPr>
      </a:lvl4pPr>
      <a:lvl5pPr algn="ctr" rtl="0" eaLnBrk="0" fontAlgn="base" hangingPunct="0">
        <a:spcBef>
          <a:spcPct val="0"/>
        </a:spcBef>
        <a:spcAft>
          <a:spcPct val="0"/>
        </a:spcAft>
        <a:defRPr sz="3600">
          <a:solidFill>
            <a:schemeClr val="tx1"/>
          </a:solidFill>
          <a:latin typeface="Arial Narrow" pitchFamily="34" charset="0"/>
        </a:defRPr>
      </a:lvl5pPr>
      <a:lvl6pPr marL="457200" algn="ctr" rtl="0" eaLnBrk="1" fontAlgn="base" hangingPunct="1">
        <a:spcBef>
          <a:spcPct val="0"/>
        </a:spcBef>
        <a:spcAft>
          <a:spcPct val="0"/>
        </a:spcAft>
        <a:defRPr sz="3600">
          <a:solidFill>
            <a:schemeClr val="tx1"/>
          </a:solidFill>
          <a:latin typeface="Arial Narrow" pitchFamily="34" charset="0"/>
        </a:defRPr>
      </a:lvl6pPr>
      <a:lvl7pPr marL="914400" algn="ctr" rtl="0" eaLnBrk="1" fontAlgn="base" hangingPunct="1">
        <a:spcBef>
          <a:spcPct val="0"/>
        </a:spcBef>
        <a:spcAft>
          <a:spcPct val="0"/>
        </a:spcAft>
        <a:defRPr sz="3600">
          <a:solidFill>
            <a:schemeClr val="tx1"/>
          </a:solidFill>
          <a:latin typeface="Arial Narrow" pitchFamily="34" charset="0"/>
        </a:defRPr>
      </a:lvl7pPr>
      <a:lvl8pPr marL="1371600" algn="ctr" rtl="0" eaLnBrk="1" fontAlgn="base" hangingPunct="1">
        <a:spcBef>
          <a:spcPct val="0"/>
        </a:spcBef>
        <a:spcAft>
          <a:spcPct val="0"/>
        </a:spcAft>
        <a:defRPr sz="3600">
          <a:solidFill>
            <a:schemeClr val="tx1"/>
          </a:solidFill>
          <a:latin typeface="Arial Narrow" pitchFamily="34" charset="0"/>
        </a:defRPr>
      </a:lvl8pPr>
      <a:lvl9pPr marL="1828800" algn="ctr" rtl="0" eaLnBrk="1" fontAlgn="base" hangingPunct="1">
        <a:spcBef>
          <a:spcPct val="0"/>
        </a:spcBef>
        <a:spcAft>
          <a:spcPct val="0"/>
        </a:spcAft>
        <a:defRPr sz="3600">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rgbClr val="FF0000"/>
        </a:buClr>
        <a:buFont typeface="Arial" charset="0"/>
        <a:buChar char="•"/>
        <a:defRPr sz="2800" kern="1200">
          <a:solidFill>
            <a:schemeClr val="tx1"/>
          </a:solidFill>
          <a:latin typeface="Arial Narrow" pitchFamily="34" charset="0"/>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Narrow"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Narrow"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Narrow"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ChangeArrowheads="1"/>
          </p:cNvSpPr>
          <p:nvPr/>
        </p:nvSpPr>
        <p:spPr bwMode="black">
          <a:xfrm>
            <a:off x="200025" y="822325"/>
            <a:ext cx="8697913"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p>
            <a:pPr eaLnBrk="0" fontAlgn="base" hangingPunct="0">
              <a:spcBef>
                <a:spcPct val="0"/>
              </a:spcBef>
              <a:spcAft>
                <a:spcPct val="0"/>
              </a:spcAft>
            </a:pPr>
            <a:r>
              <a:rPr lang="en-US" sz="2400" dirty="0">
                <a:solidFill>
                  <a:prstClr val="black"/>
                </a:solidFill>
                <a:latin typeface="Arial" charset="0"/>
              </a:rPr>
              <a:t>Gulf Power – Satisfaction Among Customers Who Recently Contacted the Company Summary</a:t>
            </a:r>
          </a:p>
        </p:txBody>
      </p:sp>
      <p:sp>
        <p:nvSpPr>
          <p:cNvPr id="6" name="Content Placeholder 5"/>
          <p:cNvSpPr>
            <a:spLocks noGrp="1"/>
          </p:cNvSpPr>
          <p:nvPr>
            <p:ph idx="1"/>
          </p:nvPr>
        </p:nvSpPr>
        <p:spPr>
          <a:xfrm>
            <a:off x="309563" y="1252538"/>
            <a:ext cx="8247062" cy="4525962"/>
          </a:xfrm>
          <a:solidFill>
            <a:schemeClr val="bg1"/>
          </a:solidFill>
        </p:spPr>
        <p:txBody>
          <a:bodyPr/>
          <a:lstStyle/>
          <a:p>
            <a:pPr>
              <a:spcBef>
                <a:spcPts val="600"/>
              </a:spcBef>
              <a:spcAft>
                <a:spcPts val="600"/>
              </a:spcAft>
              <a:defRPr/>
            </a:pPr>
            <a:r>
              <a:rPr lang="en-US" sz="1600" dirty="0">
                <a:latin typeface="Arial" pitchFamily="34" charset="0"/>
                <a:cs typeface="Arial" pitchFamily="34" charset="0"/>
              </a:rPr>
              <a:t>Customer Value rankings are similar when comparing the “official” rankings with rankings among those with a contact in the past 12 months, although there are a few slight differences.</a:t>
            </a:r>
          </a:p>
          <a:p>
            <a:pPr marL="342900" lvl="1" indent="-342900">
              <a:spcBef>
                <a:spcPts val="600"/>
              </a:spcBef>
              <a:spcAft>
                <a:spcPts val="600"/>
              </a:spcAft>
              <a:buClr>
                <a:schemeClr val="accent4">
                  <a:lumMod val="50000"/>
                </a:schemeClr>
              </a:buClr>
              <a:buFont typeface="Arial" charset="0"/>
              <a:buChar char="•"/>
              <a:defRPr/>
            </a:pPr>
            <a:r>
              <a:rPr lang="en-US" sz="1600" dirty="0" smtClean="0">
                <a:latin typeface="Arial" pitchFamily="34" charset="0"/>
                <a:cs typeface="Arial" pitchFamily="34" charset="0"/>
              </a:rPr>
              <a:t>All </a:t>
            </a:r>
            <a:r>
              <a:rPr lang="en-US" sz="1600" dirty="0">
                <a:latin typeface="Arial" pitchFamily="34" charset="0"/>
                <a:cs typeface="Arial" pitchFamily="34" charset="0"/>
              </a:rPr>
              <a:t>four operating companies rank in the top quartile on </a:t>
            </a:r>
            <a:r>
              <a:rPr lang="en-US" sz="1600" u="sng" dirty="0">
                <a:latin typeface="Arial" pitchFamily="34" charset="0"/>
                <a:cs typeface="Arial" pitchFamily="34" charset="0"/>
              </a:rPr>
              <a:t>Customer Service</a:t>
            </a:r>
            <a:r>
              <a:rPr lang="en-US" sz="1600" dirty="0">
                <a:latin typeface="Arial" pitchFamily="34" charset="0"/>
                <a:cs typeface="Arial" pitchFamily="34" charset="0"/>
              </a:rPr>
              <a:t> and </a:t>
            </a:r>
            <a:r>
              <a:rPr lang="en-US" sz="1600" u="sng" dirty="0">
                <a:latin typeface="Arial" pitchFamily="34" charset="0"/>
                <a:cs typeface="Arial" pitchFamily="34" charset="0"/>
              </a:rPr>
              <a:t>Telephone Contact</a:t>
            </a:r>
            <a:r>
              <a:rPr lang="en-US" sz="1600" dirty="0">
                <a:latin typeface="Arial" pitchFamily="34" charset="0"/>
                <a:cs typeface="Arial" pitchFamily="34" charset="0"/>
              </a:rPr>
              <a:t>.</a:t>
            </a:r>
          </a:p>
          <a:p>
            <a:pPr>
              <a:spcBef>
                <a:spcPts val="600"/>
              </a:spcBef>
              <a:spcAft>
                <a:spcPts val="600"/>
              </a:spcAft>
              <a:defRPr/>
            </a:pPr>
            <a:r>
              <a:rPr lang="en-US" sz="1600" dirty="0" smtClean="0">
                <a:latin typeface="Arial" pitchFamily="34" charset="0"/>
                <a:cs typeface="Arial" pitchFamily="34" charset="0"/>
              </a:rPr>
              <a:t>Over one half (51%) of customers contacted Gulf Power in the past 12 months.  A majority of customer contacts were related to service problems (31%) or billing issues (28%).</a:t>
            </a:r>
          </a:p>
          <a:p>
            <a:pPr>
              <a:spcBef>
                <a:spcPts val="600"/>
              </a:spcBef>
              <a:spcAft>
                <a:spcPts val="600"/>
              </a:spcAft>
              <a:defRPr/>
            </a:pPr>
            <a:r>
              <a:rPr lang="en-US" sz="1600" dirty="0" smtClean="0">
                <a:latin typeface="Arial" pitchFamily="34" charset="0"/>
                <a:cs typeface="Arial" pitchFamily="34" charset="0"/>
              </a:rPr>
              <a:t>In 2013, ratings are almost identical when comparing customers who did and did not have a contact in the past 12 months: 8.17 among those with a contact versus 8.12 among those with no contact.</a:t>
            </a:r>
          </a:p>
        </p:txBody>
      </p:sp>
      <p:sp>
        <p:nvSpPr>
          <p:cNvPr id="64516" name="Slide Number Placeholder 3"/>
          <p:cNvSpPr>
            <a:spLocks noGrp="1"/>
          </p:cNvSpPr>
          <p:nvPr>
            <p:ph type="sldNum" sz="quarter" idx="12"/>
          </p:nvPr>
        </p:nvSpPr>
        <p:spPr bwMode="black"/>
        <p:txBody>
          <a:bodyPr/>
          <a:lstStyle/>
          <a:p>
            <a:pPr>
              <a:defRPr/>
            </a:pPr>
            <a:r>
              <a:rPr lang="en-US" dirty="0" smtClean="0">
                <a:solidFill>
                  <a:srgbClr val="EEECE1">
                    <a:lumMod val="25000"/>
                  </a:srgbClr>
                </a:solidFill>
              </a:rPr>
              <a:t>61</a:t>
            </a:r>
          </a:p>
        </p:txBody>
      </p:sp>
      <p:cxnSp>
        <p:nvCxnSpPr>
          <p:cNvPr id="5" name="Straight Connector 4"/>
          <p:cNvCxnSpPr/>
          <p:nvPr/>
        </p:nvCxnSpPr>
        <p:spPr>
          <a:xfrm>
            <a:off x="0" y="1143000"/>
            <a:ext cx="9144000" cy="0"/>
          </a:xfrm>
          <a:prstGeom prst="line">
            <a:avLst/>
          </a:prstGeom>
          <a:ln w="38100">
            <a:solidFill>
              <a:srgbClr val="33016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9354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black">
          <a:xfrm>
            <a:off x="622300" y="177800"/>
            <a:ext cx="7885113" cy="1143000"/>
          </a:xfrm>
          <a:noFill/>
        </p:spPr>
        <p:txBody>
          <a:bodyPr/>
          <a:lstStyle/>
          <a:p>
            <a:pPr eaLnBrk="1" hangingPunct="1"/>
            <a:r>
              <a:rPr lang="en-US" sz="2600" dirty="0" smtClean="0">
                <a:latin typeface="Arial" charset="0"/>
                <a:cs typeface="Arial" charset="0"/>
              </a:rPr>
              <a:t>Transactional Rank Chart Among Customers </a:t>
            </a:r>
            <a:br>
              <a:rPr lang="en-US" sz="2600" dirty="0" smtClean="0">
                <a:latin typeface="Arial" charset="0"/>
                <a:cs typeface="Arial" charset="0"/>
              </a:rPr>
            </a:br>
            <a:r>
              <a:rPr lang="en-US" sz="2600" dirty="0" smtClean="0">
                <a:latin typeface="Arial" charset="0"/>
                <a:cs typeface="Arial" charset="0"/>
              </a:rPr>
              <a:t>with a Contact in the Past 12 Months</a:t>
            </a:r>
          </a:p>
        </p:txBody>
      </p:sp>
      <p:sp>
        <p:nvSpPr>
          <p:cNvPr id="16397" name="Slide Number Placeholder 3"/>
          <p:cNvSpPr>
            <a:spLocks noGrp="1"/>
          </p:cNvSpPr>
          <p:nvPr>
            <p:ph type="sldNum" sz="quarter" idx="12"/>
          </p:nvPr>
        </p:nvSpPr>
        <p:spPr bwMode="black"/>
        <p:txBody>
          <a:bodyPr/>
          <a:lstStyle/>
          <a:p>
            <a:pPr>
              <a:defRPr/>
            </a:pPr>
            <a:r>
              <a:rPr lang="en-US" dirty="0" smtClean="0">
                <a:solidFill>
                  <a:srgbClr val="EEECE1">
                    <a:lumMod val="25000"/>
                  </a:srgbClr>
                </a:solidFill>
              </a:rPr>
              <a:t>62</a:t>
            </a:r>
          </a:p>
        </p:txBody>
      </p:sp>
      <p:graphicFrame>
        <p:nvGraphicFramePr>
          <p:cNvPr id="2" name="Object 3"/>
          <p:cNvGraphicFramePr>
            <a:graphicFrameLocks noChangeAspect="1"/>
          </p:cNvGraphicFramePr>
          <p:nvPr>
            <p:extLst>
              <p:ext uri="{D42A27DB-BD31-4B8C-83A1-F6EECF244321}">
                <p14:modId xmlns:p14="http://schemas.microsoft.com/office/powerpoint/2010/main" val="3778296191"/>
              </p:ext>
            </p:extLst>
          </p:nvPr>
        </p:nvGraphicFramePr>
        <p:xfrm>
          <a:off x="509588" y="1357313"/>
          <a:ext cx="7593012" cy="4668837"/>
        </p:xfrm>
        <a:graphic>
          <a:graphicData uri="http://schemas.openxmlformats.org/drawingml/2006/chart">
            <c:chart xmlns:c="http://schemas.openxmlformats.org/drawingml/2006/chart" xmlns:r="http://schemas.openxmlformats.org/officeDocument/2006/relationships" r:id="rId3"/>
          </a:graphicData>
        </a:graphic>
      </p:graphicFrame>
      <p:sp>
        <p:nvSpPr>
          <p:cNvPr id="10245" name="Line 4"/>
          <p:cNvSpPr>
            <a:spLocks noChangeShapeType="1"/>
          </p:cNvSpPr>
          <p:nvPr/>
        </p:nvSpPr>
        <p:spPr bwMode="auto">
          <a:xfrm>
            <a:off x="265113" y="2667000"/>
            <a:ext cx="8721725" cy="0"/>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dirty="0">
              <a:solidFill>
                <a:prstClr val="black"/>
              </a:solidFill>
              <a:latin typeface="Arial" charset="0"/>
            </a:endParaRPr>
          </a:p>
        </p:txBody>
      </p:sp>
      <p:sp>
        <p:nvSpPr>
          <p:cNvPr id="10246" name="Line 10"/>
          <p:cNvSpPr>
            <a:spLocks noChangeShapeType="1"/>
          </p:cNvSpPr>
          <p:nvPr/>
        </p:nvSpPr>
        <p:spPr bwMode="auto">
          <a:xfrm>
            <a:off x="263525" y="3657600"/>
            <a:ext cx="8763000" cy="0"/>
          </a:xfrm>
          <a:prstGeom prst="line">
            <a:avLst/>
          </a:prstGeom>
          <a:noFill/>
          <a:ln w="38100">
            <a:solidFill>
              <a:srgbClr val="C0C0C0"/>
            </a:solidFill>
            <a:prstDash val="sysDot"/>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dirty="0">
              <a:solidFill>
                <a:prstClr val="black"/>
              </a:solidFill>
              <a:latin typeface="Arial" charset="0"/>
            </a:endParaRPr>
          </a:p>
        </p:txBody>
      </p:sp>
      <p:sp>
        <p:nvSpPr>
          <p:cNvPr id="10247" name="Line 11"/>
          <p:cNvSpPr>
            <a:spLocks noChangeShapeType="1"/>
          </p:cNvSpPr>
          <p:nvPr/>
        </p:nvSpPr>
        <p:spPr bwMode="auto">
          <a:xfrm>
            <a:off x="263525" y="4648200"/>
            <a:ext cx="8763000" cy="0"/>
          </a:xfrm>
          <a:prstGeom prst="line">
            <a:avLst/>
          </a:prstGeom>
          <a:noFill/>
          <a:ln w="38100">
            <a:solidFill>
              <a:srgbClr val="C0C0C0"/>
            </a:solidFill>
            <a:prstDash val="sysDot"/>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dirty="0">
              <a:solidFill>
                <a:prstClr val="black"/>
              </a:solidFill>
              <a:latin typeface="Arial" charset="0"/>
            </a:endParaRPr>
          </a:p>
        </p:txBody>
      </p:sp>
      <p:sp>
        <p:nvSpPr>
          <p:cNvPr id="10248" name="Text Box 12"/>
          <p:cNvSpPr txBox="1">
            <a:spLocks noChangeArrowheads="1"/>
          </p:cNvSpPr>
          <p:nvPr/>
        </p:nvSpPr>
        <p:spPr bwMode="auto">
          <a:xfrm>
            <a:off x="5773738" y="2133600"/>
            <a:ext cx="838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50000"/>
              </a:spcBef>
              <a:spcAft>
                <a:spcPct val="0"/>
              </a:spcAft>
            </a:pPr>
            <a:r>
              <a:rPr lang="en-US" sz="1000" dirty="0">
                <a:solidFill>
                  <a:prstClr val="black"/>
                </a:solidFill>
              </a:rPr>
              <a:t>Upper Quartile*</a:t>
            </a:r>
          </a:p>
        </p:txBody>
      </p:sp>
      <p:sp>
        <p:nvSpPr>
          <p:cNvPr id="10249" name="Text Box 13"/>
          <p:cNvSpPr txBox="1">
            <a:spLocks noChangeArrowheads="1"/>
          </p:cNvSpPr>
          <p:nvPr/>
        </p:nvSpPr>
        <p:spPr bwMode="auto">
          <a:xfrm>
            <a:off x="5788025" y="3810000"/>
            <a:ext cx="8382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50000"/>
              </a:spcBef>
              <a:spcAft>
                <a:spcPct val="0"/>
              </a:spcAft>
            </a:pPr>
            <a:r>
              <a:rPr lang="en-US" sz="1000" dirty="0">
                <a:solidFill>
                  <a:prstClr val="black"/>
                </a:solidFill>
              </a:rPr>
              <a:t>Lower Middle Quartile</a:t>
            </a:r>
          </a:p>
        </p:txBody>
      </p:sp>
      <p:sp>
        <p:nvSpPr>
          <p:cNvPr id="10250" name="Text Box 14"/>
          <p:cNvSpPr txBox="1">
            <a:spLocks noChangeArrowheads="1"/>
          </p:cNvSpPr>
          <p:nvPr/>
        </p:nvSpPr>
        <p:spPr bwMode="auto">
          <a:xfrm>
            <a:off x="5773738" y="3140075"/>
            <a:ext cx="8382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1000" dirty="0">
                <a:solidFill>
                  <a:prstClr val="black"/>
                </a:solidFill>
              </a:rPr>
              <a:t>Upper</a:t>
            </a:r>
          </a:p>
          <a:p>
            <a:pPr algn="ctr" fontAlgn="base">
              <a:spcBef>
                <a:spcPct val="0"/>
              </a:spcBef>
              <a:spcAft>
                <a:spcPct val="0"/>
              </a:spcAft>
            </a:pPr>
            <a:r>
              <a:rPr lang="en-US" sz="1000" dirty="0">
                <a:solidFill>
                  <a:prstClr val="black"/>
                </a:solidFill>
              </a:rPr>
              <a:t>Middle</a:t>
            </a:r>
          </a:p>
          <a:p>
            <a:pPr algn="ctr" fontAlgn="base">
              <a:spcBef>
                <a:spcPct val="0"/>
              </a:spcBef>
              <a:spcAft>
                <a:spcPct val="0"/>
              </a:spcAft>
            </a:pPr>
            <a:r>
              <a:rPr lang="en-US" sz="1000" dirty="0">
                <a:solidFill>
                  <a:prstClr val="black"/>
                </a:solidFill>
              </a:rPr>
              <a:t> Quartile</a:t>
            </a:r>
          </a:p>
        </p:txBody>
      </p:sp>
      <p:sp>
        <p:nvSpPr>
          <p:cNvPr id="10251" name="Text Box 15"/>
          <p:cNvSpPr txBox="1">
            <a:spLocks noChangeArrowheads="1"/>
          </p:cNvSpPr>
          <p:nvPr/>
        </p:nvSpPr>
        <p:spPr bwMode="auto">
          <a:xfrm>
            <a:off x="5773738" y="4975225"/>
            <a:ext cx="838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50000"/>
              </a:spcBef>
              <a:spcAft>
                <a:spcPct val="0"/>
              </a:spcAft>
            </a:pPr>
            <a:r>
              <a:rPr lang="en-US" sz="1000" dirty="0">
                <a:solidFill>
                  <a:prstClr val="black"/>
                </a:solidFill>
              </a:rPr>
              <a:t>Lower Quartile</a:t>
            </a:r>
          </a:p>
        </p:txBody>
      </p:sp>
      <p:sp>
        <p:nvSpPr>
          <p:cNvPr id="10252" name="Text Box 5"/>
          <p:cNvSpPr txBox="1">
            <a:spLocks noChangeArrowheads="1"/>
          </p:cNvSpPr>
          <p:nvPr/>
        </p:nvSpPr>
        <p:spPr bwMode="auto">
          <a:xfrm>
            <a:off x="5565775" y="1219200"/>
            <a:ext cx="3521075" cy="109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n-US" sz="1000" b="1" dirty="0">
                <a:solidFill>
                  <a:prstClr val="black"/>
                </a:solidFill>
              </a:rPr>
              <a:t>*</a:t>
            </a:r>
            <a:r>
              <a:rPr lang="en-US" sz="1000" dirty="0">
                <a:solidFill>
                  <a:prstClr val="black"/>
                </a:solidFill>
              </a:rPr>
              <a:t>Peer utilities are stack ranked by their respective weighted average customer value score.  The top four peers determine the upper quartile. SoCo and its OpCos are in the upper quartile if their score is equal to or better than any of the top four peer company’s scores.</a:t>
            </a:r>
          </a:p>
          <a:p>
            <a:pPr fontAlgn="base">
              <a:lnSpc>
                <a:spcPct val="55000"/>
              </a:lnSpc>
              <a:spcBef>
                <a:spcPct val="0"/>
              </a:spcBef>
              <a:spcAft>
                <a:spcPct val="0"/>
              </a:spcAft>
            </a:pPr>
            <a:endParaRPr lang="en-US" sz="1000" dirty="0">
              <a:solidFill>
                <a:prstClr val="black"/>
              </a:solidFill>
            </a:endParaRPr>
          </a:p>
          <a:p>
            <a:pPr fontAlgn="base">
              <a:spcBef>
                <a:spcPct val="0"/>
              </a:spcBef>
              <a:spcAft>
                <a:spcPct val="0"/>
              </a:spcAft>
            </a:pPr>
            <a:r>
              <a:rPr lang="en-US" sz="1000" b="1" dirty="0">
                <a:solidFill>
                  <a:prstClr val="black"/>
                </a:solidFill>
              </a:rPr>
              <a:t> </a:t>
            </a:r>
          </a:p>
        </p:txBody>
      </p:sp>
      <p:sp>
        <p:nvSpPr>
          <p:cNvPr id="10253" name="Text Box 5"/>
          <p:cNvSpPr txBox="1">
            <a:spLocks noChangeArrowheads="1"/>
          </p:cNvSpPr>
          <p:nvPr/>
        </p:nvSpPr>
        <p:spPr bwMode="auto">
          <a:xfrm>
            <a:off x="6073775" y="5559425"/>
            <a:ext cx="30702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n-US" sz="1000" b="1" dirty="0">
                <a:solidFill>
                  <a:prstClr val="black"/>
                </a:solidFill>
              </a:rPr>
              <a:t>**Note:  Rank chart based on weights among “contact” customers only.</a:t>
            </a:r>
          </a:p>
        </p:txBody>
      </p:sp>
      <p:cxnSp>
        <p:nvCxnSpPr>
          <p:cNvPr id="14" name="Straight Connector 13"/>
          <p:cNvCxnSpPr/>
          <p:nvPr/>
        </p:nvCxnSpPr>
        <p:spPr>
          <a:xfrm>
            <a:off x="0" y="1143000"/>
            <a:ext cx="9144000" cy="0"/>
          </a:xfrm>
          <a:prstGeom prst="line">
            <a:avLst/>
          </a:prstGeom>
          <a:ln w="38100">
            <a:solidFill>
              <a:srgbClr val="33016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898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black">
          <a:xfrm>
            <a:off x="254000" y="182563"/>
            <a:ext cx="8545513" cy="1143000"/>
          </a:xfrm>
        </p:spPr>
        <p:txBody>
          <a:bodyPr/>
          <a:lstStyle/>
          <a:p>
            <a:r>
              <a:rPr lang="en-US" sz="2000" dirty="0" smtClean="0">
                <a:latin typeface="Arial" charset="0"/>
                <a:cs typeface="Arial" charset="0"/>
              </a:rPr>
              <a:t>Comparison of “Official” Customer Value Rankings with Rankings Among Customers with and without a Contact in Past 12 Months </a:t>
            </a:r>
          </a:p>
        </p:txBody>
      </p:sp>
      <p:sp>
        <p:nvSpPr>
          <p:cNvPr id="59397" name="Slide Number Placeholder 3"/>
          <p:cNvSpPr>
            <a:spLocks noGrp="1"/>
          </p:cNvSpPr>
          <p:nvPr>
            <p:ph type="sldNum" sz="quarter" idx="12"/>
          </p:nvPr>
        </p:nvSpPr>
        <p:spPr bwMode="black"/>
        <p:txBody>
          <a:bodyPr/>
          <a:lstStyle/>
          <a:p>
            <a:pPr>
              <a:defRPr/>
            </a:pPr>
            <a:r>
              <a:rPr lang="en-US" dirty="0" smtClean="0">
                <a:solidFill>
                  <a:srgbClr val="EEECE1">
                    <a:lumMod val="25000"/>
                  </a:srgbClr>
                </a:solidFill>
              </a:rPr>
              <a:t>6</a:t>
            </a:r>
            <a:fld id="{3C23BAAF-0C61-4217-BBBA-2AA56B9DD9E9}" type="slidenum">
              <a:rPr lang="en-US" smtClean="0">
                <a:solidFill>
                  <a:srgbClr val="EEECE1">
                    <a:lumMod val="25000"/>
                  </a:srgbClr>
                </a:solidFill>
              </a:rPr>
              <a:pPr>
                <a:defRPr/>
              </a:pPr>
              <a:t>3</a:t>
            </a:fld>
            <a:endParaRPr lang="en-US" dirty="0" smtClean="0">
              <a:solidFill>
                <a:srgbClr val="EEECE1">
                  <a:lumMod val="25000"/>
                </a:srgbClr>
              </a:solidFill>
            </a:endParaRPr>
          </a:p>
        </p:txBody>
      </p:sp>
      <p:sp>
        <p:nvSpPr>
          <p:cNvPr id="11268" name="Text Box 5"/>
          <p:cNvSpPr txBox="1">
            <a:spLocks noChangeArrowheads="1"/>
          </p:cNvSpPr>
          <p:nvPr/>
        </p:nvSpPr>
        <p:spPr bwMode="auto">
          <a:xfrm>
            <a:off x="121699" y="1598613"/>
            <a:ext cx="290935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n-US" sz="1200" b="1" dirty="0">
                <a:solidFill>
                  <a:prstClr val="black"/>
                </a:solidFill>
              </a:rPr>
              <a:t>Rankings are similar when comparing the “official” rankings with rankings among those with a contact in the past 12 months, although there are </a:t>
            </a:r>
            <a:r>
              <a:rPr lang="en-US" sz="1200" b="1" dirty="0" smtClean="0">
                <a:solidFill>
                  <a:prstClr val="black"/>
                </a:solidFill>
              </a:rPr>
              <a:t>a few slight differences</a:t>
            </a:r>
            <a:r>
              <a:rPr lang="en-US" sz="1200" b="1" dirty="0">
                <a:solidFill>
                  <a:prstClr val="black"/>
                </a:solidFill>
              </a:rPr>
              <a:t>.</a:t>
            </a:r>
          </a:p>
          <a:p>
            <a:pPr fontAlgn="base">
              <a:spcBef>
                <a:spcPct val="0"/>
              </a:spcBef>
              <a:spcAft>
                <a:spcPct val="0"/>
              </a:spcAft>
            </a:pPr>
            <a:endParaRPr lang="en-US" sz="1200" b="1" dirty="0">
              <a:solidFill>
                <a:prstClr val="black"/>
              </a:solidFill>
            </a:endParaRPr>
          </a:p>
          <a:p>
            <a:pPr fontAlgn="base">
              <a:spcBef>
                <a:spcPct val="0"/>
              </a:spcBef>
              <a:spcAft>
                <a:spcPct val="0"/>
              </a:spcAft>
            </a:pPr>
            <a:endParaRPr lang="en-US" sz="1200" b="1" dirty="0">
              <a:solidFill>
                <a:prstClr val="black"/>
              </a:solidFill>
            </a:endParaRPr>
          </a:p>
        </p:txBody>
      </p:sp>
      <p:graphicFrame>
        <p:nvGraphicFramePr>
          <p:cNvPr id="11269" name="Object 3"/>
          <p:cNvGraphicFramePr>
            <a:graphicFrameLocks noChangeAspect="1"/>
          </p:cNvGraphicFramePr>
          <p:nvPr>
            <p:extLst>
              <p:ext uri="{D42A27DB-BD31-4B8C-83A1-F6EECF244321}">
                <p14:modId xmlns:p14="http://schemas.microsoft.com/office/powerpoint/2010/main" val="2784426277"/>
              </p:ext>
            </p:extLst>
          </p:nvPr>
        </p:nvGraphicFramePr>
        <p:xfrm>
          <a:off x="3031057" y="1676400"/>
          <a:ext cx="5722937" cy="3908425"/>
        </p:xfrm>
        <a:graphic>
          <a:graphicData uri="http://schemas.openxmlformats.org/presentationml/2006/ole">
            <mc:AlternateContent xmlns:mc="http://schemas.openxmlformats.org/markup-compatibility/2006">
              <mc:Choice xmlns:v="urn:schemas-microsoft-com:vml" Requires="v">
                <p:oleObj spid="_x0000_s1036" name="Worksheet" r:id="rId5" imgW="4181388" imgH="2867130" progId="Excel.Sheet.8">
                  <p:embed/>
                </p:oleObj>
              </mc:Choice>
              <mc:Fallback>
                <p:oleObj name="Worksheet" r:id="rId5" imgW="4181388" imgH="2867130" progId="Excel.Sheet.8">
                  <p:embed/>
                  <p:pic>
                    <p:nvPicPr>
                      <p:cNvPr id="0" name=""/>
                      <p:cNvPicPr>
                        <a:picLocks noChangeAspect="1" noChangeArrowheads="1"/>
                      </p:cNvPicPr>
                      <p:nvPr/>
                    </p:nvPicPr>
                    <p:blipFill>
                      <a:blip r:embed="rId6"/>
                      <a:srcRect/>
                      <a:stretch>
                        <a:fillRect/>
                      </a:stretch>
                    </p:blipFill>
                    <p:spPr bwMode="auto">
                      <a:xfrm>
                        <a:off x="3031057" y="1676400"/>
                        <a:ext cx="5722937" cy="3908425"/>
                      </a:xfrm>
                      <a:prstGeom prst="rect">
                        <a:avLst/>
                      </a:prstGeom>
                      <a:noFill/>
                      <a:extLst/>
                    </p:spPr>
                  </p:pic>
                </p:oleObj>
              </mc:Fallback>
            </mc:AlternateContent>
          </a:graphicData>
        </a:graphic>
      </p:graphicFrame>
      <p:cxnSp>
        <p:nvCxnSpPr>
          <p:cNvPr id="6" name="Straight Connector 5"/>
          <p:cNvCxnSpPr/>
          <p:nvPr/>
        </p:nvCxnSpPr>
        <p:spPr>
          <a:xfrm>
            <a:off x="0" y="1143000"/>
            <a:ext cx="9144000" cy="0"/>
          </a:xfrm>
          <a:prstGeom prst="line">
            <a:avLst/>
          </a:prstGeom>
          <a:ln w="38100">
            <a:solidFill>
              <a:srgbClr val="33016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71062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black">
          <a:xfrm>
            <a:off x="622300" y="-1588"/>
            <a:ext cx="7885113" cy="1143001"/>
          </a:xfrm>
          <a:noFill/>
        </p:spPr>
        <p:txBody>
          <a:bodyPr/>
          <a:lstStyle/>
          <a:p>
            <a:pPr eaLnBrk="1" hangingPunct="1"/>
            <a:r>
              <a:rPr lang="en-US" sz="2400" dirty="0" smtClean="0">
                <a:latin typeface="Arial" charset="0"/>
                <a:cs typeface="Arial" charset="0"/>
              </a:rPr>
              <a:t/>
            </a:r>
            <a:br>
              <a:rPr lang="en-US" sz="2400" dirty="0" smtClean="0">
                <a:latin typeface="Arial" charset="0"/>
                <a:cs typeface="Arial" charset="0"/>
              </a:rPr>
            </a:br>
            <a:r>
              <a:rPr lang="en-US" sz="2400" dirty="0" smtClean="0">
                <a:latin typeface="Arial" charset="0"/>
                <a:cs typeface="Arial" charset="0"/>
              </a:rPr>
              <a:t>Gulf Power Perceived Value by </a:t>
            </a:r>
            <a:br>
              <a:rPr lang="en-US" sz="2400" dirty="0" smtClean="0">
                <a:latin typeface="Arial" charset="0"/>
                <a:cs typeface="Arial" charset="0"/>
              </a:rPr>
            </a:br>
            <a:r>
              <a:rPr lang="en-US" sz="2400" dirty="0" smtClean="0">
                <a:latin typeface="Arial" charset="0"/>
                <a:cs typeface="Arial" charset="0"/>
              </a:rPr>
              <a:t>Contact/No Contact</a:t>
            </a:r>
          </a:p>
        </p:txBody>
      </p:sp>
      <p:sp>
        <p:nvSpPr>
          <p:cNvPr id="25614" name="Slide Number Placeholder 3"/>
          <p:cNvSpPr>
            <a:spLocks noGrp="1"/>
          </p:cNvSpPr>
          <p:nvPr>
            <p:ph type="sldNum" sz="quarter" idx="12"/>
          </p:nvPr>
        </p:nvSpPr>
        <p:spPr bwMode="black"/>
        <p:txBody>
          <a:bodyPr/>
          <a:lstStyle/>
          <a:p>
            <a:pPr>
              <a:defRPr/>
            </a:pPr>
            <a:r>
              <a:rPr lang="en-US" dirty="0" smtClean="0">
                <a:solidFill>
                  <a:srgbClr val="EEECE1">
                    <a:lumMod val="25000"/>
                  </a:srgbClr>
                </a:solidFill>
              </a:rPr>
              <a:t>67</a:t>
            </a:r>
          </a:p>
        </p:txBody>
      </p:sp>
      <p:sp>
        <p:nvSpPr>
          <p:cNvPr id="35844" name="Rectangle 6"/>
          <p:cNvSpPr>
            <a:spLocks noChangeArrowheads="1"/>
          </p:cNvSpPr>
          <p:nvPr/>
        </p:nvSpPr>
        <p:spPr bwMode="auto">
          <a:xfrm>
            <a:off x="1187450" y="1668463"/>
            <a:ext cx="3879850" cy="436562"/>
          </a:xfrm>
          <a:prstGeom prst="rect">
            <a:avLst/>
          </a:prstGeom>
          <a:solidFill>
            <a:srgbClr val="FFFF99"/>
          </a:solidFill>
          <a:ln w="9525">
            <a:solidFill>
              <a:schemeClr val="tx1"/>
            </a:solidFill>
            <a:miter lim="800000"/>
            <a:headEnd/>
            <a:tailEnd/>
          </a:ln>
        </p:spPr>
        <p:txBody>
          <a:bodyPr anchor="ctr"/>
          <a:lstStyle/>
          <a:p>
            <a:pPr algn="ctr" eaLnBrk="0" fontAlgn="base" hangingPunct="0">
              <a:spcBef>
                <a:spcPct val="20000"/>
              </a:spcBef>
              <a:spcAft>
                <a:spcPct val="0"/>
              </a:spcAft>
              <a:buSzPct val="70000"/>
              <a:buFont typeface="Monotype Sorts" pitchFamily="2" charset="2"/>
              <a:buNone/>
            </a:pPr>
            <a:r>
              <a:rPr kumimoji="1" lang="en-US" sz="1400" b="1" i="1" dirty="0">
                <a:solidFill>
                  <a:prstClr val="black"/>
                </a:solidFill>
                <a:latin typeface="Arial" charset="0"/>
              </a:rPr>
              <a:t>Gulf Perceived Value Score = 8.15</a:t>
            </a:r>
          </a:p>
        </p:txBody>
      </p:sp>
      <p:grpSp>
        <p:nvGrpSpPr>
          <p:cNvPr id="35845" name="Group 7"/>
          <p:cNvGrpSpPr>
            <a:grpSpLocks/>
          </p:cNvGrpSpPr>
          <p:nvPr/>
        </p:nvGrpSpPr>
        <p:grpSpPr bwMode="auto">
          <a:xfrm>
            <a:off x="5292724" y="1657350"/>
            <a:ext cx="2588750" cy="687388"/>
            <a:chOff x="3786" y="576"/>
            <a:chExt cx="1713" cy="433"/>
          </a:xfrm>
        </p:grpSpPr>
        <p:sp>
          <p:nvSpPr>
            <p:cNvPr id="35852" name="Text Box 8"/>
            <p:cNvSpPr txBox="1">
              <a:spLocks noChangeArrowheads="1"/>
            </p:cNvSpPr>
            <p:nvPr/>
          </p:nvSpPr>
          <p:spPr bwMode="auto">
            <a:xfrm>
              <a:off x="3786" y="610"/>
              <a:ext cx="241" cy="86"/>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endParaRPr lang="en-US" sz="1000" dirty="0">
                <a:solidFill>
                  <a:prstClr val="black"/>
                </a:solidFill>
              </a:endParaRPr>
            </a:p>
          </p:txBody>
        </p:sp>
        <p:sp>
          <p:nvSpPr>
            <p:cNvPr id="35853" name="Text Box 9"/>
            <p:cNvSpPr txBox="1">
              <a:spLocks noChangeArrowheads="1"/>
            </p:cNvSpPr>
            <p:nvPr/>
          </p:nvSpPr>
          <p:spPr bwMode="auto">
            <a:xfrm>
              <a:off x="3786" y="742"/>
              <a:ext cx="241" cy="8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endParaRPr lang="en-US" sz="1000" dirty="0">
                <a:solidFill>
                  <a:prstClr val="black"/>
                </a:solidFill>
              </a:endParaRPr>
            </a:p>
          </p:txBody>
        </p:sp>
        <p:sp>
          <p:nvSpPr>
            <p:cNvPr id="35854" name="Text Box 10"/>
            <p:cNvSpPr txBox="1">
              <a:spLocks noChangeArrowheads="1"/>
            </p:cNvSpPr>
            <p:nvPr/>
          </p:nvSpPr>
          <p:spPr bwMode="auto">
            <a:xfrm>
              <a:off x="4023" y="576"/>
              <a:ext cx="14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1000" dirty="0">
                  <a:solidFill>
                    <a:prstClr val="black"/>
                  </a:solidFill>
                </a:rPr>
                <a:t>= above Gulf Perceived Value Score</a:t>
              </a:r>
            </a:p>
          </p:txBody>
        </p:sp>
        <p:sp>
          <p:nvSpPr>
            <p:cNvPr id="35855" name="Text Box 11"/>
            <p:cNvSpPr txBox="1">
              <a:spLocks noChangeArrowheads="1"/>
            </p:cNvSpPr>
            <p:nvPr/>
          </p:nvSpPr>
          <p:spPr bwMode="auto">
            <a:xfrm>
              <a:off x="4023" y="708"/>
              <a:ext cx="1476"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1000" dirty="0">
                  <a:solidFill>
                    <a:prstClr val="black"/>
                  </a:solidFill>
                </a:rPr>
                <a:t>= below </a:t>
              </a:r>
              <a:r>
                <a:rPr lang="en-US" sz="1000" dirty="0" smtClean="0">
                  <a:solidFill>
                    <a:prstClr val="black"/>
                  </a:solidFill>
                </a:rPr>
                <a:t>Gulf </a:t>
              </a:r>
              <a:r>
                <a:rPr lang="en-US" sz="1000" dirty="0">
                  <a:solidFill>
                    <a:prstClr val="black"/>
                  </a:solidFill>
                </a:rPr>
                <a:t>Perceived Value Score</a:t>
              </a:r>
            </a:p>
            <a:p>
              <a:pPr eaLnBrk="1" fontAlgn="base" hangingPunct="1">
                <a:spcBef>
                  <a:spcPct val="50000"/>
                </a:spcBef>
                <a:spcAft>
                  <a:spcPct val="0"/>
                </a:spcAft>
              </a:pPr>
              <a:endParaRPr lang="en-US" sz="1000" dirty="0">
                <a:solidFill>
                  <a:prstClr val="black"/>
                </a:solidFill>
              </a:endParaRPr>
            </a:p>
          </p:txBody>
        </p:sp>
      </p:grpSp>
      <p:graphicFrame>
        <p:nvGraphicFramePr>
          <p:cNvPr id="2" name="Object 16"/>
          <p:cNvGraphicFramePr>
            <a:graphicFrameLocks noChangeAspect="1"/>
          </p:cNvGraphicFramePr>
          <p:nvPr>
            <p:extLst>
              <p:ext uri="{D42A27DB-BD31-4B8C-83A1-F6EECF244321}">
                <p14:modId xmlns:p14="http://schemas.microsoft.com/office/powerpoint/2010/main" val="4287095983"/>
              </p:ext>
            </p:extLst>
          </p:nvPr>
        </p:nvGraphicFramePr>
        <p:xfrm>
          <a:off x="1833563" y="2257425"/>
          <a:ext cx="5481637" cy="3092450"/>
        </p:xfrm>
        <a:graphic>
          <a:graphicData uri="http://schemas.openxmlformats.org/drawingml/2006/chart">
            <c:chart xmlns:c="http://schemas.openxmlformats.org/drawingml/2006/chart" xmlns:r="http://schemas.openxmlformats.org/officeDocument/2006/relationships" r:id="rId3"/>
          </a:graphicData>
        </a:graphic>
      </p:graphicFrame>
      <p:sp>
        <p:nvSpPr>
          <p:cNvPr id="35847" name="Line 21"/>
          <p:cNvSpPr>
            <a:spLocks noChangeShapeType="1"/>
          </p:cNvSpPr>
          <p:nvPr/>
        </p:nvSpPr>
        <p:spPr bwMode="auto">
          <a:xfrm>
            <a:off x="2347913" y="3132138"/>
            <a:ext cx="48847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a:solidFill>
                <a:prstClr val="black"/>
              </a:solidFill>
              <a:latin typeface="Arial" charset="0"/>
            </a:endParaRPr>
          </a:p>
        </p:txBody>
      </p:sp>
      <p:sp>
        <p:nvSpPr>
          <p:cNvPr id="35848" name="Rectangle 17"/>
          <p:cNvSpPr>
            <a:spLocks noChangeArrowheads="1"/>
          </p:cNvSpPr>
          <p:nvPr/>
        </p:nvSpPr>
        <p:spPr bwMode="auto">
          <a:xfrm>
            <a:off x="2097088" y="2239963"/>
            <a:ext cx="4194175"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fontAlgn="base" hangingPunct="0">
              <a:spcBef>
                <a:spcPct val="20000"/>
              </a:spcBef>
              <a:spcAft>
                <a:spcPct val="0"/>
              </a:spcAft>
              <a:buSzPct val="70000"/>
              <a:buFont typeface="Monotype Sorts" pitchFamily="2" charset="2"/>
              <a:buNone/>
            </a:pPr>
            <a:r>
              <a:rPr kumimoji="1" lang="en-US" sz="1200" b="1" dirty="0">
                <a:solidFill>
                  <a:prstClr val="black"/>
                </a:solidFill>
                <a:latin typeface="Arial" charset="0"/>
              </a:rPr>
              <a:t>Perceived Value Scores by Contact vs. No Contact</a:t>
            </a:r>
            <a:endParaRPr kumimoji="1" lang="en-US" sz="1200" b="1" u="sng" dirty="0">
              <a:solidFill>
                <a:prstClr val="black"/>
              </a:solidFill>
              <a:latin typeface="Arial" charset="0"/>
            </a:endParaRPr>
          </a:p>
        </p:txBody>
      </p:sp>
      <p:sp>
        <p:nvSpPr>
          <p:cNvPr id="35849" name="Rectangle 458"/>
          <p:cNvSpPr>
            <a:spLocks noChangeArrowheads="1"/>
          </p:cNvSpPr>
          <p:nvPr/>
        </p:nvSpPr>
        <p:spPr bwMode="auto">
          <a:xfrm>
            <a:off x="157163" y="5646738"/>
            <a:ext cx="80645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fontAlgn="base">
              <a:spcBef>
                <a:spcPct val="0"/>
              </a:spcBef>
              <a:spcAft>
                <a:spcPct val="0"/>
              </a:spcAft>
              <a:buClr>
                <a:srgbClr val="CC3300"/>
              </a:buClr>
            </a:pPr>
            <a:r>
              <a:rPr lang="en-US" sz="1000" dirty="0">
                <a:solidFill>
                  <a:prstClr val="black"/>
                </a:solidFill>
                <a:latin typeface="Arial" charset="0"/>
              </a:rPr>
              <a:t>Note:  The “no contact” category includes all customers who did not say the had a contact, including those who responded “don’t know.”</a:t>
            </a:r>
          </a:p>
        </p:txBody>
      </p:sp>
      <p:sp>
        <p:nvSpPr>
          <p:cNvPr id="35850" name="Text Box 19"/>
          <p:cNvSpPr txBox="1">
            <a:spLocks noChangeArrowheads="1"/>
          </p:cNvSpPr>
          <p:nvPr/>
        </p:nvSpPr>
        <p:spPr bwMode="auto">
          <a:xfrm>
            <a:off x="3278188" y="4775200"/>
            <a:ext cx="62869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1000" dirty="0">
                <a:solidFill>
                  <a:prstClr val="black"/>
                </a:solidFill>
              </a:rPr>
              <a:t>(</a:t>
            </a:r>
            <a:r>
              <a:rPr lang="en-US" sz="1000" dirty="0" smtClean="0">
                <a:solidFill>
                  <a:prstClr val="black"/>
                </a:solidFill>
              </a:rPr>
              <a:t>n=198)</a:t>
            </a:r>
            <a:endParaRPr lang="en-US" sz="1000" dirty="0">
              <a:solidFill>
                <a:prstClr val="black"/>
              </a:solidFill>
            </a:endParaRPr>
          </a:p>
        </p:txBody>
      </p:sp>
      <p:sp>
        <p:nvSpPr>
          <p:cNvPr id="35851" name="Text Box 19"/>
          <p:cNvSpPr txBox="1">
            <a:spLocks noChangeArrowheads="1"/>
          </p:cNvSpPr>
          <p:nvPr/>
        </p:nvSpPr>
        <p:spPr bwMode="auto">
          <a:xfrm>
            <a:off x="5749925" y="4775200"/>
            <a:ext cx="62869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1000" dirty="0">
                <a:solidFill>
                  <a:prstClr val="black"/>
                </a:solidFill>
              </a:rPr>
              <a:t>(</a:t>
            </a:r>
            <a:r>
              <a:rPr lang="en-US" sz="1000" dirty="0" smtClean="0">
                <a:solidFill>
                  <a:prstClr val="black"/>
                </a:solidFill>
              </a:rPr>
              <a:t>n=203)</a:t>
            </a:r>
            <a:endParaRPr lang="en-US" sz="1000" dirty="0">
              <a:solidFill>
                <a:prstClr val="black"/>
              </a:solidFill>
            </a:endParaRPr>
          </a:p>
        </p:txBody>
      </p:sp>
      <p:cxnSp>
        <p:nvCxnSpPr>
          <p:cNvPr id="16" name="Straight Connector 15"/>
          <p:cNvCxnSpPr/>
          <p:nvPr/>
        </p:nvCxnSpPr>
        <p:spPr>
          <a:xfrm>
            <a:off x="0" y="1143000"/>
            <a:ext cx="9144000" cy="0"/>
          </a:xfrm>
          <a:prstGeom prst="line">
            <a:avLst/>
          </a:prstGeom>
          <a:ln w="38100">
            <a:solidFill>
              <a:srgbClr val="33016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754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4" name="Slide Number Placeholder 3"/>
          <p:cNvSpPr>
            <a:spLocks noGrp="1"/>
          </p:cNvSpPr>
          <p:nvPr>
            <p:ph type="sldNum" sz="quarter" idx="12"/>
          </p:nvPr>
        </p:nvSpPr>
        <p:spPr bwMode="black"/>
        <p:txBody>
          <a:bodyPr/>
          <a:lstStyle/>
          <a:p>
            <a:pPr>
              <a:defRPr/>
            </a:pPr>
            <a:r>
              <a:rPr lang="en-US" dirty="0" smtClean="0">
                <a:solidFill>
                  <a:srgbClr val="EEECE1">
                    <a:lumMod val="25000"/>
                  </a:srgbClr>
                </a:solidFill>
              </a:rPr>
              <a:t>68</a:t>
            </a:r>
          </a:p>
        </p:txBody>
      </p:sp>
      <p:sp>
        <p:nvSpPr>
          <p:cNvPr id="36867" name="Rectangle 2"/>
          <p:cNvSpPr>
            <a:spLocks noGrp="1" noChangeArrowheads="1"/>
          </p:cNvSpPr>
          <p:nvPr>
            <p:ph type="title"/>
          </p:nvPr>
        </p:nvSpPr>
        <p:spPr bwMode="black">
          <a:xfrm>
            <a:off x="0" y="365125"/>
            <a:ext cx="9144000" cy="814388"/>
          </a:xfrm>
        </p:spPr>
        <p:txBody>
          <a:bodyPr/>
          <a:lstStyle/>
          <a:p>
            <a:pPr eaLnBrk="1" hangingPunct="1"/>
            <a:r>
              <a:rPr lang="en-US" sz="2800" dirty="0" smtClean="0">
                <a:latin typeface="Arial" charset="0"/>
              </a:rPr>
              <a:t>Customers Who Contacted Gulf Power </a:t>
            </a:r>
            <a:br>
              <a:rPr lang="en-US" sz="2800" dirty="0" smtClean="0">
                <a:latin typeface="Arial" charset="0"/>
              </a:rPr>
            </a:br>
            <a:r>
              <a:rPr lang="en-US" sz="2800" dirty="0" smtClean="0">
                <a:latin typeface="Arial" charset="0"/>
              </a:rPr>
              <a:t>Are More Satisfied</a:t>
            </a:r>
          </a:p>
        </p:txBody>
      </p:sp>
      <p:sp>
        <p:nvSpPr>
          <p:cNvPr id="36868" name="Text Placeholder 6"/>
          <p:cNvSpPr txBox="1">
            <a:spLocks/>
          </p:cNvSpPr>
          <p:nvPr/>
        </p:nvSpPr>
        <p:spPr bwMode="auto">
          <a:xfrm>
            <a:off x="609600" y="1524000"/>
            <a:ext cx="4040188"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20000"/>
              </a:spcBef>
              <a:spcAft>
                <a:spcPct val="0"/>
              </a:spcAft>
              <a:buClr>
                <a:srgbClr val="403152"/>
              </a:buClr>
              <a:buFont typeface="Arial" charset="0"/>
              <a:buNone/>
            </a:pPr>
            <a:r>
              <a:rPr lang="en-US" sz="1400" b="1" dirty="0">
                <a:solidFill>
                  <a:prstClr val="black"/>
                </a:solidFill>
              </a:rPr>
              <a:t>Gulf Customer Value Index (from CVB) by Contact vs. No Contact with the OPCo </a:t>
            </a:r>
          </a:p>
        </p:txBody>
      </p:sp>
      <p:sp>
        <p:nvSpPr>
          <p:cNvPr id="36869" name="Text Placeholder 10"/>
          <p:cNvSpPr txBox="1">
            <a:spLocks/>
          </p:cNvSpPr>
          <p:nvPr/>
        </p:nvSpPr>
        <p:spPr bwMode="auto">
          <a:xfrm>
            <a:off x="5486400" y="1524000"/>
            <a:ext cx="3429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20000"/>
              </a:spcBef>
              <a:spcAft>
                <a:spcPct val="0"/>
              </a:spcAft>
              <a:buClr>
                <a:srgbClr val="FF0000"/>
              </a:buClr>
              <a:buFont typeface="Arial" charset="0"/>
              <a:buNone/>
            </a:pPr>
            <a:r>
              <a:rPr lang="en-US" sz="1400" b="1" dirty="0">
                <a:solidFill>
                  <a:prstClr val="black"/>
                </a:solidFill>
              </a:rPr>
              <a:t>Service Problems/Outages Are the Main Reason for Contact</a:t>
            </a:r>
          </a:p>
        </p:txBody>
      </p:sp>
      <p:graphicFrame>
        <p:nvGraphicFramePr>
          <p:cNvPr id="2" name="Object 2"/>
          <p:cNvGraphicFramePr>
            <a:graphicFrameLocks noGrp="1" noChangeAspect="1"/>
          </p:cNvGraphicFramePr>
          <p:nvPr>
            <p:ph sz="half" idx="4294967295"/>
            <p:extLst>
              <p:ext uri="{D42A27DB-BD31-4B8C-83A1-F6EECF244321}">
                <p14:modId xmlns:p14="http://schemas.microsoft.com/office/powerpoint/2010/main" val="1009566100"/>
              </p:ext>
            </p:extLst>
          </p:nvPr>
        </p:nvGraphicFramePr>
        <p:xfrm>
          <a:off x="234950" y="2174875"/>
          <a:ext cx="4718050" cy="3463925"/>
        </p:xfrm>
        <a:graphic>
          <a:graphicData uri="http://schemas.openxmlformats.org/drawingml/2006/chart">
            <c:chart xmlns:c="http://schemas.openxmlformats.org/drawingml/2006/chart" xmlns:r="http://schemas.openxmlformats.org/officeDocument/2006/relationships" r:id="rId3"/>
          </a:graphicData>
        </a:graphic>
      </p:graphicFrame>
      <p:sp>
        <p:nvSpPr>
          <p:cNvPr id="36897" name="Rectangle 458"/>
          <p:cNvSpPr>
            <a:spLocks noChangeArrowheads="1"/>
          </p:cNvSpPr>
          <p:nvPr/>
        </p:nvSpPr>
        <p:spPr bwMode="auto">
          <a:xfrm>
            <a:off x="152400" y="5686425"/>
            <a:ext cx="8763000"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fontAlgn="base">
              <a:spcBef>
                <a:spcPct val="0"/>
              </a:spcBef>
              <a:spcAft>
                <a:spcPct val="0"/>
              </a:spcAft>
              <a:buClr>
                <a:srgbClr val="CC3300"/>
              </a:buClr>
            </a:pPr>
            <a:r>
              <a:rPr lang="en-US" sz="1000" dirty="0">
                <a:solidFill>
                  <a:prstClr val="black"/>
                </a:solidFill>
                <a:latin typeface="Arial" charset="0"/>
              </a:rPr>
              <a:t>Question 8:   Have you had any contact with your power company during the past 12 months?</a:t>
            </a:r>
          </a:p>
          <a:p>
            <a:pPr fontAlgn="base">
              <a:spcBef>
                <a:spcPct val="0"/>
              </a:spcBef>
              <a:spcAft>
                <a:spcPct val="0"/>
              </a:spcAft>
              <a:buClr>
                <a:srgbClr val="CC3300"/>
              </a:buClr>
            </a:pPr>
            <a:r>
              <a:rPr lang="en-US" sz="1000" dirty="0">
                <a:solidFill>
                  <a:prstClr val="black"/>
                </a:solidFill>
                <a:latin typeface="Arial" charset="0"/>
              </a:rPr>
              <a:t>Question 9:  Was your most recent contact related to a …</a:t>
            </a:r>
          </a:p>
          <a:p>
            <a:pPr fontAlgn="base">
              <a:spcBef>
                <a:spcPct val="0"/>
              </a:spcBef>
              <a:spcAft>
                <a:spcPct val="0"/>
              </a:spcAft>
              <a:buClr>
                <a:srgbClr val="CC3300"/>
              </a:buClr>
            </a:pPr>
            <a:r>
              <a:rPr lang="en-US" sz="1000" i="1" dirty="0">
                <a:solidFill>
                  <a:prstClr val="black"/>
                </a:solidFill>
                <a:latin typeface="Arial" charset="0"/>
              </a:rPr>
              <a:t>Note:  The “no contact” category includes all customers who did not say they had a contact, including those who responded “don’t know.”</a:t>
            </a:r>
          </a:p>
        </p:txBody>
      </p:sp>
      <p:cxnSp>
        <p:nvCxnSpPr>
          <p:cNvPr id="9" name="Straight Connector 8"/>
          <p:cNvCxnSpPr/>
          <p:nvPr/>
        </p:nvCxnSpPr>
        <p:spPr>
          <a:xfrm>
            <a:off x="0" y="1143000"/>
            <a:ext cx="9144000" cy="0"/>
          </a:xfrm>
          <a:prstGeom prst="line">
            <a:avLst/>
          </a:prstGeom>
          <a:ln w="38100">
            <a:solidFill>
              <a:srgbClr val="33016B"/>
            </a:solidFill>
          </a:ln>
        </p:spPr>
        <p:style>
          <a:lnRef idx="1">
            <a:schemeClr val="accent1"/>
          </a:lnRef>
          <a:fillRef idx="0">
            <a:schemeClr val="accent1"/>
          </a:fillRef>
          <a:effectRef idx="0">
            <a:schemeClr val="accent1"/>
          </a:effectRef>
          <a:fontRef idx="minor">
            <a:schemeClr val="tx1"/>
          </a:fontRef>
        </p:style>
      </p:cxnSp>
      <p:graphicFrame>
        <p:nvGraphicFramePr>
          <p:cNvPr id="11" name="Content Placeholder 9"/>
          <p:cNvGraphicFramePr>
            <a:graphicFrameLocks noGrp="1"/>
          </p:cNvGraphicFramePr>
          <p:nvPr>
            <p:ph sz="quarter" idx="4294967295"/>
            <p:extLst>
              <p:ext uri="{D42A27DB-BD31-4B8C-83A1-F6EECF244321}">
                <p14:modId xmlns:p14="http://schemas.microsoft.com/office/powerpoint/2010/main" val="3864694615"/>
              </p:ext>
            </p:extLst>
          </p:nvPr>
        </p:nvGraphicFramePr>
        <p:xfrm>
          <a:off x="5486401" y="2071688"/>
          <a:ext cx="3428998" cy="3018000"/>
        </p:xfrm>
        <a:graphic>
          <a:graphicData uri="http://schemas.openxmlformats.org/drawingml/2006/table">
            <a:tbl>
              <a:tblPr firstRow="1" bandRow="1">
                <a:tableStyleId>{5C22544A-7EE6-4342-B048-85BDC9FD1C3A}</a:tableStyleId>
              </a:tblPr>
              <a:tblGrid>
                <a:gridCol w="1490868"/>
                <a:gridCol w="969065"/>
                <a:gridCol w="969065"/>
              </a:tblGrid>
              <a:tr h="375488">
                <a:tc>
                  <a:txBody>
                    <a:bodyPr/>
                    <a:lstStyle/>
                    <a:p>
                      <a:pPr marL="0" algn="ctr" defTabSz="914400" rtl="0" eaLnBrk="1" fontAlgn="t" latinLnBrk="0" hangingPunct="1"/>
                      <a:r>
                        <a:rPr lang="en-US" sz="1400" b="0" i="0" u="none" strike="noStrike" kern="1200" dirty="0" smtClean="0">
                          <a:solidFill>
                            <a:schemeClr val="bg1"/>
                          </a:solidFill>
                          <a:latin typeface="+mn-lt"/>
                          <a:ea typeface="+mn-ea"/>
                          <a:cs typeface="Arial" pitchFamily="34" charset="0"/>
                        </a:rPr>
                        <a:t>Contact Reason</a:t>
                      </a:r>
                    </a:p>
                    <a:p>
                      <a:pPr marL="0" algn="ctr" defTabSz="914400" rtl="0" eaLnBrk="1" fontAlgn="t" latinLnBrk="0" hangingPunct="1"/>
                      <a:r>
                        <a:rPr lang="en-US" sz="1400" b="0" i="0" u="none" strike="noStrike" kern="1200" dirty="0" smtClean="0">
                          <a:solidFill>
                            <a:schemeClr val="bg1"/>
                          </a:solidFill>
                          <a:latin typeface="+mn-lt"/>
                          <a:ea typeface="+mn-ea"/>
                          <a:cs typeface="Arial" pitchFamily="34" charset="0"/>
                        </a:rPr>
                        <a:t>(top mentions)</a:t>
                      </a:r>
                      <a:endParaRPr lang="en-US" sz="1400" b="0" i="0" u="none" strike="noStrike" kern="1200" dirty="0">
                        <a:solidFill>
                          <a:schemeClr val="bg1"/>
                        </a:solidFill>
                        <a:latin typeface="+mn-lt"/>
                        <a:ea typeface="+mn-ea"/>
                        <a:cs typeface="Arial" pitchFamily="34" charset="0"/>
                      </a:endParaRPr>
                    </a:p>
                  </a:txBody>
                  <a:tcPr marL="123039" marR="123039" marT="45768" marB="45768"/>
                </a:tc>
                <a:tc>
                  <a:txBody>
                    <a:bodyPr/>
                    <a:lstStyle/>
                    <a:p>
                      <a:pPr marL="0" algn="ctr" defTabSz="914400" rtl="0" eaLnBrk="1" fontAlgn="t" latinLnBrk="0" hangingPunct="1"/>
                      <a:r>
                        <a:rPr lang="en-US" sz="1400" b="0" i="0" u="none" strike="noStrike" kern="1200" dirty="0" smtClean="0">
                          <a:solidFill>
                            <a:schemeClr val="bg1"/>
                          </a:solidFill>
                          <a:latin typeface="+mn-lt"/>
                          <a:ea typeface="+mn-ea"/>
                          <a:cs typeface="Arial" pitchFamily="34" charset="0"/>
                        </a:rPr>
                        <a:t>2013</a:t>
                      </a:r>
                    </a:p>
                    <a:p>
                      <a:pPr marL="0" algn="ctr" defTabSz="914400" rtl="0" eaLnBrk="1" fontAlgn="t" latinLnBrk="0" hangingPunct="1"/>
                      <a:r>
                        <a:rPr lang="en-US" sz="1400" b="0" i="0" u="none" strike="noStrike" kern="1200" dirty="0" smtClean="0">
                          <a:solidFill>
                            <a:schemeClr val="bg1"/>
                          </a:solidFill>
                          <a:latin typeface="+mn-lt"/>
                          <a:ea typeface="+mn-ea"/>
                          <a:cs typeface="Arial" pitchFamily="34" charset="0"/>
                        </a:rPr>
                        <a:t>% of Contacts </a:t>
                      </a:r>
                      <a:endParaRPr lang="en-US" sz="1400" b="0" i="0" u="none" strike="noStrike" kern="1200" dirty="0">
                        <a:solidFill>
                          <a:schemeClr val="bg1"/>
                        </a:solidFill>
                        <a:latin typeface="+mn-lt"/>
                        <a:ea typeface="+mn-ea"/>
                        <a:cs typeface="Arial" pitchFamily="34" charset="0"/>
                      </a:endParaRPr>
                    </a:p>
                  </a:txBody>
                  <a:tcPr marL="123039" marR="123039" marT="45768" marB="45768"/>
                </a:tc>
                <a:tc>
                  <a:txBody>
                    <a:bodyPr/>
                    <a:lstStyle/>
                    <a:p>
                      <a:pPr marL="0" algn="ctr" defTabSz="914400" rtl="0" eaLnBrk="1" fontAlgn="t" latinLnBrk="0" hangingPunct="1"/>
                      <a:r>
                        <a:rPr lang="en-US" sz="1400" b="0" i="0" u="none" strike="noStrike" kern="1200" dirty="0" smtClean="0">
                          <a:solidFill>
                            <a:schemeClr val="bg1"/>
                          </a:solidFill>
                          <a:latin typeface="+mn-lt"/>
                          <a:ea typeface="+mn-ea"/>
                          <a:cs typeface="Arial" pitchFamily="34" charset="0"/>
                        </a:rPr>
                        <a:t>2013 Customer Value Index </a:t>
                      </a:r>
                      <a:endParaRPr lang="en-US" sz="1400" b="0" i="0" u="none" strike="noStrike" kern="1200" dirty="0">
                        <a:solidFill>
                          <a:schemeClr val="bg1"/>
                        </a:solidFill>
                        <a:latin typeface="+mn-lt"/>
                        <a:ea typeface="+mn-ea"/>
                        <a:cs typeface="Arial" pitchFamily="34" charset="0"/>
                      </a:endParaRPr>
                    </a:p>
                  </a:txBody>
                  <a:tcPr marL="123039" marR="123039" marT="45768" marB="45768"/>
                </a:tc>
              </a:tr>
              <a:tr h="274590">
                <a:tc>
                  <a:txBody>
                    <a:bodyPr/>
                    <a:lstStyle/>
                    <a:p>
                      <a:pPr marL="0" algn="l" defTabSz="914400" rtl="0" eaLnBrk="1" fontAlgn="t" latinLnBrk="0" hangingPunct="1"/>
                      <a:r>
                        <a:rPr lang="en-US" sz="1400" b="0" i="0" u="none" strike="noStrike" kern="1200" dirty="0" smtClean="0">
                          <a:solidFill>
                            <a:srgbClr val="000000"/>
                          </a:solidFill>
                          <a:latin typeface="+mn-lt"/>
                          <a:ea typeface="+mn-ea"/>
                          <a:cs typeface="Arial" pitchFamily="34" charset="0"/>
                        </a:rPr>
                        <a:t>Service problem/ outage</a:t>
                      </a:r>
                      <a:endParaRPr lang="en-US" sz="1400" b="0" i="0" u="none" strike="noStrike" kern="1200" dirty="0">
                        <a:solidFill>
                          <a:srgbClr val="000000"/>
                        </a:solidFill>
                        <a:latin typeface="+mn-lt"/>
                        <a:ea typeface="+mn-ea"/>
                        <a:cs typeface="Arial" pitchFamily="34" charset="0"/>
                      </a:endParaRPr>
                    </a:p>
                  </a:txBody>
                  <a:tcPr marL="123039" marR="123039" marT="45768" marB="45768"/>
                </a:tc>
                <a:tc>
                  <a:txBody>
                    <a:bodyPr/>
                    <a:lstStyle/>
                    <a:p>
                      <a:pPr marL="0" algn="ctr" defTabSz="914400" rtl="0" eaLnBrk="1" fontAlgn="t" latinLnBrk="0" hangingPunct="1"/>
                      <a:r>
                        <a:rPr lang="en-US" sz="1400" b="0" i="0" u="none" strike="noStrike" kern="1200" dirty="0" smtClean="0">
                          <a:solidFill>
                            <a:srgbClr val="000000"/>
                          </a:solidFill>
                          <a:latin typeface="+mn-lt"/>
                          <a:ea typeface="+mn-ea"/>
                          <a:cs typeface="Arial" pitchFamily="34" charset="0"/>
                        </a:rPr>
                        <a:t>31%</a:t>
                      </a:r>
                      <a:endParaRPr lang="en-US" sz="1400" b="0" i="0" u="none" strike="noStrike" kern="1200" dirty="0">
                        <a:solidFill>
                          <a:srgbClr val="000000"/>
                        </a:solidFill>
                        <a:latin typeface="+mn-lt"/>
                        <a:ea typeface="+mn-ea"/>
                        <a:cs typeface="Arial" pitchFamily="34" charset="0"/>
                      </a:endParaRPr>
                    </a:p>
                  </a:txBody>
                  <a:tcPr marL="123039" marR="123039" marT="45768" marB="45768" anchor="ctr"/>
                </a:tc>
                <a:tc>
                  <a:txBody>
                    <a:bodyPr/>
                    <a:lstStyle/>
                    <a:p>
                      <a:pPr marL="0" algn="ctr" defTabSz="914400" rtl="0" eaLnBrk="1" fontAlgn="t" latinLnBrk="0" hangingPunct="1"/>
                      <a:r>
                        <a:rPr lang="en-US" sz="1400" b="0" i="0" u="none" strike="noStrike" kern="1200" dirty="0" smtClean="0">
                          <a:solidFill>
                            <a:srgbClr val="000000"/>
                          </a:solidFill>
                          <a:latin typeface="+mn-lt"/>
                          <a:ea typeface="+mn-ea"/>
                          <a:cs typeface="Arial" pitchFamily="34" charset="0"/>
                        </a:rPr>
                        <a:t>8.01</a:t>
                      </a:r>
                      <a:endParaRPr lang="en-US" sz="1400" b="0" i="0" u="none" strike="noStrike" kern="1200" dirty="0">
                        <a:solidFill>
                          <a:srgbClr val="000000"/>
                        </a:solidFill>
                        <a:latin typeface="+mn-lt"/>
                        <a:ea typeface="+mn-ea"/>
                        <a:cs typeface="Arial" pitchFamily="34" charset="0"/>
                      </a:endParaRPr>
                    </a:p>
                  </a:txBody>
                  <a:tcPr marL="9528" marR="9528" marT="9535" marB="0" anchor="ctr"/>
                </a:tc>
              </a:tr>
              <a:tr h="183024">
                <a:tc>
                  <a:txBody>
                    <a:bodyPr/>
                    <a:lstStyle/>
                    <a:p>
                      <a:pPr marL="0" algn="l" defTabSz="914400" rtl="0" eaLnBrk="1" fontAlgn="t" latinLnBrk="0" hangingPunct="1"/>
                      <a:r>
                        <a:rPr lang="en-US" sz="1400" b="0" i="0" u="none" strike="noStrike" kern="1200" dirty="0" smtClean="0">
                          <a:solidFill>
                            <a:srgbClr val="000000"/>
                          </a:solidFill>
                          <a:latin typeface="+mn-lt"/>
                          <a:ea typeface="+mn-ea"/>
                          <a:cs typeface="Arial" pitchFamily="34" charset="0"/>
                        </a:rPr>
                        <a:t>Billing related issue</a:t>
                      </a:r>
                      <a:endParaRPr lang="en-US" sz="1400" b="0" i="0" u="none" strike="noStrike" kern="1200" dirty="0">
                        <a:solidFill>
                          <a:srgbClr val="000000"/>
                        </a:solidFill>
                        <a:latin typeface="+mn-lt"/>
                        <a:ea typeface="+mn-ea"/>
                        <a:cs typeface="Arial" pitchFamily="34" charset="0"/>
                      </a:endParaRPr>
                    </a:p>
                  </a:txBody>
                  <a:tcPr marL="123039" marR="123039" marT="45768" marB="45768"/>
                </a:tc>
                <a:tc>
                  <a:txBody>
                    <a:bodyPr/>
                    <a:lstStyle/>
                    <a:p>
                      <a:pPr marL="0" algn="ctr" defTabSz="914400" rtl="0" eaLnBrk="1" fontAlgn="t" latinLnBrk="0" hangingPunct="1"/>
                      <a:r>
                        <a:rPr lang="en-US" sz="1400" b="0" i="0" u="none" strike="noStrike" kern="1200" dirty="0" smtClean="0">
                          <a:solidFill>
                            <a:srgbClr val="000000"/>
                          </a:solidFill>
                          <a:latin typeface="+mn-lt"/>
                          <a:ea typeface="+mn-ea"/>
                          <a:cs typeface="Arial" pitchFamily="34" charset="0"/>
                        </a:rPr>
                        <a:t>28%</a:t>
                      </a:r>
                    </a:p>
                  </a:txBody>
                  <a:tcPr marL="123039" marR="123039" marT="45768" marB="45768" anchor="ctr"/>
                </a:tc>
                <a:tc>
                  <a:txBody>
                    <a:bodyPr/>
                    <a:lstStyle/>
                    <a:p>
                      <a:pPr marL="0" algn="ctr" defTabSz="914400" rtl="0" eaLnBrk="1" fontAlgn="t" latinLnBrk="0" hangingPunct="1"/>
                      <a:r>
                        <a:rPr lang="en-US" sz="1400" b="0" i="0" u="none" strike="noStrike" kern="1200" dirty="0" smtClean="0">
                          <a:solidFill>
                            <a:srgbClr val="000000"/>
                          </a:solidFill>
                          <a:latin typeface="+mn-lt"/>
                          <a:ea typeface="+mn-ea"/>
                          <a:cs typeface="Arial" pitchFamily="34" charset="0"/>
                        </a:rPr>
                        <a:t>8.05</a:t>
                      </a:r>
                      <a:endParaRPr lang="en-US" sz="1400" b="0" i="0" u="none" strike="noStrike" kern="1200" dirty="0">
                        <a:solidFill>
                          <a:srgbClr val="000000"/>
                        </a:solidFill>
                        <a:latin typeface="+mn-lt"/>
                        <a:ea typeface="+mn-ea"/>
                        <a:cs typeface="Arial" pitchFamily="34" charset="0"/>
                      </a:endParaRPr>
                    </a:p>
                  </a:txBody>
                  <a:tcPr marL="9528" marR="9528" marT="9535" marB="0" anchor="ctr"/>
                </a:tc>
              </a:tr>
              <a:tr h="274511">
                <a:tc>
                  <a:txBody>
                    <a:bodyPr/>
                    <a:lstStyle/>
                    <a:p>
                      <a:pPr marL="0" algn="l" defTabSz="914400" rtl="0" eaLnBrk="1" fontAlgn="t" latinLnBrk="0" hangingPunct="1"/>
                      <a:r>
                        <a:rPr lang="en-US" sz="1400" b="0" i="0" u="none" strike="noStrike" kern="1200" dirty="0" smtClean="0">
                          <a:solidFill>
                            <a:srgbClr val="000000"/>
                          </a:solidFill>
                          <a:latin typeface="+mn-lt"/>
                          <a:ea typeface="+mn-ea"/>
                          <a:cs typeface="Arial" pitchFamily="34" charset="0"/>
                        </a:rPr>
                        <a:t>New service, transfer request</a:t>
                      </a:r>
                      <a:endParaRPr lang="en-US" sz="1400" b="0" i="0" u="none" strike="noStrike" kern="1200" dirty="0">
                        <a:solidFill>
                          <a:srgbClr val="000000"/>
                        </a:solidFill>
                        <a:latin typeface="+mn-lt"/>
                        <a:ea typeface="+mn-ea"/>
                        <a:cs typeface="Arial" pitchFamily="34" charset="0"/>
                      </a:endParaRPr>
                    </a:p>
                  </a:txBody>
                  <a:tcPr marL="123039" marR="123039" marT="45768" marB="45768"/>
                </a:tc>
                <a:tc>
                  <a:txBody>
                    <a:bodyPr/>
                    <a:lstStyle/>
                    <a:p>
                      <a:pPr marL="0" algn="ctr" defTabSz="914400" rtl="0" eaLnBrk="1" fontAlgn="t" latinLnBrk="0" hangingPunct="1"/>
                      <a:r>
                        <a:rPr lang="en-US" sz="1400" b="0" i="0" u="none" strike="noStrike" kern="1200" dirty="0" smtClean="0">
                          <a:solidFill>
                            <a:srgbClr val="000000"/>
                          </a:solidFill>
                          <a:latin typeface="+mn-lt"/>
                          <a:ea typeface="+mn-ea"/>
                          <a:cs typeface="Arial" pitchFamily="34" charset="0"/>
                        </a:rPr>
                        <a:t>15%</a:t>
                      </a:r>
                      <a:endParaRPr lang="en-US" sz="1400" b="0" i="0" u="none" strike="noStrike" kern="1200" dirty="0">
                        <a:solidFill>
                          <a:srgbClr val="000000"/>
                        </a:solidFill>
                        <a:latin typeface="+mn-lt"/>
                        <a:ea typeface="+mn-ea"/>
                        <a:cs typeface="Arial" pitchFamily="34" charset="0"/>
                      </a:endParaRPr>
                    </a:p>
                  </a:txBody>
                  <a:tcPr marL="123039" marR="123039" marT="45768" marB="45768" anchor="ctr"/>
                </a:tc>
                <a:tc>
                  <a:txBody>
                    <a:bodyPr/>
                    <a:lstStyle/>
                    <a:p>
                      <a:pPr marL="0" algn="ctr" defTabSz="914400" rtl="0" eaLnBrk="1" fontAlgn="t" latinLnBrk="0" hangingPunct="1"/>
                      <a:r>
                        <a:rPr lang="en-US" sz="1400" b="0" i="0" u="none" strike="noStrike" kern="1200" dirty="0" smtClean="0">
                          <a:solidFill>
                            <a:srgbClr val="000000"/>
                          </a:solidFill>
                          <a:latin typeface="+mn-lt"/>
                          <a:ea typeface="+mn-ea"/>
                          <a:cs typeface="Arial" pitchFamily="34" charset="0"/>
                        </a:rPr>
                        <a:t>8.31</a:t>
                      </a:r>
                      <a:endParaRPr lang="en-US" sz="1400" b="0" i="0" u="none" strike="noStrike" kern="1200" dirty="0">
                        <a:solidFill>
                          <a:srgbClr val="000000"/>
                        </a:solidFill>
                        <a:latin typeface="+mn-lt"/>
                        <a:ea typeface="+mn-ea"/>
                        <a:cs typeface="Arial" pitchFamily="34" charset="0"/>
                      </a:endParaRPr>
                    </a:p>
                  </a:txBody>
                  <a:tcPr marL="9528" marR="9528" marT="9535" marB="0" anchor="ctr"/>
                </a:tc>
              </a:tr>
              <a:tr h="183024">
                <a:tc>
                  <a:txBody>
                    <a:bodyPr/>
                    <a:lstStyle/>
                    <a:p>
                      <a:pPr marL="0" algn="l" defTabSz="914400" rtl="0" eaLnBrk="1" fontAlgn="t" latinLnBrk="0" hangingPunct="1"/>
                      <a:r>
                        <a:rPr lang="en-US" sz="1400" b="0" i="0" u="none" strike="noStrike" kern="1200" dirty="0" smtClean="0">
                          <a:solidFill>
                            <a:srgbClr val="000000"/>
                          </a:solidFill>
                          <a:latin typeface="+mn-lt"/>
                          <a:ea typeface="+mn-ea"/>
                          <a:cs typeface="Arial" pitchFamily="34" charset="0"/>
                        </a:rPr>
                        <a:t>Outdoor Lighting Issue</a:t>
                      </a:r>
                      <a:endParaRPr lang="en-US" sz="1400" b="0" i="0" u="none" strike="noStrike" kern="1200" dirty="0">
                        <a:solidFill>
                          <a:srgbClr val="000000"/>
                        </a:solidFill>
                        <a:latin typeface="+mn-lt"/>
                        <a:ea typeface="+mn-ea"/>
                        <a:cs typeface="Arial" pitchFamily="34" charset="0"/>
                      </a:endParaRPr>
                    </a:p>
                  </a:txBody>
                  <a:tcPr marL="123039" marR="123039" marT="45768" marB="45768"/>
                </a:tc>
                <a:tc>
                  <a:txBody>
                    <a:bodyPr/>
                    <a:lstStyle/>
                    <a:p>
                      <a:pPr marL="0" algn="ctr" defTabSz="914400" rtl="0" eaLnBrk="1" fontAlgn="t" latinLnBrk="0" hangingPunct="1"/>
                      <a:r>
                        <a:rPr lang="en-US" sz="1400" b="0" i="0" u="none" strike="noStrike" kern="1200" dirty="0" smtClean="0">
                          <a:solidFill>
                            <a:srgbClr val="000000"/>
                          </a:solidFill>
                          <a:latin typeface="+mn-lt"/>
                          <a:ea typeface="+mn-ea"/>
                          <a:cs typeface="Arial" pitchFamily="34" charset="0"/>
                        </a:rPr>
                        <a:t>4%</a:t>
                      </a:r>
                      <a:endParaRPr lang="en-US" sz="1400" b="0" i="0" u="none" strike="noStrike" kern="1200" dirty="0">
                        <a:solidFill>
                          <a:srgbClr val="000000"/>
                        </a:solidFill>
                        <a:latin typeface="+mn-lt"/>
                        <a:ea typeface="+mn-ea"/>
                        <a:cs typeface="Arial" pitchFamily="34" charset="0"/>
                      </a:endParaRPr>
                    </a:p>
                  </a:txBody>
                  <a:tcPr marL="123039" marR="123039" marT="45768" marB="45768" anchor="ctr"/>
                </a:tc>
                <a:tc>
                  <a:txBody>
                    <a:bodyPr/>
                    <a:lstStyle/>
                    <a:p>
                      <a:pPr marL="0" algn="ctr" defTabSz="914400" rtl="0" eaLnBrk="1" fontAlgn="t" latinLnBrk="0" hangingPunct="1"/>
                      <a:r>
                        <a:rPr lang="en-US" sz="1400" b="0" i="0" u="none" strike="noStrike" kern="1200" dirty="0" smtClean="0">
                          <a:solidFill>
                            <a:srgbClr val="000000"/>
                          </a:solidFill>
                          <a:latin typeface="+mn-lt"/>
                          <a:ea typeface="+mn-ea"/>
                          <a:cs typeface="Arial" pitchFamily="34" charset="0"/>
                        </a:rPr>
                        <a:t>7.64</a:t>
                      </a:r>
                      <a:endParaRPr lang="en-US" sz="1400" b="0" i="0" u="none" strike="noStrike" kern="1200" dirty="0">
                        <a:solidFill>
                          <a:srgbClr val="000000"/>
                        </a:solidFill>
                        <a:latin typeface="+mn-lt"/>
                        <a:ea typeface="+mn-ea"/>
                        <a:cs typeface="Arial" pitchFamily="34" charset="0"/>
                      </a:endParaRPr>
                    </a:p>
                  </a:txBody>
                  <a:tcPr marL="9528" marR="9528" marT="9535" marB="0" anchor="ctr"/>
                </a:tc>
              </a:tr>
            </a:tbl>
          </a:graphicData>
        </a:graphic>
      </p:graphicFrame>
    </p:spTree>
    <p:extLst>
      <p:ext uri="{BB962C8B-B14F-4D97-AF65-F5344CB8AC3E}">
        <p14:creationId xmlns:p14="http://schemas.microsoft.com/office/powerpoint/2010/main" val="1754656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SC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C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SC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477</Words>
  <Application>Microsoft Office PowerPoint</Application>
  <PresentationFormat>On-screen Show (4:3)</PresentationFormat>
  <Paragraphs>64</Paragraphs>
  <Slides>5</Slides>
  <Notes>5</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5</vt:i4>
      </vt:variant>
    </vt:vector>
  </HeadingPairs>
  <TitlesOfParts>
    <vt:vector size="9" baseType="lpstr">
      <vt:lpstr>SCS</vt:lpstr>
      <vt:lpstr>1_SCS</vt:lpstr>
      <vt:lpstr>2_SCS</vt:lpstr>
      <vt:lpstr>Worksheet</vt:lpstr>
      <vt:lpstr>PowerPoint Presentation</vt:lpstr>
      <vt:lpstr>Transactional Rank Chart Among Customers  with a Contact in the Past 12 Months</vt:lpstr>
      <vt:lpstr>Comparison of “Official” Customer Value Rankings with Rankings Among Customers with and without a Contact in Past 12 Months </vt:lpstr>
      <vt:lpstr> Gulf Power Perceived Value by  Contact/No Contact</vt:lpstr>
      <vt:lpstr>Customers Who Contacted Gulf Power  Are More Satisfied</vt:lpstr>
    </vt:vector>
  </TitlesOfParts>
  <Company>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anelms</dc:creator>
  <cp:lastModifiedBy> Lee Evans</cp:lastModifiedBy>
  <cp:revision>11</cp:revision>
  <dcterms:created xsi:type="dcterms:W3CDTF">2013-10-23T15:56:31Z</dcterms:created>
  <dcterms:modified xsi:type="dcterms:W3CDTF">2013-11-12T20:50:31Z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347842775</vt:i4>
  </property>
  <property fmtid="{D5CDD505-2E9C-101B-9397-08002B2CF9AE}" pid="3" name="_NewReviewCycle">
    <vt:lpwstr/>
  </property>
  <property fmtid="{D5CDD505-2E9C-101B-9397-08002B2CF9AE}" pid="4" name="_EmailSubject">
    <vt:lpwstr>Lee: STAFF POD 22 </vt:lpwstr>
  </property>
  <property fmtid="{D5CDD505-2E9C-101B-9397-08002B2CF9AE}" pid="5" name="_AuthorEmail">
    <vt:lpwstr>LBESSER@southernco.com</vt:lpwstr>
  </property>
  <property fmtid="{D5CDD505-2E9C-101B-9397-08002B2CF9AE}" pid="6" name="_AuthorEmailDisplayName">
    <vt:lpwstr>Esser,  Lisa B.</vt:lpwstr>
  </property>
  <property fmtid="{D5CDD505-2E9C-101B-9397-08002B2CF9AE}" pid="7" name="_PreviousAdHocReviewCycleID">
    <vt:i4>1574833035</vt:i4>
  </property>
</Properties>
</file>