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8.xml" ContentType="application/vnd.openxmlformats-officedocument.theme+xml"/>
  <Override PartName="/ppt/slideLayouts/slideLayout16.xml" ContentType="application/vnd.openxmlformats-officedocument.presentationml.slideLayout+xml"/>
  <Override PartName="/ppt/theme/theme9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10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1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12.xml" ContentType="application/vnd.openxmlformats-officedocument.theme+xml"/>
  <Override PartName="/ppt/slideLayouts/slideLayout26.xml" ContentType="application/vnd.openxmlformats-officedocument.presentationml.slideLayout+xml"/>
  <Override PartName="/ppt/theme/theme1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1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1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16.xml" ContentType="application/vnd.openxmlformats-officedocument.theme+xml"/>
  <Override PartName="/ppt/slideLayouts/slideLayout33.xml" ContentType="application/vnd.openxmlformats-officedocument.presentationml.slideLayout+xml"/>
  <Override PartName="/ppt/theme/theme17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18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9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0.xml" ContentType="application/vnd.openxmlformats-officedocument.theme+xml"/>
  <Override PartName="/ppt/slideLayouts/slideLayout40.xml" ContentType="application/vnd.openxmlformats-officedocument.presentationml.slideLayout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700" r:id="rId2"/>
    <p:sldMasterId id="2147483705" r:id="rId3"/>
    <p:sldMasterId id="2147483707" r:id="rId4"/>
    <p:sldMasterId id="2147483709" r:id="rId5"/>
    <p:sldMasterId id="2147483722" r:id="rId6"/>
    <p:sldMasterId id="2147483726" r:id="rId7"/>
    <p:sldMasterId id="2147483730" r:id="rId8"/>
    <p:sldMasterId id="2147483733" r:id="rId9"/>
    <p:sldMasterId id="2147483735" r:id="rId10"/>
    <p:sldMasterId id="2147483738" r:id="rId11"/>
    <p:sldMasterId id="2147483744" r:id="rId12"/>
    <p:sldMasterId id="2147483747" r:id="rId13"/>
    <p:sldMasterId id="2147483749" r:id="rId14"/>
    <p:sldMasterId id="2147483752" r:id="rId15"/>
    <p:sldMasterId id="2147483755" r:id="rId16"/>
    <p:sldMasterId id="2147483758" r:id="rId17"/>
    <p:sldMasterId id="2147483760" r:id="rId18"/>
    <p:sldMasterId id="2147483763" r:id="rId19"/>
    <p:sldMasterId id="2147483766" r:id="rId20"/>
    <p:sldMasterId id="2147483769" r:id="rId21"/>
  </p:sldMasterIdLst>
  <p:notesMasterIdLst>
    <p:notesMasterId r:id="rId46"/>
  </p:notesMasterIdLst>
  <p:handoutMasterIdLst>
    <p:handoutMasterId r:id="rId47"/>
  </p:handoutMasterIdLst>
  <p:sldIdLst>
    <p:sldId id="256" r:id="rId22"/>
    <p:sldId id="257" r:id="rId23"/>
    <p:sldId id="260" r:id="rId24"/>
    <p:sldId id="350" r:id="rId25"/>
    <p:sldId id="351" r:id="rId26"/>
    <p:sldId id="363" r:id="rId27"/>
    <p:sldId id="352" r:id="rId28"/>
    <p:sldId id="365" r:id="rId29"/>
    <p:sldId id="349" r:id="rId30"/>
    <p:sldId id="367" r:id="rId31"/>
    <p:sldId id="355" r:id="rId32"/>
    <p:sldId id="366" r:id="rId33"/>
    <p:sldId id="353" r:id="rId34"/>
    <p:sldId id="357" r:id="rId35"/>
    <p:sldId id="358" r:id="rId36"/>
    <p:sldId id="359" r:id="rId37"/>
    <p:sldId id="360" r:id="rId38"/>
    <p:sldId id="369" r:id="rId39"/>
    <p:sldId id="361" r:id="rId40"/>
    <p:sldId id="373" r:id="rId41"/>
    <p:sldId id="362" r:id="rId42"/>
    <p:sldId id="374" r:id="rId43"/>
    <p:sldId id="370" r:id="rId44"/>
    <p:sldId id="371" r:id="rId45"/>
  </p:sldIdLst>
  <p:sldSz cx="9144000" cy="6858000" type="letter"/>
  <p:notesSz cx="7023100" cy="9309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11163" indent="46038"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822325" indent="92075"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233488" indent="138113"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644650" indent="184150" algn="ctr" rtl="0" fontAlgn="base">
      <a:spcBef>
        <a:spcPct val="0"/>
      </a:spcBef>
      <a:spcAft>
        <a:spcPct val="0"/>
      </a:spcAft>
      <a:defRPr sz="29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29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29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29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29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  <p15:guide id="3" orient="horz" pos="2936" userDrawn="1">
          <p15:clr>
            <a:srgbClr val="A4A3A4"/>
          </p15:clr>
        </p15:guide>
        <p15:guide id="4" pos="2216" userDrawn="1">
          <p15:clr>
            <a:srgbClr val="A4A3A4"/>
          </p15:clr>
        </p15:guide>
        <p15:guide id="5" orient="horz" pos="2928" userDrawn="1">
          <p15:clr>
            <a:srgbClr val="A4A3A4"/>
          </p15:clr>
        </p15:guide>
        <p15:guide id="6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1E1"/>
    <a:srgbClr val="4D4D4D"/>
    <a:srgbClr val="595959"/>
    <a:srgbClr val="7E7E7E"/>
    <a:srgbClr val="3D78AE"/>
    <a:srgbClr val="C2000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071" autoAdjust="0"/>
    <p:restoredTop sz="95080" autoAdjust="0"/>
  </p:normalViewPr>
  <p:slideViewPr>
    <p:cSldViewPr>
      <p:cViewPr varScale="1">
        <p:scale>
          <a:sx n="78" d="100"/>
          <a:sy n="78" d="100"/>
        </p:scale>
        <p:origin x="17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200" d="100"/>
          <a:sy n="200" d="100"/>
        </p:scale>
        <p:origin x="-1122" y="3210"/>
      </p:cViewPr>
      <p:guideLst>
        <p:guide orient="horz" pos="2932"/>
        <p:guide pos="2212"/>
        <p:guide orient="horz" pos="2936"/>
        <p:guide pos="2216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5.xml"/><Relationship Id="rId39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3.xml"/><Relationship Id="rId42" Type="http://schemas.openxmlformats.org/officeDocument/2006/relationships/slide" Target="slides/slide2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slide" Target="slides/slide12.xml"/><Relationship Id="rId38" Type="http://schemas.openxmlformats.org/officeDocument/2006/relationships/slide" Target="slides/slide17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8.xml"/><Relationship Id="rId41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slide" Target="slides/slide11.xml"/><Relationship Id="rId37" Type="http://schemas.openxmlformats.org/officeDocument/2006/relationships/slide" Target="slides/slide16.xml"/><Relationship Id="rId40" Type="http://schemas.openxmlformats.org/officeDocument/2006/relationships/slide" Target="slides/slide19.xml"/><Relationship Id="rId45" Type="http://schemas.openxmlformats.org/officeDocument/2006/relationships/slide" Target="slides/slide24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openxmlformats.org/officeDocument/2006/relationships/slide" Target="slides/slide15.xml"/><Relationship Id="rId49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0.xml"/><Relationship Id="rId44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slide" Target="slides/slide9.xml"/><Relationship Id="rId35" Type="http://schemas.openxmlformats.org/officeDocument/2006/relationships/slide" Target="slides/slide14.xml"/><Relationship Id="rId43" Type="http://schemas.openxmlformats.org/officeDocument/2006/relationships/slide" Target="slides/slide22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Why participate in Energy Smart rate program?</a:t>
            </a:r>
            <a:endParaRPr lang="en-US" sz="1800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Test new technology</c:v>
                </c:pt>
                <c:pt idx="1">
                  <c:v>Sounded interesting/Curious</c:v>
                </c:pt>
                <c:pt idx="2">
                  <c:v>Green/Environmentally friendly</c:v>
                </c:pt>
                <c:pt idx="3">
                  <c:v>Manage remotely</c:v>
                </c:pt>
                <c:pt idx="4">
                  <c:v>Control/Manage power usage</c:v>
                </c:pt>
                <c:pt idx="5">
                  <c:v>New thermostat/Smart thermostat</c:v>
                </c:pt>
                <c:pt idx="6">
                  <c:v>Energy - Conserve/Save Energy</c:v>
                </c:pt>
                <c:pt idx="7">
                  <c:v>Save money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0.01</c:v>
                </c:pt>
                <c:pt idx="1">
                  <c:v>0.01</c:v>
                </c:pt>
                <c:pt idx="2">
                  <c:v>0.02</c:v>
                </c:pt>
                <c:pt idx="3">
                  <c:v>3.9E-2</c:v>
                </c:pt>
                <c:pt idx="4">
                  <c:v>0.16700000000000001</c:v>
                </c:pt>
                <c:pt idx="5">
                  <c:v>0.22500000000000001</c:v>
                </c:pt>
                <c:pt idx="6">
                  <c:v>0.314</c:v>
                </c:pt>
                <c:pt idx="7">
                  <c:v>0.79400000000000004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59818512"/>
        <c:axId val="216442656"/>
      </c:barChart>
      <c:catAx>
        <c:axId val="1598185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6442656"/>
        <c:crosses val="autoZero"/>
        <c:auto val="1"/>
        <c:lblAlgn val="ctr"/>
        <c:lblOffset val="100"/>
        <c:noMultiLvlLbl val="0"/>
      </c:catAx>
      <c:valAx>
        <c:axId val="21644265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9818512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easy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0.33700000000000008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easy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0.48100000000000004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Neither easy nor difficult</c:v>
                </c:pt>
              </c:strCache>
            </c:strRef>
          </c:tx>
          <c:spPr>
            <a:solidFill>
              <a:schemeClr val="accent5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9.6000000000000002E-2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Somewhat difficult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6.7000000000000004E-2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Very difficult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562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1.9000000000000003E-2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76859464"/>
        <c:axId val="276859856"/>
      </c:barChart>
      <c:catAx>
        <c:axId val="27685946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276859856"/>
        <c:crosses val="autoZero"/>
        <c:auto val="1"/>
        <c:lblAlgn val="ctr"/>
        <c:lblOffset val="100"/>
        <c:noMultiLvlLbl val="0"/>
      </c:catAx>
      <c:valAx>
        <c:axId val="27685985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6859464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Resources used?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Call Center</c:v>
                </c:pt>
                <c:pt idx="1">
                  <c:v>Online Resources</c:v>
                </c:pt>
                <c:pt idx="2">
                  <c:v>Other </c:v>
                </c:pt>
                <c:pt idx="3">
                  <c:v>None Used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0.35600000000000004</c:v>
                </c:pt>
                <c:pt idx="1">
                  <c:v>0.24000000000000002</c:v>
                </c:pt>
                <c:pt idx="2">
                  <c:v>5.8000000000000003E-2</c:v>
                </c:pt>
                <c:pt idx="3">
                  <c:v>0.4230000000000001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Likelihood to recommend</a:t>
            </a:r>
            <a:endParaRPr lang="en-US" dirty="0"/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9-10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0.57700000000000007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7-8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4-6</c:v>
                </c:pt>
              </c:strCache>
            </c:strRef>
          </c:tx>
          <c:spPr>
            <a:solidFill>
              <a:schemeClr val="accent4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0.14400000000000002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0-3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874999999999999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2.0000000000000004E-2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76861032"/>
        <c:axId val="276861424"/>
      </c:barChart>
      <c:catAx>
        <c:axId val="27686103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276861424"/>
        <c:crosses val="autoZero"/>
        <c:auto val="1"/>
        <c:lblAlgn val="ctr"/>
        <c:lblOffset val="100"/>
        <c:noMultiLvlLbl val="0"/>
      </c:catAx>
      <c:valAx>
        <c:axId val="27686142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6861032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t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9-10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0.57700000000000007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7-8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4-6</c:v>
                </c:pt>
              </c:strCache>
            </c:strRef>
          </c:tx>
          <c:spPr>
            <a:solidFill>
              <a:schemeClr val="accent4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0.14400000000000002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0-3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874999999999999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2.0000000000000004E-2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5"/>
        <c:overlap val="100"/>
        <c:axId val="276862208"/>
        <c:axId val="276862600"/>
      </c:barChart>
      <c:catAx>
        <c:axId val="27686220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276862600"/>
        <c:crosses val="autoZero"/>
        <c:auto val="1"/>
        <c:lblAlgn val="ctr"/>
        <c:lblOffset val="100"/>
        <c:noMultiLvlLbl val="0"/>
      </c:catAx>
      <c:valAx>
        <c:axId val="27686260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6862208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t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Gulf</a:t>
            </a:r>
            <a:r>
              <a:rPr lang="en-US" baseline="0" dirty="0" smtClean="0"/>
              <a:t> Power Satisfaction</a:t>
            </a:r>
            <a:endParaRPr lang="en-US" dirty="0"/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9-10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0.52900000000000003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7-8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0.30800000000000005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4-6</c:v>
                </c:pt>
              </c:strCache>
            </c:strRef>
          </c:tx>
          <c:spPr>
            <a:solidFill>
              <a:schemeClr val="accent4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0.14400000000000002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0-3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874999999999999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2.0000000000000004E-2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76863384"/>
        <c:axId val="276863776"/>
      </c:barChart>
      <c:catAx>
        <c:axId val="27686338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276863776"/>
        <c:crosses val="autoZero"/>
        <c:auto val="1"/>
        <c:lblAlgn val="ctr"/>
        <c:lblOffset val="100"/>
        <c:noMultiLvlLbl val="0"/>
      </c:catAx>
      <c:valAx>
        <c:axId val="27686377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6863384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t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9-10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0.52900000000000003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7-8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0.30800000000000005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4-6</c:v>
                </c:pt>
              </c:strCache>
            </c:strRef>
          </c:tx>
          <c:spPr>
            <a:solidFill>
              <a:schemeClr val="accent4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0.14400000000000002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0-3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874999999999999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2.0000000000000004E-2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5"/>
        <c:overlap val="100"/>
        <c:axId val="276864560"/>
        <c:axId val="276864952"/>
      </c:barChart>
      <c:catAx>
        <c:axId val="27686456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276864952"/>
        <c:crosses val="autoZero"/>
        <c:auto val="1"/>
        <c:lblAlgn val="ctr"/>
        <c:lblOffset val="100"/>
        <c:noMultiLvlLbl val="0"/>
      </c:catAx>
      <c:valAx>
        <c:axId val="2768649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6864560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t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Additional information needed?</a:t>
            </a:r>
            <a:endParaRPr lang="en-US" dirty="0"/>
          </a:p>
        </c:rich>
      </c:tx>
      <c:layout>
        <c:manualLayout>
          <c:xMode val="edge"/>
          <c:yMode val="edge"/>
          <c:x val="0.2124912510936133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4571532006775016"/>
          <c:y val="0.12473482581528195"/>
          <c:w val="0.52142753707510703"/>
          <c:h val="0.790161238171763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9-10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Daily usage summary in email</c:v>
                </c:pt>
                <c:pt idx="1">
                  <c:v>Tips to save money/energy</c:v>
                </c:pt>
                <c:pt idx="2">
                  <c:v>How will rate charges appear on bill</c:v>
                </c:pt>
                <c:pt idx="3">
                  <c:v>How to access web portal</c:v>
                </c:pt>
                <c:pt idx="4">
                  <c:v>How to maximize efficiency</c:v>
                </c:pt>
                <c:pt idx="5">
                  <c:v>Installed on electric water heater</c:v>
                </c:pt>
                <c:pt idx="6">
                  <c:v>Incentives to get family/friends signed up</c:v>
                </c:pt>
                <c:pt idx="7">
                  <c:v>How to program thermostat</c:v>
                </c:pt>
                <c:pt idx="8">
                  <c:v>Nothing yet</c:v>
                </c:pt>
                <c:pt idx="9">
                  <c:v>Power usage</c:v>
                </c:pt>
                <c:pt idx="10">
                  <c:v>How the program works</c:v>
                </c:pt>
                <c:pt idx="11">
                  <c:v>Need to know peak usage times</c:v>
                </c:pt>
                <c:pt idx="12">
                  <c:v>Rate structure information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0.03</c:v>
                </c:pt>
                <c:pt idx="1">
                  <c:v>0.03</c:v>
                </c:pt>
                <c:pt idx="2">
                  <c:v>0.03</c:v>
                </c:pt>
                <c:pt idx="3">
                  <c:v>0.03</c:v>
                </c:pt>
                <c:pt idx="4">
                  <c:v>0.03</c:v>
                </c:pt>
                <c:pt idx="5">
                  <c:v>0.03</c:v>
                </c:pt>
                <c:pt idx="6">
                  <c:v>6.0999999999999999E-2</c:v>
                </c:pt>
                <c:pt idx="7">
                  <c:v>6.0999999999999999E-2</c:v>
                </c:pt>
                <c:pt idx="8">
                  <c:v>0.121</c:v>
                </c:pt>
                <c:pt idx="9">
                  <c:v>0.121</c:v>
                </c:pt>
                <c:pt idx="10">
                  <c:v>0.121</c:v>
                </c:pt>
                <c:pt idx="11">
                  <c:v>0.182</c:v>
                </c:pt>
                <c:pt idx="12">
                  <c:v>0.27300000000000002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76865736"/>
        <c:axId val="276866128"/>
      </c:barChart>
      <c:catAx>
        <c:axId val="2768657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6866128"/>
        <c:crosses val="autoZero"/>
        <c:auto val="1"/>
        <c:lblAlgn val="ctr"/>
        <c:lblOffset val="100"/>
        <c:noMultiLvlLbl val="0"/>
      </c:catAx>
      <c:valAx>
        <c:axId val="27686612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6865736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Significant Motivation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Environmentally friendly</c:v>
                </c:pt>
                <c:pt idx="1">
                  <c:v>Receive free thermostat</c:v>
                </c:pt>
                <c:pt idx="2">
                  <c:v>Use less energy</c:v>
                </c:pt>
                <c:pt idx="3">
                  <c:v>Saving money on your utility cost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0.53799999999999992</c:v>
                </c:pt>
                <c:pt idx="1">
                  <c:v>0.55799999999999994</c:v>
                </c:pt>
                <c:pt idx="2">
                  <c:v>0.81700000000000006</c:v>
                </c:pt>
                <c:pt idx="3">
                  <c:v>0.95200000000000007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of a Motivation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Environmentally friendly</c:v>
                </c:pt>
                <c:pt idx="1">
                  <c:v>Receive free thermostat</c:v>
                </c:pt>
                <c:pt idx="2">
                  <c:v>Use less energy</c:v>
                </c:pt>
                <c:pt idx="3">
                  <c:v>Saving money on your utility cost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0.308</c:v>
                </c:pt>
                <c:pt idx="1">
                  <c:v>0.308</c:v>
                </c:pt>
                <c:pt idx="2">
                  <c:v>0.183</c:v>
                </c:pt>
                <c:pt idx="3">
                  <c:v>4.8000000000000001E-2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a Motivation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Environmentally friendly</c:v>
                </c:pt>
                <c:pt idx="1">
                  <c:v>Receive free thermostat</c:v>
                </c:pt>
                <c:pt idx="2">
                  <c:v>Use less energy</c:v>
                </c:pt>
                <c:pt idx="3">
                  <c:v>Saving money on your utility cost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0.154</c:v>
                </c:pt>
                <c:pt idx="1">
                  <c:v>0.13500000000000001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16443440"/>
        <c:axId val="216443832"/>
      </c:barChart>
      <c:catAx>
        <c:axId val="2164434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6443832"/>
        <c:crosses val="autoZero"/>
        <c:auto val="1"/>
        <c:lblAlgn val="ctr"/>
        <c:lblOffset val="100"/>
        <c:noMultiLvlLbl val="0"/>
      </c:catAx>
      <c:valAx>
        <c:axId val="2164438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6443440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t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Percentage</a:t>
            </a:r>
            <a:r>
              <a:rPr lang="en-US" sz="1800" baseline="0" dirty="0" smtClean="0"/>
              <a:t> savings needed to feel good about participating?</a:t>
            </a:r>
            <a:endParaRPr lang="en-US" sz="18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38244488188976394"/>
          <c:y val="0.16884439955092045"/>
          <c:w val="0.43974956255468067"/>
          <c:h val="0.747035890640241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0-10%</c:v>
                </c:pt>
                <c:pt idx="1">
                  <c:v>11-20%</c:v>
                </c:pt>
                <c:pt idx="2">
                  <c:v>21-30%</c:v>
                </c:pt>
                <c:pt idx="3">
                  <c:v>30% or more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0.251</c:v>
                </c:pt>
                <c:pt idx="1">
                  <c:v>0.27</c:v>
                </c:pt>
                <c:pt idx="2">
                  <c:v>0.28800000000000009</c:v>
                </c:pt>
                <c:pt idx="3">
                  <c:v>0.193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217570840"/>
        <c:axId val="217571232"/>
      </c:barChart>
      <c:catAx>
        <c:axId val="2175708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7571232"/>
        <c:crosses val="autoZero"/>
        <c:auto val="1"/>
        <c:lblAlgn val="ctr"/>
        <c:lblOffset val="100"/>
        <c:noMultiLvlLbl val="0"/>
      </c:catAx>
      <c:valAx>
        <c:axId val="2175712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7570840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Define success</a:t>
            </a:r>
            <a:r>
              <a:rPr lang="en-US" sz="1800" baseline="0" dirty="0" smtClean="0"/>
              <a:t> of program</a:t>
            </a:r>
            <a:r>
              <a:rPr lang="en-US" sz="1800" dirty="0" smtClean="0"/>
              <a:t>?</a:t>
            </a:r>
            <a:endParaRPr lang="en-US" sz="18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5580536551783486"/>
          <c:y val="0.11508604902551248"/>
          <c:w val="0.37361301148831805"/>
          <c:h val="0.798415615846958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12"/>
                <c:pt idx="0">
                  <c:v>It's great/Love it</c:v>
                </c:pt>
                <c:pt idx="1">
                  <c:v>Green/Environmentally friendly</c:v>
                </c:pt>
                <c:pt idx="2">
                  <c:v>Hard to install</c:v>
                </c:pt>
                <c:pt idx="3">
                  <c:v>Monitor remotely</c:v>
                </c:pt>
                <c:pt idx="4">
                  <c:v>Easy to install</c:v>
                </c:pt>
                <c:pt idx="5">
                  <c:v>Hard to adjust settings</c:v>
                </c:pt>
                <c:pt idx="6">
                  <c:v>Like the thermostat/Easy to use</c:v>
                </c:pt>
                <c:pt idx="7">
                  <c:v>Good so far</c:v>
                </c:pt>
                <c:pt idx="8">
                  <c:v>Manage energy usage</c:v>
                </c:pt>
                <c:pt idx="9">
                  <c:v>Save energy</c:v>
                </c:pt>
                <c:pt idx="10">
                  <c:v>Lower bill/Save money</c:v>
                </c:pt>
                <c:pt idx="11">
                  <c:v>Haven't used it long enough</c:v>
                </c:pt>
              </c:strCache>
            </c:strRef>
          </c:cat>
          <c:val>
            <c:numRef>
              <c:f>Sheet1!$B$2:$B$23</c:f>
              <c:numCache>
                <c:formatCode>0%</c:formatCode>
                <c:ptCount val="12"/>
                <c:pt idx="0">
                  <c:v>2.0000000000000004E-2</c:v>
                </c:pt>
                <c:pt idx="1">
                  <c:v>2.0000000000000004E-2</c:v>
                </c:pt>
                <c:pt idx="2">
                  <c:v>2.9000000000000001E-2</c:v>
                </c:pt>
                <c:pt idx="3">
                  <c:v>2.9000000000000001E-2</c:v>
                </c:pt>
                <c:pt idx="4">
                  <c:v>2.9000000000000001E-2</c:v>
                </c:pt>
                <c:pt idx="5">
                  <c:v>2.9000000000000001E-2</c:v>
                </c:pt>
                <c:pt idx="6">
                  <c:v>5.9000000000000004E-2</c:v>
                </c:pt>
                <c:pt idx="7">
                  <c:v>6.900000000000002E-2</c:v>
                </c:pt>
                <c:pt idx="8">
                  <c:v>0.11799999999999998</c:v>
                </c:pt>
                <c:pt idx="9">
                  <c:v>0.11799999999999998</c:v>
                </c:pt>
                <c:pt idx="10">
                  <c:v>0.3040000000000001</c:v>
                </c:pt>
                <c:pt idx="11">
                  <c:v>0.40200000000000002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17572016"/>
        <c:axId val="217572408"/>
      </c:barChart>
      <c:catAx>
        <c:axId val="2175720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7572408"/>
        <c:crosses val="autoZero"/>
        <c:auto val="1"/>
        <c:lblAlgn val="ctr"/>
        <c:lblOffset val="100"/>
        <c:noMultiLvlLbl val="0"/>
      </c:catAx>
      <c:valAx>
        <c:axId val="2175724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7572016"/>
        <c:crosses val="autoZero"/>
        <c:crossBetween val="between"/>
        <c:majorUnit val="0.15000000000000005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First hear about the Energy Smart rate program?</a:t>
            </a:r>
            <a:endParaRPr lang="en-US" sz="1800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Not sure/Don't recall</c:v>
                </c:pt>
                <c:pt idx="1">
                  <c:v>Other</c:v>
                </c:pt>
                <c:pt idx="2">
                  <c:v>Gulf Power's website</c:v>
                </c:pt>
                <c:pt idx="3">
                  <c:v>Family/Friend recommended</c:v>
                </c:pt>
                <c:pt idx="4">
                  <c:v>Gulf Power employee</c:v>
                </c:pt>
                <c:pt idx="5">
                  <c:v>Email from Gulf Power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1.0000000000000002E-2</c:v>
                </c:pt>
                <c:pt idx="1">
                  <c:v>2.8999999999999998E-2</c:v>
                </c:pt>
                <c:pt idx="2">
                  <c:v>4.8000000000000001E-2</c:v>
                </c:pt>
                <c:pt idx="3">
                  <c:v>5.8000000000000003E-2</c:v>
                </c:pt>
                <c:pt idx="4">
                  <c:v>5.8000000000000003E-2</c:v>
                </c:pt>
                <c:pt idx="5">
                  <c:v>0.79799999999999993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17573192"/>
        <c:axId val="217573584"/>
      </c:barChart>
      <c:catAx>
        <c:axId val="217573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7573584"/>
        <c:crosses val="autoZero"/>
        <c:auto val="1"/>
        <c:lblAlgn val="ctr"/>
        <c:lblOffset val="100"/>
        <c:noMultiLvlLbl val="0"/>
      </c:catAx>
      <c:valAx>
        <c:axId val="21757358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7573192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easy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0.30800000000000005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easy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0.31700000000000006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Neither easy nor difficult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0.26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Somewhat difficult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0.10600000000000001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Very difficult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21527777777777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1.0000000000000002E-2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17322776"/>
        <c:axId val="217323168"/>
      </c:barChart>
      <c:catAx>
        <c:axId val="21732277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217323168"/>
        <c:crosses val="autoZero"/>
        <c:auto val="1"/>
        <c:lblAlgn val="ctr"/>
        <c:lblOffset val="100"/>
        <c:noMultiLvlLbl val="0"/>
      </c:catAx>
      <c:valAx>
        <c:axId val="2173231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7322776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easy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0.67300000000000015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easy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0.24000000000000002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Neither easy nor difficult</c:v>
                </c:pt>
              </c:strCache>
            </c:strRef>
          </c:tx>
          <c:spPr>
            <a:solidFill>
              <a:schemeClr val="accent5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3.7999999999999999E-2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Somewhat difficult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5.1074857643915476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3.7999999999999999E-2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Very difficult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5537428821957742E-2"/>
                  <c:y val="2.663404031680667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1.0000000000000002E-2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17323952"/>
        <c:axId val="217324344"/>
      </c:barChart>
      <c:catAx>
        <c:axId val="21732395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217324344"/>
        <c:crosses val="autoZero"/>
        <c:auto val="1"/>
        <c:lblAlgn val="ctr"/>
        <c:lblOffset val="100"/>
        <c:noMultiLvlLbl val="0"/>
      </c:catAx>
      <c:valAx>
        <c:axId val="21732434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7323952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installed the thermostat?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Installed myself</c:v>
                </c:pt>
                <c:pt idx="1">
                  <c:v>Friend/Family member installed</c:v>
                </c:pt>
                <c:pt idx="2">
                  <c:v>HVAC Contractor installed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0.63500000000000012</c:v>
                </c:pt>
                <c:pt idx="1">
                  <c:v>0.21200000000000002</c:v>
                </c:pt>
                <c:pt idx="2">
                  <c:v>0.15400000000000003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easy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0.2980000000000001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easy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0.34600000000000003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Neither easy nor difficult</c:v>
                </c:pt>
              </c:strCache>
            </c:strRef>
          </c:tx>
          <c:spPr>
            <a:solidFill>
              <a:schemeClr val="bg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0.10600000000000001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Somewhat difficult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0.23100000000000001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Very difficult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1.9000000000000003E-2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17325520"/>
        <c:axId val="217325912"/>
      </c:barChart>
      <c:catAx>
        <c:axId val="21732552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217325912"/>
        <c:crosses val="autoZero"/>
        <c:auto val="1"/>
        <c:lblAlgn val="ctr"/>
        <c:lblOffset val="100"/>
        <c:noMultiLvlLbl val="0"/>
      </c:catAx>
      <c:valAx>
        <c:axId val="21732591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7325520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762" cy="465928"/>
          </a:xfrm>
          <a:prstGeom prst="rect">
            <a:avLst/>
          </a:prstGeom>
        </p:spPr>
        <p:txBody>
          <a:bodyPr vert="horz" lIns="90543" tIns="45272" rIns="90543" bIns="45272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769" y="0"/>
            <a:ext cx="3043762" cy="465928"/>
          </a:xfrm>
          <a:prstGeom prst="rect">
            <a:avLst/>
          </a:prstGeom>
        </p:spPr>
        <p:txBody>
          <a:bodyPr vert="horz" lIns="90543" tIns="45272" rIns="90543" bIns="45272" rtlCol="0"/>
          <a:lstStyle>
            <a:lvl1pPr algn="r">
              <a:defRPr sz="1200"/>
            </a:lvl1pPr>
          </a:lstStyle>
          <a:p>
            <a:pPr>
              <a:defRPr/>
            </a:pPr>
            <a:fld id="{1065FD12-A4DA-435C-897F-DD46CF298F1B}" type="datetimeFigureOut">
              <a:rPr lang="en-US"/>
              <a:pPr>
                <a:defRPr/>
              </a:pPr>
              <a:t>6/7/2016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599"/>
            <a:ext cx="3043762" cy="465928"/>
          </a:xfrm>
          <a:prstGeom prst="rect">
            <a:avLst/>
          </a:prstGeom>
        </p:spPr>
        <p:txBody>
          <a:bodyPr vert="horz" lIns="90543" tIns="45272" rIns="90543" bIns="4527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769" y="8841599"/>
            <a:ext cx="3043762" cy="465928"/>
          </a:xfrm>
          <a:prstGeom prst="rect">
            <a:avLst/>
          </a:prstGeom>
        </p:spPr>
        <p:txBody>
          <a:bodyPr vert="horz" lIns="90543" tIns="45272" rIns="90543" bIns="45272" rtlCol="0" anchor="b"/>
          <a:lstStyle>
            <a:lvl1pPr algn="r">
              <a:defRPr sz="1200"/>
            </a:lvl1pPr>
          </a:lstStyle>
          <a:p>
            <a:pPr>
              <a:defRPr/>
            </a:pPr>
            <a:fld id="{38286464-4D99-4517-8B30-7EB2EFB322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69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762" cy="465928"/>
          </a:xfrm>
          <a:prstGeom prst="rect">
            <a:avLst/>
          </a:prstGeom>
        </p:spPr>
        <p:txBody>
          <a:bodyPr vert="horz" lIns="90543" tIns="45272" rIns="90543" bIns="45272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769" y="0"/>
            <a:ext cx="3043762" cy="465928"/>
          </a:xfrm>
          <a:prstGeom prst="rect">
            <a:avLst/>
          </a:prstGeom>
        </p:spPr>
        <p:txBody>
          <a:bodyPr vert="horz" lIns="90543" tIns="45272" rIns="90543" bIns="45272" rtlCol="0"/>
          <a:lstStyle>
            <a:lvl1pPr algn="r">
              <a:defRPr sz="1200"/>
            </a:lvl1pPr>
          </a:lstStyle>
          <a:p>
            <a:pPr>
              <a:defRPr/>
            </a:pPr>
            <a:fld id="{4B1301C6-8293-4675-8E87-77C192659A49}" type="datetimeFigureOut">
              <a:rPr lang="en-US"/>
              <a:pPr>
                <a:defRPr/>
              </a:pPr>
              <a:t>6/7/2016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0088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3" tIns="45272" rIns="90543" bIns="4527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82" y="4421587"/>
            <a:ext cx="5619736" cy="4188622"/>
          </a:xfrm>
          <a:prstGeom prst="rect">
            <a:avLst/>
          </a:prstGeom>
        </p:spPr>
        <p:txBody>
          <a:bodyPr vert="horz" lIns="90543" tIns="45272" rIns="90543" bIns="4527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599"/>
            <a:ext cx="3043762" cy="465928"/>
          </a:xfrm>
          <a:prstGeom prst="rect">
            <a:avLst/>
          </a:prstGeom>
        </p:spPr>
        <p:txBody>
          <a:bodyPr vert="horz" lIns="90543" tIns="45272" rIns="90543" bIns="4527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769" y="8841599"/>
            <a:ext cx="3043762" cy="465928"/>
          </a:xfrm>
          <a:prstGeom prst="rect">
            <a:avLst/>
          </a:prstGeom>
        </p:spPr>
        <p:txBody>
          <a:bodyPr vert="horz" lIns="90543" tIns="45272" rIns="90543" bIns="45272" rtlCol="0" anchor="b"/>
          <a:lstStyle>
            <a:lvl1pPr algn="r">
              <a:defRPr sz="1200"/>
            </a:lvl1pPr>
          </a:lstStyle>
          <a:p>
            <a:pPr>
              <a:defRPr/>
            </a:pPr>
            <a:fld id="{311D4281-5A68-4214-8944-4510DC0737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531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10A854-5659-4F67-BD16-F4E9BD789129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536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  <a:prstGeom prst="rect">
            <a:avLst/>
          </a:prstGeom>
        </p:spPr>
        <p:txBody>
          <a:bodyPr vert="horz" lIns="82296" tIns="41148" rIns="82296" bIns="41148"/>
          <a:lstStyle>
            <a:lvl1pPr marL="0" indent="0" algn="ctr">
              <a:buNone/>
              <a:defRPr cap="all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3EB1C-51C9-47D8-A476-DCF2E8AE59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8450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40" y="3531870"/>
            <a:ext cx="3611880" cy="80010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3531870"/>
            <a:ext cx="3611880" cy="80010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2DA87-357B-4448-AC00-D2DD14687A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24169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  <a:prstGeom prst="rect">
            <a:avLst/>
          </a:prstGeom>
        </p:spPr>
        <p:txBody>
          <a:bodyPr vert="horz" lIns="82296" tIns="41148" rIns="82296" bIns="41148"/>
          <a:lstStyle>
            <a:lvl1pPr marL="0" indent="0" algn="ctr">
              <a:buNone/>
              <a:defRPr cap="all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3E461-FBC9-48B1-8E5C-83B1DE61C1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5911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964D3-BEF7-443F-B0CC-D5612B6427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2945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6220" cy="4526280"/>
          </a:xfrm>
          <a:prstGeom prst="rect">
            <a:avLst/>
          </a:prstGeom>
        </p:spPr>
        <p:txBody>
          <a:bodyPr vert="horz" lIns="82296" tIns="41148" rIns="82296" bIns="41148"/>
          <a:lstStyle>
            <a:lvl1pPr>
              <a:defRPr sz="1800" cap="all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1600200"/>
            <a:ext cx="4046220" cy="4526280"/>
          </a:xfrm>
          <a:prstGeom prst="rect">
            <a:avLst/>
          </a:prstGeom>
        </p:spPr>
        <p:txBody>
          <a:bodyPr vert="horz" lIns="82296" tIns="41148" rIns="82296" bIns="41148"/>
          <a:lstStyle>
            <a:lvl1pPr>
              <a:defRPr sz="1800" cap="all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D6C7E-B98F-4DF2-803A-7447D748A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38038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  <a:prstGeom prst="rect">
            <a:avLst/>
          </a:prstGeom>
        </p:spPr>
        <p:txBody>
          <a:bodyPr vert="horz" lIns="82296" tIns="41148" rIns="82296" bIns="41148"/>
          <a:lstStyle>
            <a:lvl1pPr marL="0" indent="0" algn="ctr">
              <a:buNone/>
              <a:defRPr sz="2500" cap="all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46B93-F5B7-4A33-B498-F599B91DD6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8076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022FA-6B1B-4278-AA6B-97D22C725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92683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488"/>
            <a:ext cx="8183563" cy="1714501"/>
          </a:xfrm>
          <a:prstGeom prst="rect">
            <a:avLst/>
          </a:prstGeom>
        </p:spPr>
        <p:txBody>
          <a:bodyPr anchor="ctr"/>
          <a:lstStyle>
            <a:lvl1pPr>
              <a:defRPr sz="32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8D2F6-EC34-44E5-9A5F-9269132835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0469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</p:spPr>
        <p:txBody>
          <a:bodyPr/>
          <a:lstStyle>
            <a:lvl1pPr marL="0" indent="0" algn="ctr">
              <a:buNone/>
              <a:defRPr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60E2D-9C1F-43AC-8787-4A608459A4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8079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17AF9-0A64-4D74-B32E-DDC099A3E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500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</p:spPr>
        <p:txBody>
          <a:bodyPr/>
          <a:lstStyle>
            <a:lvl1pPr marL="0" indent="0" algn="ctr">
              <a:buNone/>
              <a:defRPr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2DA40-BC1A-44A5-987F-A9E99CAEE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673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9BBA8-B671-454F-B172-E7BC32ADE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7824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895E9-06F4-4651-B34C-0C7A3BB291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181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48" y="4406265"/>
            <a:ext cx="7772400" cy="1363028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2906078"/>
            <a:ext cx="7772400" cy="150018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1480" indent="0">
              <a:buNone/>
              <a:defRPr sz="1600"/>
            </a:lvl2pPr>
            <a:lvl3pPr marL="822960" indent="0">
              <a:buNone/>
              <a:defRPr sz="1400"/>
            </a:lvl3pPr>
            <a:lvl4pPr marL="1234440" indent="0">
              <a:buNone/>
              <a:defRPr sz="1300"/>
            </a:lvl4pPr>
            <a:lvl5pPr marL="1645920" indent="0">
              <a:buNone/>
              <a:defRPr sz="1300"/>
            </a:lvl5pPr>
            <a:lvl6pPr marL="2057400" indent="0">
              <a:buNone/>
              <a:defRPr sz="1300"/>
            </a:lvl6pPr>
            <a:lvl7pPr marL="2468880" indent="0">
              <a:buNone/>
              <a:defRPr sz="1300"/>
            </a:lvl7pPr>
            <a:lvl8pPr marL="2880360" indent="0">
              <a:buNone/>
              <a:defRPr sz="1300"/>
            </a:lvl8pPr>
            <a:lvl9pPr marL="32918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B7F8-E15B-445B-A9FD-1BA0ED43B7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76660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40" y="1943100"/>
            <a:ext cx="3611880" cy="402336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1943100"/>
            <a:ext cx="3611880" cy="402336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F2EC4-EFFD-4BD5-AAD6-865CA7D0A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4100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9FA88-9DC7-45C0-8FFA-8A57CA4207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7798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  <a:prstGeom prst="rect">
            <a:avLst/>
          </a:prstGeom>
        </p:spPr>
        <p:txBody>
          <a:bodyPr vert="horz" lIns="82296" tIns="41148" rIns="82296" bIns="41148"/>
          <a:lstStyle>
            <a:lvl1pPr marL="0" indent="0" algn="ctr">
              <a:buNone/>
              <a:defRPr sz="2500" cap="all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317F-BB77-4A45-8092-FD9AF7F2D9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45787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A5DF4-B3F5-4953-A62A-5FB509886F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2141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488"/>
            <a:ext cx="8183563" cy="1714501"/>
          </a:xfrm>
          <a:prstGeom prst="rect">
            <a:avLst/>
          </a:prstGeom>
        </p:spPr>
        <p:txBody>
          <a:bodyPr anchor="ctr"/>
          <a:lstStyle>
            <a:lvl1pPr>
              <a:defRPr sz="32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60B97-069E-40FA-9F9A-9C7DD7365A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0655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</p:spPr>
        <p:txBody>
          <a:bodyPr/>
          <a:lstStyle>
            <a:lvl1pPr marL="0" indent="0" algn="ctr">
              <a:buNone/>
              <a:defRPr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34386-79E5-4571-A69A-414121DE9C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95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EC0EB-BAA0-424E-9709-67A74F9D4E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841736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  <a:prstGeom prst="rect">
            <a:avLst/>
          </a:prstGeom>
        </p:spPr>
        <p:txBody>
          <a:bodyPr vert="horz" lIns="82296" tIns="41148" rIns="82296" bIns="41148"/>
          <a:lstStyle>
            <a:lvl1pPr marL="0" indent="0" algn="ctr">
              <a:buNone/>
              <a:defRPr sz="2500" cap="all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4CEDE-2129-4E04-B5F8-CE9A1CA050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6349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6220" cy="4526280"/>
          </a:xfrm>
          <a:prstGeom prst="rect">
            <a:avLst/>
          </a:prstGeom>
        </p:spPr>
        <p:txBody>
          <a:bodyPr vert="horz" lIns="82296" tIns="41148" rIns="82296" bIns="41148"/>
          <a:lstStyle>
            <a:lvl1pPr>
              <a:defRPr sz="1800" cap="all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1600200"/>
            <a:ext cx="4046220" cy="4526280"/>
          </a:xfrm>
          <a:prstGeom prst="rect">
            <a:avLst/>
          </a:prstGeom>
        </p:spPr>
        <p:txBody>
          <a:bodyPr vert="horz" lIns="82296" tIns="41148" rIns="82296" bIns="41148"/>
          <a:lstStyle>
            <a:lvl1pPr>
              <a:defRPr sz="1800" cap="all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7C83-F037-440F-9A36-FA51D2F407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55814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>
            <a:lvl1pPr algn="l">
              <a:defRPr sz="1800" cap="all"/>
            </a:lvl1pPr>
            <a:lvl2pPr algn="l">
              <a:defRPr sz="1800" cap="all"/>
            </a:lvl2pPr>
            <a:lvl3pPr algn="l">
              <a:defRPr sz="1800" cap="all"/>
            </a:lvl3pPr>
            <a:lvl4pPr algn="l">
              <a:defRPr sz="1800" cap="all"/>
            </a:lvl4pPr>
            <a:lvl5pPr algn="l">
              <a:defRPr sz="1800" cap="all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F3FA1-32B4-4FC4-A508-A6D4464693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3441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  <a:prstGeom prst="rect">
            <a:avLst/>
          </a:prstGeom>
        </p:spPr>
        <p:txBody>
          <a:bodyPr vert="horz" lIns="82296" tIns="41148" rIns="82296" bIns="41148"/>
          <a:lstStyle>
            <a:lvl1pPr marL="0" indent="0" algn="ctr">
              <a:buNone/>
              <a:defRPr sz="2500" cap="all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3F00F-F7FC-47F9-A81A-2CEF53E4BB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2820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D6E26-21E9-4D0B-9EEF-02A07DAFE0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546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488"/>
            <a:ext cx="8183563" cy="1714501"/>
          </a:xfrm>
          <a:prstGeom prst="rect">
            <a:avLst/>
          </a:prstGeom>
        </p:spPr>
        <p:txBody>
          <a:bodyPr anchor="ctr"/>
          <a:lstStyle>
            <a:lvl1pPr>
              <a:defRPr sz="32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2CB7F-D4F8-4795-A359-8CE75E7D92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694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</p:spPr>
        <p:txBody>
          <a:bodyPr/>
          <a:lstStyle>
            <a:lvl1pPr marL="0" indent="0" algn="ctr">
              <a:buNone/>
              <a:defRPr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1424D-DE15-4FA2-978C-1819BF79C1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44376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C8C2D-9BFF-4A3C-A360-541F5F7BD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13414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  <a:prstGeom prst="rect">
            <a:avLst/>
          </a:prstGeom>
        </p:spPr>
        <p:txBody>
          <a:bodyPr vert="horz" lIns="82296" tIns="41148" rIns="82296" bIns="41148"/>
          <a:lstStyle>
            <a:lvl1pPr marL="0" indent="0" algn="ctr">
              <a:buNone/>
              <a:defRPr sz="2500" cap="all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79F9E-43C3-4737-94C6-08F56C4D0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76423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>
            <a:lvl1pPr>
              <a:defRPr sz="1800" cap="all"/>
            </a:lvl1pPr>
            <a:lvl2pPr>
              <a:defRPr sz="1800" cap="all"/>
            </a:lvl2pPr>
            <a:lvl3pPr>
              <a:defRPr sz="1800" cap="all"/>
            </a:lvl3pPr>
            <a:lvl4pPr>
              <a:defRPr sz="1800" cap="all"/>
            </a:lvl4pPr>
            <a:lvl5pPr>
              <a:defRPr sz="1800" cap="all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F875E-A154-43D4-9E7A-A23C8E2A15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6763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  <a:prstGeom prst="rect">
            <a:avLst/>
          </a:prstGeom>
        </p:spPr>
        <p:txBody>
          <a:bodyPr vert="horz" lIns="82296" tIns="41148" rIns="82296" bIns="41148"/>
          <a:lstStyle>
            <a:lvl1pPr marL="0" indent="0" algn="ctr">
              <a:buNone/>
              <a:defRPr sz="2500" cap="all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A47E7-8143-4C48-9BC7-82AD6765F1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45156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06156-AB4E-457D-92EB-E6BFC99425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819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488"/>
            <a:ext cx="8183563" cy="1714501"/>
          </a:xfrm>
          <a:prstGeom prst="rect">
            <a:avLst/>
          </a:prstGeom>
        </p:spPr>
        <p:txBody>
          <a:bodyPr anchor="ctr"/>
          <a:lstStyle>
            <a:lvl1pPr>
              <a:defRPr sz="32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B5812-96A5-4CC1-AF6B-F26703756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8725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488"/>
            <a:ext cx="8183563" cy="1714501"/>
          </a:xfrm>
          <a:prstGeom prst="rect">
            <a:avLst/>
          </a:prstGeom>
        </p:spPr>
        <p:txBody>
          <a:bodyPr anchor="ctr"/>
          <a:lstStyle>
            <a:lvl1pPr>
              <a:defRPr sz="32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253AB-8900-4210-8ED2-5DF0B3AA6A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354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488"/>
            <a:ext cx="8183563" cy="1714501"/>
          </a:xfrm>
          <a:prstGeom prst="rect">
            <a:avLst/>
          </a:prstGeom>
        </p:spPr>
        <p:txBody>
          <a:bodyPr anchor="ctr"/>
          <a:lstStyle>
            <a:lvl1pPr>
              <a:defRPr sz="32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2E40-2EEF-40AF-A32D-12D8E1A1F6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4437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488"/>
            <a:ext cx="8183563" cy="1714501"/>
          </a:xfrm>
          <a:prstGeom prst="rect">
            <a:avLst/>
          </a:prstGeom>
        </p:spPr>
        <p:txBody>
          <a:bodyPr anchor="ctr"/>
          <a:lstStyle>
            <a:lvl1pPr>
              <a:defRPr sz="32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0033-33A9-4FD4-907B-F268E475A7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3058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488"/>
            <a:ext cx="8183563" cy="1714501"/>
          </a:xfrm>
          <a:prstGeom prst="rect">
            <a:avLst/>
          </a:prstGeom>
        </p:spPr>
        <p:txBody>
          <a:bodyPr anchor="ctr"/>
          <a:lstStyle>
            <a:lvl1pPr>
              <a:defRPr sz="32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lIns="82296" tIns="41148" rIns="82296" bIns="41148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E525-1780-4604-925B-543D2440FF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203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67"/>
            <a:ext cx="7772400" cy="1470183"/>
          </a:xfrm>
        </p:spPr>
        <p:txBody>
          <a:bodyPr/>
          <a:lstStyle>
            <a:lvl1pPr>
              <a:defRPr sz="4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3077"/>
          </a:xfrm>
        </p:spPr>
        <p:txBody>
          <a:bodyPr/>
          <a:lstStyle>
            <a:lvl1pPr marL="0" indent="0" algn="ctr">
              <a:buNone/>
              <a:defRPr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ADD9A-6963-46D9-916B-27E4013DC44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83934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242BC-054B-4499-B0DE-560678CE26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64178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11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6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3.pn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theme" Target="../theme/theme1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theme" Target="../theme/theme1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.png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33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theme" Target="../theme/theme18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3.png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theme" Target="../theme/theme19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theme" Target="../theme/theme2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2.png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4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/>
          </p:cNvSpPr>
          <p:nvPr/>
        </p:nvSpPr>
        <p:spPr bwMode="auto">
          <a:xfrm>
            <a:off x="-76200" y="-285750"/>
            <a:ext cx="9288463" cy="1463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1" name="Rectangle 2"/>
          <p:cNvSpPr>
            <a:spLocks/>
          </p:cNvSpPr>
          <p:nvPr/>
        </p:nvSpPr>
        <p:spPr bwMode="auto">
          <a:xfrm>
            <a:off x="-79375" y="1165225"/>
            <a:ext cx="9291638" cy="578485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7488"/>
            <a:ext cx="7680325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6078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-217488"/>
            <a:ext cx="7361238" cy="171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Gill Sans" charset="0"/>
              </a:rPr>
              <a:t>Click to edit Master title style</a:t>
            </a:r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65100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6"/>
          <p:cNvSpPr>
            <a:spLocks/>
          </p:cNvSpPr>
          <p:nvPr/>
        </p:nvSpPr>
        <p:spPr bwMode="auto">
          <a:xfrm>
            <a:off x="-79375" y="6411913"/>
            <a:ext cx="9291638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6" name="Rectangle 7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7" name="Rectangle 9"/>
          <p:cNvSpPr>
            <a:spLocks/>
          </p:cNvSpPr>
          <p:nvPr/>
        </p:nvSpPr>
        <p:spPr bwMode="auto">
          <a:xfrm rot="2700000">
            <a:off x="570707" y="1119981"/>
            <a:ext cx="319088" cy="3206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9" name="Rectangle 7"/>
          <p:cNvSpPr>
            <a:spLocks/>
          </p:cNvSpPr>
          <p:nvPr userDrawn="1"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C9CED85-0F65-4E7E-AF68-E24A36EB91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cap="all">
          <a:solidFill>
            <a:srgbClr val="EBEBEB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400050" indent="-400050" algn="l" rtl="0" eaLnBrk="0" fontAlgn="base" hangingPunct="0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1pPr>
      <a:lvl2pPr marL="400050" indent="-400050" algn="l" rtl="0" eaLnBrk="0" fontAlgn="base" hangingPunct="0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2pPr>
      <a:lvl3pPr marL="400050" indent="-400050" algn="l" rtl="0" eaLnBrk="0" fontAlgn="base" hangingPunct="0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3pPr>
      <a:lvl4pPr marL="400050" indent="-400050" algn="l" rtl="0" eaLnBrk="0" fontAlgn="base" hangingPunct="0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4pPr>
      <a:lvl5pPr marL="400050" indent="-400050" algn="l" rtl="0" eaLnBrk="0" fontAlgn="base" hangingPunct="0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5pPr>
      <a:lvl6pPr marL="811530" indent="-400050" algn="l" rtl="0" fontAlgn="base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6pPr>
      <a:lvl7pPr marL="1223010" indent="-400050" algn="l" rtl="0" fontAlgn="base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7pPr>
      <a:lvl8pPr marL="1634490" indent="-400050" algn="l" rtl="0" fontAlgn="base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8pPr>
      <a:lvl9pPr marL="2045970" indent="-400050" algn="l" rtl="0" fontAlgn="base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/>
          </p:cNvSpPr>
          <p:nvPr/>
        </p:nvSpPr>
        <p:spPr bwMode="auto">
          <a:xfrm>
            <a:off x="-57150" y="6411913"/>
            <a:ext cx="9293225" cy="5715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4099" name="Rectangle 2"/>
          <p:cNvSpPr>
            <a:spLocks/>
          </p:cNvSpPr>
          <p:nvPr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A42F28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175" y="3532188"/>
            <a:ext cx="735965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  <a:endParaRPr lang="en-US" dirty="0">
              <a:sym typeface="Gill Sans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2175" y="1428750"/>
            <a:ext cx="7359650" cy="204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sp>
        <p:nvSpPr>
          <p:cNvPr id="4102" name="Rectangle 5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4103" name="Oval 9"/>
          <p:cNvSpPr>
            <a:spLocks/>
          </p:cNvSpPr>
          <p:nvPr/>
        </p:nvSpPr>
        <p:spPr bwMode="auto">
          <a:xfrm flipH="1">
            <a:off x="3103563" y="1765300"/>
            <a:ext cx="46037" cy="46038"/>
          </a:xfrm>
          <a:prstGeom prst="ellipse">
            <a:avLst/>
          </a:prstGeom>
          <a:noFill/>
          <a:ln w="1905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4104" name="Oval 10"/>
          <p:cNvSpPr>
            <a:spLocks/>
          </p:cNvSpPr>
          <p:nvPr/>
        </p:nvSpPr>
        <p:spPr bwMode="auto">
          <a:xfrm flipH="1">
            <a:off x="6029325" y="1765300"/>
            <a:ext cx="46038" cy="46038"/>
          </a:xfrm>
          <a:prstGeom prst="ellipse">
            <a:avLst/>
          </a:prstGeom>
          <a:noFill/>
          <a:ln w="1905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3154363" y="1793875"/>
            <a:ext cx="2882900" cy="0"/>
          </a:xfrm>
          <a:prstGeom prst="line">
            <a:avLst/>
          </a:prstGeom>
          <a:noFill/>
          <a:ln w="2540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5130" name="Picture 12" descr="NSR 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-479425"/>
            <a:ext cx="3292475" cy="32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FA02A6-CCA7-4137-8EF1-15732536DA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00" cap="all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/>
          </p:cNvSpPr>
          <p:nvPr/>
        </p:nvSpPr>
        <p:spPr bwMode="auto">
          <a:xfrm>
            <a:off x="-57150" y="-285750"/>
            <a:ext cx="9293225" cy="1463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123" name="Rectangle 2"/>
          <p:cNvSpPr>
            <a:spLocks/>
          </p:cNvSpPr>
          <p:nvPr/>
        </p:nvSpPr>
        <p:spPr bwMode="auto">
          <a:xfrm>
            <a:off x="-57150" y="1165225"/>
            <a:ext cx="9293225" cy="578485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7488"/>
            <a:ext cx="7680325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6078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-217488"/>
            <a:ext cx="7361238" cy="171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175" y="1943100"/>
            <a:ext cx="735965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  <a:endParaRPr lang="en-US" dirty="0">
              <a:sym typeface="Gill Sans" charset="0"/>
            </a:endParaRPr>
          </a:p>
        </p:txBody>
      </p:sp>
      <p:pic>
        <p:nvPicPr>
          <p:cNvPr id="6151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65100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tangle 7"/>
          <p:cNvSpPr>
            <a:spLocks/>
          </p:cNvSpPr>
          <p:nvPr/>
        </p:nvSpPr>
        <p:spPr bwMode="auto">
          <a:xfrm>
            <a:off x="-57150" y="6411913"/>
            <a:ext cx="9293225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129" name="Rectangle 8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130" name="Rectangle 10"/>
          <p:cNvSpPr>
            <a:spLocks/>
          </p:cNvSpPr>
          <p:nvPr/>
        </p:nvSpPr>
        <p:spPr bwMode="auto">
          <a:xfrm rot="2700000">
            <a:off x="570707" y="1119981"/>
            <a:ext cx="319088" cy="3206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3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034C01-2440-4A10-95C2-8B4170C866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EBEBEB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 cap="all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1pPr>
      <a:lvl2pPr marL="901700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 cap="all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2pPr>
      <a:lvl3pPr marL="1211263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 cap="all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3pPr>
      <a:lvl4pPr marL="1530350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 cap="all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4pPr>
      <a:lvl5pPr marL="1839913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 cap="all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5pPr>
      <a:lvl6pPr marL="225171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6pPr>
      <a:lvl7pPr marL="266319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7pPr>
      <a:lvl8pPr marL="307467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8pPr>
      <a:lvl9pPr marL="348615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/>
          </p:cNvSpPr>
          <p:nvPr/>
        </p:nvSpPr>
        <p:spPr bwMode="auto">
          <a:xfrm>
            <a:off x="0" y="-285750"/>
            <a:ext cx="9144000" cy="1463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7488"/>
            <a:ext cx="7680325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6078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-217488"/>
            <a:ext cx="7361238" cy="171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65100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5"/>
          <p:cNvSpPr>
            <a:spLocks/>
          </p:cNvSpPr>
          <p:nvPr/>
        </p:nvSpPr>
        <p:spPr bwMode="auto">
          <a:xfrm>
            <a:off x="0" y="6411913"/>
            <a:ext cx="9144000" cy="57150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1271" name="Rectangle 6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1272" name="Rectangle 8"/>
          <p:cNvSpPr>
            <a:spLocks/>
          </p:cNvSpPr>
          <p:nvPr/>
        </p:nvSpPr>
        <p:spPr bwMode="auto">
          <a:xfrm rot="2700000">
            <a:off x="570707" y="1119981"/>
            <a:ext cx="319088" cy="320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0284F70-32A9-4FCD-9BDB-6E9C95645D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EBEBEB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1pPr>
      <a:lvl2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2pPr>
      <a:lvl3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3pPr>
      <a:lvl4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4pPr>
      <a:lvl5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5pPr>
      <a:lvl6pPr marL="81153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6pPr>
      <a:lvl7pPr marL="122301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7pPr>
      <a:lvl8pPr marL="163449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8pPr>
      <a:lvl9pPr marL="204597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/>
          </p:cNvSpPr>
          <p:nvPr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A42F28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grpSp>
        <p:nvGrpSpPr>
          <p:cNvPr id="8195" name="Group 2"/>
          <p:cNvGrpSpPr>
            <a:grpSpLocks/>
          </p:cNvGrpSpPr>
          <p:nvPr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026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sp>
        <p:nvSpPr>
          <p:cNvPr id="103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B6D437-B478-4309-A13E-903A335BF2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/>
          </p:cNvSpPr>
          <p:nvPr/>
        </p:nvSpPr>
        <p:spPr bwMode="auto">
          <a:xfrm>
            <a:off x="-57150" y="6411913"/>
            <a:ext cx="9293225" cy="5715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147" name="Rectangle 2"/>
          <p:cNvSpPr>
            <a:spLocks/>
          </p:cNvSpPr>
          <p:nvPr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61713E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175" y="3532188"/>
            <a:ext cx="735965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  <a:endParaRPr lang="en-US" dirty="0">
              <a:sym typeface="Gill Sans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2175" y="1428750"/>
            <a:ext cx="7359650" cy="204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sp>
        <p:nvSpPr>
          <p:cNvPr id="6150" name="Rectangle 5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151" name="Oval 9"/>
          <p:cNvSpPr>
            <a:spLocks/>
          </p:cNvSpPr>
          <p:nvPr/>
        </p:nvSpPr>
        <p:spPr bwMode="auto">
          <a:xfrm flipH="1">
            <a:off x="3103563" y="1765300"/>
            <a:ext cx="46037" cy="46038"/>
          </a:xfrm>
          <a:prstGeom prst="ellipse">
            <a:avLst/>
          </a:prstGeom>
          <a:noFill/>
          <a:ln w="1905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152" name="Oval 10"/>
          <p:cNvSpPr>
            <a:spLocks/>
          </p:cNvSpPr>
          <p:nvPr/>
        </p:nvSpPr>
        <p:spPr bwMode="auto">
          <a:xfrm flipH="1">
            <a:off x="6029325" y="1765300"/>
            <a:ext cx="46038" cy="46038"/>
          </a:xfrm>
          <a:prstGeom prst="ellipse">
            <a:avLst/>
          </a:prstGeom>
          <a:noFill/>
          <a:ln w="1905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225" name="Line 11"/>
          <p:cNvSpPr>
            <a:spLocks noChangeShapeType="1"/>
          </p:cNvSpPr>
          <p:nvPr/>
        </p:nvSpPr>
        <p:spPr bwMode="auto">
          <a:xfrm>
            <a:off x="3154363" y="1793875"/>
            <a:ext cx="2882900" cy="0"/>
          </a:xfrm>
          <a:prstGeom prst="line">
            <a:avLst/>
          </a:prstGeom>
          <a:noFill/>
          <a:ln w="2540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9226" name="Picture 12" descr="NSR 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-479425"/>
            <a:ext cx="3292475" cy="32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B5B540-FF2B-44EC-A62C-2221FB27C2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00" cap="all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1" fontAlgn="base" hangingPunct="1">
        <a:spcBef>
          <a:spcPct val="0"/>
        </a:spcBef>
        <a:spcAft>
          <a:spcPct val="0"/>
        </a:spcAft>
        <a:defRPr sz="25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1" fontAlgn="base" hangingPunct="1">
        <a:spcBef>
          <a:spcPct val="0"/>
        </a:spcBef>
        <a:spcAft>
          <a:spcPct val="0"/>
        </a:spcAft>
        <a:defRPr sz="25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1" fontAlgn="base" hangingPunct="1">
        <a:spcBef>
          <a:spcPct val="0"/>
        </a:spcBef>
        <a:spcAft>
          <a:spcPct val="0"/>
        </a:spcAft>
        <a:defRPr sz="25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1" fontAlgn="base" hangingPunct="1">
        <a:spcBef>
          <a:spcPct val="0"/>
        </a:spcBef>
        <a:spcAft>
          <a:spcPct val="0"/>
        </a:spcAft>
        <a:defRPr sz="25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1" fontAlgn="base" hangingPunct="1">
        <a:spcBef>
          <a:spcPct val="0"/>
        </a:spcBef>
        <a:spcAft>
          <a:spcPct val="0"/>
        </a:spcAft>
        <a:defRPr sz="25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/>
          </p:cNvSpPr>
          <p:nvPr/>
        </p:nvSpPr>
        <p:spPr bwMode="auto">
          <a:xfrm>
            <a:off x="-57150" y="-285750"/>
            <a:ext cx="9293225" cy="1463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171" name="Rectangle 2"/>
          <p:cNvSpPr>
            <a:spLocks/>
          </p:cNvSpPr>
          <p:nvPr/>
        </p:nvSpPr>
        <p:spPr bwMode="auto">
          <a:xfrm>
            <a:off x="-57150" y="1165225"/>
            <a:ext cx="9293225" cy="578485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7488"/>
            <a:ext cx="7680325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6078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-217488"/>
            <a:ext cx="7361238" cy="171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pic>
        <p:nvPicPr>
          <p:cNvPr id="1024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65100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6"/>
          <p:cNvSpPr>
            <a:spLocks/>
          </p:cNvSpPr>
          <p:nvPr/>
        </p:nvSpPr>
        <p:spPr bwMode="auto">
          <a:xfrm>
            <a:off x="-57150" y="6411913"/>
            <a:ext cx="9293225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176" name="Rectangle 7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177" name="Rectangle 9"/>
          <p:cNvSpPr>
            <a:spLocks/>
          </p:cNvSpPr>
          <p:nvPr/>
        </p:nvSpPr>
        <p:spPr bwMode="auto">
          <a:xfrm rot="2700000">
            <a:off x="570707" y="1119981"/>
            <a:ext cx="319088" cy="3206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8D5E403-304B-4529-97A9-FCE645530B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EBEBEB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8650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1pPr>
      <a:lvl2pPr marL="936625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2pPr>
      <a:lvl3pPr marL="1244600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3pPr>
      <a:lvl4pPr marL="1565275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4pPr>
      <a:lvl5pPr marL="1873250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5pPr>
      <a:lvl6pPr marL="228600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6pPr>
      <a:lvl7pPr marL="269748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7pPr>
      <a:lvl8pPr marL="310896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8pPr>
      <a:lvl9pPr marL="352044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/>
          </p:cNvSpPr>
          <p:nvPr/>
        </p:nvSpPr>
        <p:spPr bwMode="auto">
          <a:xfrm>
            <a:off x="0" y="-285750"/>
            <a:ext cx="9144000" cy="1463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7488"/>
            <a:ext cx="7680325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6078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-217488"/>
            <a:ext cx="7361238" cy="171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65100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ectangle 5"/>
          <p:cNvSpPr>
            <a:spLocks/>
          </p:cNvSpPr>
          <p:nvPr/>
        </p:nvSpPr>
        <p:spPr bwMode="auto">
          <a:xfrm>
            <a:off x="0" y="6411913"/>
            <a:ext cx="9144000" cy="57150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2295" name="Rectangle 6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2296" name="Rectangle 8"/>
          <p:cNvSpPr>
            <a:spLocks/>
          </p:cNvSpPr>
          <p:nvPr/>
        </p:nvSpPr>
        <p:spPr bwMode="auto">
          <a:xfrm rot="2700000">
            <a:off x="570707" y="1119981"/>
            <a:ext cx="319088" cy="320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21A454D-1C18-4C2C-97E3-73ADABFE8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EBEBEB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1pPr>
      <a:lvl2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2pPr>
      <a:lvl3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3pPr>
      <a:lvl4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4pPr>
      <a:lvl5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5pPr>
      <a:lvl6pPr marL="81153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6pPr>
      <a:lvl7pPr marL="122301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7pPr>
      <a:lvl8pPr marL="163449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8pPr>
      <a:lvl9pPr marL="204597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/>
          </p:cNvSpPr>
          <p:nvPr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61713E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grpSp>
        <p:nvGrpSpPr>
          <p:cNvPr id="12291" name="Group 2"/>
          <p:cNvGrpSpPr>
            <a:grpSpLocks/>
          </p:cNvGrpSpPr>
          <p:nvPr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026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sp>
        <p:nvSpPr>
          <p:cNvPr id="103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6DA321-0D68-48E9-8D36-E4B280561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/>
          </p:cNvSpPr>
          <p:nvPr/>
        </p:nvSpPr>
        <p:spPr bwMode="auto">
          <a:xfrm>
            <a:off x="-57150" y="6411913"/>
            <a:ext cx="9293225" cy="5715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195" name="Rectangle 2"/>
          <p:cNvSpPr>
            <a:spLocks/>
          </p:cNvSpPr>
          <p:nvPr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977B2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175" y="3532188"/>
            <a:ext cx="735965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  <a:endParaRPr lang="en-US" dirty="0">
              <a:sym typeface="Gill Sans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2175" y="1428750"/>
            <a:ext cx="7359650" cy="204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sp>
        <p:nvSpPr>
          <p:cNvPr id="8198" name="Rectangle 6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199" name="Oval 9"/>
          <p:cNvSpPr>
            <a:spLocks/>
          </p:cNvSpPr>
          <p:nvPr/>
        </p:nvSpPr>
        <p:spPr bwMode="auto">
          <a:xfrm flipH="1">
            <a:off x="3103563" y="1765300"/>
            <a:ext cx="46037" cy="46038"/>
          </a:xfrm>
          <a:prstGeom prst="ellipse">
            <a:avLst/>
          </a:prstGeom>
          <a:noFill/>
          <a:ln w="1905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200" name="Oval 10"/>
          <p:cNvSpPr>
            <a:spLocks/>
          </p:cNvSpPr>
          <p:nvPr/>
        </p:nvSpPr>
        <p:spPr bwMode="auto">
          <a:xfrm flipH="1">
            <a:off x="6029325" y="1765300"/>
            <a:ext cx="46038" cy="46038"/>
          </a:xfrm>
          <a:prstGeom prst="ellipse">
            <a:avLst/>
          </a:prstGeom>
          <a:noFill/>
          <a:ln w="1905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3321" name="Line 11"/>
          <p:cNvSpPr>
            <a:spLocks noChangeShapeType="1"/>
          </p:cNvSpPr>
          <p:nvPr/>
        </p:nvSpPr>
        <p:spPr bwMode="auto">
          <a:xfrm>
            <a:off x="3154363" y="1793875"/>
            <a:ext cx="2882900" cy="0"/>
          </a:xfrm>
          <a:prstGeom prst="line">
            <a:avLst/>
          </a:prstGeom>
          <a:noFill/>
          <a:ln w="2540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3322" name="Picture 12" descr="NSR 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-479425"/>
            <a:ext cx="3292475" cy="32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BA6A8-0EFE-4E75-8DFF-45F65834B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00" cap="all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/>
          </p:cNvSpPr>
          <p:nvPr/>
        </p:nvSpPr>
        <p:spPr bwMode="auto">
          <a:xfrm>
            <a:off x="-57150" y="-285750"/>
            <a:ext cx="9293225" cy="1463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219" name="Rectangle 2"/>
          <p:cNvSpPr>
            <a:spLocks/>
          </p:cNvSpPr>
          <p:nvPr/>
        </p:nvSpPr>
        <p:spPr bwMode="auto">
          <a:xfrm>
            <a:off x="-57150" y="1165225"/>
            <a:ext cx="9293225" cy="578485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7488"/>
            <a:ext cx="7680325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6078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-217488"/>
            <a:ext cx="7361238" cy="171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65100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Rectangle 6"/>
          <p:cNvSpPr>
            <a:spLocks/>
          </p:cNvSpPr>
          <p:nvPr/>
        </p:nvSpPr>
        <p:spPr bwMode="auto">
          <a:xfrm>
            <a:off x="-57150" y="6411913"/>
            <a:ext cx="9293225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224" name="Rectangle 7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225" name="Rectangle 9"/>
          <p:cNvSpPr>
            <a:spLocks/>
          </p:cNvSpPr>
          <p:nvPr/>
        </p:nvSpPr>
        <p:spPr bwMode="auto">
          <a:xfrm rot="2700000">
            <a:off x="570707" y="1119981"/>
            <a:ext cx="319088" cy="3206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365F09-FCE6-4A9E-A5F1-97A4CEBCB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EBEBEB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8650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1pPr>
      <a:lvl2pPr marL="936625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2pPr>
      <a:lvl3pPr marL="1244600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3pPr>
      <a:lvl4pPr marL="1565275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4pPr>
      <a:lvl5pPr marL="1873250" indent="-400050" algn="l" rtl="0" eaLnBrk="1" fontAlgn="base" hangingPunct="1">
        <a:spcBef>
          <a:spcPts val="1625"/>
        </a:spcBef>
        <a:spcAft>
          <a:spcPct val="0"/>
        </a:spcAft>
        <a:buSzPct val="85000"/>
        <a:buFont typeface="Gill Sans" pitchFamily="-84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5pPr>
      <a:lvl6pPr marL="228600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6pPr>
      <a:lvl7pPr marL="269748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7pPr>
      <a:lvl8pPr marL="310896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8pPr>
      <a:lvl9pPr marL="3520440" indent="-400050" algn="l" rtl="0" eaLnBrk="1" fontAlgn="base" hangingPunct="1">
        <a:spcBef>
          <a:spcPts val="1620"/>
        </a:spcBef>
        <a:spcAft>
          <a:spcPct val="0"/>
        </a:spcAft>
        <a:buSzPct val="85000"/>
        <a:buFont typeface="Gill Sans" charset="0"/>
        <a:buChar char="•"/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/>
          </p:cNvSpPr>
          <p:nvPr userDrawn="1"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436787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grpSp>
        <p:nvGrpSpPr>
          <p:cNvPr id="4099" name="Group 2"/>
          <p:cNvGrpSpPr>
            <a:grpSpLocks/>
          </p:cNvGrpSpPr>
          <p:nvPr userDrawn="1"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026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sp>
        <p:nvSpPr>
          <p:cNvPr id="103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A02672-E5E9-4A10-B98A-22B5FCED23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/>
          </p:cNvSpPr>
          <p:nvPr/>
        </p:nvSpPr>
        <p:spPr bwMode="auto">
          <a:xfrm>
            <a:off x="0" y="-285750"/>
            <a:ext cx="9144000" cy="1463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7488"/>
            <a:ext cx="7680325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6078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-217488"/>
            <a:ext cx="7361238" cy="171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65100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5"/>
          <p:cNvSpPr>
            <a:spLocks/>
          </p:cNvSpPr>
          <p:nvPr/>
        </p:nvSpPr>
        <p:spPr bwMode="auto">
          <a:xfrm>
            <a:off x="0" y="6411913"/>
            <a:ext cx="9144000" cy="57150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47" name="Rectangle 6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48" name="Rectangle 8"/>
          <p:cNvSpPr>
            <a:spLocks/>
          </p:cNvSpPr>
          <p:nvPr/>
        </p:nvSpPr>
        <p:spPr bwMode="auto">
          <a:xfrm rot="2700000">
            <a:off x="570707" y="1119981"/>
            <a:ext cx="319088" cy="320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74698D-7B40-4083-94F8-929494D112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EBEBEB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1pPr>
      <a:lvl2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2pPr>
      <a:lvl3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3pPr>
      <a:lvl4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4pPr>
      <a:lvl5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5pPr>
      <a:lvl6pPr marL="81153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6pPr>
      <a:lvl7pPr marL="122301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7pPr>
      <a:lvl8pPr marL="163449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8pPr>
      <a:lvl9pPr marL="204597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/>
          </p:cNvSpPr>
          <p:nvPr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977B2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grpSp>
        <p:nvGrpSpPr>
          <p:cNvPr id="16387" name="Group 2"/>
          <p:cNvGrpSpPr>
            <a:grpSpLocks/>
          </p:cNvGrpSpPr>
          <p:nvPr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026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sp>
        <p:nvSpPr>
          <p:cNvPr id="103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A6C37B-CEFE-4DD1-9575-266D6F5AFF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/>
          </p:cNvSpPr>
          <p:nvPr userDrawn="1"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A42F28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grpSp>
        <p:nvGrpSpPr>
          <p:cNvPr id="5123" name="Group 2"/>
          <p:cNvGrpSpPr>
            <a:grpSpLocks/>
          </p:cNvGrpSpPr>
          <p:nvPr userDrawn="1"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026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sp>
        <p:nvSpPr>
          <p:cNvPr id="103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C6D7F2-4571-4091-A208-E4BD050D74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/>
          </p:cNvSpPr>
          <p:nvPr userDrawn="1"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61713E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grpSp>
        <p:nvGrpSpPr>
          <p:cNvPr id="6147" name="Group 2"/>
          <p:cNvGrpSpPr>
            <a:grpSpLocks/>
          </p:cNvGrpSpPr>
          <p:nvPr userDrawn="1"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026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sp>
        <p:nvSpPr>
          <p:cNvPr id="103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193F2D-8385-400E-A44B-4ECC773D8E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/>
          </p:cNvSpPr>
          <p:nvPr userDrawn="1"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977B2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grpSp>
        <p:nvGrpSpPr>
          <p:cNvPr id="7171" name="Group 2"/>
          <p:cNvGrpSpPr>
            <a:grpSpLocks/>
          </p:cNvGrpSpPr>
          <p:nvPr userDrawn="1"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026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sp>
        <p:nvSpPr>
          <p:cNvPr id="103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6279AF-EAC3-472F-A8ED-B094C8A305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0" fontAlgn="base" hangingPunct="0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/>
          </p:cNvSpPr>
          <p:nvPr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436787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175" y="3532188"/>
            <a:ext cx="735965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  <a:endParaRPr lang="en-US" dirty="0">
              <a:sym typeface="Gill Sans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2175" y="1428750"/>
            <a:ext cx="7359650" cy="204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>
              <a:sym typeface="Gill Sans" charset="0"/>
            </a:endParaRPr>
          </a:p>
        </p:txBody>
      </p:sp>
      <p:grpSp>
        <p:nvGrpSpPr>
          <p:cNvPr id="1029" name="Group 2"/>
          <p:cNvGrpSpPr>
            <a:grpSpLocks/>
          </p:cNvGrpSpPr>
          <p:nvPr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026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sp>
        <p:nvSpPr>
          <p:cNvPr id="103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032" name="Oval 9"/>
          <p:cNvSpPr>
            <a:spLocks/>
          </p:cNvSpPr>
          <p:nvPr/>
        </p:nvSpPr>
        <p:spPr bwMode="auto">
          <a:xfrm flipH="1">
            <a:off x="3103563" y="1765300"/>
            <a:ext cx="46037" cy="46038"/>
          </a:xfrm>
          <a:prstGeom prst="ellipse">
            <a:avLst/>
          </a:prstGeom>
          <a:noFill/>
          <a:ln w="1905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3" name="Oval 10"/>
          <p:cNvSpPr>
            <a:spLocks/>
          </p:cNvSpPr>
          <p:nvPr/>
        </p:nvSpPr>
        <p:spPr bwMode="auto">
          <a:xfrm flipH="1">
            <a:off x="6029325" y="1765300"/>
            <a:ext cx="46038" cy="46038"/>
          </a:xfrm>
          <a:prstGeom prst="ellipse">
            <a:avLst/>
          </a:prstGeom>
          <a:noFill/>
          <a:ln w="1905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3" name="Line 11"/>
          <p:cNvSpPr>
            <a:spLocks noChangeShapeType="1"/>
          </p:cNvSpPr>
          <p:nvPr/>
        </p:nvSpPr>
        <p:spPr bwMode="auto">
          <a:xfrm>
            <a:off x="3154363" y="1793875"/>
            <a:ext cx="2882900" cy="0"/>
          </a:xfrm>
          <a:prstGeom prst="line">
            <a:avLst/>
          </a:prstGeom>
          <a:noFill/>
          <a:ln w="25400">
            <a:solidFill>
              <a:srgbClr val="E7E7E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034" name="Picture 1" descr="NSR 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-479425"/>
            <a:ext cx="3292475" cy="32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0BBF65-189F-4732-882F-E64D6BE424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4" name="Group 2"/>
          <p:cNvGrpSpPr>
            <a:grpSpLocks/>
          </p:cNvGrpSpPr>
          <p:nvPr userDrawn="1"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5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6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pic>
        <p:nvPicPr>
          <p:cNvPr id="17" name="Picture 1" descr="NSR Log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-479425"/>
            <a:ext cx="3292475" cy="32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/>
          </p:cNvSpPr>
          <p:nvPr/>
        </p:nvSpPr>
        <p:spPr bwMode="auto">
          <a:xfrm>
            <a:off x="-76200" y="-285750"/>
            <a:ext cx="9288463" cy="1463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1" name="Rectangle 2"/>
          <p:cNvSpPr>
            <a:spLocks/>
          </p:cNvSpPr>
          <p:nvPr/>
        </p:nvSpPr>
        <p:spPr bwMode="auto">
          <a:xfrm>
            <a:off x="-79375" y="1165225"/>
            <a:ext cx="9291638" cy="578485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7488"/>
            <a:ext cx="7680325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6078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-217488"/>
            <a:ext cx="7361238" cy="171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65100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6"/>
          <p:cNvSpPr>
            <a:spLocks/>
          </p:cNvSpPr>
          <p:nvPr/>
        </p:nvSpPr>
        <p:spPr bwMode="auto">
          <a:xfrm>
            <a:off x="-79375" y="6411913"/>
            <a:ext cx="9291638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6" name="Rectangle 7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7" name="Rectangle 9"/>
          <p:cNvSpPr>
            <a:spLocks/>
          </p:cNvSpPr>
          <p:nvPr/>
        </p:nvSpPr>
        <p:spPr bwMode="auto">
          <a:xfrm rot="2700000">
            <a:off x="570707" y="1119981"/>
            <a:ext cx="319088" cy="3206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9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04ABDC-05BD-46FB-97D7-ACFDC0064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EBEBEB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1pPr>
      <a:lvl2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2pPr>
      <a:lvl3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3pPr>
      <a:lvl4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4pPr>
      <a:lvl5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5pPr>
      <a:lvl6pPr marL="81153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6pPr>
      <a:lvl7pPr marL="122301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7pPr>
      <a:lvl8pPr marL="163449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8pPr>
      <a:lvl9pPr marL="204597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/>
          </p:cNvSpPr>
          <p:nvPr/>
        </p:nvSpPr>
        <p:spPr bwMode="auto">
          <a:xfrm>
            <a:off x="0" y="-285750"/>
            <a:ext cx="9144000" cy="1463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17488"/>
            <a:ext cx="7680325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6078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-217488"/>
            <a:ext cx="7361238" cy="171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34290" tIns="34290" rIns="3429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  <a:endParaRPr lang="en-US" dirty="0">
              <a:sym typeface="Gill Sans" charset="0"/>
            </a:endParaRPr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65100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5"/>
          <p:cNvSpPr>
            <a:spLocks/>
          </p:cNvSpPr>
          <p:nvPr/>
        </p:nvSpPr>
        <p:spPr bwMode="auto">
          <a:xfrm>
            <a:off x="0" y="6411913"/>
            <a:ext cx="9144000" cy="57150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3079" name="Rectangle 6"/>
          <p:cNvSpPr>
            <a:spLocks/>
          </p:cNvSpPr>
          <p:nvPr/>
        </p:nvSpPr>
        <p:spPr bwMode="auto">
          <a:xfrm rot="2700000">
            <a:off x="569913" y="6365875"/>
            <a:ext cx="320675" cy="3206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3080" name="Rectangle 8"/>
          <p:cNvSpPr>
            <a:spLocks/>
          </p:cNvSpPr>
          <p:nvPr/>
        </p:nvSpPr>
        <p:spPr bwMode="auto">
          <a:xfrm rot="2700000">
            <a:off x="570707" y="1119981"/>
            <a:ext cx="319088" cy="320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9B0BA6-05E8-45C2-B7DB-A0B15907B7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EBEBEB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EBEBEB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1pPr>
      <a:lvl2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2pPr>
      <a:lvl3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3pPr>
      <a:lvl4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4pPr>
      <a:lvl5pPr marL="400050" indent="-400050" algn="l" rtl="0" eaLnBrk="1" fontAlgn="base" hangingPunct="1">
        <a:spcBef>
          <a:spcPts val="1625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pitchFamily="-84" charset="0"/>
        </a:defRPr>
      </a:lvl5pPr>
      <a:lvl6pPr marL="81153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6pPr>
      <a:lvl7pPr marL="122301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7pPr>
      <a:lvl8pPr marL="163449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8pPr>
      <a:lvl9pPr marL="2045970" indent="-400050" algn="l" rtl="0" eaLnBrk="1" fontAlgn="base" hangingPunct="1">
        <a:spcBef>
          <a:spcPts val="1620"/>
        </a:spcBef>
        <a:spcAft>
          <a:spcPct val="0"/>
        </a:spcAft>
        <a:defRPr sz="2900">
          <a:solidFill>
            <a:srgbClr val="5C5C5C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/>
          </p:cNvSpPr>
          <p:nvPr/>
        </p:nvSpPr>
        <p:spPr bwMode="auto">
          <a:xfrm>
            <a:off x="-57150" y="-354013"/>
            <a:ext cx="9293225" cy="6765926"/>
          </a:xfrm>
          <a:prstGeom prst="rect">
            <a:avLst/>
          </a:prstGeom>
          <a:solidFill>
            <a:srgbClr val="436787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grpSp>
        <p:nvGrpSpPr>
          <p:cNvPr id="4099" name="Group 2"/>
          <p:cNvGrpSpPr>
            <a:grpSpLocks/>
          </p:cNvGrpSpPr>
          <p:nvPr/>
        </p:nvGrpSpPr>
        <p:grpSpPr bwMode="auto">
          <a:xfrm>
            <a:off x="-57150" y="6365875"/>
            <a:ext cx="9293225" cy="617538"/>
            <a:chOff x="-57150" y="6365875"/>
            <a:chExt cx="9293225" cy="617538"/>
          </a:xfrm>
        </p:grpSpPr>
        <p:sp>
          <p:nvSpPr>
            <p:cNvPr id="1026" name="Rectangle 1"/>
            <p:cNvSpPr>
              <a:spLocks/>
            </p:cNvSpPr>
            <p:nvPr userDrawn="1"/>
          </p:nvSpPr>
          <p:spPr bwMode="auto">
            <a:xfrm>
              <a:off x="-57150" y="6411913"/>
              <a:ext cx="9293225" cy="571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 rot="2700000">
              <a:off x="569913" y="6365875"/>
              <a:ext cx="320675" cy="3206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 smtClean="0"/>
            </a:p>
          </p:txBody>
        </p:sp>
      </p:grpSp>
      <p:sp>
        <p:nvSpPr>
          <p:cNvPr id="1031" name="Rectangle 7"/>
          <p:cNvSpPr>
            <a:spLocks/>
          </p:cNvSpPr>
          <p:nvPr/>
        </p:nvSpPr>
        <p:spPr bwMode="auto">
          <a:xfrm>
            <a:off x="-76200" y="6477000"/>
            <a:ext cx="93122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lnSpc>
                <a:spcPct val="170000"/>
              </a:lnSpc>
              <a:defRPr/>
            </a:pPr>
            <a:r>
              <a:rPr lang="en-US" altLang="en-US" sz="1100" dirty="0" smtClean="0">
                <a:solidFill>
                  <a:srgbClr val="848484"/>
                </a:solidFill>
                <a:ea typeface="MS PGothic" pitchFamily="34" charset="-128"/>
              </a:rPr>
              <a:t>N E W  S O U T H  R E S E A R C H   |   T H E   S C I E N C E   O F   R E A D I N G   M I N D S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629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B88423B-DA8A-4532-9081-AA882F1912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5800">
          <a:solidFill>
            <a:srgbClr val="E6E6E6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07975" indent="-3079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1pPr>
      <a:lvl2pPr marL="668338" indent="-257175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2pPr>
      <a:lvl3pPr marL="1028700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3pPr>
      <a:lvl4pPr marL="1439863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4pPr>
      <a:lvl5pPr marL="1851025" indent="-204788" algn="ctr" rtl="0" eaLnBrk="1" fontAlgn="base" hangingPunct="1">
        <a:spcBef>
          <a:spcPct val="0"/>
        </a:spcBef>
        <a:spcAft>
          <a:spcPct val="0"/>
        </a:spcAft>
        <a:defRPr sz="2200" cap="all">
          <a:solidFill>
            <a:schemeClr val="accent1"/>
          </a:solidFill>
          <a:latin typeface="+mn-lt"/>
          <a:ea typeface="+mn-ea"/>
          <a:cs typeface="+mn-cs"/>
          <a:sym typeface="Gill Sans" pitchFamily="-84" charset="0"/>
        </a:defRPr>
      </a:lvl5pPr>
      <a:lvl6pPr marL="41148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82296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23444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645920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883443" y="2286000"/>
            <a:ext cx="7361237" cy="1017588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rgbClr val="E1E1E1"/>
                </a:solidFill>
                <a:sym typeface="Gill Sans" charset="0"/>
              </a:rPr>
              <a:t>Gulf Power</a:t>
            </a:r>
            <a:br>
              <a:rPr lang="en-US" sz="5400" dirty="0" smtClean="0">
                <a:solidFill>
                  <a:srgbClr val="E1E1E1"/>
                </a:solidFill>
                <a:sym typeface="Gill Sans" charset="0"/>
              </a:rPr>
            </a:br>
            <a:endParaRPr lang="en-US" sz="1800" dirty="0">
              <a:solidFill>
                <a:srgbClr val="E1E1E1"/>
              </a:solidFill>
              <a:sym typeface="Gill Sans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892175" y="3733800"/>
            <a:ext cx="7359650" cy="1428750"/>
          </a:xfrm>
        </p:spPr>
        <p:txBody>
          <a:bodyPr/>
          <a:lstStyle/>
          <a:p>
            <a:pPr marL="0" indent="0" eaLnBrk="1" hangingPunct="1">
              <a:lnSpc>
                <a:spcPct val="160000"/>
              </a:lnSpc>
              <a:defRPr/>
            </a:pPr>
            <a:r>
              <a:rPr lang="en-US" sz="2800" dirty="0" smtClean="0">
                <a:sym typeface="Gill Sans" charset="0"/>
              </a:rPr>
              <a:t>Energy smart rate program</a:t>
            </a:r>
          </a:p>
          <a:p>
            <a:pPr marL="0" indent="0" eaLnBrk="1" hangingPunct="1">
              <a:lnSpc>
                <a:spcPct val="160000"/>
              </a:lnSpc>
              <a:defRPr/>
            </a:pPr>
            <a:r>
              <a:rPr lang="en-US" sz="2800" dirty="0" smtClean="0">
                <a:sym typeface="Gill Sans" charset="0"/>
              </a:rPr>
              <a:t>Interim topline</a:t>
            </a:r>
          </a:p>
          <a:p>
            <a:pPr marL="0" indent="0" eaLnBrk="1" hangingPunct="1">
              <a:lnSpc>
                <a:spcPct val="160000"/>
              </a:lnSpc>
              <a:defRPr/>
            </a:pPr>
            <a:r>
              <a:rPr lang="en-US" sz="2800" dirty="0" smtClean="0">
                <a:sym typeface="Gill Sans" charset="0"/>
              </a:rPr>
              <a:t>May 2016</a:t>
            </a:r>
          </a:p>
          <a:p>
            <a:pPr marL="0" indent="0" eaLnBrk="1" hangingPunct="1">
              <a:lnSpc>
                <a:spcPct val="160000"/>
              </a:lnSpc>
              <a:defRPr/>
            </a:pPr>
            <a:endParaRPr lang="en-US" sz="1600" dirty="0">
              <a:sym typeface="Gill Sans" charset="0"/>
            </a:endParaRPr>
          </a:p>
        </p:txBody>
      </p:sp>
      <p:sp>
        <p:nvSpPr>
          <p:cNvPr id="8196" name="Line 3"/>
          <p:cNvSpPr>
            <a:spLocks noChangeShapeType="1"/>
          </p:cNvSpPr>
          <p:nvPr/>
        </p:nvSpPr>
        <p:spPr bwMode="auto">
          <a:xfrm rot="10800000" flipH="1">
            <a:off x="1079500" y="3429000"/>
            <a:ext cx="6985000" cy="1588"/>
          </a:xfrm>
          <a:prstGeom prst="line">
            <a:avLst/>
          </a:prstGeom>
          <a:noFill/>
          <a:ln w="38100">
            <a:solidFill>
              <a:srgbClr val="E1E1E1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How easy was the rate </a:t>
            </a:r>
            <a:br>
              <a:rPr lang="en-US" sz="2400" dirty="0" smtClean="0"/>
            </a:br>
            <a:r>
              <a:rPr lang="en-US" sz="2400" dirty="0" smtClean="0"/>
              <a:t>structure to understand?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932467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192921"/>
            <a:ext cx="758952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Roughly 2 in 3 respondents said it was easy to understand the rate structure when they first heard about it. Slightly more than 1 in 10 respondents said they had difficulty understanding the rate structure.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015335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Overall, how easy was it to understand the rate structure when you first heard about it? </a:t>
            </a:r>
            <a:r>
              <a:rPr lang="en-US" sz="1200" i="1" dirty="0"/>
              <a:t>If difficult, how can we help you better understand the rate structure</a:t>
            </a:r>
            <a:r>
              <a:rPr lang="en-US" sz="1200" i="1" dirty="0" smtClean="0"/>
              <a:t>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002365990"/>
              </p:ext>
            </p:extLst>
          </p:nvPr>
        </p:nvGraphicFramePr>
        <p:xfrm>
          <a:off x="914400" y="1397000"/>
          <a:ext cx="73152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7300" y="5410881"/>
            <a:ext cx="662940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Most respondents who had a difficult time understanding the rate structure said the information was difficult to find.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4870721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How easy was initial enrollment and thermostat installation?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828856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300643"/>
            <a:ext cx="758952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The majority of participants (91%) felt the enrollment process was somewhat to very easy with only 5% saying it was somewhat to very difficult.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53834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Overall, how was the enrollment process? </a:t>
            </a:r>
            <a:r>
              <a:rPr lang="en-US" sz="1200" i="1" dirty="0"/>
              <a:t>If difficult, how can we improve the enrollment process</a:t>
            </a:r>
            <a:r>
              <a:rPr lang="en-US" sz="1200" i="1" dirty="0" smtClean="0"/>
              <a:t>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069864605"/>
              </p:ext>
            </p:extLst>
          </p:nvPr>
        </p:nvGraphicFramePr>
        <p:xfrm>
          <a:off x="914400" y="1385500"/>
          <a:ext cx="73152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65546" y="5486400"/>
            <a:ext cx="6612909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>
                <a:latin typeface="+mn-lt"/>
              </a:rPr>
              <a:t>All of those who had difficulty with the enrollment process said their problems revolved around the installation process of the </a:t>
            </a:r>
            <a:r>
              <a:rPr lang="en-US" sz="1400" dirty="0" err="1" smtClean="0">
                <a:latin typeface="+mn-lt"/>
              </a:rPr>
              <a:t>ecobee</a:t>
            </a:r>
            <a:r>
              <a:rPr lang="en-US" sz="1400" dirty="0" smtClean="0">
                <a:latin typeface="+mn-lt"/>
              </a:rPr>
              <a:t> thermostat.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57528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300643"/>
            <a:ext cx="758952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Slightly more than 3 in 5 respondents said they installed the </a:t>
            </a:r>
            <a:r>
              <a:rPr lang="en-US" sz="1400" dirty="0" err="1" smtClean="0">
                <a:solidFill>
                  <a:schemeClr val="bg1">
                    <a:lumMod val="95000"/>
                  </a:schemeClr>
                </a:solidFill>
              </a:rPr>
              <a:t>ecobee</a:t>
            </a: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 thermostat themselves while 1 in 5 said they had a friend or family member install it for them.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027676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You were provided an </a:t>
            </a:r>
            <a:r>
              <a:rPr lang="en-US" sz="1200" i="1" dirty="0" err="1" smtClean="0"/>
              <a:t>ecobee</a:t>
            </a:r>
            <a:r>
              <a:rPr lang="en-US" sz="1200" i="1" dirty="0" smtClean="0"/>
              <a:t> thermostat by Gulf Power for this Energy Smart rate program? Who installed the new thermostat?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979964208"/>
              </p:ext>
            </p:extLst>
          </p:nvPr>
        </p:nvGraphicFramePr>
        <p:xfrm>
          <a:off x="914400" y="1246999"/>
          <a:ext cx="7315199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372833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300643"/>
            <a:ext cx="758952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Roughly 2 in 3 respondents found it somewhat to very easy to install the </a:t>
            </a:r>
            <a:r>
              <a:rPr lang="en-US" sz="1400" dirty="0" err="1" smtClean="0">
                <a:solidFill>
                  <a:schemeClr val="bg1">
                    <a:lumMod val="95000"/>
                  </a:schemeClr>
                </a:solidFill>
              </a:rPr>
              <a:t>ecobee</a:t>
            </a: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 thermostat while 1 in 4 said they found it to be difficult.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66175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Overall, how difficult was it to install the </a:t>
            </a:r>
            <a:r>
              <a:rPr lang="en-US" sz="1200" i="1" dirty="0" err="1" smtClean="0"/>
              <a:t>ecobee</a:t>
            </a:r>
            <a:r>
              <a:rPr lang="en-US" sz="1200" i="1" dirty="0" smtClean="0"/>
              <a:t> thermostat?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699617312"/>
              </p:ext>
            </p:extLst>
          </p:nvPr>
        </p:nvGraphicFramePr>
        <p:xfrm>
          <a:off x="914400" y="1544724"/>
          <a:ext cx="7315200" cy="3560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7300" y="5221150"/>
            <a:ext cx="662940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Respondents who had a difficult time installing the </a:t>
            </a:r>
            <a:r>
              <a:rPr lang="en-US" sz="1400" dirty="0" err="1" smtClean="0"/>
              <a:t>ecobee</a:t>
            </a:r>
            <a:r>
              <a:rPr lang="en-US" sz="1400" dirty="0" smtClean="0"/>
              <a:t> thermostat said the wiring and wiring diagram did not match with their AC unit. Some said the instructions were difficult to read.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5257617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300643"/>
            <a:ext cx="758952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Close to 8 in 10 respondents said they found it easy to understand how to use the </a:t>
            </a:r>
            <a:r>
              <a:rPr lang="en-US" sz="1400" dirty="0" err="1" smtClean="0">
                <a:solidFill>
                  <a:schemeClr val="bg1">
                    <a:lumMod val="95000"/>
                  </a:schemeClr>
                </a:solidFill>
              </a:rPr>
              <a:t>ecobee</a:t>
            </a: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 thermostat, while 9% said the opposite, citing the thermostat as not being user friendly.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66175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Overall, how easy has it been to understand how to use the </a:t>
            </a:r>
            <a:r>
              <a:rPr lang="en-US" sz="1200" i="1" dirty="0" err="1" smtClean="0"/>
              <a:t>ecobee</a:t>
            </a:r>
            <a:r>
              <a:rPr lang="en-US" sz="1200" i="1" dirty="0" smtClean="0"/>
              <a:t> thermostat?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632624295"/>
              </p:ext>
            </p:extLst>
          </p:nvPr>
        </p:nvGraphicFramePr>
        <p:xfrm>
          <a:off x="914400" y="1523999"/>
          <a:ext cx="7315200" cy="3505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7300" y="5221150"/>
            <a:ext cx="662940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Respondents who had a difficult time understanding the </a:t>
            </a:r>
            <a:r>
              <a:rPr lang="en-US" sz="1400" dirty="0" err="1" smtClean="0"/>
              <a:t>ecobee</a:t>
            </a:r>
            <a:r>
              <a:rPr lang="en-US" sz="1400" dirty="0" smtClean="0"/>
              <a:t> thermostat said the thermostat was not intuitive and new users needed training on what  features were included with the thermostat.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760521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192921"/>
            <a:ext cx="758952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4 in 10 respondents said they did not have to use any resources provided by </a:t>
            </a:r>
            <a:r>
              <a:rPr lang="en-US" sz="1400" dirty="0" err="1" smtClean="0">
                <a:solidFill>
                  <a:schemeClr val="bg1">
                    <a:lumMod val="95000"/>
                  </a:schemeClr>
                </a:solidFill>
              </a:rPr>
              <a:t>ecobee</a:t>
            </a: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 during the installation of their thermostat. Slightly more than 1 in 3 respondents said they utilized the call center while 1 in 4 respondents said they used online resources provided by </a:t>
            </a:r>
            <a:r>
              <a:rPr lang="en-US" sz="1400" dirty="0" err="1" smtClean="0">
                <a:solidFill>
                  <a:schemeClr val="bg1">
                    <a:lumMod val="95000"/>
                  </a:schemeClr>
                </a:solidFill>
              </a:rPr>
              <a:t>ecobee</a:t>
            </a: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66175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For the installation of your thermostat, did you have to use any resources provided by </a:t>
            </a:r>
            <a:r>
              <a:rPr lang="en-US" sz="1200" i="1" dirty="0" err="1" smtClean="0"/>
              <a:t>ecobee</a:t>
            </a:r>
            <a:r>
              <a:rPr lang="en-US" sz="1200" i="1" dirty="0" smtClean="0"/>
              <a:t> such as: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796845214"/>
              </p:ext>
            </p:extLst>
          </p:nvPr>
        </p:nvGraphicFramePr>
        <p:xfrm>
          <a:off x="457200" y="1385499"/>
          <a:ext cx="73152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53200" y="3061143"/>
            <a:ext cx="1828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Those who said “other” most often said they had an HVAC professional install the thermostat for them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403600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What is willingness to recommend the energy smart rate program?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681318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192921"/>
            <a:ext cx="758952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More than half of respondents were very willing to recommend, giving the Energy Smart rate program a score of 9 or 10. Only 2% of respondents rated the Energy Smart rate program as a 3 or below.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66175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What is your likelihood to recommend the Energy Smart rate program?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103952126"/>
              </p:ext>
            </p:extLst>
          </p:nvPr>
        </p:nvGraphicFramePr>
        <p:xfrm>
          <a:off x="914400" y="1531076"/>
          <a:ext cx="7315200" cy="456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863175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131888" y="0"/>
            <a:ext cx="6869112" cy="11652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ym typeface="Gill Sans" charset="0"/>
              </a:rPr>
              <a:t>INTRODUCTION</a:t>
            </a:r>
          </a:p>
        </p:txBody>
      </p:sp>
      <p:sp>
        <p:nvSpPr>
          <p:cNvPr id="9219" name="Rectangle 2"/>
          <p:cNvSpPr>
            <a:spLocks/>
          </p:cNvSpPr>
          <p:nvPr/>
        </p:nvSpPr>
        <p:spPr bwMode="auto">
          <a:xfrm>
            <a:off x="381000" y="1295400"/>
            <a:ext cx="84391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>
            <a:lvl1pPr marL="204788" indent="-204788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615950" indent="-204788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028700" indent="-204788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285750" lvl="0" indent="-285750" algn="l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E4E4E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en-US" sz="1400" dirty="0">
                <a:solidFill>
                  <a:srgbClr val="000000">
                    <a:lumMod val="85000"/>
                    <a:lumOff val="15000"/>
                  </a:srgbClr>
                </a:solidFill>
                <a:ea typeface="MS PGothic" pitchFamily="34" charset="-128"/>
              </a:rPr>
              <a:t>In </a:t>
            </a:r>
            <a:r>
              <a:rPr lang="en-US" alt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MS PGothic" pitchFamily="34" charset="-128"/>
              </a:rPr>
              <a:t>May 2016, </a:t>
            </a:r>
            <a:r>
              <a:rPr lang="en-US" altLang="en-US" sz="1400" dirty="0">
                <a:solidFill>
                  <a:srgbClr val="000000">
                    <a:lumMod val="85000"/>
                    <a:lumOff val="15000"/>
                  </a:srgbClr>
                </a:solidFill>
                <a:ea typeface="MS PGothic" pitchFamily="34" charset="-128"/>
              </a:rPr>
              <a:t>New South Research conducted a survey for </a:t>
            </a:r>
            <a:r>
              <a:rPr lang="en-US" alt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  <a:ea typeface="MS PGothic" pitchFamily="34" charset="-128"/>
              </a:rPr>
              <a:t>Gulf Power</a:t>
            </a:r>
            <a:r>
              <a:rPr lang="en-US" altLang="ja-JP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. </a:t>
            </a:r>
            <a:r>
              <a:rPr lang="en-US" altLang="en-US" sz="1400" dirty="0">
                <a:solidFill>
                  <a:srgbClr val="000000">
                    <a:lumMod val="85000"/>
                    <a:lumOff val="15000"/>
                  </a:srgbClr>
                </a:solidFill>
                <a:latin typeface="Gill Sans"/>
                <a:ea typeface="MS PGothic" pitchFamily="34" charset="-128"/>
              </a:rPr>
              <a:t>The purpose </a:t>
            </a:r>
            <a:r>
              <a:rPr lang="en-US" sz="1400" dirty="0" smtClean="0"/>
              <a:t>of </a:t>
            </a:r>
            <a:r>
              <a:rPr lang="en-US" sz="1400" dirty="0"/>
              <a:t>this research is to </a:t>
            </a:r>
            <a:r>
              <a:rPr lang="en-US" sz="1400" dirty="0" smtClean="0"/>
              <a:t>understand the enrollment, usage, experience and willingness to recommend of a pilot tested Energy Smart rate program. Questions addressed in the research include:</a:t>
            </a:r>
            <a:endParaRPr lang="en-US" altLang="ja-JP" sz="1400" dirty="0">
              <a:solidFill>
                <a:srgbClr val="000000">
                  <a:lumMod val="85000"/>
                  <a:lumOff val="15000"/>
                </a:srgbClr>
              </a:solidFill>
            </a:endParaRPr>
          </a:p>
          <a:p>
            <a:pPr marL="696912" lvl="1" indent="-285750" algn="l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E4E4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What are motivations for </a:t>
            </a:r>
            <a:r>
              <a:rPr lang="en-US" altLang="ja-JP" sz="1400" dirty="0" smtClean="0">
                <a:solidFill>
                  <a:schemeClr val="tx1"/>
                </a:solidFill>
              </a:rPr>
              <a:t>trying the Energy Smart rate program?</a:t>
            </a:r>
          </a:p>
          <a:p>
            <a:pPr marL="696912" lvl="1" indent="-285750" algn="l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E4E4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tx1"/>
                </a:solidFill>
              </a:rPr>
              <a:t>What are expectations of the Energy Smart rate program? 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marL="696912" lvl="1" indent="-285750" algn="l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E4E4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tx1"/>
                </a:solidFill>
              </a:rPr>
              <a:t>Where did users first hear about the program? 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marL="696912" lvl="1" indent="-285750" algn="l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E4E4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tx1"/>
                </a:solidFill>
              </a:rPr>
              <a:t>How easy was the rate structure to understand?</a:t>
            </a:r>
          </a:p>
          <a:p>
            <a:pPr marL="696912" lvl="1" indent="-285750" algn="l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E4E4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tx1"/>
                </a:solidFill>
              </a:rPr>
              <a:t>How easy was initial enrollment?</a:t>
            </a:r>
          </a:p>
          <a:p>
            <a:pPr marL="696912" lvl="1" indent="-285750" algn="l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E4E4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tx1"/>
                </a:solidFill>
              </a:rPr>
              <a:t>How easy was having the thermostat installed?</a:t>
            </a:r>
          </a:p>
          <a:p>
            <a:pPr marL="696912" lvl="1" indent="-285750" algn="l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E4E4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tx1"/>
                </a:solidFill>
              </a:rPr>
              <a:t>What is willingness to recommend the Energy Smart rate program?</a:t>
            </a:r>
          </a:p>
          <a:p>
            <a:pPr marL="696912" lvl="1" indent="-285750" algn="l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E4E4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tx1"/>
                </a:solidFill>
              </a:rPr>
              <a:t>What are questions about the program at this point? </a:t>
            </a:r>
            <a:endParaRPr lang="en-US" altLang="en-US" sz="1400" dirty="0" smtClean="0">
              <a:solidFill>
                <a:schemeClr val="tx1"/>
              </a:solidFill>
            </a:endParaRP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NSR worked </a:t>
            </a:r>
            <a:r>
              <a:rPr lang="en-US" alt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with </a:t>
            </a:r>
            <a:r>
              <a:rPr lang="en-US" alt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Gulf Power to </a:t>
            </a:r>
            <a:r>
              <a:rPr lang="en-US" alt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develop a survey tool that addresses all potential issues. </a:t>
            </a:r>
            <a:r>
              <a:rPr lang="en-US" alt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This is the interim topline of the enrollment and initial usage, the first part of a three-phased online survey. As customers enrolled, their email addresses were captured and they were then asked to fill out the survey.</a:t>
            </a: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In total, </a:t>
            </a: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104 respondents </a:t>
            </a: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participated in this study</a:t>
            </a: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. </a:t>
            </a: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Based on a sample of this size, the statistical margin of error is </a:t>
            </a: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7.4% </a:t>
            </a: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percentage points at the 95% confidence interval. </a:t>
            </a: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That </a:t>
            </a: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is, the results will vary by no more than </a:t>
            </a: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7.4 percentage </a:t>
            </a: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points from the results in this report 95 times out of 100.</a:t>
            </a:r>
          </a:p>
          <a:p>
            <a:pPr marL="411162" lvl="1" indent="0" algn="l">
              <a:spcBef>
                <a:spcPts val="600"/>
              </a:spcBef>
            </a:pP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	n=104</a:t>
            </a: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	(out of approximately </a:t>
            </a: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251)</a:t>
            </a: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	MOE= </a:t>
            </a: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7.4%</a:t>
            </a: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	Response </a:t>
            </a: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Rate=41%</a:t>
            </a:r>
            <a:endParaRPr lang="en-US" sz="1400" dirty="0">
              <a:solidFill>
                <a:srgbClr val="000000">
                  <a:lumMod val="85000"/>
                  <a:lumOff val="15000"/>
                </a:srgbClr>
              </a:solidFill>
            </a:endParaRP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Some </a:t>
            </a:r>
            <a:r>
              <a:rPr lang="en-US" sz="14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tables presented within this report may not add up to exactly 100% because of rounding or omission of non-pertinent data.</a:t>
            </a: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69811"/>
            <a:ext cx="7589520" cy="9848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Net Promoter Score</a:t>
            </a:r>
            <a:br>
              <a:rPr lang="en-US" sz="16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The overall Net Promoter Score </a:t>
            </a: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for satisfaction with Gulf Power was +42. 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An excellent score consists of anything above +50. Net Promoter Score (NPS) is a management tool that can be used to gauge the loyalty of a firm's customer relationships.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66175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/>
              <a:t>What is your likelihood to recommend the Energy Smart rate program?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5007" y="4800600"/>
            <a:ext cx="8077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Gill Sans"/>
                <a:ea typeface="ヒラギノ角ゴ ProN W3"/>
              </a:rPr>
              <a:t>Those </a:t>
            </a:r>
            <a:r>
              <a:rPr lang="en-US" sz="1400" dirty="0">
                <a:latin typeface="Gill Sans"/>
                <a:ea typeface="ヒラギノ角ゴ ProN W3"/>
              </a:rPr>
              <a:t>who respond with a score of 9 or 10 are called Promoters, and are considered likely to exhibit value-creating </a:t>
            </a:r>
            <a:r>
              <a:rPr lang="en-US" sz="1400" dirty="0" smtClean="0">
                <a:latin typeface="Gill Sans"/>
                <a:ea typeface="ヒラギノ角ゴ ProN W3"/>
              </a:rPr>
              <a:t>behaviors. Those </a:t>
            </a:r>
            <a:r>
              <a:rPr lang="en-US" sz="1400" dirty="0">
                <a:latin typeface="Gill Sans"/>
                <a:ea typeface="ヒラギノ角ゴ ProN W3"/>
              </a:rPr>
              <a:t>who respond with a score of 0 to 6 are labeled Detractors, and they are believed to be less likely to exhibit the value-creating </a:t>
            </a:r>
            <a:r>
              <a:rPr lang="en-US" sz="1400" dirty="0" smtClean="0">
                <a:latin typeface="Gill Sans"/>
                <a:ea typeface="ヒラギノ角ゴ ProN W3"/>
              </a:rPr>
              <a:t>behaviors. The </a:t>
            </a:r>
            <a:r>
              <a:rPr lang="en-US" sz="1400" dirty="0">
                <a:latin typeface="Gill Sans"/>
                <a:ea typeface="ヒラギノ角ゴ ProN W3"/>
              </a:rPr>
              <a:t>Net Promoter Score is calculated by subtracting the percentage of customers who are Detractors from the percentage of customers who are Promoters.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975539"/>
              </p:ext>
            </p:extLst>
          </p:nvPr>
        </p:nvGraphicFramePr>
        <p:xfrm>
          <a:off x="2939119" y="3200400"/>
          <a:ext cx="3228975" cy="140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975"/>
              </a:tblGrid>
              <a:tr h="4820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Net Promoter</a:t>
                      </a:r>
                      <a:r>
                        <a:rPr lang="en-US" sz="1800" baseline="0" dirty="0" smtClean="0"/>
                        <a:t> Score</a:t>
                      </a:r>
                      <a:endParaRPr lang="en-US" sz="1800" dirty="0"/>
                    </a:p>
                  </a:txBody>
                  <a:tcPr anchor="ctr"/>
                </a:tc>
              </a:tr>
              <a:tr h="46281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Energy Smart Rate Program</a:t>
                      </a:r>
                      <a:endParaRPr lang="en-US" sz="1800" dirty="0"/>
                    </a:p>
                  </a:txBody>
                  <a:tcPr/>
                </a:tc>
              </a:tr>
              <a:tr h="46281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42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398070099"/>
              </p:ext>
            </p:extLst>
          </p:nvPr>
        </p:nvGraphicFramePr>
        <p:xfrm>
          <a:off x="914400" y="1531076"/>
          <a:ext cx="7315200" cy="1463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072337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300643"/>
            <a:ext cx="758952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More than half of respondents gave Gulf Power a 9 or 10 in regards to satisfaction. Only 16% of respondents rated Gulf Power as a 6 or below.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66175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Now thinking about Gulf Power in general, how satisfied are you with Gulf Power?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762877508"/>
              </p:ext>
            </p:extLst>
          </p:nvPr>
        </p:nvGraphicFramePr>
        <p:xfrm>
          <a:off x="914400" y="1531076"/>
          <a:ext cx="7315200" cy="456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15439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69811"/>
            <a:ext cx="7589520" cy="9848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Net Promoter Score</a:t>
            </a:r>
            <a:br>
              <a:rPr lang="en-US" sz="16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The overall Net Promoter Score </a:t>
            </a: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for satisfaction with Gulf Power was +37. 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An excellent score consists of anything above +50. Net Promoter Score (NPS) is a management tool that can be used to gauge the loyalty of a firm's customer relationships.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66175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Now thinking about Gulf Power in general, how satisfied are you with Gulf Power?</a:t>
            </a:r>
            <a:endParaRPr lang="en-US" sz="12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15007" y="4800600"/>
            <a:ext cx="8077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Gill Sans"/>
                <a:ea typeface="ヒラギノ角ゴ ProN W3"/>
              </a:rPr>
              <a:t>Those </a:t>
            </a:r>
            <a:r>
              <a:rPr lang="en-US" sz="1400" dirty="0">
                <a:latin typeface="Gill Sans"/>
                <a:ea typeface="ヒラギノ角ゴ ProN W3"/>
              </a:rPr>
              <a:t>who respond with a score of 9 or 10 are called Promoters, and are considered likely to exhibit value-creating </a:t>
            </a:r>
            <a:r>
              <a:rPr lang="en-US" sz="1400" dirty="0" smtClean="0">
                <a:latin typeface="Gill Sans"/>
                <a:ea typeface="ヒラギノ角ゴ ProN W3"/>
              </a:rPr>
              <a:t>behaviors. Those </a:t>
            </a:r>
            <a:r>
              <a:rPr lang="en-US" sz="1400" dirty="0">
                <a:latin typeface="Gill Sans"/>
                <a:ea typeface="ヒラギノ角ゴ ProN W3"/>
              </a:rPr>
              <a:t>who respond with a score of 0 to 6 are labeled Detractors, and they are believed to be less likely to exhibit the value-creating </a:t>
            </a:r>
            <a:r>
              <a:rPr lang="en-US" sz="1400" dirty="0" smtClean="0">
                <a:latin typeface="Gill Sans"/>
                <a:ea typeface="ヒラギノ角ゴ ProN W3"/>
              </a:rPr>
              <a:t>behaviors. The </a:t>
            </a:r>
            <a:r>
              <a:rPr lang="en-US" sz="1400" dirty="0">
                <a:latin typeface="Gill Sans"/>
                <a:ea typeface="ヒラギノ角ゴ ProN W3"/>
              </a:rPr>
              <a:t>Net Promoter Score is calculated by subtracting the percentage of customers who are Detractors from the percentage of customers who are Promoters.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400361"/>
              </p:ext>
            </p:extLst>
          </p:nvPr>
        </p:nvGraphicFramePr>
        <p:xfrm>
          <a:off x="2939119" y="3200400"/>
          <a:ext cx="3228975" cy="140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975"/>
              </a:tblGrid>
              <a:tr h="4820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Net Promoter</a:t>
                      </a:r>
                      <a:r>
                        <a:rPr lang="en-US" sz="1800" baseline="0" dirty="0" smtClean="0"/>
                        <a:t> Score</a:t>
                      </a:r>
                      <a:endParaRPr lang="en-US" sz="1800" dirty="0"/>
                    </a:p>
                  </a:txBody>
                  <a:tcPr anchor="ctr"/>
                </a:tc>
              </a:tr>
              <a:tr h="46281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Gulf Power Satisfaction</a:t>
                      </a:r>
                      <a:endParaRPr lang="en-US" sz="1800" dirty="0"/>
                    </a:p>
                  </a:txBody>
                  <a:tcPr/>
                </a:tc>
              </a:tr>
              <a:tr h="46281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37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705407282"/>
              </p:ext>
            </p:extLst>
          </p:nvPr>
        </p:nvGraphicFramePr>
        <p:xfrm>
          <a:off x="914400" y="1531076"/>
          <a:ext cx="7315200" cy="1463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342449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What are questions about the program at this point?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102160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300643"/>
            <a:ext cx="758952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Additional information on the rate structure (27%) was what respondents requested most often, followed by the need to know peak usage times (18%).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n=38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015335"/>
            <a:ext cx="746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Do you have any questions about the Energy Smart rate program? Do you need any additional information?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064856728"/>
              </p:ext>
            </p:extLst>
          </p:nvPr>
        </p:nvGraphicFramePr>
        <p:xfrm>
          <a:off x="495300" y="1531076"/>
          <a:ext cx="7734300" cy="456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42327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What are motivations for trying </a:t>
            </a:r>
            <a:br>
              <a:rPr lang="en-US" sz="2400" dirty="0" smtClean="0"/>
            </a:br>
            <a:r>
              <a:rPr lang="en-US" sz="2400" dirty="0" smtClean="0"/>
              <a:t>the Energy Smart rate program?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192921"/>
            <a:ext cx="758952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Saving money (79%) was the predominate reason respondents said they were participating in the Energy Smart rate program. The next closest reason was to conserve/save energy (31%) followed by receiving a new/smart thermostat (23%).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77352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Why did you choose to participate in this Energy Smart rate program? What did you hope to accomplish?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907047814"/>
              </p:ext>
            </p:extLst>
          </p:nvPr>
        </p:nvGraphicFramePr>
        <p:xfrm>
          <a:off x="914400" y="1385500"/>
          <a:ext cx="73152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982648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-22522"/>
            <a:ext cx="758952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Almost all of the respondents said saving money on their utility cost was a significant motivation to participate in the Energy Smart rate program, with all of the respondents saying it was at least somewhat of a motivation. All respondents said using less energy was at least somewhat of a motivation for participating. Respondents tended to view receiving a free thermostat (56%) and environmentally friendly (54%) as a significant motivator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5830669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Listed are several reasons that might or might not have motivated you to participate in the Energy Smart rate program. Please review the reasons and indicate if this reason was a significant motivation (3) somewhat of a motivation (2), or not a motivation to participate (1)?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241449461"/>
              </p:ext>
            </p:extLst>
          </p:nvPr>
        </p:nvGraphicFramePr>
        <p:xfrm>
          <a:off x="914400" y="1406222"/>
          <a:ext cx="7315200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513127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What are expectations of the </a:t>
            </a:r>
            <a:br>
              <a:rPr lang="en-US" sz="2400" dirty="0" smtClean="0"/>
            </a:br>
            <a:r>
              <a:rPr lang="en-US" sz="2400" dirty="0" smtClean="0"/>
              <a:t>energy smart rate program?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522633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-22522"/>
            <a:ext cx="758952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4 in 10 respondents say they are unable to define the success of the Energy Smart rate program because they feel they have not used the thermostat long enough. 3 in 10 felt the program would be successful if it lowered their bill/saved money. Almost 3 in 10 felt they needed to see 21-30% in savings to feel good about participating. Only 19% needed 30% or more to feel good about participating.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015335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How would you define success of this program? What % savings do you need to achieve to feel good about participating?</a:t>
            </a:r>
            <a:endParaRPr lang="en-US" sz="1200" i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450934271"/>
              </p:ext>
            </p:extLst>
          </p:nvPr>
        </p:nvGraphicFramePr>
        <p:xfrm>
          <a:off x="4165775" y="1397000"/>
          <a:ext cx="4572000" cy="4618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23640754"/>
              </p:ext>
            </p:extLst>
          </p:nvPr>
        </p:nvGraphicFramePr>
        <p:xfrm>
          <a:off x="0" y="1524000"/>
          <a:ext cx="4648200" cy="4491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476139" y="2469649"/>
            <a:ext cx="150692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Average savings needed: 26%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982552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Where did users first hear about the Energy smart rate program?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978762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192921"/>
            <a:ext cx="758952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Overwhelmingly, respondents first heard about the Energy Smart rate program via an email from Gulf Power (80%). This was followed by a Gulf Power employee (6%) and a family/friend recommendation (6%).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1247001"/>
            <a:ext cx="8382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n=104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1pPr>
            <a:lvl2pPr marL="411163" indent="46038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2pPr>
            <a:lvl3pPr marL="822325" indent="92075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3pPr>
            <a:lvl4pPr marL="1233488" indent="138113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4pPr>
            <a:lvl5pPr marL="1644650" indent="184150" algn="ctr" rtl="0" fontAlgn="base">
              <a:spcBef>
                <a:spcPct val="0"/>
              </a:spcBef>
              <a:spcAft>
                <a:spcPct val="0"/>
              </a:spcAft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5pPr>
            <a:lvl6pPr marL="22860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6pPr>
            <a:lvl7pPr marL="27432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7pPr>
            <a:lvl8pPr marL="32004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8pPr>
            <a:lvl9pPr marL="3657600" algn="l" defTabSz="914400" rtl="0" eaLnBrk="1" latinLnBrk="0" hangingPunct="1">
              <a:defRPr sz="2900" kern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cs typeface="+mn-cs"/>
                <a:sym typeface="Gill Sans" pitchFamily="-8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03A2E1-116A-46B1-AC7B-51FD1A1D5E1A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 pitchFamily="-84" charset="0"/>
                <a:ea typeface="ヒラギノ角ゴ ProN W3" pitchFamily="-84" charset="-128"/>
                <a:sym typeface="Gill Sans" pitchFamily="-8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 pitchFamily="-84" charset="0"/>
              <a:ea typeface="ヒラギノ角ゴ ProN W3" pitchFamily="-84" charset="-128"/>
              <a:sym typeface="Gill Sans" pitchFamily="-8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177352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Where did you first hear about the Energy Smart rate program?</a:t>
            </a:r>
            <a:endParaRPr lang="en-US" sz="1200" i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56900116"/>
              </p:ext>
            </p:extLst>
          </p:nvPr>
        </p:nvGraphicFramePr>
        <p:xfrm>
          <a:off x="914400" y="1397000"/>
          <a:ext cx="7315200" cy="475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965078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 copy 3">
  <a:themeElements>
    <a:clrScheme name="NSR Offici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436787"/>
      </a:accent1>
      <a:accent2>
        <a:srgbClr val="A52F29"/>
      </a:accent2>
      <a:accent3>
        <a:srgbClr val="62713F"/>
      </a:accent3>
      <a:accent4>
        <a:srgbClr val="977C30"/>
      </a:accent4>
      <a:accent5>
        <a:srgbClr val="7E7E7E"/>
      </a:accent5>
      <a:accent6>
        <a:srgbClr val="3D78AE"/>
      </a:accent6>
      <a:hlink>
        <a:srgbClr val="767600"/>
      </a:hlink>
      <a:folHlink>
        <a:srgbClr val="CC6600"/>
      </a:folHlink>
    </a:clrScheme>
    <a:fontScheme name="Title &amp; Bullets copy 3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copy 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&amp; Subtitl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 copy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42F28"/>
      </a:accent1>
      <a:accent2>
        <a:srgbClr val="333399"/>
      </a:accent2>
      <a:accent3>
        <a:srgbClr val="FFFFFF"/>
      </a:accent3>
      <a:accent4>
        <a:srgbClr val="000000"/>
      </a:accent4>
      <a:accent5>
        <a:srgbClr val="CFADA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copy 8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42F28"/>
      </a:accent1>
      <a:accent2>
        <a:srgbClr val="333399"/>
      </a:accent2>
      <a:accent3>
        <a:srgbClr val="FFFFFF"/>
      </a:accent3>
      <a:accent4>
        <a:srgbClr val="000000"/>
      </a:accent4>
      <a:accent5>
        <a:srgbClr val="CFADA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copy 8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copy 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    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    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 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 &amp; Subtitle copy 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 copy 2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copy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Title &amp; Bullets copy 5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1713E"/>
      </a:accent1>
      <a:accent2>
        <a:srgbClr val="333399"/>
      </a:accent2>
      <a:accent3>
        <a:srgbClr val="FFFFFF"/>
      </a:accent3>
      <a:accent4>
        <a:srgbClr val="000000"/>
      </a:accent4>
      <a:accent5>
        <a:srgbClr val="B7BBA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copy 5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copy 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Title &amp; Bullets copy 9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1713E"/>
      </a:accent1>
      <a:accent2>
        <a:srgbClr val="333399"/>
      </a:accent2>
      <a:accent3>
        <a:srgbClr val="FFFFFF"/>
      </a:accent3>
      <a:accent4>
        <a:srgbClr val="000000"/>
      </a:accent4>
      <a:accent5>
        <a:srgbClr val="B7BBA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copy 9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copy 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    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    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 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Title &amp; Subtitle copy 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 copy 1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copy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Title &amp; Bullets copy 6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7B2F"/>
      </a:accent1>
      <a:accent2>
        <a:srgbClr val="333399"/>
      </a:accent2>
      <a:accent3>
        <a:srgbClr val="FFFFFF"/>
      </a:accent3>
      <a:accent4>
        <a:srgbClr val="000000"/>
      </a:accent4>
      <a:accent5>
        <a:srgbClr val="C9BF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copy 6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copy 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    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    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 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Title &amp; Bullets copy 10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7B2F"/>
      </a:accent1>
      <a:accent2>
        <a:srgbClr val="333399"/>
      </a:accent2>
      <a:accent3>
        <a:srgbClr val="FFFFFF"/>
      </a:accent3>
      <a:accent4>
        <a:srgbClr val="000000"/>
      </a:accent4>
      <a:accent5>
        <a:srgbClr val="C9BF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copy 10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copy 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    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    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 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    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    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 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    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    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 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    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    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 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    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    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 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Title &amp; Bullets copy 3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436787"/>
      </a:accent1>
      <a:accent2>
        <a:srgbClr val="333399"/>
      </a:accent2>
      <a:accent3>
        <a:srgbClr val="FFFFFF"/>
      </a:accent3>
      <a:accent4>
        <a:srgbClr val="000000"/>
      </a:accent4>
      <a:accent5>
        <a:srgbClr val="B0B8C3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copy 3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copy 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Title &amp; Bullets copy 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436787"/>
      </a:accent1>
      <a:accent2>
        <a:srgbClr val="333399"/>
      </a:accent2>
      <a:accent3>
        <a:srgbClr val="FFFFFF"/>
      </a:accent3>
      <a:accent4>
        <a:srgbClr val="000000"/>
      </a:accent4>
      <a:accent5>
        <a:srgbClr val="B0B8C3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copy 7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copy 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    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E1E1"/>
      </a:accent1>
      <a:accent2>
        <a:srgbClr val="333399"/>
      </a:accent2>
      <a:accent3>
        <a:srgbClr val="FFFFFF"/>
      </a:accent3>
      <a:accent4>
        <a:srgbClr val="000000"/>
      </a:accent4>
      <a:accent5>
        <a:srgbClr val="EEEEEE"/>
      </a:accent5>
      <a:accent6>
        <a:srgbClr val="2D2D8A"/>
      </a:accent6>
      <a:hlink>
        <a:srgbClr val="009999"/>
      </a:hlink>
      <a:folHlink>
        <a:srgbClr val="99CC00"/>
      </a:folHlink>
    </a:clrScheme>
    <a:fontScheme name="    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 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Pages>0</Pages>
  <Words>1535</Words>
  <Characters>0</Characters>
  <Application>Microsoft Office PowerPoint</Application>
  <PresentationFormat>Letter Paper (8.5x11 in)</PresentationFormat>
  <Lines>0</Lines>
  <Paragraphs>110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21</vt:i4>
      </vt:variant>
      <vt:variant>
        <vt:lpstr>Slide Titles</vt:lpstr>
      </vt:variant>
      <vt:variant>
        <vt:i4>24</vt:i4>
      </vt:variant>
    </vt:vector>
  </HeadingPairs>
  <TitlesOfParts>
    <vt:vector size="51" baseType="lpstr">
      <vt:lpstr>MS PGothic</vt:lpstr>
      <vt:lpstr>Arial</vt:lpstr>
      <vt:lpstr>Calibri</vt:lpstr>
      <vt:lpstr>Gill Sans</vt:lpstr>
      <vt:lpstr>Wingdings</vt:lpstr>
      <vt:lpstr>ヒラギノ角ゴ ProN W3</vt:lpstr>
      <vt:lpstr>Title &amp; Bullets copy 3</vt:lpstr>
      <vt:lpstr>    </vt:lpstr>
      <vt:lpstr>    </vt:lpstr>
      <vt:lpstr>    </vt:lpstr>
      <vt:lpstr>    </vt:lpstr>
      <vt:lpstr>    </vt:lpstr>
      <vt:lpstr>1_Title &amp; Bullets copy 3</vt:lpstr>
      <vt:lpstr>1_Title &amp; Bullets copy 7</vt:lpstr>
      <vt:lpstr>    </vt:lpstr>
      <vt:lpstr>Title &amp; Subtitle copy</vt:lpstr>
      <vt:lpstr>Title &amp; Bullets</vt:lpstr>
      <vt:lpstr>Title &amp; Bullets copy 8</vt:lpstr>
      <vt:lpstr>    </vt:lpstr>
      <vt:lpstr>Title &amp; Subtitle copy 2</vt:lpstr>
      <vt:lpstr>Title &amp; Bullets copy 5</vt:lpstr>
      <vt:lpstr>Title &amp; Bullets copy 9</vt:lpstr>
      <vt:lpstr>    </vt:lpstr>
      <vt:lpstr>Title &amp; Subtitle copy 1</vt:lpstr>
      <vt:lpstr>Title &amp; Bullets copy 6</vt:lpstr>
      <vt:lpstr>Title &amp; Bullets copy 10</vt:lpstr>
      <vt:lpstr>    </vt:lpstr>
      <vt:lpstr>Gulf Power </vt:lpstr>
      <vt:lpstr>INTRODUCTION</vt:lpstr>
      <vt:lpstr>What are motivations for trying  the Energy Smart rate program?</vt:lpstr>
      <vt:lpstr>PowerPoint Presentation</vt:lpstr>
      <vt:lpstr>PowerPoint Presentation</vt:lpstr>
      <vt:lpstr>What are expectations of the  energy smart rate program?</vt:lpstr>
      <vt:lpstr>PowerPoint Presentation</vt:lpstr>
      <vt:lpstr>Where did users first hear about the Energy smart rate program?</vt:lpstr>
      <vt:lpstr>PowerPoint Presentation</vt:lpstr>
      <vt:lpstr>How easy was the rate  structure to understand?</vt:lpstr>
      <vt:lpstr>PowerPoint Presentation</vt:lpstr>
      <vt:lpstr>How easy was initial enrollment and thermostat installation?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willingness to recommend the energy smart rate program?</vt:lpstr>
      <vt:lpstr>PowerPoint Presentation</vt:lpstr>
      <vt:lpstr>PowerPoint Presentation</vt:lpstr>
      <vt:lpstr>PowerPoint Presentation</vt:lpstr>
      <vt:lpstr>PowerPoint Presentation</vt:lpstr>
      <vt:lpstr>What are questions about the program at this point?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Clearview Regional Medical Center</dc:title>
  <dc:creator>Vicky Cullison</dc:creator>
  <cp:lastModifiedBy>Fox, Angela L.</cp:lastModifiedBy>
  <cp:revision>369</cp:revision>
  <cp:lastPrinted>2016-06-07T18:48:11Z</cp:lastPrinted>
  <dcterms:modified xsi:type="dcterms:W3CDTF">2016-06-07T18:52:49Z</dcterms:modified>
</cp:coreProperties>
</file>