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8.9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  <p:sldMasterId id="214748365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Master" Target="slideMasters/slideMaster2.xml" /><Relationship Id="rId6" Type="http://schemas.openxmlformats.org/officeDocument/2006/relationships/notesMaster" Target="notesMasters/notes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2DD36-47A5-45C9-9521-32005CFC5BB5}" type="datetimeFigureOut">
              <a:rPr lang="en-US" smtClean="0"/>
              <a:t>1/3/2021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620B5-51C9-4A63-A229-43011079F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6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685C-2D64-4607-B304-5A929BE73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9BCC4-F59D-418C-8A29-4C5BA84DC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728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E3016-4E0E-495F-BD5F-46841F10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5511D-6E78-4034-AC6D-C74ABD5D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03486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E5B5-1C59-4763-BB2B-70F7508DA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CBC00-0CE9-4B75-8B12-877DC0900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3BB71-1756-4886-9125-C433D05F6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878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01F90-862D-49F2-9542-9DFA358A3F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5027C-5ED9-443F-B3A2-724DB9BA25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878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070757-00DC-4D69-9C75-84493385F0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4D364-88B6-48D3-BAD5-364EFC71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99476-13AF-49CA-B599-8513B2F00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081" y="6262914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6290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11CB-92E0-464B-8E39-585A689CD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AF53E-64DA-4AB4-9E7F-7A9C43DD7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461F6-952F-418B-8125-D630F7ADA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4677-83BE-43DE-B482-5E601271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8762D-F114-4E0C-838B-1FCA6B40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7B3F9-54D6-4DE8-8283-D50A4D765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706" y="6245083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0218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7AF0-9B3E-465B-9D29-4263CA2B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616529"/>
            <a:ext cx="3932237" cy="114299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427AD-2E4B-4CD0-97BA-AF32E06E1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16529"/>
            <a:ext cx="6172200" cy="424452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6BB6E-A4E4-463F-9DB2-52329FF1C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0"/>
            <a:ext cx="3932237" cy="31040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663FD-FF4E-49A5-B39B-3C4A0E17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D26D8-119A-4CDE-A56C-E9C8E388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324E5-5066-4332-9225-D0293550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706" y="6218237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816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8E244-91BC-4277-84E5-091AFBAE5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4784"/>
            <a:ext cx="10515600" cy="4058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66BE7-501B-4C88-86D5-9866483AAB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D448F-D85B-49AD-A721-3472C45E7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6688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4B404-1DF2-467A-84B0-3A9773B8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2CA2D-5603-4A83-8A24-598DD41B2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321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F6803-23FD-4FCD-9E4F-18FE488D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01C7B-AEC9-4D85-9744-9059231F8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1384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7A6F-3B44-421B-9230-8DD79ECB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DD151-0896-486B-9DA5-73C667D16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46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7060D-F136-4DDB-9CD9-ED2DDBA4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46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2E1D8-900F-4838-B10E-37F60DC5A7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2639C-68CD-4A50-A7F4-0AA0484C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316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UIF 2019 Master Slides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7AF0-9B3E-465B-9D29-4263CA2B8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616529"/>
            <a:ext cx="3932237" cy="114299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F427AD-2E4B-4CD0-97BA-AF32E06E1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16529"/>
            <a:ext cx="6172200" cy="424452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6BB6E-A4E4-463F-9DB2-52329FF1C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0"/>
            <a:ext cx="3932237" cy="31040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663FD-FF4E-49A5-B39B-3C4A0E17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D26D8-119A-4CDE-A56C-E9C8E388A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7516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9685C-2D64-4607-B304-5A929BE737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19BCC4-F59D-418C-8A29-4C5BA84DC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7283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E3016-4E0E-495F-BD5F-46841F10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5511D-6E78-4034-AC6D-C74ABD5D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9555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88E244-91BC-4277-84E5-091AFBAE5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4784"/>
            <a:ext cx="10515600" cy="40588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66BE7-501B-4C88-86D5-9866483AAB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D448F-D85B-49AD-A721-3472C45E7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29851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4B404-1DF2-467A-84B0-3A9773B8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7056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2CA2D-5603-4A83-8A24-598DD41B2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8" y="3891178"/>
            <a:ext cx="10515600" cy="1321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F6803-23FD-4FCD-9E4F-18FE488D2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01C7B-AEC9-4D85-9744-9059231F8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B3030-E545-4FF9-9A16-CC392C66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20" y="6245083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3405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A7A6F-3B44-421B-9230-8DD79ECBC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1343"/>
            <a:ext cx="121920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DD151-0896-486B-9DA5-73C667D16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46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37060D-F136-4DDB-9CD9-ED2DDBA4E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460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2E1D8-900F-4838-B10E-37F60DC5A7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67236"/>
            <a:ext cx="43364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2639C-68CD-4A50-A7F4-0AA0484C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2" y="5997293"/>
            <a:ext cx="12192000" cy="86070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C41C2-7D6B-4FCA-B2A7-444276082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081" y="6245083"/>
            <a:ext cx="2743200" cy="365125"/>
          </a:xfrm>
          <a:prstGeom prst="rect">
            <a:avLst/>
          </a:prstGeom>
        </p:spPr>
        <p:txBody>
          <a:bodyPr/>
          <a:lstStyle/>
          <a:p>
            <a:fld id="{233E21BC-C903-4BA7-9F85-F68770379C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8405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5.jpeg" /><Relationship Id="rId11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image" Target="../media/image1.jpeg" /><Relationship Id="rId7" Type="http://schemas.openxmlformats.org/officeDocument/2006/relationships/image" Target="../media/image2.jpeg" /><Relationship Id="rId8" Type="http://schemas.openxmlformats.org/officeDocument/2006/relationships/image" Target="../media/image3.jpeg" /><Relationship Id="rId9" Type="http://schemas.openxmlformats.org/officeDocument/2006/relationships/image" Target="../media/image4.jpeg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slideLayout" Target="../slideLayouts/slideLayout7.xml" /><Relationship Id="rId3" Type="http://schemas.openxmlformats.org/officeDocument/2006/relationships/slideLayout" Target="../slideLayouts/slideLayout8.xml" /><Relationship Id="rId4" Type="http://schemas.openxmlformats.org/officeDocument/2006/relationships/slideLayout" Target="../slideLayouts/slideLayout9.xml" /><Relationship Id="rId5" Type="http://schemas.openxmlformats.org/officeDocument/2006/relationships/slideLayout" Target="../slideLayouts/slideLayout10.xml" /><Relationship Id="rId6" Type="http://schemas.openxmlformats.org/officeDocument/2006/relationships/slideLayout" Target="../slideLayouts/slideLayout11.xml" /><Relationship Id="rId7" Type="http://schemas.openxmlformats.org/officeDocument/2006/relationships/slideLayout" Target="../slideLayouts/slideLayout12.xml" /><Relationship Id="rId8" Type="http://schemas.openxmlformats.org/officeDocument/2006/relationships/image" Target="../media/image5.jpeg" /><Relationship Id="rId9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88000">
              <a:schemeClr val="tx1"/>
            </a:gs>
            <a:gs pos="31000">
              <a:schemeClr val="bg2">
                <a:tint val="93000"/>
                <a:satMod val="150000"/>
                <a:shade val="98000"/>
                <a:lumMod val="102000"/>
              </a:schemeClr>
            </a:gs>
            <a:gs pos="85000">
              <a:schemeClr val="accent3"/>
            </a:gs>
            <a:gs pos="100000">
              <a:schemeClr val="tx1"/>
            </a:gs>
            <a:gs pos="63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29A53-91FF-4FB8-B711-A4A7C9AD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1343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9382E-48C0-4306-89EE-BF712F2E3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84784"/>
            <a:ext cx="10515600" cy="4112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 descr="A glass of water&#10;&#10;Description generated with very high confidence">
            <a:extLst>
              <a:ext uri="{FF2B5EF4-FFF2-40B4-BE49-F238E27FC236}">
                <a16:creationId xmlns:a16="http://schemas.microsoft.com/office/drawing/2014/main" id="{606CC6E4-1568-4743-8DAB-EFA0416535C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887" y="210878"/>
            <a:ext cx="3037113" cy="1332800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 prstMaterial="softEdge">
            <a:bevelT w="165100" prst="coolSlant"/>
            <a:bevelB/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FF7DB75-D972-4A73-B324-24D8988C522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210870"/>
            <a:ext cx="3048001" cy="1332808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 prstMaterial="softEdge">
            <a:bevelT w="165100" prst="coolSlant"/>
            <a:bevelB/>
          </a:sp3d>
        </p:spPr>
      </p:pic>
      <p:pic>
        <p:nvPicPr>
          <p:cNvPr id="8" name="Picture 7" descr="A picture containing sky, person, water&#10;&#10;Description generated with high confidence">
            <a:extLst>
              <a:ext uri="{FF2B5EF4-FFF2-40B4-BE49-F238E27FC236}">
                <a16:creationId xmlns:a16="http://schemas.microsoft.com/office/drawing/2014/main" id="{37048149-C768-4E56-8AAE-F682A27A90F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" y="210870"/>
            <a:ext cx="3091541" cy="1340197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 prstMaterial="softEdge">
            <a:bevelT w="165100" prst="coolSlant"/>
            <a:bevelB/>
          </a:sp3d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DBF4B3E-72CB-4468-8A94-3AF7F60786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316" y="211344"/>
            <a:ext cx="2971793" cy="1325562"/>
          </a:xfrm>
          <a:prstGeom prst="rect">
            <a:avLst/>
          </a:prstGeom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</p:pic>
      <p:pic>
        <p:nvPicPr>
          <p:cNvPr id="16" name="Picture 15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C9DF42F3-965A-4F7B-B6DD-06D5468F146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879" y="5997294"/>
            <a:ext cx="2292219" cy="774441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 prstMaterial="softEdge">
            <a:bevelB/>
          </a:sp3d>
        </p:spPr>
      </p:pic>
    </p:spTree>
    <p:extLst>
      <p:ext uri="{BB962C8B-B14F-4D97-AF65-F5344CB8AC3E}">
        <p14:creationId xmlns:p14="http://schemas.microsoft.com/office/powerpoint/2010/main" val="3659313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7" r:id="rId5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88000">
              <a:schemeClr val="tx1"/>
            </a:gs>
            <a:gs pos="31000">
              <a:schemeClr val="bg2">
                <a:tint val="93000"/>
                <a:satMod val="150000"/>
                <a:shade val="98000"/>
                <a:lumMod val="102000"/>
              </a:schemeClr>
            </a:gs>
            <a:gs pos="85000">
              <a:schemeClr val="accent3"/>
            </a:gs>
            <a:gs pos="100000">
              <a:schemeClr val="tx1"/>
            </a:gs>
            <a:gs pos="63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9382E-48C0-4306-89EE-BF712F2E3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812442"/>
            <a:ext cx="10515600" cy="4112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6" name="Picture 15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C9DF42F3-965A-4F7B-B6DD-06D5468F14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879" y="5997294"/>
            <a:ext cx="2292219" cy="774441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 prstMaterial="softEdge">
            <a:bevelB/>
          </a:sp3d>
        </p:spPr>
      </p:pic>
    </p:spTree>
    <p:extLst>
      <p:ext uri="{BB962C8B-B14F-4D97-AF65-F5344CB8AC3E}">
        <p14:creationId xmlns:p14="http://schemas.microsoft.com/office/powerpoint/2010/main" val="7216605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6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CEE2-F98C-46F3-A901-59C88E7E1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/>
          <a:lstStyle/>
          <a:p>
            <a:r>
              <a:rPr lang="en-US"/>
              <a:t>Fair Market Value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735A8-99A8-41B2-A623-3922BE8E24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What is it &amp; how can it work?</a:t>
            </a:r>
          </a:p>
        </p:txBody>
      </p:sp>
    </p:spTree>
    <p:extLst>
      <p:ext uri="{BB962C8B-B14F-4D97-AF65-F5344CB8AC3E}">
        <p14:creationId xmlns:p14="http://schemas.microsoft.com/office/powerpoint/2010/main" val="3794899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811DD-A66D-460A-93D6-A22F52C3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E21BC-C903-4BA7-9F85-F68770379CB9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4E830C-9102-48C6-8BB9-3685EA56B68F}"/>
              </a:ext>
            </a:extLst>
          </p:cNvPr>
          <p:cNvSpPr txBox="1"/>
          <p:nvPr/>
        </p:nvSpPr>
        <p:spPr>
          <a:xfrm>
            <a:off x="381000" y="177282"/>
            <a:ext cx="1163682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Currently water utilities are only able to acquire at net book value per current regulations (FL Rules 25-30.0371 &amp; 25-30.037)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Bills were introduced in the 2019 Florida Legislative Session allowing water utilities to apply Fair Market Value (FMV) for acquisitions of other water utilities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HB 1297 (Rep. Bell) &amp; SB 1484 (Sen. Torres)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Bills were created to allow water utilities to grow </a:t>
            </a:r>
          </a:p>
          <a:p>
            <a:r>
              <a:rPr lang="en-US" sz="2800"/>
              <a:t>    and/or divest more easily, voluntarily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States that already have FMV include Illinois, Indiana, Iowa, Maryland, Missouri, New Jersey, North Carolina, Ohio and Pennsylvania</a:t>
            </a:r>
          </a:p>
        </p:txBody>
      </p:sp>
      <p:pic>
        <p:nvPicPr>
          <p:cNvPr id="3" name="Picture 2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A4D4F06C-F792-4177-984E-180961884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514600"/>
            <a:ext cx="3039797" cy="2209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89132417"/>
      </p:ext>
    </p:extLst>
  </p:cSld>
  <p:clrMapOvr>
    <a:masterClrMapping/>
  </p:clrMapOvr>
  <p:transition spd="slow">
    <p:fad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811DD-A66D-460A-93D6-A22F52C3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E21BC-C903-4BA7-9F85-F68770379CB9}" type="slidenum">
              <a:rPr lang="en-US" smtClean="0"/>
              <a:t>3</a:t>
            </a:fld>
            <a:endParaRPr lang="en-US"/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53090812-F06C-450B-8FD3-5C7C34F70E93}"/>
              </a:ext>
            </a:extLst>
          </p:cNvPr>
          <p:cNvSpPr/>
          <p:nvPr/>
        </p:nvSpPr>
        <p:spPr>
          <a:xfrm>
            <a:off x="609600" y="623342"/>
            <a:ext cx="1066800" cy="762000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Acquiring Utility</a:t>
            </a: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3888CA29-BA63-42BA-8C0A-826C7626B0A8}"/>
              </a:ext>
            </a:extLst>
          </p:cNvPr>
          <p:cNvSpPr/>
          <p:nvPr/>
        </p:nvSpPr>
        <p:spPr>
          <a:xfrm>
            <a:off x="609600" y="1905000"/>
            <a:ext cx="1066800" cy="761999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Utility to be acquired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639B7065-B70F-40A0-A650-17510CE8B122}"/>
              </a:ext>
            </a:extLst>
          </p:cNvPr>
          <p:cNvSpPr/>
          <p:nvPr/>
        </p:nvSpPr>
        <p:spPr>
          <a:xfrm>
            <a:off x="2033631" y="1177505"/>
            <a:ext cx="1828800" cy="9906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Mutual interest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BC24CA0-2550-4091-A2F7-737388C0B0F1}"/>
              </a:ext>
            </a:extLst>
          </p:cNvPr>
          <p:cNvCxnSpPr>
            <a:stCxn id="3" idx="3"/>
            <a:endCxn id="5" idx="1"/>
          </p:cNvCxnSpPr>
          <p:nvPr/>
        </p:nvCxnSpPr>
        <p:spPr>
          <a:xfrm flipV="1">
            <a:off x="1676400" y="1672805"/>
            <a:ext cx="357231" cy="613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BB0D2CD-2A7F-4047-B5DB-65E159983169}"/>
              </a:ext>
            </a:extLst>
          </p:cNvPr>
          <p:cNvCxnSpPr>
            <a:stCxn id="2" idx="3"/>
            <a:endCxn id="5" idx="1"/>
          </p:cNvCxnSpPr>
          <p:nvPr/>
        </p:nvCxnSpPr>
        <p:spPr>
          <a:xfrm>
            <a:off x="1676400" y="1004342"/>
            <a:ext cx="357231" cy="668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8FA9D74C-0017-450D-A1A2-480AF3A3E6C9}"/>
              </a:ext>
            </a:extLst>
          </p:cNvPr>
          <p:cNvSpPr/>
          <p:nvPr/>
        </p:nvSpPr>
        <p:spPr>
          <a:xfrm>
            <a:off x="2491181" y="2428163"/>
            <a:ext cx="914400" cy="612648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No</a:t>
            </a:r>
          </a:p>
        </p:txBody>
      </p:sp>
      <p:sp>
        <p:nvSpPr>
          <p:cNvPr id="14" name="Flowchart: Alternate Process 13">
            <a:extLst>
              <a:ext uri="{FF2B5EF4-FFF2-40B4-BE49-F238E27FC236}">
                <a16:creationId xmlns:a16="http://schemas.microsoft.com/office/drawing/2014/main" id="{B41D1CE1-176A-4F04-A0AF-2B643D261F9B}"/>
              </a:ext>
            </a:extLst>
          </p:cNvPr>
          <p:cNvSpPr/>
          <p:nvPr/>
        </p:nvSpPr>
        <p:spPr>
          <a:xfrm>
            <a:off x="4109206" y="1366754"/>
            <a:ext cx="914400" cy="612648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Yes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C35D72-99A3-4A48-8F9A-666D2D7A998C}"/>
              </a:ext>
            </a:extLst>
          </p:cNvPr>
          <p:cNvCxnSpPr>
            <a:stCxn id="5" idx="3"/>
            <a:endCxn id="14" idx="1"/>
          </p:cNvCxnSpPr>
          <p:nvPr/>
        </p:nvCxnSpPr>
        <p:spPr>
          <a:xfrm>
            <a:off x="3862431" y="1672805"/>
            <a:ext cx="246775" cy="2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BDA7E48-EEF7-4DEB-A091-47BB5B2AB35C}"/>
              </a:ext>
            </a:extLst>
          </p:cNvPr>
          <p:cNvCxnSpPr>
            <a:stCxn id="5" idx="2"/>
            <a:endCxn id="13" idx="0"/>
          </p:cNvCxnSpPr>
          <p:nvPr/>
        </p:nvCxnSpPr>
        <p:spPr>
          <a:xfrm>
            <a:off x="2948031" y="2168105"/>
            <a:ext cx="350" cy="260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660AFAAD-A1F5-4E83-9FE3-3E3324D077AA}"/>
              </a:ext>
            </a:extLst>
          </p:cNvPr>
          <p:cNvSpPr/>
          <p:nvPr/>
        </p:nvSpPr>
        <p:spPr>
          <a:xfrm>
            <a:off x="5512964" y="802789"/>
            <a:ext cx="106680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Acquiring Utility appraisal</a:t>
            </a:r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7F89E6A8-4226-4216-A93F-C69BFA8E29E2}"/>
              </a:ext>
            </a:extLst>
          </p:cNvPr>
          <p:cNvSpPr/>
          <p:nvPr/>
        </p:nvSpPr>
        <p:spPr>
          <a:xfrm>
            <a:off x="5504226" y="1945433"/>
            <a:ext cx="106680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Acquired utility appraisal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6EB4C87-7DE7-4894-9999-15D2C2F7EC8C}"/>
              </a:ext>
            </a:extLst>
          </p:cNvPr>
          <p:cNvCxnSpPr>
            <a:stCxn id="14" idx="3"/>
            <a:endCxn id="22" idx="1"/>
          </p:cNvCxnSpPr>
          <p:nvPr/>
        </p:nvCxnSpPr>
        <p:spPr>
          <a:xfrm flipV="1">
            <a:off x="5023606" y="1183789"/>
            <a:ext cx="489358" cy="489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1F9C5E6-3F54-4ABE-B102-C76BBC64460C}"/>
              </a:ext>
            </a:extLst>
          </p:cNvPr>
          <p:cNvCxnSpPr>
            <a:stCxn id="14" idx="3"/>
            <a:endCxn id="23" idx="1"/>
          </p:cNvCxnSpPr>
          <p:nvPr/>
        </p:nvCxnSpPr>
        <p:spPr>
          <a:xfrm>
            <a:off x="5023606" y="1673078"/>
            <a:ext cx="480620" cy="653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03BA7CE1-DFC9-4F78-BEB3-E1CCA6BDFA46}"/>
              </a:ext>
            </a:extLst>
          </p:cNvPr>
          <p:cNvSpPr/>
          <p:nvPr/>
        </p:nvSpPr>
        <p:spPr>
          <a:xfrm>
            <a:off x="7090443" y="804889"/>
            <a:ext cx="150163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Appraiser gives Fair Market Value</a:t>
            </a: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10088E53-DAD2-4F2C-B531-B1CFD6E50F33}"/>
              </a:ext>
            </a:extLst>
          </p:cNvPr>
          <p:cNvSpPr/>
          <p:nvPr/>
        </p:nvSpPr>
        <p:spPr>
          <a:xfrm>
            <a:off x="7093585" y="1902820"/>
            <a:ext cx="1501630" cy="762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Appraiser gives Fair Market Value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64AF2A8-82C2-42A3-A486-6497159E2C57}"/>
              </a:ext>
            </a:extLst>
          </p:cNvPr>
          <p:cNvCxnSpPr>
            <a:stCxn id="23" idx="3"/>
            <a:endCxn id="29" idx="1"/>
          </p:cNvCxnSpPr>
          <p:nvPr/>
        </p:nvCxnSpPr>
        <p:spPr>
          <a:xfrm flipV="1">
            <a:off x="6571026" y="2283820"/>
            <a:ext cx="522559" cy="42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EE8363E-768E-47E0-8E91-844A638A0285}"/>
              </a:ext>
            </a:extLst>
          </p:cNvPr>
          <p:cNvCxnSpPr>
            <a:stCxn id="22" idx="3"/>
            <a:endCxn id="28" idx="1"/>
          </p:cNvCxnSpPr>
          <p:nvPr/>
        </p:nvCxnSpPr>
        <p:spPr>
          <a:xfrm>
            <a:off x="6579764" y="1183789"/>
            <a:ext cx="510679" cy="2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ecision 33">
            <a:extLst>
              <a:ext uri="{FF2B5EF4-FFF2-40B4-BE49-F238E27FC236}">
                <a16:creationId xmlns:a16="http://schemas.microsoft.com/office/drawing/2014/main" id="{86678DF4-EEAD-4F27-8308-2709810C6FAA}"/>
              </a:ext>
            </a:extLst>
          </p:cNvPr>
          <p:cNvSpPr/>
          <p:nvPr/>
        </p:nvSpPr>
        <p:spPr>
          <a:xfrm>
            <a:off x="8679802" y="1148338"/>
            <a:ext cx="2348218" cy="106375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Average of appraisals is FMV</a:t>
            </a:r>
          </a:p>
        </p:txBody>
      </p:sp>
      <p:sp>
        <p:nvSpPr>
          <p:cNvPr id="54" name="Flowchart: Alternate Process 53">
            <a:extLst>
              <a:ext uri="{FF2B5EF4-FFF2-40B4-BE49-F238E27FC236}">
                <a16:creationId xmlns:a16="http://schemas.microsoft.com/office/drawing/2014/main" id="{DD81E6AC-3DEB-4076-A076-5F4C1214BF7C}"/>
              </a:ext>
            </a:extLst>
          </p:cNvPr>
          <p:cNvSpPr/>
          <p:nvPr/>
        </p:nvSpPr>
        <p:spPr>
          <a:xfrm>
            <a:off x="11125200" y="1148338"/>
            <a:ext cx="990600" cy="691848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No interest</a:t>
            </a:r>
          </a:p>
        </p:txBody>
      </p:sp>
      <p:sp>
        <p:nvSpPr>
          <p:cNvPr id="55" name="Flowchart: Alternate Process 54">
            <a:extLst>
              <a:ext uri="{FF2B5EF4-FFF2-40B4-BE49-F238E27FC236}">
                <a16:creationId xmlns:a16="http://schemas.microsoft.com/office/drawing/2014/main" id="{8DEF3051-4FB2-4A56-AE4F-ED6C2343C6E8}"/>
              </a:ext>
            </a:extLst>
          </p:cNvPr>
          <p:cNvSpPr/>
          <p:nvPr/>
        </p:nvSpPr>
        <p:spPr>
          <a:xfrm>
            <a:off x="9206565" y="2286000"/>
            <a:ext cx="1228290" cy="612648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Continued interest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E4A14D5B-9B0C-4609-AEEC-C3483CA41DFF}"/>
              </a:ext>
            </a:extLst>
          </p:cNvPr>
          <p:cNvCxnSpPr>
            <a:stCxn id="34" idx="3"/>
            <a:endCxn id="54" idx="1"/>
          </p:cNvCxnSpPr>
          <p:nvPr/>
        </p:nvCxnSpPr>
        <p:spPr>
          <a:xfrm flipV="1">
            <a:off x="11028020" y="1494262"/>
            <a:ext cx="97180" cy="185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686C358-C254-407E-9705-BB9AD558A3EA}"/>
              </a:ext>
            </a:extLst>
          </p:cNvPr>
          <p:cNvCxnSpPr>
            <a:stCxn id="34" idx="2"/>
            <a:endCxn id="55" idx="0"/>
          </p:cNvCxnSpPr>
          <p:nvPr/>
        </p:nvCxnSpPr>
        <p:spPr>
          <a:xfrm flipH="1">
            <a:off x="9820710" y="2212090"/>
            <a:ext cx="33201" cy="73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Flowchart: Process 67">
            <a:extLst>
              <a:ext uri="{FF2B5EF4-FFF2-40B4-BE49-F238E27FC236}">
                <a16:creationId xmlns:a16="http://schemas.microsoft.com/office/drawing/2014/main" id="{FD177457-1105-47A1-B5EC-FD2839313867}"/>
              </a:ext>
            </a:extLst>
          </p:cNvPr>
          <p:cNvSpPr/>
          <p:nvPr/>
        </p:nvSpPr>
        <p:spPr>
          <a:xfrm>
            <a:off x="609600" y="3482919"/>
            <a:ext cx="1676400" cy="9906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Application submittal to Florida PSC</a:t>
            </a:r>
          </a:p>
        </p:txBody>
      </p:sp>
      <p:cxnSp>
        <p:nvCxnSpPr>
          <p:cNvPr id="72" name="Connector: Curved 71">
            <a:extLst>
              <a:ext uri="{FF2B5EF4-FFF2-40B4-BE49-F238E27FC236}">
                <a16:creationId xmlns:a16="http://schemas.microsoft.com/office/drawing/2014/main" id="{3D1E8B34-40FB-4967-A818-5CBC161F4A47}"/>
              </a:ext>
            </a:extLst>
          </p:cNvPr>
          <p:cNvCxnSpPr>
            <a:stCxn id="55" idx="2"/>
            <a:endCxn id="68" idx="0"/>
          </p:cNvCxnSpPr>
          <p:nvPr/>
        </p:nvCxnSpPr>
        <p:spPr>
          <a:xfrm rot="5400000">
            <a:off x="5342120" y="-995672"/>
            <a:ext cx="584271" cy="837291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owchart: Punched Tape 72">
            <a:extLst>
              <a:ext uri="{FF2B5EF4-FFF2-40B4-BE49-F238E27FC236}">
                <a16:creationId xmlns:a16="http://schemas.microsoft.com/office/drawing/2014/main" id="{299E6E91-8B1C-4A56-B75C-5D90A84780DF}"/>
              </a:ext>
            </a:extLst>
          </p:cNvPr>
          <p:cNvSpPr/>
          <p:nvPr/>
        </p:nvSpPr>
        <p:spPr>
          <a:xfrm>
            <a:off x="304799" y="4662047"/>
            <a:ext cx="2286001" cy="1583035"/>
          </a:xfrm>
          <a:prstGeom prst="flowChartPunchedTap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Rate base for acquired utility is equal to lesser of purchase price or FMV</a:t>
            </a:r>
          </a:p>
        </p:txBody>
      </p:sp>
      <p:sp>
        <p:nvSpPr>
          <p:cNvPr id="74" name="Flowchart: Decision 73">
            <a:extLst>
              <a:ext uri="{FF2B5EF4-FFF2-40B4-BE49-F238E27FC236}">
                <a16:creationId xmlns:a16="http://schemas.microsoft.com/office/drawing/2014/main" id="{A5EE5A11-13F5-4B2B-8834-9770569F18B9}"/>
              </a:ext>
            </a:extLst>
          </p:cNvPr>
          <p:cNvSpPr/>
          <p:nvPr/>
        </p:nvSpPr>
        <p:spPr>
          <a:xfrm>
            <a:off x="3693253" y="3278219"/>
            <a:ext cx="2743200" cy="13943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PSC issues final order within 6 months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7B2BC8C-6B41-43C9-ACD1-74DBABDBBAA3}"/>
              </a:ext>
            </a:extLst>
          </p:cNvPr>
          <p:cNvCxnSpPr>
            <a:stCxn id="68" idx="3"/>
            <a:endCxn id="74" idx="1"/>
          </p:cNvCxnSpPr>
          <p:nvPr/>
        </p:nvCxnSpPr>
        <p:spPr>
          <a:xfrm flipV="1">
            <a:off x="2286000" y="3975383"/>
            <a:ext cx="1407253" cy="2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Flowchart: Alternate Process 76">
            <a:extLst>
              <a:ext uri="{FF2B5EF4-FFF2-40B4-BE49-F238E27FC236}">
                <a16:creationId xmlns:a16="http://schemas.microsoft.com/office/drawing/2014/main" id="{4F7952CB-3277-44F2-87BC-F7B6DE2E9999}"/>
              </a:ext>
            </a:extLst>
          </p:cNvPr>
          <p:cNvSpPr/>
          <p:nvPr/>
        </p:nvSpPr>
        <p:spPr>
          <a:xfrm>
            <a:off x="7162800" y="3482919"/>
            <a:ext cx="1371600" cy="990153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PSC approves application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C48206BD-0378-4E5B-9752-4393E1ABEF3B}"/>
              </a:ext>
            </a:extLst>
          </p:cNvPr>
          <p:cNvCxnSpPr>
            <a:stCxn id="74" idx="3"/>
            <a:endCxn id="77" idx="1"/>
          </p:cNvCxnSpPr>
          <p:nvPr/>
        </p:nvCxnSpPr>
        <p:spPr>
          <a:xfrm>
            <a:off x="6436453" y="3975383"/>
            <a:ext cx="726347" cy="2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owchart: Alternate Process 79">
            <a:extLst>
              <a:ext uri="{FF2B5EF4-FFF2-40B4-BE49-F238E27FC236}">
                <a16:creationId xmlns:a16="http://schemas.microsoft.com/office/drawing/2014/main" id="{2F18586C-7058-4333-8EFC-8601AAD5ACD2}"/>
              </a:ext>
            </a:extLst>
          </p:cNvPr>
          <p:cNvSpPr/>
          <p:nvPr/>
        </p:nvSpPr>
        <p:spPr>
          <a:xfrm>
            <a:off x="4396879" y="4953681"/>
            <a:ext cx="1335947" cy="682313"/>
          </a:xfrm>
          <a:prstGeom prst="flowChartAlternateProces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PSC denies application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B8D3999-33F0-48C6-871C-16062D7D6D47}"/>
              </a:ext>
            </a:extLst>
          </p:cNvPr>
          <p:cNvCxnSpPr>
            <a:stCxn id="74" idx="2"/>
            <a:endCxn id="80" idx="0"/>
          </p:cNvCxnSpPr>
          <p:nvPr/>
        </p:nvCxnSpPr>
        <p:spPr>
          <a:xfrm flipH="1">
            <a:off x="5064853" y="4672547"/>
            <a:ext cx="0" cy="281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owchart: Punched Tape 82">
            <a:extLst>
              <a:ext uri="{FF2B5EF4-FFF2-40B4-BE49-F238E27FC236}">
                <a16:creationId xmlns:a16="http://schemas.microsoft.com/office/drawing/2014/main" id="{28CEB34F-0572-46FE-B12F-908EEE364446}"/>
              </a:ext>
            </a:extLst>
          </p:cNvPr>
          <p:cNvSpPr/>
          <p:nvPr/>
        </p:nvSpPr>
        <p:spPr>
          <a:xfrm>
            <a:off x="8413471" y="4414346"/>
            <a:ext cx="3505189" cy="1534960"/>
          </a:xfrm>
          <a:prstGeom prst="flowChartPunchedTap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PSC retains authority to set rates for acquired system in future rate cases and may classify as separate system</a:t>
            </a:r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12C91E9-40DF-43C7-A7AB-08719F6906B7}"/>
              </a:ext>
            </a:extLst>
          </p:cNvPr>
          <p:cNvCxnSpPr>
            <a:stCxn id="29" idx="3"/>
            <a:endCxn id="34" idx="1"/>
          </p:cNvCxnSpPr>
          <p:nvPr/>
        </p:nvCxnSpPr>
        <p:spPr>
          <a:xfrm flipV="1">
            <a:off x="8595215" y="1680214"/>
            <a:ext cx="84587" cy="603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FED8001-B7BE-4F93-8913-58077CC10D3E}"/>
              </a:ext>
            </a:extLst>
          </p:cNvPr>
          <p:cNvCxnSpPr>
            <a:stCxn id="28" idx="3"/>
            <a:endCxn id="34" idx="1"/>
          </p:cNvCxnSpPr>
          <p:nvPr/>
        </p:nvCxnSpPr>
        <p:spPr>
          <a:xfrm>
            <a:off x="8592073" y="1185889"/>
            <a:ext cx="87729" cy="4943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57D3B070-FB3E-4098-B37D-D00BC64E722F}"/>
              </a:ext>
            </a:extLst>
          </p:cNvPr>
          <p:cNvSpPr txBox="1"/>
          <p:nvPr/>
        </p:nvSpPr>
        <p:spPr>
          <a:xfrm>
            <a:off x="3276600" y="152399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Flowchart of HB1297 from 2019 Session</a:t>
            </a:r>
          </a:p>
        </p:txBody>
      </p:sp>
    </p:spTree>
    <p:extLst>
      <p:ext uri="{BB962C8B-B14F-4D97-AF65-F5344CB8AC3E}">
        <p14:creationId xmlns:p14="http://schemas.microsoft.com/office/powerpoint/2010/main" val="2648105031"/>
      </p:ext>
    </p:extLst>
  </p:cSld>
  <p:clrMapOvr>
    <a:masterClrMapping/>
  </p:clrMapOvr>
  <p:transition spd="slow"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5811DD-A66D-460A-93D6-A22F52C3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E21BC-C903-4BA7-9F85-F68770379CB9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4E830C-9102-48C6-8BB9-3685EA56B68F}"/>
              </a:ext>
            </a:extLst>
          </p:cNvPr>
          <p:cNvSpPr txBox="1"/>
          <p:nvPr/>
        </p:nvSpPr>
        <p:spPr>
          <a:xfrm>
            <a:off x="485192" y="177282"/>
            <a:ext cx="1153263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Fair Market Value laws create a more reliable and accountable system of water &amp; wastewater companies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/>
              <a:t>Example: Tymber Creek</a:t>
            </a:r>
          </a:p>
          <a:p>
            <a:endParaRPr lang="en-US" sz="28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Creates win-win proposition for customers and utilities because large utilities are more able to invest in infrastructure and customers still have protections including,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/>
              <a:t>PSC still has surveillance process and ability to capture over earnings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/>
              <a:t>PSC will still have a hearing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/>
              <a:t>Consumers will have a voice in this process</a:t>
            </a:r>
          </a:p>
          <a:p>
            <a:pPr lvl="1"/>
            <a:endParaRPr lang="en-US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The passage of the bill will encourage growth by water/wastewater companies in Florida but also encourage others utilities to become engaged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81894963"/>
      </p:ext>
    </p:extLst>
  </p:cSld>
  <p:clrMapOvr>
    <a:masterClrMapping/>
  </p:clrMapOvr>
  <p:transition spd="slow">
    <p:fad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ACEE2-F98C-46F3-A901-59C88E7E1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/>
          <a:lstStyle/>
          <a:p>
            <a:r>
              <a:rPr lang="en-US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43460113"/>
      </p:ext>
    </p:extLst>
  </p:cSld>
  <p:clrMapOvr>
    <a:masterClrMapping/>
  </p:clrMapOvr>
  <p:transition spd="slow">
    <p:fade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3.9600.0"/>
  <p:tag name="AS_RELEASE_DATE" val="2018.09.12"/>
  <p:tag name="AS_TITLE" val="Aspose.Slides for .NET 4.0"/>
  <p:tag name="AS_VERSION" val="18.9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UIF">
      <a:dk1>
        <a:srgbClr val="2273BA"/>
      </a:dk1>
      <a:lt1>
        <a:srgbClr val="FFFFFF"/>
      </a:lt1>
      <a:dk2>
        <a:srgbClr val="2273BA"/>
      </a:dk2>
      <a:lt2>
        <a:srgbClr val="9AC7E7"/>
      </a:lt2>
      <a:accent1>
        <a:srgbClr val="2273BA"/>
      </a:accent1>
      <a:accent2>
        <a:srgbClr val="4E9DD6"/>
      </a:accent2>
      <a:accent3>
        <a:srgbClr val="9AC7E7"/>
      </a:accent3>
      <a:accent4>
        <a:srgbClr val="0563C1"/>
      </a:accent4>
      <a:accent5>
        <a:srgbClr val="FFFFFF"/>
      </a:accent5>
      <a:accent6>
        <a:srgbClr val="FFFFFF"/>
      </a:accent6>
      <a:hlink>
        <a:srgbClr val="FFFFFF"/>
      </a:hlink>
      <a:folHlink>
        <a:srgbClr val="4E9DD6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1_Office Theme">
  <a:themeElements>
    <a:clrScheme name="UIF">
      <a:dk1>
        <a:srgbClr val="2273BA"/>
      </a:dk1>
      <a:lt1>
        <a:srgbClr val="FFFFFF"/>
      </a:lt1>
      <a:dk2>
        <a:srgbClr val="2273BA"/>
      </a:dk2>
      <a:lt2>
        <a:srgbClr val="9AC7E7"/>
      </a:lt2>
      <a:accent1>
        <a:srgbClr val="2273BA"/>
      </a:accent1>
      <a:accent2>
        <a:srgbClr val="4E9DD6"/>
      </a:accent2>
      <a:accent3>
        <a:srgbClr val="9AC7E7"/>
      </a:accent3>
      <a:accent4>
        <a:srgbClr val="0563C1"/>
      </a:accent4>
      <a:accent5>
        <a:srgbClr val="FFFFFF"/>
      </a:accent5>
      <a:accent6>
        <a:srgbClr val="FFFFFF"/>
      </a:accent6>
      <a:hlink>
        <a:srgbClr val="FFFFFF"/>
      </a:hlink>
      <a:folHlink>
        <a:srgbClr val="4E9DD6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F0ADEFFB48B849A10AE4A239DAFBBF" ma:contentTypeVersion="4" ma:contentTypeDescription="Create a new document." ma:contentTypeScope="" ma:versionID="86b35d2ed01004755a6c537f978e0e4c">
  <xsd:schema xmlns:xsd="http://www.w3.org/2001/XMLSchema" xmlns:xs="http://www.w3.org/2001/XMLSchema" xmlns:p="http://schemas.microsoft.com/office/2006/metadata/properties" xmlns:ns2="39ab288a-8589-4c39-bdd2-e9c983f1a4bf" targetNamespace="http://schemas.microsoft.com/office/2006/metadata/properties" ma:root="true" ma:fieldsID="9fc5664b8ad7a484f020b06b08969e53" ns2:_="">
    <xsd:import namespace="39ab288a-8589-4c39-bdd2-e9c983f1a4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b288a-8589-4c39-bdd2-e9c983f1a4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2D7ECF-BAB6-4663-9596-EA46AE6CFE05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39ab288a-8589-4c39-bdd2-e9c983f1a4bf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F0E0E2-B158-4600-A560-E97A3FB8C8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B81905-5307-4B58-A157-B03E9F04A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ab288a-8589-4c39-bdd2-e9c983f1a4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38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Office Theme</vt:lpstr>
      <vt:lpstr>Fair Market Value</vt:lpstr>
      <vt:lpstr>Slide 2</vt:lpstr>
      <vt:lpstr>Slide 3</vt:lpstr>
      <vt:lpstr>Slide 4</vt:lpstr>
      <vt:lpstr>THANK YOU!</vt:lpstr>
    </vt:vector>
  </TitlesOfParts>
  <LinksUpToDate>0</LinksUpToDate>
  <SharedDoc>0</SharedDoc>
  <HyperlinksChanged>0</HyperlinksChanged>
  <Application>Aspose.Slides for .NET</Application>
  <AppVersion>18.0900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lastModifiedBy>Martin S. Friedman</cp:lastModifiedBy>
  <cp:revision>1</cp:revision>
  <dcterms:created xsi:type="dcterms:W3CDTF">2021-01-04T15:29:41Z</dcterms:created>
  <dcterms:modified xsi:type="dcterms:W3CDTF">2021-01-04T15:29:41Z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0x01010028F0ADEFFB48B849A10AE4A239DAFBBF</vt:lpwstr>
  </property>
</Properties>
</file>