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3" r:id="rId3"/>
    <p:sldId id="301" r:id="rId4"/>
    <p:sldId id="302" r:id="rId5"/>
    <p:sldId id="300" r:id="rId6"/>
    <p:sldId id="296" r:id="rId7"/>
    <p:sldId id="298" r:id="rId8"/>
    <p:sldId id="293" r:id="rId9"/>
    <p:sldId id="303" r:id="rId10"/>
    <p:sldId id="294" r:id="rId11"/>
    <p:sldId id="295" r:id="rId12"/>
    <p:sldId id="262" r:id="rId13"/>
  </p:sldIdLst>
  <p:sldSz cx="9144000" cy="6858000" type="screen4x3"/>
  <p:notesSz cx="6934200" cy="92202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75000"/>
      <a:buFont typeface="Wingdings" pitchFamily="2" charset="2"/>
      <a:buChar char="n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75000"/>
      <a:buFont typeface="Wingdings" pitchFamily="2" charset="2"/>
      <a:buChar char="n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75000"/>
      <a:buFont typeface="Wingdings" pitchFamily="2" charset="2"/>
      <a:buChar char="n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75000"/>
      <a:buFont typeface="Wingdings" pitchFamily="2" charset="2"/>
      <a:buChar char="n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75000"/>
      <a:buFont typeface="Wingdings" pitchFamily="2" charset="2"/>
      <a:buChar char="n"/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19" autoAdjust="0"/>
    <p:restoredTop sz="94694" autoAdjust="0"/>
  </p:normalViewPr>
  <p:slideViewPr>
    <p:cSldViewPr>
      <p:cViewPr>
        <p:scale>
          <a:sx n="75" d="100"/>
          <a:sy n="75" d="100"/>
        </p:scale>
        <p:origin x="-161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82"/>
    </p:cViewPr>
  </p:sorterViewPr>
  <p:notesViewPr>
    <p:cSldViewPr>
      <p:cViewPr>
        <p:scale>
          <a:sx n="75" d="100"/>
          <a:sy n="75" d="100"/>
        </p:scale>
        <p:origin x="-2634" y="30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DE45C0BD-F010-4327-BA62-9EBC91389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4BE9989C-F66A-4B6B-9A38-307089D4D4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3863E0-57EC-4E0F-B1D9-E93D0EF01B8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54ED61D-E7A9-45D1-A3EB-E943D7787B74}" type="slidenum">
              <a:rPr lang="en-US" sz="1200">
                <a:latin typeface="Arial" charset="0"/>
              </a:rPr>
              <a:pPr algn="r" defTabSz="922338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79913"/>
            <a:ext cx="5546725" cy="46497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EB0A926-5ECE-4C1D-86A8-022B490CE989}" type="slidenum">
              <a:rPr lang="en-US" sz="1200">
                <a:latin typeface="Arial" charset="0"/>
              </a:rPr>
              <a:pPr algn="r" defTabSz="922338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79913"/>
            <a:ext cx="5546725" cy="46497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A3C7D-3AE9-4352-9B88-0406655DD65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3B453-C81F-4EBC-A752-31DD4EF222E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79913"/>
            <a:ext cx="5546725" cy="46497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6B83D4-A5D7-49A0-9598-1579CA943D4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79913"/>
            <a:ext cx="5546725" cy="46497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1F4ADFD-19B4-434B-B7BA-894B4BC934E8}" type="slidenum">
              <a:rPr lang="en-US" sz="1200">
                <a:latin typeface="Arial" charset="0"/>
              </a:rPr>
              <a:pPr algn="r" defTabSz="922338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79913"/>
            <a:ext cx="5546725" cy="46497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109D561-D171-45E8-BB22-0D27F0767C71}" type="slidenum">
              <a:rPr lang="en-US" sz="1200">
                <a:latin typeface="Arial" charset="0"/>
              </a:rPr>
              <a:pPr algn="r" defTabSz="922338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79913"/>
            <a:ext cx="5546725" cy="46497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FCC8D93-FDB2-4471-B2D0-DB772BC63BC2}" type="slidenum">
              <a:rPr lang="en-US" sz="1200">
                <a:latin typeface="Arial" charset="0"/>
              </a:rPr>
              <a:pPr algn="r" defTabSz="922338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79913"/>
            <a:ext cx="5546725" cy="46497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D013074-09E4-49AC-B208-0FA44E2A8900}" type="slidenum">
              <a:rPr lang="en-US" sz="1200">
                <a:latin typeface="Arial" charset="0"/>
              </a:rPr>
              <a:pPr algn="r" defTabSz="922338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79913"/>
            <a:ext cx="5546725" cy="46497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BE37DE3-DAE4-47EF-A18C-8A65088584E3}" type="slidenum">
              <a:rPr lang="en-US" sz="1200">
                <a:latin typeface="Arial" charset="0"/>
              </a:rPr>
              <a:pPr algn="r" defTabSz="922338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79913"/>
            <a:ext cx="5546725" cy="46497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5684881-DA62-4BAE-80E8-77485E9E0B0F}" type="slidenum">
              <a:rPr lang="en-US" sz="1200">
                <a:latin typeface="Arial" charset="0"/>
              </a:rPr>
              <a:pPr algn="r" defTabSz="922338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79913"/>
            <a:ext cx="5546725" cy="46497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4586288" y="928688"/>
            <a:ext cx="4491037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3600" b="1" i="1" baseline="-25000" dirty="0">
                <a:solidFill>
                  <a:schemeClr val="bg1"/>
                </a:solidFill>
                <a:ea typeface="ＭＳ Ｐゴシック" pitchFamily="34" charset="-128"/>
              </a:rPr>
              <a:t>SAFELY</a:t>
            </a:r>
            <a:r>
              <a:rPr lang="en-US" sz="3600" b="1" baseline="-25000" dirty="0">
                <a:solidFill>
                  <a:schemeClr val="bg1"/>
                </a:solidFill>
                <a:ea typeface="ＭＳ Ｐゴシック" pitchFamily="34" charset="-128"/>
              </a:rPr>
              <a:t>  </a:t>
            </a:r>
            <a:r>
              <a:rPr lang="en-US" sz="3600" b="1" i="1" baseline="-25000" dirty="0">
                <a:solidFill>
                  <a:schemeClr val="bg1"/>
                </a:solidFill>
                <a:ea typeface="ＭＳ Ｐゴシック" pitchFamily="34" charset="-128"/>
              </a:rPr>
              <a:t>SUCCEEDING</a:t>
            </a:r>
          </a:p>
          <a:p>
            <a:pPr algn="r"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4200" b="1" baseline="-25000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</p:txBody>
      </p:sp>
      <p:grpSp>
        <p:nvGrpSpPr>
          <p:cNvPr id="5" name="Group 19"/>
          <p:cNvGrpSpPr>
            <a:grpSpLocks/>
          </p:cNvGrpSpPr>
          <p:nvPr userDrawn="1"/>
        </p:nvGrpSpPr>
        <p:grpSpPr bwMode="auto">
          <a:xfrm>
            <a:off x="0" y="0"/>
            <a:ext cx="9172575" cy="6858000"/>
            <a:chOff x="96" y="96"/>
            <a:chExt cx="5760" cy="4320"/>
          </a:xfrm>
        </p:grpSpPr>
        <p:pic>
          <p:nvPicPr>
            <p:cNvPr id="6" name="Picture 9" descr="Pwr Del bkgd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" y="96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96" y="789"/>
              <a:ext cx="5760" cy="288"/>
            </a:xfrm>
            <a:prstGeom prst="rect">
              <a:avLst/>
            </a:prstGeom>
            <a:solidFill>
              <a:srgbClr val="4060A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endParaRPr lang="en-US" sz="3600" b="1" baseline="-25000" dirty="0">
                <a:solidFill>
                  <a:schemeClr val="bg1"/>
                </a:solidFill>
                <a:ea typeface="ＭＳ Ｐゴシック" pitchFamily="6" charset="-128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 userDrawn="1"/>
          </p:nvSpPr>
          <p:spPr bwMode="auto">
            <a:xfrm>
              <a:off x="2985" y="722"/>
              <a:ext cx="2829" cy="6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3600" b="1" i="1" baseline="-25000" dirty="0">
                  <a:solidFill>
                    <a:schemeClr val="bg1"/>
                  </a:solidFill>
                  <a:ea typeface="ＭＳ Ｐゴシック" pitchFamily="6" charset="-128"/>
                </a:rPr>
                <a:t>PRIDE IN THE SYSTEM</a:t>
              </a:r>
              <a:endParaRPr lang="en-US" sz="3600" b="1" baseline="-25000" dirty="0">
                <a:solidFill>
                  <a:schemeClr val="bg1"/>
                </a:solidFill>
                <a:ea typeface="ＭＳ Ｐゴシック" pitchFamily="6" charset="-128"/>
              </a:endParaRPr>
            </a:p>
            <a:p>
              <a:pPr algn="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4200" b="1" baseline="-25000" dirty="0">
                  <a:solidFill>
                    <a:schemeClr val="bg1"/>
                  </a:solidFill>
                  <a:ea typeface="ＭＳ Ｐゴシック" pitchFamily="6" charset="-128"/>
                </a:rPr>
                <a:t> </a:t>
              </a:r>
            </a:p>
          </p:txBody>
        </p:sp>
        <p:pic>
          <p:nvPicPr>
            <p:cNvPr id="9" name="Picture 9" descr="targetzero_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" y="3890"/>
              <a:ext cx="899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 descr="Gulf Power Clr logo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6" y="3835"/>
              <a:ext cx="769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 descr="Graphic Border II.jp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" y="96"/>
              <a:ext cx="5760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1" name="Picture 5" descr="Pwr Del bkgd blank.jpg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2040" name="Rectangle 8"/>
            <p:cNvSpPr>
              <a:spLocks noChangeArrowheads="1"/>
            </p:cNvSpPr>
            <p:nvPr userDrawn="1"/>
          </p:nvSpPr>
          <p:spPr bwMode="auto">
            <a:xfrm>
              <a:off x="0" y="674"/>
              <a:ext cx="5760" cy="290"/>
            </a:xfrm>
            <a:prstGeom prst="rect">
              <a:avLst/>
            </a:prstGeom>
            <a:solidFill>
              <a:srgbClr val="4060AF"/>
            </a:solidFill>
            <a:ln w="0" algn="ctr">
              <a:solidFill>
                <a:schemeClr val="bg1"/>
              </a:solidFill>
              <a:miter lim="800000"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endParaRPr lang="en-US" sz="3600" b="1" baseline="-25000" dirty="0">
                <a:solidFill>
                  <a:schemeClr val="bg1"/>
                </a:solidFill>
                <a:ea typeface="ＭＳ Ｐゴシック" pitchFamily="6" charset="-128"/>
              </a:endParaRPr>
            </a:p>
          </p:txBody>
        </p:sp>
        <p:sp>
          <p:nvSpPr>
            <p:cNvPr id="172041" name="Text Box 9"/>
            <p:cNvSpPr txBox="1">
              <a:spLocks noChangeArrowheads="1"/>
            </p:cNvSpPr>
            <p:nvPr userDrawn="1"/>
          </p:nvSpPr>
          <p:spPr bwMode="auto">
            <a:xfrm>
              <a:off x="3015" y="533"/>
              <a:ext cx="2607" cy="3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lang="en-US" sz="3300" b="1" i="1" baseline="-25000" dirty="0">
                  <a:solidFill>
                    <a:schemeClr val="bg1"/>
                  </a:solidFill>
                  <a:ea typeface="ＭＳ Ｐゴシック" pitchFamily="6" charset="-128"/>
                </a:rPr>
                <a:t>PRIDE IN THE SYSTEM</a:t>
              </a:r>
              <a:r>
                <a:rPr lang="en-US" sz="3300" b="1" i="1" dirty="0">
                  <a:solidFill>
                    <a:schemeClr val="bg1"/>
                  </a:solidFill>
                  <a:ea typeface="ＭＳ Ｐゴシック" pitchFamily="6" charset="-128"/>
                </a:rPr>
                <a:t> </a:t>
              </a:r>
              <a:endParaRPr lang="en-US" sz="3300" b="1" baseline="-25000" dirty="0">
                <a:solidFill>
                  <a:schemeClr val="bg1"/>
                </a:solidFill>
                <a:ea typeface="ＭＳ Ｐゴシック" pitchFamily="6" charset="-128"/>
              </a:endParaRPr>
            </a:p>
          </p:txBody>
        </p:sp>
        <p:pic>
          <p:nvPicPr>
            <p:cNvPr id="2054" name="Picture 11" descr="targetzero_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6" y="3799"/>
              <a:ext cx="904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17" descr="Gulf Power Clr logo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60" y="3738"/>
              <a:ext cx="769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289560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 b="1" dirty="0" smtClean="0"/>
              <a:t>Gulf Power Company</a:t>
            </a:r>
            <a:br>
              <a:rPr lang="en-US" sz="4400" b="1" dirty="0" smtClean="0"/>
            </a:br>
            <a:r>
              <a:rPr lang="en-US" sz="4400" b="1" dirty="0" smtClean="0"/>
              <a:t>June 10, 2010</a:t>
            </a:r>
            <a:br>
              <a:rPr lang="en-US" sz="4400" b="1" dirty="0" smtClean="0"/>
            </a:br>
            <a:r>
              <a:rPr lang="en-US" sz="4400" b="1" dirty="0" smtClean="0"/>
              <a:t>Storm Hardening Workshop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sz="3200" smtClean="0">
              <a:latin typeface="Times New Roman" pitchFamily="18" charset="0"/>
            </a:endParaRPr>
          </a:p>
          <a:p>
            <a:pPr eaLnBrk="1" hangingPunct="1"/>
            <a:endParaRPr lang="en-US" sz="3200" smtClean="0">
              <a:latin typeface="Times New Roman" pitchFamily="18" charset="0"/>
            </a:endParaRPr>
          </a:p>
          <a:p>
            <a:pPr eaLnBrk="1" hangingPunct="1"/>
            <a:endParaRPr lang="en-US" sz="32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 txBox="1">
            <a:spLocks noGrp="1"/>
          </p:cNvSpPr>
          <p:nvPr/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FD1BD3D-A0F9-4247-B4A8-7BC40B23557C}" type="slidenum">
              <a:rPr lang="en-US" sz="10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z="1000"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8100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600" b="1" smtClean="0"/>
              <a:t>Struggles Towards Achieving the Ten Initiatives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76400"/>
            <a:ext cx="82296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 eaLnBrk="1" hangingPunct="1"/>
            <a:r>
              <a:rPr lang="en-US" smtClean="0"/>
              <a:t>Uncertainty related to material and labor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City ordinances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 noGrp="1"/>
          </p:cNvSpPr>
          <p:nvPr/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D503B9B-D021-454A-BD5F-2035F95EDA07}" type="slidenum">
              <a:rPr lang="en-US" sz="10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sz="1000">
              <a:latin typeface="Arial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60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200" b="1" smtClean="0"/>
              <a:t>How Restoration and Hardening is Improving Overall System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76400"/>
            <a:ext cx="82296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 eaLnBrk="1" hangingPunct="1"/>
            <a:r>
              <a:rPr lang="en-US" smtClean="0"/>
              <a:t>Analysis of actual storm data collected over time is needed to determine benefits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Vegetation Management Plan</a:t>
            </a:r>
          </a:p>
          <a:p>
            <a:pPr lvl="2" eaLnBrk="1" hangingPunct="1"/>
            <a:r>
              <a:rPr lang="en-US" smtClean="0"/>
              <a:t>Reduced tree-related outages</a:t>
            </a:r>
          </a:p>
          <a:p>
            <a:pPr lvl="2" eaLnBrk="1" hangingPunct="1"/>
            <a:endParaRPr lang="en-US" smtClean="0"/>
          </a:p>
          <a:p>
            <a:pPr lvl="1" eaLnBrk="1" hangingPunct="1"/>
            <a:r>
              <a:rPr lang="en-US" smtClean="0"/>
              <a:t>T &amp; D Inspections</a:t>
            </a:r>
          </a:p>
          <a:p>
            <a:pPr lvl="2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49BD632-C011-4E59-9909-92A98536DA72}" type="slidenum">
              <a:rPr lang="en-US" sz="10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sz="1000"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None/>
            </a:pPr>
            <a:endParaRPr lang="en-US" sz="44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4400" b="1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052510B-45EF-4D6A-917F-8D4100881D72}" type="slidenum">
              <a:rPr lang="en-US" sz="10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z="1000"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b="1" smtClean="0"/>
              <a:t>The Ten Initiatives Overview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76400"/>
            <a:ext cx="91440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Vegetation Management Plan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2000" smtClean="0"/>
              <a:t>Three-year trim cycle on main line feeders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2000" smtClean="0"/>
              <a:t>Six-year trim cycle on laterals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sz="2000" smtClean="0"/>
              <a:t>Danger Tree Removal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Joint-Use Attachment Audits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Inspection Cycle of Transmission Structures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Storm Hardening Activities for Transmission Structures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Geographic Information Systems</a:t>
            </a:r>
          </a:p>
          <a:p>
            <a:pPr marL="1143000" lvl="2" indent="-228600"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1ACF99D-97AA-4299-9955-2EAE0FD6F7D7}" type="slidenum">
              <a:rPr lang="en-US" sz="10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sz="1000"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b="1" smtClean="0"/>
              <a:t>The Ten Initiatives Overview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76400"/>
            <a:ext cx="91440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Post-Storm data Collection and Forensic activities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Outage Data Differentiating Between Overhead and Underground Systems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Coordination with Local Governments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Collaborative Research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Disaster Preparedness and Recovery Plans</a:t>
            </a:r>
          </a:p>
          <a:p>
            <a:pPr marL="1143000" lvl="2" indent="-228600"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 txBox="1">
            <a:spLocks noGrp="1"/>
          </p:cNvSpPr>
          <p:nvPr/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D0581AA-467C-4597-A8A3-4DD82FA90A54}" type="slidenum">
              <a:rPr lang="en-US" sz="10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000">
              <a:latin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600" b="1" smtClean="0"/>
              <a:t>Approved Plan vs. Updated plan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524000"/>
            <a:ext cx="91440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Vegetation Management Plan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2000" smtClean="0"/>
              <a:t>Three-year trim cycle on main line feeders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2000" smtClean="0"/>
              <a:t>Six-year trim cycle on laterals</a:t>
            </a:r>
            <a:r>
              <a:rPr lang="en-US" sz="2000" smtClean="0">
                <a:solidFill>
                  <a:schemeClr val="bg2"/>
                </a:solidFill>
              </a:rPr>
              <a:t> </a:t>
            </a:r>
            <a:r>
              <a:rPr lang="en-US" sz="2000" smtClean="0"/>
              <a:t>-</a:t>
            </a:r>
            <a:r>
              <a:rPr lang="en-US" sz="2000" smtClean="0">
                <a:solidFill>
                  <a:schemeClr val="bg2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changing to Four-year cycle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sz="2000" smtClean="0"/>
              <a:t>Danger tree Removal</a:t>
            </a:r>
            <a:r>
              <a:rPr lang="en-US" sz="2000" smtClean="0">
                <a:solidFill>
                  <a:schemeClr val="bg2"/>
                </a:solidFill>
              </a:rPr>
              <a:t> </a:t>
            </a:r>
            <a:r>
              <a:rPr lang="en-US" sz="2000" smtClean="0"/>
              <a:t>–</a:t>
            </a:r>
            <a:r>
              <a:rPr lang="en-US" sz="2000" smtClean="0">
                <a:solidFill>
                  <a:schemeClr val="bg2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reduce emphasis in residential areas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Joint-Use Attachment Audits – </a:t>
            </a:r>
            <a:r>
              <a:rPr lang="en-US" sz="2000" smtClean="0">
                <a:solidFill>
                  <a:srgbClr val="FF0000"/>
                </a:solidFill>
              </a:rPr>
              <a:t>discontinue third party strength analysis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Inspection Cycle of Transmission Structures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Storm Hardening Activities for Transmission Structures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Geographic Information Systems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 txBox="1">
            <a:spLocks noGrp="1"/>
          </p:cNvSpPr>
          <p:nvPr/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B54686B-7E46-421C-AAA5-1D3DF011EED6}" type="slidenum">
              <a:rPr lang="en-US" sz="10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000">
              <a:latin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600" b="1" smtClean="0"/>
              <a:t>Approved Plan vs. Updated plan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76400"/>
            <a:ext cx="82296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Post-Storm data Collection and Forensic activities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Outage Data Differentiating Between Overhead and Underground Systems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Coordination with Local Governments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Collaborative Research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Disaster Preparedness and Recovery Plans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 txBox="1">
            <a:spLocks noGrp="1"/>
          </p:cNvSpPr>
          <p:nvPr/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5A9655B-16DC-447D-98FC-4B0ED647B26F}" type="slidenum">
              <a:rPr lang="en-US" sz="10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z="1000">
              <a:latin typeface="Arial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600" b="1" smtClean="0"/>
              <a:t>Approved Plan vs. Updated plan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524000"/>
            <a:ext cx="91440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 eaLnBrk="1" hangingPunct="1"/>
            <a:r>
              <a:rPr lang="en-US" smtClean="0"/>
              <a:t>Eight-year Wood Pole Inspection process</a:t>
            </a:r>
          </a:p>
          <a:p>
            <a:pPr marL="1143000" lvl="2" indent="-228600" eaLnBrk="1" hangingPunct="1"/>
            <a:r>
              <a:rPr lang="en-US" smtClean="0"/>
              <a:t>1% Sample of Non-excavated CCA poles program – </a:t>
            </a:r>
            <a:r>
              <a:rPr lang="en-US" smtClean="0">
                <a:solidFill>
                  <a:srgbClr val="FF0000"/>
                </a:solidFill>
              </a:rPr>
              <a:t>discontinue</a:t>
            </a:r>
          </a:p>
          <a:p>
            <a:pPr lvl="1" eaLnBrk="1" hangingPunct="1"/>
            <a:r>
              <a:rPr lang="en-US" smtClean="0"/>
              <a:t>Compliance with National Electric Safety Code (NESC)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Extreme Wind Loading Standards</a:t>
            </a:r>
          </a:p>
          <a:p>
            <a:pPr lvl="1" eaLnBrk="1" hangingPunct="1"/>
            <a:r>
              <a:rPr lang="en-US" smtClean="0"/>
              <a:t>Mitigation of Damage to Underground Facilities and supporting T&amp;D facilities due to flooding and storm surges</a:t>
            </a:r>
          </a:p>
          <a:p>
            <a:pPr lvl="1" eaLnBrk="1" hangingPunct="1"/>
            <a:r>
              <a:rPr lang="en-US" smtClean="0"/>
              <a:t>Placement of new and replacement distribution facilities to facilitate 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 txBox="1">
            <a:spLocks noGrp="1"/>
          </p:cNvSpPr>
          <p:nvPr/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3381D721-AEEA-449C-A9CC-4490259C0C83}" type="slidenum">
              <a:rPr lang="en-US" sz="10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1000">
              <a:latin typeface="Arial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600" b="1" smtClean="0"/>
              <a:t>Approved Plan vs. Updated plan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524000"/>
            <a:ext cx="9144000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 eaLnBrk="1" hangingPunct="1"/>
            <a:r>
              <a:rPr lang="en-US" smtClean="0"/>
              <a:t>Other Key Elements</a:t>
            </a:r>
          </a:p>
          <a:p>
            <a:pPr marL="1143000" lvl="2" indent="-228600" eaLnBrk="1" hangingPunct="1"/>
            <a:r>
              <a:rPr lang="en-US" smtClean="0"/>
              <a:t>Feeder patrols</a:t>
            </a:r>
          </a:p>
          <a:p>
            <a:pPr marL="1143000" lvl="2" indent="-228600" eaLnBrk="1" hangingPunct="1"/>
            <a:r>
              <a:rPr lang="en-US" smtClean="0"/>
              <a:t>Infrared patrols</a:t>
            </a:r>
          </a:p>
          <a:p>
            <a:pPr marL="1143000" lvl="2" indent="-228600" eaLnBrk="1" hangingPunct="1"/>
            <a:r>
              <a:rPr lang="en-US" smtClean="0"/>
              <a:t>Wind Monitors</a:t>
            </a:r>
          </a:p>
          <a:p>
            <a:pPr marL="1143000" lvl="2" indent="-228600" eaLnBrk="1" hangingPunct="1"/>
            <a:r>
              <a:rPr lang="en-US" smtClean="0">
                <a:solidFill>
                  <a:srgbClr val="FF0000"/>
                </a:solidFill>
              </a:rPr>
              <a:t>Additional Proposed Storm Hardening Initiatives</a:t>
            </a:r>
          </a:p>
          <a:p>
            <a:pPr marL="1600200" lvl="3" indent="-228600" eaLnBrk="1" hangingPunct="1"/>
            <a:r>
              <a:rPr lang="en-US" smtClean="0">
                <a:solidFill>
                  <a:srgbClr val="FF0000"/>
                </a:solidFill>
              </a:rPr>
              <a:t>Conversion of 4kV Distribution Feeders</a:t>
            </a:r>
          </a:p>
          <a:p>
            <a:pPr marL="1600200" lvl="3" indent="-228600" eaLnBrk="1" hangingPunct="1"/>
            <a:r>
              <a:rPr lang="en-US" smtClean="0">
                <a:solidFill>
                  <a:srgbClr val="FF0000"/>
                </a:solidFill>
              </a:rPr>
              <a:t>Distribution Automation</a:t>
            </a:r>
          </a:p>
          <a:p>
            <a:pPr marL="1600200" lvl="3" indent="-228600" eaLnBrk="1" hangingPunct="1"/>
            <a:r>
              <a:rPr lang="en-US" smtClean="0">
                <a:solidFill>
                  <a:srgbClr val="FF0000"/>
                </a:solidFill>
              </a:rPr>
              <a:t>Strategic Installation of automated Fault Circuit Indicators</a:t>
            </a:r>
          </a:p>
          <a:p>
            <a:pPr marL="1600200" lvl="3" indent="-228600" eaLnBrk="1" hangingPunct="1"/>
            <a:r>
              <a:rPr lang="en-US" smtClean="0">
                <a:solidFill>
                  <a:srgbClr val="FF0000"/>
                </a:solidFill>
              </a:rPr>
              <a:t>Development of a Distribution Supervisory Control and Data Acquisition System (DSCADA)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 txBox="1">
            <a:spLocks noGrp="1"/>
          </p:cNvSpPr>
          <p:nvPr/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5FB9E59-3A98-41D0-8813-809584414610}" type="slidenum">
              <a:rPr lang="en-US" sz="10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1000">
              <a:latin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3600" b="1" smtClean="0"/>
              <a:t>Approved Plan Costs vs. Updated Plan Costs</a:t>
            </a:r>
          </a:p>
        </p:txBody>
      </p:sp>
      <p:graphicFrame>
        <p:nvGraphicFramePr>
          <p:cNvPr id="11322" name="Group 58"/>
          <p:cNvGraphicFramePr>
            <a:graphicFrameLocks noGrp="1"/>
          </p:cNvGraphicFramePr>
          <p:nvPr/>
        </p:nvGraphicFramePr>
        <p:xfrm>
          <a:off x="228600" y="1828800"/>
          <a:ext cx="8686800" cy="4120515"/>
        </p:xfrm>
        <a:graphic>
          <a:graphicData uri="http://schemas.openxmlformats.org/drawingml/2006/table">
            <a:tbl>
              <a:tblPr/>
              <a:tblGrid>
                <a:gridCol w="1219200"/>
                <a:gridCol w="1371600"/>
                <a:gridCol w="1371600"/>
                <a:gridCol w="1371600"/>
                <a:gridCol w="1524000"/>
                <a:gridCol w="1828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Approved Plan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Total 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Cost per Customer per 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Estimated Costs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$19,218,504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$20,106,312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$20,345,837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$59,670,653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Actual Costs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$26,633,997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$26,334,845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$35,814,695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$88,783,537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Updated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Total 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Cost per Customer per 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Estimated Costs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$35,814,695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$35,455,157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$36,332,586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$107,602,438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 txBox="1">
            <a:spLocks noGrp="1"/>
          </p:cNvSpPr>
          <p:nvPr/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D64E771-74CD-491A-B213-317E38FE3D48}" type="slidenum">
              <a:rPr lang="en-US" sz="1000">
                <a:latin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sz="1000">
              <a:latin typeface="Arial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Acrobat Document" r:id="rId4" imgW="10058400" imgH="778464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4">
      <a:dk1>
        <a:srgbClr val="000000"/>
      </a:dk1>
      <a:lt1>
        <a:srgbClr val="FFFFFF"/>
      </a:lt1>
      <a:dk2>
        <a:srgbClr val="000000"/>
      </a:dk2>
      <a:lt2>
        <a:srgbClr val="CC0000"/>
      </a:lt2>
      <a:accent1>
        <a:srgbClr val="FFCC00"/>
      </a:accent1>
      <a:accent2>
        <a:srgbClr val="3366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5CB9"/>
      </a:accent6>
      <a:hlink>
        <a:srgbClr val="666699"/>
      </a:hlink>
      <a:folHlink>
        <a:srgbClr val="C0C0C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08050" marR="0" indent="-436563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5000"/>
          <a:buFont typeface="Wingdings" pitchFamily="2" charset="2"/>
          <a:buChar char="n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08050" marR="0" indent="-436563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5000"/>
          <a:buFont typeface="Wingdings" pitchFamily="2" charset="2"/>
          <a:buChar char="n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405</Words>
  <Application>Microsoft Office PowerPoint</Application>
  <PresentationFormat>On-screen Show (4:3)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Quadrant</vt:lpstr>
      <vt:lpstr>Acrobat Document</vt:lpstr>
      <vt:lpstr>Gulf Power Company June 10, 2010 Storm Hardening Workshop</vt:lpstr>
      <vt:lpstr>The Ten Initiatives Overview</vt:lpstr>
      <vt:lpstr>The Ten Initiatives Overview</vt:lpstr>
      <vt:lpstr>Approved Plan vs. Updated plan</vt:lpstr>
      <vt:lpstr>Approved Plan vs. Updated plan</vt:lpstr>
      <vt:lpstr>Approved Plan vs. Updated plan</vt:lpstr>
      <vt:lpstr>Approved Plan vs. Updated plan</vt:lpstr>
      <vt:lpstr>Approved Plan Costs vs. Updated Plan Costs</vt:lpstr>
      <vt:lpstr>Slide 9</vt:lpstr>
      <vt:lpstr>Struggles Towards Achieving the Ten Initiatives</vt:lpstr>
      <vt:lpstr>How Restoration and Hardening is Improving Overall System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2011-10-14T14:07:09Z</dcterms:created>
  <dcterms:modified xsi:type="dcterms:W3CDTF">2011-11-07T17:11:21Z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-313329507</vt:i4>
  </property>
  <property fmtid="{D5CDD505-2E9C-101B-9397-08002B2CF9AE}" pid="3" name="_NewReviewCycle">
    <vt:lpwstr/>
  </property>
</Properties>
</file>