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handoutMasterIdLst>
    <p:handoutMasterId r:id="rId16"/>
  </p:handoutMasterIdLst>
  <p:sldIdLst>
    <p:sldId id="268" r:id="rId2"/>
    <p:sldId id="270" r:id="rId3"/>
    <p:sldId id="259" r:id="rId4"/>
    <p:sldId id="260" r:id="rId5"/>
    <p:sldId id="273" r:id="rId6"/>
    <p:sldId id="276" r:id="rId7"/>
    <p:sldId id="261" r:id="rId8"/>
    <p:sldId id="278" r:id="rId9"/>
    <p:sldId id="266" r:id="rId10"/>
    <p:sldId id="258" r:id="rId11"/>
    <p:sldId id="275" r:id="rId12"/>
    <p:sldId id="279" r:id="rId13"/>
    <p:sldId id="272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893" autoAdjust="0"/>
  </p:normalViewPr>
  <p:slideViewPr>
    <p:cSldViewPr>
      <p:cViewPr varScale="1">
        <p:scale>
          <a:sx n="92" d="100"/>
          <a:sy n="92" d="100"/>
        </p:scale>
        <p:origin x="-154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16F29E-A0DD-4B7E-A9AE-3A10724FF6DD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3E195-71B7-45C7-81FA-705F59356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031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2B5E18-F823-4A81-BC31-E7E530F125F5}" type="datetimeFigureOut">
              <a:rPr lang="en-US" smtClean="0"/>
              <a:t>6/24/2019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E2F239-5C99-4640-A717-72C56BB801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223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baseline="0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1753CE7A-FCE9-4AEA-9B6A-7C57996EE6C5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2F239-5C99-4640-A717-72C56BB8010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7726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2F239-5C99-4640-A717-72C56BB8010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7726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2F239-5C99-4640-A717-72C56BB8010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7726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2F239-5C99-4640-A717-72C56BB8010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772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baseline="0" dirty="0" smtClean="0"/>
          </a:p>
          <a:p>
            <a:endParaRPr lang="en-US" altLang="en-US" dirty="0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EB161DF9-70BF-4E1C-AEE0-F6705BDA9776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2F239-5C99-4640-A717-72C56BB8010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8458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2F239-5C99-4640-A717-72C56BB8010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8422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2F239-5C99-4640-A717-72C56BB8010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8422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2F239-5C99-4640-A717-72C56BB8010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8422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2F239-5C99-4640-A717-72C56BB8010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049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2F239-5C99-4640-A717-72C56BB8010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049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2F239-5C99-4640-A717-72C56BB8010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659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1317-CC1D-417B-BC21-40B90F6065E4}" type="datetime1">
              <a:rPr lang="en-US" smtClean="0"/>
              <a:t>6/24/2019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565C-6331-433B-8F5D-5BAED9C0C8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865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95880-0F85-4745-8682-A3523CF1F170}" type="datetime1">
              <a:rPr lang="en-US" smtClean="0"/>
              <a:t>6/24/2019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565C-6331-433B-8F5D-5BAED9C0C8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640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56E1E-B4AE-4666-BCB6-5CB827449017}" type="datetime1">
              <a:rPr lang="en-US" smtClean="0"/>
              <a:t>6/24/2019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565C-6331-433B-8F5D-5BAED9C0C8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229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CC9CF-41EE-4155-ABD7-A11F896AE5B3}" type="datetime1">
              <a:rPr lang="en-US" smtClean="0"/>
              <a:t>6/24/2019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565C-6331-433B-8F5D-5BAED9C0C8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819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E19D4-7DEA-4495-A4D7-6A84C56948B4}" type="datetime1">
              <a:rPr lang="en-US" smtClean="0"/>
              <a:t>6/24/2019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565C-6331-433B-8F5D-5BAED9C0C8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596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F9973-232D-4C72-AAD2-4A9811C045E6}" type="datetime1">
              <a:rPr lang="en-US" smtClean="0"/>
              <a:t>6/24/2019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565C-6331-433B-8F5D-5BAED9C0C8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386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9B2B-F3FB-4F36-917D-ACF763D9F2F8}" type="datetime1">
              <a:rPr lang="en-US" smtClean="0"/>
              <a:t>6/24/2019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565C-6331-433B-8F5D-5BAED9C0C8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487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3CC1-1918-419E-A7DB-1F75BA370815}" type="datetime1">
              <a:rPr lang="en-US" smtClean="0"/>
              <a:t>6/24/2019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565C-6331-433B-8F5D-5BAED9C0C8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61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8F55-BC84-4AC7-9F2D-11DC8321930E}" type="datetime1">
              <a:rPr lang="en-US" smtClean="0"/>
              <a:t>6/24/2019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565C-6331-433B-8F5D-5BAED9C0C8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901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7542-8852-4203-A74D-73620286AD64}" type="datetime1">
              <a:rPr lang="en-US" smtClean="0"/>
              <a:t>6/24/2019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565C-6331-433B-8F5D-5BAED9C0C8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7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7B393-FEC8-4F8B-9A11-1932C1D6853C}" type="datetime1">
              <a:rPr lang="en-US" smtClean="0"/>
              <a:t>6/24/2019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565C-6331-433B-8F5D-5BAED9C0C8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261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851EC-E411-46A0-9A65-A142E450359A}" type="datetime1">
              <a:rPr lang="en-US" smtClean="0"/>
              <a:t>6/24/2019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0565C-6331-433B-8F5D-5BAED9C0C8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2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762000" y="457200"/>
            <a:ext cx="7772400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smtClean="0">
                <a:cs typeface="Arial" charset="0"/>
              </a:rPr>
              <a:t>Storm Protection Rule Development Workshop </a:t>
            </a:r>
            <a:endParaRPr lang="en-US" altLang="en-US" sz="2800" b="1" dirty="0"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b="1" dirty="0">
              <a:cs typeface="Arial" charset="0"/>
            </a:endParaRPr>
          </a:p>
        </p:txBody>
      </p:sp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1828800" y="5029200"/>
            <a:ext cx="54864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cs typeface="Arial" charset="0"/>
              </a:rPr>
              <a:t>Robert Graves</a:t>
            </a:r>
            <a:endParaRPr lang="en-US" altLang="en-US" sz="2000" dirty="0"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cs typeface="Arial" charset="0"/>
              </a:rPr>
              <a:t>Division </a:t>
            </a:r>
            <a:r>
              <a:rPr lang="en-US" altLang="en-US" sz="2000" dirty="0">
                <a:cs typeface="Arial" charset="0"/>
              </a:rPr>
              <a:t>of </a:t>
            </a:r>
            <a:r>
              <a:rPr lang="en-US" altLang="en-US" sz="2000" dirty="0" smtClean="0">
                <a:cs typeface="Arial" charset="0"/>
              </a:rPr>
              <a:t>Engineering</a:t>
            </a:r>
            <a:endParaRPr lang="en-US" altLang="en-US" sz="2000" dirty="0"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cs typeface="Arial" charset="0"/>
              </a:rPr>
              <a:t>Florida Public Service Commission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cs typeface="Arial" charset="0"/>
              </a:rPr>
              <a:t>June 25, 2019</a:t>
            </a:r>
            <a:endParaRPr lang="en-US" altLang="en-US" sz="2000" dirty="0">
              <a:cs typeface="Arial" charset="0"/>
            </a:endParaRPr>
          </a:p>
        </p:txBody>
      </p:sp>
      <p:pic>
        <p:nvPicPr>
          <p:cNvPr id="2052" name="Picture 5" descr="C:\Users\jharlow\AppData\Local\Microsoft\Windows\Temporary Internet Files\Content.Outlook\WGWWDA5H\Color PSC logo with text a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748813"/>
            <a:ext cx="2057400" cy="208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808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693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Summary of Draft Rules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dirty="0" smtClean="0"/>
              <a:t>25-6.030 Storm Protection Plan</a:t>
            </a:r>
          </a:p>
          <a:p>
            <a:pPr lvl="1"/>
            <a:r>
              <a:rPr lang="en-US" sz="2600" dirty="0" smtClean="0"/>
              <a:t>Minimum filing requirements to meet criteria in </a:t>
            </a:r>
            <a:r>
              <a:rPr lang="en-US" sz="2600" dirty="0" smtClean="0"/>
              <a:t>Sections 366.96(3),(4), F.S.</a:t>
            </a:r>
          </a:p>
          <a:p>
            <a:r>
              <a:rPr lang="en-US" dirty="0" smtClean="0"/>
              <a:t>25-6.031 Storm Protection Plan Cost Recovery Clause</a:t>
            </a:r>
          </a:p>
          <a:p>
            <a:pPr lvl="1"/>
            <a:r>
              <a:rPr lang="en-US" sz="2600" dirty="0" smtClean="0"/>
              <a:t>Mechanics </a:t>
            </a:r>
            <a:r>
              <a:rPr lang="en-US" sz="2600" dirty="0"/>
              <a:t>and filing requirements for annual clause proceedings</a:t>
            </a:r>
          </a:p>
          <a:p>
            <a:pPr lvl="1"/>
            <a:endParaRPr lang="en-US" dirty="0" smtClean="0"/>
          </a:p>
        </p:txBody>
      </p:sp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0" y="6172200"/>
            <a:ext cx="7239000" cy="76200"/>
          </a:xfrm>
          <a:prstGeom prst="rect">
            <a:avLst/>
          </a:prstGeom>
          <a:gradFill rotWithShape="1">
            <a:gsLst>
              <a:gs pos="0">
                <a:srgbClr val="3366FF"/>
              </a:gs>
              <a:gs pos="100000">
                <a:srgbClr val="00336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alibri" pitchFamily="34" charset="0"/>
            </a:endParaRPr>
          </a:p>
        </p:txBody>
      </p:sp>
      <p:pic>
        <p:nvPicPr>
          <p:cNvPr id="5" name="Picture 13" descr="C:\Users\jharlow\AppData\Local\Microsoft\Windows\Temporary Internet Files\Content.Outlook\WGWWDA5H\Color PSC logo with text aroun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863" y="5643563"/>
            <a:ext cx="10668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19"/>
          <p:cNvSpPr>
            <a:spLocks noChangeArrowheads="1"/>
          </p:cNvSpPr>
          <p:nvPr/>
        </p:nvSpPr>
        <p:spPr bwMode="auto">
          <a:xfrm>
            <a:off x="8382000" y="6172200"/>
            <a:ext cx="762000" cy="76200"/>
          </a:xfrm>
          <a:prstGeom prst="rect">
            <a:avLst/>
          </a:prstGeom>
          <a:gradFill rotWithShape="1">
            <a:gsLst>
              <a:gs pos="0">
                <a:srgbClr val="3366FF"/>
              </a:gs>
              <a:gs pos="100000">
                <a:srgbClr val="00336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alibri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565C-6331-433B-8F5D-5BAED9C0C8A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391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693" y="152400"/>
            <a:ext cx="8229600" cy="1143000"/>
          </a:xfrm>
        </p:spPr>
        <p:txBody>
          <a:bodyPr/>
          <a:lstStyle/>
          <a:p>
            <a:r>
              <a:rPr lang="en-US" dirty="0" smtClean="0"/>
              <a:t>Existing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dirty="0" smtClean="0"/>
              <a:t>Stakeholder comments on existing Commission rules that may be impacted by the new rules</a:t>
            </a:r>
          </a:p>
          <a:p>
            <a:endParaRPr lang="en-US" dirty="0" smtClean="0"/>
          </a:p>
        </p:txBody>
      </p:sp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0" y="6172200"/>
            <a:ext cx="7239000" cy="76200"/>
          </a:xfrm>
          <a:prstGeom prst="rect">
            <a:avLst/>
          </a:prstGeom>
          <a:gradFill rotWithShape="1">
            <a:gsLst>
              <a:gs pos="0">
                <a:srgbClr val="3366FF"/>
              </a:gs>
              <a:gs pos="100000">
                <a:srgbClr val="00336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alibri" pitchFamily="34" charset="0"/>
            </a:endParaRPr>
          </a:p>
        </p:txBody>
      </p:sp>
      <p:pic>
        <p:nvPicPr>
          <p:cNvPr id="5" name="Picture 13" descr="C:\Users\jharlow\AppData\Local\Microsoft\Windows\Temporary Internet Files\Content.Outlook\WGWWDA5H\Color PSC logo with text aroun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863" y="5643563"/>
            <a:ext cx="10668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19"/>
          <p:cNvSpPr>
            <a:spLocks noChangeArrowheads="1"/>
          </p:cNvSpPr>
          <p:nvPr/>
        </p:nvSpPr>
        <p:spPr bwMode="auto">
          <a:xfrm>
            <a:off x="8382000" y="6172200"/>
            <a:ext cx="762000" cy="76200"/>
          </a:xfrm>
          <a:prstGeom prst="rect">
            <a:avLst/>
          </a:prstGeom>
          <a:gradFill rotWithShape="1">
            <a:gsLst>
              <a:gs pos="0">
                <a:srgbClr val="3366FF"/>
              </a:gs>
              <a:gs pos="100000">
                <a:srgbClr val="00336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alibri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565C-6331-433B-8F5D-5BAED9C0C8A2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006501"/>
              </p:ext>
            </p:extLst>
          </p:nvPr>
        </p:nvGraphicFramePr>
        <p:xfrm>
          <a:off x="2057400" y="2971800"/>
          <a:ext cx="4969236" cy="28003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84618"/>
                <a:gridCol w="2484618"/>
              </a:tblGrid>
              <a:tr h="4000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Rule 25-6.0143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Rule 25-6.0455</a:t>
                      </a:r>
                    </a:p>
                  </a:txBody>
                  <a:tcPr marL="9525" marR="9525" marT="9525" marB="0" anchor="b"/>
                </a:tc>
              </a:tr>
              <a:tr h="4000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Rule 25-6.034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Rule 25-6.061</a:t>
                      </a:r>
                    </a:p>
                  </a:txBody>
                  <a:tcPr marL="9525" marR="9525" marT="9525" marB="0" anchor="b"/>
                </a:tc>
              </a:tr>
              <a:tr h="4000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Rule 25-6.0341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Rule 25-6.064</a:t>
                      </a:r>
                    </a:p>
                  </a:txBody>
                  <a:tcPr marL="9525" marR="9525" marT="9525" marB="0" anchor="b"/>
                </a:tc>
              </a:tr>
              <a:tr h="4000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Rule 25-6.0342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Rule 25-6.077</a:t>
                      </a:r>
                    </a:p>
                  </a:txBody>
                  <a:tcPr marL="9525" marR="9525" marT="9525" marB="0" anchor="b"/>
                </a:tc>
              </a:tr>
              <a:tr h="4000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Rule 25-6.0343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Rule 25-6.078</a:t>
                      </a:r>
                    </a:p>
                  </a:txBody>
                  <a:tcPr marL="9525" marR="9525" marT="9525" marB="0" anchor="b"/>
                </a:tc>
              </a:tr>
              <a:tr h="4000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Rule 25-6.0345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Rule 25-6.081</a:t>
                      </a:r>
                    </a:p>
                  </a:txBody>
                  <a:tcPr marL="9525" marR="9525" marT="9525" marB="0" anchor="b"/>
                </a:tc>
              </a:tr>
              <a:tr h="4000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Rule 25-6.044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Rule 25-6.115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2290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693" y="152400"/>
            <a:ext cx="8229600" cy="1143000"/>
          </a:xfrm>
        </p:spPr>
        <p:txBody>
          <a:bodyPr/>
          <a:lstStyle/>
          <a:p>
            <a:r>
              <a:rPr lang="en-US" dirty="0" smtClean="0"/>
              <a:t>Additional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dirty="0" smtClean="0"/>
              <a:t>Stakeholder comments on additional topics identified in the Commission Notice</a:t>
            </a:r>
          </a:p>
        </p:txBody>
      </p:sp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0" y="6172200"/>
            <a:ext cx="7239000" cy="76200"/>
          </a:xfrm>
          <a:prstGeom prst="rect">
            <a:avLst/>
          </a:prstGeom>
          <a:gradFill rotWithShape="1">
            <a:gsLst>
              <a:gs pos="0">
                <a:srgbClr val="3366FF"/>
              </a:gs>
              <a:gs pos="100000">
                <a:srgbClr val="00336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alibri" pitchFamily="34" charset="0"/>
            </a:endParaRPr>
          </a:p>
        </p:txBody>
      </p:sp>
      <p:pic>
        <p:nvPicPr>
          <p:cNvPr id="5" name="Picture 13" descr="C:\Users\jharlow\AppData\Local\Microsoft\Windows\Temporary Internet Files\Content.Outlook\WGWWDA5H\Color PSC logo with text aroun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863" y="5643563"/>
            <a:ext cx="10668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19"/>
          <p:cNvSpPr>
            <a:spLocks noChangeArrowheads="1"/>
          </p:cNvSpPr>
          <p:nvPr/>
        </p:nvSpPr>
        <p:spPr bwMode="auto">
          <a:xfrm>
            <a:off x="8382000" y="6172200"/>
            <a:ext cx="762000" cy="76200"/>
          </a:xfrm>
          <a:prstGeom prst="rect">
            <a:avLst/>
          </a:prstGeom>
          <a:gradFill rotWithShape="1">
            <a:gsLst>
              <a:gs pos="0">
                <a:srgbClr val="3366FF"/>
              </a:gs>
              <a:gs pos="100000">
                <a:srgbClr val="00336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alibri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565C-6331-433B-8F5D-5BAED9C0C8A2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690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693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Next Steps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Written Comments</a:t>
            </a:r>
          </a:p>
          <a:p>
            <a:endParaRPr lang="en-US" dirty="0" smtClean="0"/>
          </a:p>
        </p:txBody>
      </p:sp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0" y="6172200"/>
            <a:ext cx="7239000" cy="76200"/>
          </a:xfrm>
          <a:prstGeom prst="rect">
            <a:avLst/>
          </a:prstGeom>
          <a:gradFill rotWithShape="1">
            <a:gsLst>
              <a:gs pos="0">
                <a:srgbClr val="3366FF"/>
              </a:gs>
              <a:gs pos="100000">
                <a:srgbClr val="00336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alibri" pitchFamily="34" charset="0"/>
            </a:endParaRPr>
          </a:p>
        </p:txBody>
      </p:sp>
      <p:pic>
        <p:nvPicPr>
          <p:cNvPr id="5" name="Picture 13" descr="C:\Users\jharlow\AppData\Local\Microsoft\Windows\Temporary Internet Files\Content.Outlook\WGWWDA5H\Color PSC logo with text aroun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863" y="5643563"/>
            <a:ext cx="10668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19"/>
          <p:cNvSpPr>
            <a:spLocks noChangeArrowheads="1"/>
          </p:cNvSpPr>
          <p:nvPr/>
        </p:nvSpPr>
        <p:spPr bwMode="auto">
          <a:xfrm>
            <a:off x="8382000" y="6172200"/>
            <a:ext cx="762000" cy="76200"/>
          </a:xfrm>
          <a:prstGeom prst="rect">
            <a:avLst/>
          </a:prstGeom>
          <a:gradFill rotWithShape="1">
            <a:gsLst>
              <a:gs pos="0">
                <a:srgbClr val="3366FF"/>
              </a:gs>
              <a:gs pos="100000">
                <a:srgbClr val="00336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alibri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565C-6331-433B-8F5D-5BAED9C0C8A2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766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0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 smtClean="0"/>
              <a:t>Outline</a:t>
            </a:r>
          </a:p>
        </p:txBody>
      </p:sp>
      <p:sp>
        <p:nvSpPr>
          <p:cNvPr id="3075" name="Content Placeholder 11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Summary of Senate Bill 796 </a:t>
            </a:r>
          </a:p>
          <a:p>
            <a:pPr lvl="1"/>
            <a:r>
              <a:rPr lang="en-US" altLang="en-US" sz="2600" dirty="0"/>
              <a:t>Senate Bill 796 would establish Section 366.96 Florida Statutes (F.S.)</a:t>
            </a:r>
          </a:p>
          <a:p>
            <a:r>
              <a:rPr lang="en-US" altLang="en-US" dirty="0" smtClean="0"/>
              <a:t>Summary of Draft Rules</a:t>
            </a:r>
            <a:endParaRPr lang="en-US" altLang="en-US" dirty="0"/>
          </a:p>
          <a:p>
            <a:pPr lvl="1"/>
            <a:r>
              <a:rPr lang="en-US" altLang="en-US" sz="2600" dirty="0" smtClean="0"/>
              <a:t>Stakeholder Comments on Draft Rules</a:t>
            </a:r>
          </a:p>
          <a:p>
            <a:r>
              <a:rPr lang="en-US" altLang="en-US" dirty="0" smtClean="0"/>
              <a:t>Stakeholder Comments on Existing Rules</a:t>
            </a:r>
          </a:p>
          <a:p>
            <a:r>
              <a:rPr lang="en-US" altLang="en-US" dirty="0" smtClean="0"/>
              <a:t>Additional Topics</a:t>
            </a:r>
          </a:p>
          <a:p>
            <a:r>
              <a:rPr lang="en-US" altLang="en-US" dirty="0" smtClean="0"/>
              <a:t>Next Steps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3076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8C45A5C-3E5B-4E54-B781-E50C19193618}" type="slidenum">
              <a:rPr lang="en-US" altLang="en-US" sz="1200" smtClean="0">
                <a:latin typeface="+mn-lt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dirty="0" smtClean="0">
              <a:latin typeface="+mn-lt"/>
            </a:endParaRPr>
          </a:p>
        </p:txBody>
      </p:sp>
      <p:sp>
        <p:nvSpPr>
          <p:cNvPr id="3077" name="Rectangle 2"/>
          <p:cNvSpPr>
            <a:spLocks noChangeArrowheads="1"/>
          </p:cNvSpPr>
          <p:nvPr/>
        </p:nvSpPr>
        <p:spPr bwMode="auto">
          <a:xfrm>
            <a:off x="685800" y="4572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 u="sng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3078" name="Rectangle 3"/>
          <p:cNvSpPr>
            <a:spLocks noChangeArrowheads="1"/>
          </p:cNvSpPr>
          <p:nvPr/>
        </p:nvSpPr>
        <p:spPr bwMode="auto">
          <a:xfrm>
            <a:off x="533400" y="1600200"/>
            <a:ext cx="78486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	</a:t>
            </a:r>
          </a:p>
        </p:txBody>
      </p:sp>
      <p:sp>
        <p:nvSpPr>
          <p:cNvPr id="3079" name="Rectangle 18"/>
          <p:cNvSpPr>
            <a:spLocks noChangeArrowheads="1"/>
          </p:cNvSpPr>
          <p:nvPr/>
        </p:nvSpPr>
        <p:spPr bwMode="auto">
          <a:xfrm>
            <a:off x="0" y="6172200"/>
            <a:ext cx="7239000" cy="76200"/>
          </a:xfrm>
          <a:prstGeom prst="rect">
            <a:avLst/>
          </a:prstGeom>
          <a:gradFill rotWithShape="1">
            <a:gsLst>
              <a:gs pos="0">
                <a:srgbClr val="3366FF"/>
              </a:gs>
              <a:gs pos="100000">
                <a:srgbClr val="00336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alibri" pitchFamily="34" charset="0"/>
            </a:endParaRPr>
          </a:p>
        </p:txBody>
      </p:sp>
      <p:sp>
        <p:nvSpPr>
          <p:cNvPr id="3080" name="Rectangle 19"/>
          <p:cNvSpPr>
            <a:spLocks noChangeArrowheads="1"/>
          </p:cNvSpPr>
          <p:nvPr/>
        </p:nvSpPr>
        <p:spPr bwMode="auto">
          <a:xfrm>
            <a:off x="8382000" y="6172200"/>
            <a:ext cx="762000" cy="76200"/>
          </a:xfrm>
          <a:prstGeom prst="rect">
            <a:avLst/>
          </a:prstGeom>
          <a:gradFill rotWithShape="1">
            <a:gsLst>
              <a:gs pos="0">
                <a:srgbClr val="3366FF"/>
              </a:gs>
              <a:gs pos="100000">
                <a:srgbClr val="00336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alibri" pitchFamily="34" charset="0"/>
            </a:endParaRPr>
          </a:p>
        </p:txBody>
      </p:sp>
      <p:sp>
        <p:nvSpPr>
          <p:cNvPr id="3081" name="Rectangle 6"/>
          <p:cNvSpPr>
            <a:spLocks noChangeArrowheads="1"/>
          </p:cNvSpPr>
          <p:nvPr/>
        </p:nvSpPr>
        <p:spPr bwMode="auto">
          <a:xfrm>
            <a:off x="838200" y="53340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u="sng" dirty="0">
              <a:solidFill>
                <a:schemeClr val="tx2"/>
              </a:solidFill>
            </a:endParaRPr>
          </a:p>
        </p:txBody>
      </p:sp>
      <p:sp>
        <p:nvSpPr>
          <p:cNvPr id="3082" name="Rectangle 7"/>
          <p:cNvSpPr>
            <a:spLocks noChangeArrowheads="1"/>
          </p:cNvSpPr>
          <p:nvPr/>
        </p:nvSpPr>
        <p:spPr bwMode="auto">
          <a:xfrm>
            <a:off x="762000" y="1524000"/>
            <a:ext cx="76200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dirty="0"/>
          </a:p>
        </p:txBody>
      </p:sp>
      <p:pic>
        <p:nvPicPr>
          <p:cNvPr id="3083" name="Picture 13" descr="C:\Users\jharlow\AppData\Local\Microsoft\Windows\Temporary Internet Files\Content.Outlook\WGWWDA5H\Color PSC logo with text aroun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863" y="5643563"/>
            <a:ext cx="10668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518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Summary of Senate Bill 796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en-US" sz="3200" dirty="0" smtClean="0"/>
              <a:t>Section 366.96(1), F.S.</a:t>
            </a:r>
            <a:endParaRPr lang="en-US" sz="3200" dirty="0" smtClean="0"/>
          </a:p>
          <a:p>
            <a:r>
              <a:rPr lang="en-US" dirty="0" smtClean="0"/>
              <a:t>It </a:t>
            </a:r>
            <a:r>
              <a:rPr lang="en-US" dirty="0"/>
              <a:t>is in the </a:t>
            </a:r>
            <a:r>
              <a:rPr lang="en-US" dirty="0" smtClean="0"/>
              <a:t>state’s interest to strengthen electric utility infrastructure to withstand extreme weather conditions. </a:t>
            </a:r>
          </a:p>
          <a:p>
            <a:pPr lvl="1"/>
            <a:r>
              <a:rPr lang="en-US" sz="2600" dirty="0" smtClean="0"/>
              <a:t>Overhead hardening</a:t>
            </a:r>
          </a:p>
          <a:p>
            <a:pPr lvl="1"/>
            <a:r>
              <a:rPr lang="en-US" sz="2600" dirty="0" smtClean="0"/>
              <a:t>Undergrounding of certain </a:t>
            </a:r>
            <a:r>
              <a:rPr lang="en-US" sz="2600" dirty="0"/>
              <a:t>d</a:t>
            </a:r>
            <a:r>
              <a:rPr lang="en-US" sz="2600" dirty="0" smtClean="0"/>
              <a:t>istribution </a:t>
            </a:r>
            <a:r>
              <a:rPr lang="en-US" sz="2600" dirty="0"/>
              <a:t>f</a:t>
            </a:r>
            <a:r>
              <a:rPr lang="en-US" sz="2600" dirty="0" smtClean="0"/>
              <a:t>acilities</a:t>
            </a:r>
          </a:p>
          <a:p>
            <a:pPr lvl="1"/>
            <a:r>
              <a:rPr lang="en-US" sz="2600" dirty="0" smtClean="0"/>
              <a:t>Vegetation management </a:t>
            </a:r>
            <a:endParaRPr lang="en-US" sz="2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565C-6331-433B-8F5D-5BAED9C0C8A2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0" y="6172200"/>
            <a:ext cx="7239000" cy="76200"/>
          </a:xfrm>
          <a:prstGeom prst="rect">
            <a:avLst/>
          </a:prstGeom>
          <a:gradFill rotWithShape="1">
            <a:gsLst>
              <a:gs pos="0">
                <a:srgbClr val="3366FF"/>
              </a:gs>
              <a:gs pos="100000">
                <a:srgbClr val="00336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alibri" pitchFamily="34" charset="0"/>
            </a:endParaRPr>
          </a:p>
        </p:txBody>
      </p:sp>
      <p:pic>
        <p:nvPicPr>
          <p:cNvPr id="7" name="Picture 13" descr="C:\Users\jharlow\AppData\Local\Microsoft\Windows\Temporary Internet Files\Content.Outlook\WGWWDA5H\Color PSC logo with text aroun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863" y="5643563"/>
            <a:ext cx="10668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9"/>
          <p:cNvSpPr>
            <a:spLocks noChangeArrowheads="1"/>
          </p:cNvSpPr>
          <p:nvPr/>
        </p:nvSpPr>
        <p:spPr bwMode="auto">
          <a:xfrm>
            <a:off x="8382000" y="6172200"/>
            <a:ext cx="762000" cy="76200"/>
          </a:xfrm>
          <a:prstGeom prst="rect">
            <a:avLst/>
          </a:prstGeom>
          <a:gradFill rotWithShape="1">
            <a:gsLst>
              <a:gs pos="0">
                <a:srgbClr val="3366FF"/>
              </a:gs>
              <a:gs pos="100000">
                <a:srgbClr val="00336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438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Summary of Senate Bill 796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en-US" sz="3200" dirty="0"/>
              <a:t>Section </a:t>
            </a:r>
            <a:r>
              <a:rPr lang="en-US" altLang="en-US" sz="3200" dirty="0" smtClean="0"/>
              <a:t>366.96(3), </a:t>
            </a:r>
            <a:r>
              <a:rPr lang="en-US" altLang="en-US" sz="3200" dirty="0"/>
              <a:t>F.S</a:t>
            </a:r>
            <a:r>
              <a:rPr lang="en-US" altLang="en-US" sz="3200" dirty="0" smtClean="0"/>
              <a:t>.</a:t>
            </a:r>
            <a:endParaRPr lang="en-US" dirty="0" smtClean="0"/>
          </a:p>
          <a:p>
            <a:r>
              <a:rPr lang="en-US" dirty="0" smtClean="0"/>
              <a:t>Each </a:t>
            </a:r>
            <a:r>
              <a:rPr lang="en-US" dirty="0"/>
              <a:t>public utility </a:t>
            </a:r>
            <a:r>
              <a:rPr lang="en-US" dirty="0" smtClean="0"/>
              <a:t>shall file a storm </a:t>
            </a:r>
            <a:r>
              <a:rPr lang="en-US" dirty="0"/>
              <a:t>protection plan that covers the utility’s immediate 10-year planning period. </a:t>
            </a:r>
            <a:endParaRPr lang="en-US" dirty="0" smtClean="0"/>
          </a:p>
          <a:p>
            <a:pPr lvl="1"/>
            <a:r>
              <a:rPr lang="en-US" sz="2600" dirty="0" smtClean="0"/>
              <a:t>The Commission shall adopt rules to specify the elements that must be included in a utility’s filing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565C-6331-433B-8F5D-5BAED9C0C8A2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0" y="6172200"/>
            <a:ext cx="7239000" cy="76200"/>
          </a:xfrm>
          <a:prstGeom prst="rect">
            <a:avLst/>
          </a:prstGeom>
          <a:gradFill rotWithShape="1">
            <a:gsLst>
              <a:gs pos="0">
                <a:srgbClr val="3366FF"/>
              </a:gs>
              <a:gs pos="100000">
                <a:srgbClr val="00336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alibri" pitchFamily="34" charset="0"/>
            </a:endParaRPr>
          </a:p>
        </p:txBody>
      </p:sp>
      <p:pic>
        <p:nvPicPr>
          <p:cNvPr id="7" name="Picture 13" descr="C:\Users\jharlow\AppData\Local\Microsoft\Windows\Temporary Internet Files\Content.Outlook\WGWWDA5H\Color PSC logo with text aroun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863" y="5643563"/>
            <a:ext cx="10668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9"/>
          <p:cNvSpPr>
            <a:spLocks noChangeArrowheads="1"/>
          </p:cNvSpPr>
          <p:nvPr/>
        </p:nvSpPr>
        <p:spPr bwMode="auto">
          <a:xfrm>
            <a:off x="8382000" y="6172200"/>
            <a:ext cx="762000" cy="76200"/>
          </a:xfrm>
          <a:prstGeom prst="rect">
            <a:avLst/>
          </a:prstGeom>
          <a:gradFill rotWithShape="1">
            <a:gsLst>
              <a:gs pos="0">
                <a:srgbClr val="3366FF"/>
              </a:gs>
              <a:gs pos="100000">
                <a:srgbClr val="00336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183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Summary of Senate Bill 796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en-US" sz="3500" dirty="0"/>
              <a:t>Section </a:t>
            </a:r>
            <a:r>
              <a:rPr lang="en-US" altLang="en-US" sz="3500" dirty="0" smtClean="0"/>
              <a:t>366.96(4), </a:t>
            </a:r>
            <a:r>
              <a:rPr lang="en-US" altLang="en-US" sz="3500" dirty="0"/>
              <a:t>F.S</a:t>
            </a:r>
            <a:r>
              <a:rPr lang="en-US" altLang="en-US" sz="3500" dirty="0" smtClean="0"/>
              <a:t>.</a:t>
            </a:r>
            <a:endParaRPr lang="en-US" sz="3500" dirty="0" smtClean="0"/>
          </a:p>
          <a:p>
            <a:r>
              <a:rPr lang="en-US" sz="3500" dirty="0" smtClean="0"/>
              <a:t>In </a:t>
            </a:r>
            <a:r>
              <a:rPr lang="en-US" sz="3500" dirty="0"/>
              <a:t>its review of each plan the Commission shall </a:t>
            </a:r>
            <a:r>
              <a:rPr lang="en-US" sz="3500" dirty="0" smtClean="0"/>
              <a:t>consider </a:t>
            </a:r>
          </a:p>
          <a:p>
            <a:pPr lvl="1"/>
            <a:r>
              <a:rPr lang="en-US" dirty="0" smtClean="0"/>
              <a:t>The extent to which the plan is expected to reduce restoration costs and outage times associated with extreme weather events and enhance reliability</a:t>
            </a:r>
          </a:p>
          <a:p>
            <a:pPr lvl="1"/>
            <a:r>
              <a:rPr lang="en-US" dirty="0" smtClean="0"/>
              <a:t>The extent to which storm protection is feasible in certain areas</a:t>
            </a:r>
          </a:p>
          <a:p>
            <a:pPr lvl="1"/>
            <a:r>
              <a:rPr lang="en-US" dirty="0" smtClean="0"/>
              <a:t>Estimated costs and benefits</a:t>
            </a:r>
          </a:p>
          <a:p>
            <a:pPr lvl="1"/>
            <a:r>
              <a:rPr lang="en-US" dirty="0" smtClean="0"/>
              <a:t>Estimated annual rate impact for the first 3 years of the plan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565C-6331-433B-8F5D-5BAED9C0C8A2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0" y="6172200"/>
            <a:ext cx="7239000" cy="76200"/>
          </a:xfrm>
          <a:prstGeom prst="rect">
            <a:avLst/>
          </a:prstGeom>
          <a:gradFill rotWithShape="1">
            <a:gsLst>
              <a:gs pos="0">
                <a:srgbClr val="3366FF"/>
              </a:gs>
              <a:gs pos="100000">
                <a:srgbClr val="00336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alibri" pitchFamily="34" charset="0"/>
            </a:endParaRPr>
          </a:p>
        </p:txBody>
      </p:sp>
      <p:pic>
        <p:nvPicPr>
          <p:cNvPr id="7" name="Picture 13" descr="C:\Users\jharlow\AppData\Local\Microsoft\Windows\Temporary Internet Files\Content.Outlook\WGWWDA5H\Color PSC logo with text aroun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863" y="5643563"/>
            <a:ext cx="10668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9"/>
          <p:cNvSpPr>
            <a:spLocks noChangeArrowheads="1"/>
          </p:cNvSpPr>
          <p:nvPr/>
        </p:nvSpPr>
        <p:spPr bwMode="auto">
          <a:xfrm>
            <a:off x="8382000" y="6172200"/>
            <a:ext cx="762000" cy="76200"/>
          </a:xfrm>
          <a:prstGeom prst="rect">
            <a:avLst/>
          </a:prstGeom>
          <a:gradFill rotWithShape="1">
            <a:gsLst>
              <a:gs pos="0">
                <a:srgbClr val="3366FF"/>
              </a:gs>
              <a:gs pos="100000">
                <a:srgbClr val="00336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50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Summary of Senate Bill 796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en-US" sz="3200" dirty="0" smtClean="0"/>
              <a:t>Sections 366.96(5),(6), </a:t>
            </a:r>
            <a:r>
              <a:rPr lang="en-US" altLang="en-US" sz="3200" dirty="0"/>
              <a:t>F.S</a:t>
            </a:r>
            <a:r>
              <a:rPr lang="en-US" altLang="en-US" sz="3200" dirty="0" smtClean="0"/>
              <a:t>.</a:t>
            </a:r>
            <a:endParaRPr lang="en-US" sz="32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No later than 180 days after a plan </a:t>
            </a:r>
            <a:r>
              <a:rPr lang="en-US" sz="3200" dirty="0"/>
              <a:t>is filed </a:t>
            </a:r>
            <a:r>
              <a:rPr lang="en-US" sz="3200" dirty="0" smtClean="0"/>
              <a:t>the Commission shall </a:t>
            </a:r>
            <a:r>
              <a:rPr lang="en-US" sz="3200" dirty="0"/>
              <a:t>approve, approve with modification, or deny the </a:t>
            </a:r>
            <a:r>
              <a:rPr lang="en-US" sz="3200" dirty="0" smtClean="0"/>
              <a:t>plan</a:t>
            </a:r>
            <a:endParaRPr lang="en-US" sz="3200" i="1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At least every three years after approval a utility must file an updated plan</a:t>
            </a:r>
          </a:p>
          <a:p>
            <a:pPr lvl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565C-6331-433B-8F5D-5BAED9C0C8A2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0" y="6172200"/>
            <a:ext cx="7239000" cy="76200"/>
          </a:xfrm>
          <a:prstGeom prst="rect">
            <a:avLst/>
          </a:prstGeom>
          <a:gradFill rotWithShape="1">
            <a:gsLst>
              <a:gs pos="0">
                <a:srgbClr val="3366FF"/>
              </a:gs>
              <a:gs pos="100000">
                <a:srgbClr val="00336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alibri" pitchFamily="34" charset="0"/>
            </a:endParaRPr>
          </a:p>
        </p:txBody>
      </p:sp>
      <p:pic>
        <p:nvPicPr>
          <p:cNvPr id="7" name="Picture 13" descr="C:\Users\jharlow\AppData\Local\Microsoft\Windows\Temporary Internet Files\Content.Outlook\WGWWDA5H\Color PSC logo with text aroun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863" y="5643563"/>
            <a:ext cx="10668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9"/>
          <p:cNvSpPr>
            <a:spLocks noChangeArrowheads="1"/>
          </p:cNvSpPr>
          <p:nvPr/>
        </p:nvSpPr>
        <p:spPr bwMode="auto">
          <a:xfrm>
            <a:off x="8382000" y="6172200"/>
            <a:ext cx="762000" cy="76200"/>
          </a:xfrm>
          <a:prstGeom prst="rect">
            <a:avLst/>
          </a:prstGeom>
          <a:gradFill rotWithShape="1">
            <a:gsLst>
              <a:gs pos="0">
                <a:srgbClr val="3366FF"/>
              </a:gs>
              <a:gs pos="100000">
                <a:srgbClr val="00336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586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4000" dirty="0"/>
              <a:t>Summary of Senate Bill 796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648201"/>
          </a:xfrm>
        </p:spPr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en-US" sz="3200" dirty="0"/>
              <a:t>Section </a:t>
            </a:r>
            <a:r>
              <a:rPr lang="en-US" altLang="en-US" sz="3200" dirty="0" smtClean="0"/>
              <a:t>366.96(7), </a:t>
            </a:r>
            <a:r>
              <a:rPr lang="en-US" altLang="en-US" sz="3200" dirty="0"/>
              <a:t>F.S</a:t>
            </a:r>
            <a:r>
              <a:rPr lang="en-US" altLang="en-US" sz="3200" dirty="0" smtClean="0"/>
              <a:t>.</a:t>
            </a:r>
            <a:endParaRPr lang="en-US" sz="3200" dirty="0" smtClean="0"/>
          </a:p>
          <a:p>
            <a:r>
              <a:rPr lang="en-US" dirty="0" smtClean="0"/>
              <a:t>The Commission shall conduct an annual proceeding to determine prudently incurred storm protection plan costs </a:t>
            </a:r>
          </a:p>
          <a:p>
            <a:pPr lvl="1"/>
            <a:r>
              <a:rPr lang="en-US" sz="2600" dirty="0" smtClean="0"/>
              <a:t>Costs are allowed to be recovered through a charge separate from base rates</a:t>
            </a:r>
          </a:p>
          <a:p>
            <a:pPr lvl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565C-6331-433B-8F5D-5BAED9C0C8A2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0" y="6172200"/>
            <a:ext cx="7239000" cy="76200"/>
          </a:xfrm>
          <a:prstGeom prst="rect">
            <a:avLst/>
          </a:prstGeom>
          <a:gradFill rotWithShape="1">
            <a:gsLst>
              <a:gs pos="0">
                <a:srgbClr val="3366FF"/>
              </a:gs>
              <a:gs pos="100000">
                <a:srgbClr val="00336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alibri" pitchFamily="34" charset="0"/>
            </a:endParaRPr>
          </a:p>
        </p:txBody>
      </p:sp>
      <p:pic>
        <p:nvPicPr>
          <p:cNvPr id="7" name="Picture 13" descr="C:\Users\jharlow\AppData\Local\Microsoft\Windows\Temporary Internet Files\Content.Outlook\WGWWDA5H\Color PSC logo with text aroun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863" y="5643563"/>
            <a:ext cx="10668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9"/>
          <p:cNvSpPr>
            <a:spLocks noChangeArrowheads="1"/>
          </p:cNvSpPr>
          <p:nvPr/>
        </p:nvSpPr>
        <p:spPr bwMode="auto">
          <a:xfrm>
            <a:off x="8382000" y="6172200"/>
            <a:ext cx="762000" cy="76200"/>
          </a:xfrm>
          <a:prstGeom prst="rect">
            <a:avLst/>
          </a:prstGeom>
          <a:gradFill rotWithShape="1">
            <a:gsLst>
              <a:gs pos="0">
                <a:srgbClr val="3366FF"/>
              </a:gs>
              <a:gs pos="100000">
                <a:srgbClr val="00336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020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4000" dirty="0"/>
              <a:t>Summary of Senate Bill 796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648201"/>
          </a:xfrm>
        </p:spPr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en-US" sz="3200" dirty="0" smtClean="0"/>
              <a:t>Sections 366.96(8),(9), </a:t>
            </a:r>
            <a:r>
              <a:rPr lang="en-US" altLang="en-US" sz="3200" dirty="0"/>
              <a:t>F.S</a:t>
            </a:r>
            <a:r>
              <a:rPr lang="en-US" altLang="en-US" sz="3200" dirty="0" smtClean="0"/>
              <a:t>.</a:t>
            </a:r>
            <a:endParaRPr lang="en-US" dirty="0"/>
          </a:p>
          <a:p>
            <a:r>
              <a:rPr lang="en-US" dirty="0" smtClean="0"/>
              <a:t>Storm </a:t>
            </a:r>
            <a:r>
              <a:rPr lang="en-US" dirty="0"/>
              <a:t>protection plan costs may not include costs recovered through base rates and must be allocated to customers based on the last rate design</a:t>
            </a:r>
          </a:p>
          <a:p>
            <a:r>
              <a:rPr lang="en-US" dirty="0"/>
              <a:t>A utility may recover annual depreciation and a return on the undepreciated balance using the utility’s last approved return on equity</a:t>
            </a:r>
          </a:p>
          <a:p>
            <a:pPr lvl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565C-6331-433B-8F5D-5BAED9C0C8A2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0" y="6172200"/>
            <a:ext cx="7239000" cy="76200"/>
          </a:xfrm>
          <a:prstGeom prst="rect">
            <a:avLst/>
          </a:prstGeom>
          <a:gradFill rotWithShape="1">
            <a:gsLst>
              <a:gs pos="0">
                <a:srgbClr val="3366FF"/>
              </a:gs>
              <a:gs pos="100000">
                <a:srgbClr val="00336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alibri" pitchFamily="34" charset="0"/>
            </a:endParaRPr>
          </a:p>
        </p:txBody>
      </p:sp>
      <p:pic>
        <p:nvPicPr>
          <p:cNvPr id="7" name="Picture 13" descr="C:\Users\jharlow\AppData\Local\Microsoft\Windows\Temporary Internet Files\Content.Outlook\WGWWDA5H\Color PSC logo with text aroun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863" y="5643563"/>
            <a:ext cx="10668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9"/>
          <p:cNvSpPr>
            <a:spLocks noChangeArrowheads="1"/>
          </p:cNvSpPr>
          <p:nvPr/>
        </p:nvSpPr>
        <p:spPr bwMode="auto">
          <a:xfrm>
            <a:off x="8382000" y="6172200"/>
            <a:ext cx="762000" cy="76200"/>
          </a:xfrm>
          <a:prstGeom prst="rect">
            <a:avLst/>
          </a:prstGeom>
          <a:gradFill rotWithShape="1">
            <a:gsLst>
              <a:gs pos="0">
                <a:srgbClr val="3366FF"/>
              </a:gs>
              <a:gs pos="100000">
                <a:srgbClr val="00336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959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Summary of Senate Bill 796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en-US" sz="3200" dirty="0"/>
              <a:t>Section </a:t>
            </a:r>
            <a:r>
              <a:rPr lang="en-US" altLang="en-US" sz="3200" dirty="0" smtClean="0"/>
              <a:t>366.96(11), </a:t>
            </a:r>
            <a:r>
              <a:rPr lang="en-US" altLang="en-US" sz="3200" dirty="0"/>
              <a:t>F.S</a:t>
            </a:r>
            <a:r>
              <a:rPr lang="en-US" altLang="en-US" sz="3200" dirty="0" smtClean="0"/>
              <a:t>.</a:t>
            </a:r>
            <a:endParaRPr lang="en-US" sz="32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The Commission shall adopt </a:t>
            </a:r>
            <a:r>
              <a:rPr lang="en-US" sz="3200" dirty="0"/>
              <a:t>rules to implement and administer S</a:t>
            </a:r>
            <a:r>
              <a:rPr lang="en-US" sz="3200" dirty="0" smtClean="0"/>
              <a:t>ection 366.96</a:t>
            </a:r>
            <a:endParaRPr lang="en-US" sz="3200" dirty="0"/>
          </a:p>
          <a:p>
            <a:pPr lvl="1"/>
            <a:r>
              <a:rPr lang="en-US" sz="2600" dirty="0" smtClean="0"/>
              <a:t>Rules must be proposed no </a:t>
            </a:r>
            <a:r>
              <a:rPr lang="en-US" sz="2600" dirty="0"/>
              <a:t>later than October 31, </a:t>
            </a:r>
            <a:r>
              <a:rPr lang="en-US" sz="2600" dirty="0" smtClean="0"/>
              <a:t>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565C-6331-433B-8F5D-5BAED9C0C8A2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0" y="6172200"/>
            <a:ext cx="7239000" cy="76200"/>
          </a:xfrm>
          <a:prstGeom prst="rect">
            <a:avLst/>
          </a:prstGeom>
          <a:gradFill rotWithShape="1">
            <a:gsLst>
              <a:gs pos="0">
                <a:srgbClr val="3366FF"/>
              </a:gs>
              <a:gs pos="100000">
                <a:srgbClr val="00336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alibri" pitchFamily="34" charset="0"/>
            </a:endParaRPr>
          </a:p>
        </p:txBody>
      </p:sp>
      <p:pic>
        <p:nvPicPr>
          <p:cNvPr id="7" name="Picture 13" descr="C:\Users\jharlow\AppData\Local\Microsoft\Windows\Temporary Internet Files\Content.Outlook\WGWWDA5H\Color PSC logo with text aroun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863" y="5643563"/>
            <a:ext cx="10668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9"/>
          <p:cNvSpPr>
            <a:spLocks noChangeArrowheads="1"/>
          </p:cNvSpPr>
          <p:nvPr/>
        </p:nvSpPr>
        <p:spPr bwMode="auto">
          <a:xfrm>
            <a:off x="8382000" y="6172200"/>
            <a:ext cx="762000" cy="76200"/>
          </a:xfrm>
          <a:prstGeom prst="rect">
            <a:avLst/>
          </a:prstGeom>
          <a:gradFill rotWithShape="1">
            <a:gsLst>
              <a:gs pos="0">
                <a:srgbClr val="3366FF"/>
              </a:gs>
              <a:gs pos="100000">
                <a:srgbClr val="00336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856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8213</TotalTime>
  <Words>503</Words>
  <Application>Microsoft Office PowerPoint</Application>
  <PresentationFormat>On-screen Show (4:3)</PresentationFormat>
  <Paragraphs>100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Outline</vt:lpstr>
      <vt:lpstr>Summary of Senate Bill 796</vt:lpstr>
      <vt:lpstr>Summary of Senate Bill 796</vt:lpstr>
      <vt:lpstr>Summary of Senate Bill 796</vt:lpstr>
      <vt:lpstr>Summary of Senate Bill 796</vt:lpstr>
      <vt:lpstr>Summary of Senate Bill 796</vt:lpstr>
      <vt:lpstr>Summary of Senate Bill 796</vt:lpstr>
      <vt:lpstr>Summary of Senate Bill 796</vt:lpstr>
      <vt:lpstr>Summary of Draft Rules</vt:lpstr>
      <vt:lpstr>Existing Rules</vt:lpstr>
      <vt:lpstr>Additional Topics</vt:lpstr>
      <vt:lpstr>Next Steps</vt:lpstr>
    </vt:vector>
  </TitlesOfParts>
  <Company>Florida Public Service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of Rule 25-6.0426, F.A.C., Recovery of Economic Development Expenses</dc:title>
  <dc:creator>Elisabeth Draper</dc:creator>
  <cp:lastModifiedBy>Robert Graves</cp:lastModifiedBy>
  <cp:revision>107</cp:revision>
  <cp:lastPrinted>2019-06-21T12:12:17Z</cp:lastPrinted>
  <dcterms:created xsi:type="dcterms:W3CDTF">2018-12-27T13:38:53Z</dcterms:created>
  <dcterms:modified xsi:type="dcterms:W3CDTF">2019-06-24T13:28:34Z</dcterms:modified>
</cp:coreProperties>
</file>