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7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8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9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0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9" r:id="rId1"/>
    <p:sldMasterId id="2147483721" r:id="rId2"/>
    <p:sldMasterId id="2147483756" r:id="rId3"/>
    <p:sldMasterId id="2147483758" r:id="rId4"/>
    <p:sldMasterId id="2147483760" r:id="rId5"/>
    <p:sldMasterId id="2147483763" r:id="rId6"/>
    <p:sldMasterId id="2147483792" r:id="rId7"/>
    <p:sldMasterId id="2147483819" r:id="rId8"/>
    <p:sldMasterId id="2147483843" r:id="rId9"/>
    <p:sldMasterId id="2147483867" r:id="rId10"/>
    <p:sldMasterId id="2147483890" r:id="rId11"/>
  </p:sldMasterIdLst>
  <p:notesMasterIdLst>
    <p:notesMasterId r:id="rId32"/>
  </p:notesMasterIdLst>
  <p:sldIdLst>
    <p:sldId id="2147378052" r:id="rId12"/>
    <p:sldId id="2147474293" r:id="rId13"/>
    <p:sldId id="257" r:id="rId14"/>
    <p:sldId id="2147474389" r:id="rId15"/>
    <p:sldId id="2147377677" r:id="rId16"/>
    <p:sldId id="2147377417" r:id="rId17"/>
    <p:sldId id="2147474314" r:id="rId18"/>
    <p:sldId id="9295" r:id="rId19"/>
    <p:sldId id="2147469513" r:id="rId20"/>
    <p:sldId id="9435" r:id="rId21"/>
    <p:sldId id="2147474390" r:id="rId22"/>
    <p:sldId id="9434" r:id="rId23"/>
    <p:sldId id="2147377672" r:id="rId24"/>
    <p:sldId id="9428" r:id="rId25"/>
    <p:sldId id="2147377665" r:id="rId26"/>
    <p:sldId id="9420" r:id="rId27"/>
    <p:sldId id="9329" r:id="rId28"/>
    <p:sldId id="2147474315" r:id="rId29"/>
    <p:sldId id="2147474316" r:id="rId30"/>
    <p:sldId id="2147469308" r:id="rId31"/>
  </p:sldIdLst>
  <p:sldSz cx="12192000" cy="6858000"/>
  <p:notesSz cx="7010400" cy="92964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600" kern="1200">
        <a:solidFill>
          <a:srgbClr val="000000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600" kern="1200">
        <a:solidFill>
          <a:srgbClr val="000000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600" kern="1200">
        <a:solidFill>
          <a:srgbClr val="000000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600" kern="1200">
        <a:solidFill>
          <a:srgbClr val="000000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600" kern="1200">
        <a:solidFill>
          <a:srgbClr val="0000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rgbClr val="0000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rgbClr val="0000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rgbClr val="0000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rgbClr val="000000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B8D2"/>
    <a:srgbClr val="92AED0"/>
    <a:srgbClr val="8D96A3"/>
    <a:srgbClr val="A0BBD9"/>
    <a:srgbClr val="9DBAD4"/>
    <a:srgbClr val="D9F5FF"/>
    <a:srgbClr val="18BCD8"/>
    <a:srgbClr val="8A94E2"/>
    <a:srgbClr val="14A1B8"/>
    <a:srgbClr val="0043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89F5A7-5BDB-4559-B7FF-7ACC3BF9BD57}" v="163" dt="2024-08-29T10:16:24.2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43" autoAdjust="0"/>
    <p:restoredTop sz="96327"/>
  </p:normalViewPr>
  <p:slideViewPr>
    <p:cSldViewPr snapToGrid="0" snapToObjects="1">
      <p:cViewPr varScale="1">
        <p:scale>
          <a:sx n="59" d="100"/>
          <a:sy n="59" d="100"/>
        </p:scale>
        <p:origin x="72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404FA-2F56-4B84-9E01-83BF7287C407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D6682-23DA-4D6E-AA04-5B5494581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69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156226-F90C-6646-9CB8-D41AA1DD83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455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49CB-0B81-4204-A849-0379B10D6E2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366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49CB-0B81-4204-A849-0379B10D6E2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410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of the microreactor developers are developing what I referred to as heat pipe reactors.</a:t>
            </a:r>
          </a:p>
          <a:p>
            <a:r>
              <a:rPr lang="en-US" dirty="0"/>
              <a:t>Some of you may have heard of heat pipes, as they’re not a nuclear technology, specifically.</a:t>
            </a:r>
          </a:p>
          <a:p>
            <a:r>
              <a:rPr lang="en-US" dirty="0"/>
              <a:t>Originally developed at </a:t>
            </a:r>
            <a:r>
              <a:rPr lang="en-US" dirty="0" err="1"/>
              <a:t>los</a:t>
            </a:r>
            <a:r>
              <a:rPr lang="en-US" dirty="0"/>
              <a:t> alamos national laboratory, these help maintain the permafrost under large pipelines that run through tundra, dissipating the friction heat of the oil to protect the environment.</a:t>
            </a:r>
          </a:p>
          <a:p>
            <a:r>
              <a:rPr lang="en-US" dirty="0"/>
              <a:t>They do this through the natural circulation of fluid.</a:t>
            </a:r>
          </a:p>
          <a:p>
            <a:r>
              <a:rPr lang="en-US" dirty="0"/>
              <a:t>A heat source (be it a pipeline or a nuclear reactor) will vaporize liquid within the porous media on the walls of a thin tube.</a:t>
            </a:r>
          </a:p>
          <a:p>
            <a:r>
              <a:rPr lang="en-US" dirty="0"/>
              <a:t>This vapor will flow down the open center of the tube away from the hot side, towards the cold side.</a:t>
            </a:r>
          </a:p>
          <a:p>
            <a:r>
              <a:rPr lang="en-US" dirty="0"/>
              <a:t>At the cool end, enough heat is removed that the gas turns back into a liquid, which is absorbed in the wicking material that coats the tubes.</a:t>
            </a:r>
          </a:p>
          <a:p>
            <a:r>
              <a:rPr lang="en-US" dirty="0"/>
              <a:t>From there it wicks itself back to the heat source, and the cycle repeats.</a:t>
            </a:r>
          </a:p>
          <a:p>
            <a:endParaRPr lang="en-US" dirty="0"/>
          </a:p>
          <a:p>
            <a:r>
              <a:rPr lang="en-US" dirty="0"/>
              <a:t>The liquid used in the heat pipes that nuclear developers are using are commonly things like lithium or potassium, so they can function at over 1000 C if need be. </a:t>
            </a:r>
          </a:p>
          <a:p>
            <a:r>
              <a:rPr lang="en-US" dirty="0"/>
              <a:t>This passive convective heat removal monolith sits with one ends in the core of a reactor, and the other end at some heat extraction loop that is typically the power conversion.</a:t>
            </a:r>
          </a:p>
          <a:p>
            <a:r>
              <a:rPr lang="en-US" dirty="0"/>
              <a:t>Reactors designed this way can be configured to have no moving parts within the core. </a:t>
            </a:r>
          </a:p>
          <a:p>
            <a:r>
              <a:rPr lang="en-US" dirty="0"/>
              <a:t>No coolant is circulating, and between the fuel and the hot end of a heat pipe, you can get a monolithic, essentially solid-state nuclear reactor. </a:t>
            </a:r>
          </a:p>
          <a:p>
            <a:r>
              <a:rPr lang="en-US" dirty="0"/>
              <a:t>This excludes entire categories of accident scenario, and further helps to minimize the physical size of the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49CB-0B81-4204-A849-0379B10D6E2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76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is a bit more of a tailored roadmap, and one I want to keep the basic idea behind (matching products to their place in a timeline to show how and when we can offer guidance). The rest of the structure is flexible!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49CB-0B81-4204-A849-0379B10D6E2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060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10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E42874-47DB-4819-83B8-D6A329502C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385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One way we’re improving on delivery and demonstration of value to our membership is by evaluating the NPC meeting format and making adjustments.</a:t>
            </a:r>
          </a:p>
          <a:p>
            <a:endParaRPr lang="en-US" b="1" dirty="0"/>
          </a:p>
          <a:p>
            <a:r>
              <a:rPr lang="en-US" b="1" dirty="0"/>
              <a:t>We recently assessed the meeting structure and effectiveness with the help of several EC members. You’ll see a few changes starting in 2025 based on this assessment. Actually, we’ve incorporated a few elements this year. Please let us know what you think.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156226-F90C-6646-9CB8-D41AA1DD83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807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Nuclear power has been evolving for decades and making substantial improvements as a result.</a:t>
            </a:r>
          </a:p>
          <a:p>
            <a:endParaRPr lang="en-US" dirty="0"/>
          </a:p>
          <a:p>
            <a:r>
              <a:rPr lang="en-US" dirty="0"/>
              <a:t>Most of the operating fleet is comprised of Gen II and III reactors, with more Gen III+ light water reactors going up around the world today.</a:t>
            </a:r>
          </a:p>
          <a:p>
            <a:endParaRPr lang="en-US" dirty="0"/>
          </a:p>
          <a:p>
            <a:r>
              <a:rPr lang="en-US" dirty="0"/>
              <a:t>Advanced reactors are on the horizon, bringing with them a variety of beneficial attributes, like their fundamental passive safety in physics.</a:t>
            </a:r>
          </a:p>
          <a:p>
            <a:r>
              <a:rPr lang="en-US" dirty="0"/>
              <a:t>There are a variety of technologies we refer to under this advanced reactor umbrella.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49CB-0B81-4204-A849-0379B10D6E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699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7B964-FD33-43B4-92A0-4FFF4146B1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16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Madera-Regular"/>
              </a:rPr>
              <a:t>eliminates the external piping necessary to connect the steam generators and pressurizer to the reactor pressure vessel. Large break loss of coolants accidents are eliminated by design.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49CB-0B81-4204-A849-0379B10D6E2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899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49CB-0B81-4204-A849-0379B10D6E2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039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49CB-0B81-4204-A849-0379B10D6E2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167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Sodium conditioning</a:t>
            </a:r>
          </a:p>
          <a:p>
            <a:r>
              <a:rPr lang="en-US" dirty="0"/>
              <a:t>Sodium E&amp;M pumps and primary facing components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49CB-0B81-4204-A849-0379B10D6E2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056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openxmlformats.org/officeDocument/2006/relationships/hyperlink" Target="https://twitter.com/EPRINews" TargetMode="External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37.sv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37.svg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37.svg"/></Relationships>
</file>

<file path=ppt/slideLayouts/_rels/slideLayout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37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37.svg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37.svg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8.xml"/><Relationship Id="rId6" Type="http://schemas.openxmlformats.org/officeDocument/2006/relationships/hyperlink" Target="https://twitter.com/EPRINews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3.png"/><Relationship Id="rId4" Type="http://schemas.openxmlformats.org/officeDocument/2006/relationships/hyperlink" Target="https://www.facebook.com/EPRI/" TargetMode="External"/><Relationship Id="rId9" Type="http://schemas.openxmlformats.org/officeDocument/2006/relationships/hyperlink" Target="https://www.linkedin.com/company/epri" TargetMode="Externa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png"/><Relationship Id="rId7" Type="http://schemas.openxmlformats.org/officeDocument/2006/relationships/hyperlink" Target="https://twitter.com/EPRINews" TargetMode="External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37.svg"/></Relationships>
</file>

<file path=ppt/slideLayouts/_rels/slideLayout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3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3.svg"/></Relationships>
</file>

<file path=ppt/slideLayouts/_rels/slideLayout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3.svg"/></Relationships>
</file>

<file path=ppt/slideLayouts/_rels/slideLayout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3.svg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3.svg"/></Relationships>
</file>

<file path=ppt/slideLayouts/_rels/slideLayout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Relationship Id="rId6" Type="http://schemas.openxmlformats.org/officeDocument/2006/relationships/hyperlink" Target="https://twitter.com/EPRINews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3.png"/><Relationship Id="rId4" Type="http://schemas.openxmlformats.org/officeDocument/2006/relationships/hyperlink" Target="https://www.facebook.com/EPRI/" TargetMode="External"/><Relationship Id="rId9" Type="http://schemas.openxmlformats.org/officeDocument/2006/relationships/hyperlink" Target="https://www.linkedin.com/company/epri" TargetMode="Externa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openxmlformats.org/officeDocument/2006/relationships/hyperlink" Target="https://twitter.com/EPRINews" TargetMode="External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37.svg"/></Relationships>
</file>

<file path=ppt/slideLayouts/_rels/slideLayout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37.svg"/></Relationships>
</file>

<file path=ppt/slideLayouts/_rels/slideLayout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37.svg"/></Relationships>
</file>

<file path=ppt/slideLayouts/_rels/slideLayout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37.svg"/></Relationships>
</file>

<file path=ppt/slideLayouts/_rels/slideLayout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37.svg"/></Relationships>
</file>

<file path=ppt/slideLayouts/_rels/slideLayout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37.svg"/></Relationships>
</file>

<file path=ppt/slideLayouts/_rels/slideLayout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0.xml"/><Relationship Id="rId6" Type="http://schemas.openxmlformats.org/officeDocument/2006/relationships/hyperlink" Target="https://twitter.com/EPRINews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3.png"/><Relationship Id="rId4" Type="http://schemas.openxmlformats.org/officeDocument/2006/relationships/hyperlink" Target="https://www.facebook.com/EPRI/" TargetMode="External"/><Relationship Id="rId9" Type="http://schemas.openxmlformats.org/officeDocument/2006/relationships/hyperlink" Target="https://www.linkedin.com/company/epri" TargetMode="Externa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png"/><Relationship Id="rId7" Type="http://schemas.openxmlformats.org/officeDocument/2006/relationships/hyperlink" Target="https://twitter.com/EPRINews" TargetMode="External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37.svg"/></Relationships>
</file>

<file path=ppt/slideLayouts/_rels/slideLayout1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3.svg"/></Relationships>
</file>

<file path=ppt/slideLayouts/_rels/slideLayout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3.svg"/></Relationships>
</file>

<file path=ppt/slideLayouts/_rels/slideLayout1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3.svg"/></Relationships>
</file>

<file path=ppt/slideLayouts/_rels/slideLayout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3.svg"/></Relationships>
</file>

<file path=ppt/slideLayouts/_rels/slideLayout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3.svg"/></Relationships>
</file>

<file path=ppt/slideLayouts/_rels/slideLayout1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1.xml"/><Relationship Id="rId6" Type="http://schemas.openxmlformats.org/officeDocument/2006/relationships/hyperlink" Target="https://twitter.com/EPRINews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3.png"/><Relationship Id="rId4" Type="http://schemas.openxmlformats.org/officeDocument/2006/relationships/hyperlink" Target="https://www.facebook.com/EPRI/" TargetMode="External"/><Relationship Id="rId9" Type="http://schemas.openxmlformats.org/officeDocument/2006/relationships/hyperlink" Target="https://www.linkedin.com/company/epri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openxmlformats.org/officeDocument/2006/relationships/hyperlink" Target="https://twitter.com/EPRINews" TargetMode="External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37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5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5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5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3.svg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3.svg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3.svg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3.svg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3.svg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Relationship Id="rId6" Type="http://schemas.openxmlformats.org/officeDocument/2006/relationships/hyperlink" Target="https://twitter.com/EPRINews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3.png"/><Relationship Id="rId4" Type="http://schemas.openxmlformats.org/officeDocument/2006/relationships/hyperlink" Target="https://www.facebook.com/EPRI/" TargetMode="External"/><Relationship Id="rId9" Type="http://schemas.openxmlformats.org/officeDocument/2006/relationships/hyperlink" Target="https://www.linkedin.com/company/epri" TargetMode="Externa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PR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EDFE55-CD97-4806-B97B-A9091661C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708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8707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Rectangle 8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15F8B0-B666-42D5-9101-41C9E224E801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6" name="Text Box 47">
              <a:extLst>
                <a:ext uri="{FF2B5EF4-FFF2-40B4-BE49-F238E27FC236}">
                  <a16:creationId xmlns:a16="http://schemas.microsoft.com/office/drawing/2014/main" id="{8E8588FC-1D76-47C5-B595-0F9502D2BC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7" name="TextBox 26">
              <a:hlinkClick r:id="rId3"/>
              <a:extLst>
                <a:ext uri="{FF2B5EF4-FFF2-40B4-BE49-F238E27FC236}">
                  <a16:creationId xmlns:a16="http://schemas.microsoft.com/office/drawing/2014/main" id="{B555F5C0-13E9-4F31-AC9E-6AA423B9AA45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518BE5-5103-47F0-BFFA-88320B777BD5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9" name="Picture 28">
              <a:hlinkClick r:id="rId4"/>
              <a:extLst>
                <a:ext uri="{FF2B5EF4-FFF2-40B4-BE49-F238E27FC236}">
                  <a16:creationId xmlns:a16="http://schemas.microsoft.com/office/drawing/2014/main" id="{F99B0C38-6987-4402-AC71-C1BDE714D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0" name="Picture 29">
              <a:hlinkClick r:id="rId6"/>
              <a:extLst>
                <a:ext uri="{FF2B5EF4-FFF2-40B4-BE49-F238E27FC236}">
                  <a16:creationId xmlns:a16="http://schemas.microsoft.com/office/drawing/2014/main" id="{5B7BD5C0-06C6-4AB3-BC4D-383CBA3FC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1" name="Picture 30">
              <a:hlinkClick r:id="rId8"/>
              <a:extLst>
                <a:ext uri="{FF2B5EF4-FFF2-40B4-BE49-F238E27FC236}">
                  <a16:creationId xmlns:a16="http://schemas.microsoft.com/office/drawing/2014/main" id="{D6A42936-581D-4AE8-8C5D-114B70E95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7522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3E03F-F02F-4FA3-91CB-67CB1409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D7085-5105-4024-BD3C-F69FB7128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58056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bg1">
                <a:lumMod val="65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0187-5F99-4C76-A9CB-1D435648E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339301" cy="115922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322DE9-A995-49C6-AB11-26EBFBE58EF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84C2FD-77F4-4CA6-B013-4AF023D22F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035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906308"/>
            <a:ext cx="4071169" cy="5769128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DE2BCA-D966-4BA4-98A1-F55CD4BEB28B}"/>
              </a:ext>
            </a:extLst>
          </p:cNvPr>
          <p:cNvSpPr/>
          <p:nvPr/>
        </p:nvSpPr>
        <p:spPr bwMode="auto">
          <a:xfrm>
            <a:off x="4065024" y="906308"/>
            <a:ext cx="4071169" cy="576912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36B46-B989-40E8-92AD-90AFDD95A969}"/>
              </a:ext>
            </a:extLst>
          </p:cNvPr>
          <p:cNvSpPr/>
          <p:nvPr/>
        </p:nvSpPr>
        <p:spPr bwMode="auto">
          <a:xfrm>
            <a:off x="8120831" y="906308"/>
            <a:ext cx="4071169" cy="57691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E401EC-CFA2-4017-97FF-99696741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7807F-D435-3748-B68A-6F2BCBE2BD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B9D1C1-137F-2449-9605-5A885723D2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864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15B7FF-8AE1-7840-8A12-38421A00C9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248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58204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12540B-7B8C-4538-9553-857173998AE4}"/>
              </a:ext>
            </a:extLst>
          </p:cNvPr>
          <p:cNvSpPr/>
          <p:nvPr/>
        </p:nvSpPr>
        <p:spPr bwMode="auto">
          <a:xfrm>
            <a:off x="0" y="102457"/>
            <a:ext cx="12192000" cy="6572979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9186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5DAEE8-1A37-EBB5-4503-B6013CD4C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0" y="2712785"/>
            <a:ext cx="12192000" cy="1626781"/>
          </a:xfrm>
          <a:ln>
            <a:noFill/>
          </a:ln>
        </p:spPr>
        <p:txBody>
          <a:bodyPr anchor="ctr">
            <a:normAutofit/>
          </a:bodyPr>
          <a:lstStyle>
            <a:lvl1pPr algn="ctr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SECTION TITLE STYLE</a:t>
            </a:r>
          </a:p>
        </p:txBody>
      </p:sp>
    </p:spTree>
    <p:extLst>
      <p:ext uri="{BB962C8B-B14F-4D97-AF65-F5344CB8AC3E}">
        <p14:creationId xmlns:p14="http://schemas.microsoft.com/office/powerpoint/2010/main" val="679659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D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ollage of people's faces&#10;&#10;Description automatically generated">
            <a:extLst>
              <a:ext uri="{FF2B5EF4-FFF2-40B4-BE49-F238E27FC236}">
                <a16:creationId xmlns:a16="http://schemas.microsoft.com/office/drawing/2014/main" id="{6BDEEAC0-66B1-2C60-7D57-F21336374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7678F2-5771-717F-BFB4-E78D42F06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icons &amp; copyright">
            <a:extLst>
              <a:ext uri="{FF2B5EF4-FFF2-40B4-BE49-F238E27FC236}">
                <a16:creationId xmlns:a16="http://schemas.microsoft.com/office/drawing/2014/main" id="{24FB9A3B-E2B7-F2A3-28BA-065ADF6ADD06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4" name="copyright">
              <a:extLst>
                <a:ext uri="{FF2B5EF4-FFF2-40B4-BE49-F238E27FC236}">
                  <a16:creationId xmlns:a16="http://schemas.microsoft.com/office/drawing/2014/main" id="{B67527DF-69D4-B579-D17F-3B8A09F8E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5" name="epri.com">
              <a:hlinkClick r:id="rId4"/>
              <a:extLst>
                <a:ext uri="{FF2B5EF4-FFF2-40B4-BE49-F238E27FC236}">
                  <a16:creationId xmlns:a16="http://schemas.microsoft.com/office/drawing/2014/main" id="{13C65919-436C-492E-C110-4C815A4AC0B6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D516A25-BAB7-B6BA-8446-F279AE1EAEF2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7" name="Facebook icon">
              <a:hlinkClick r:id="rId5"/>
              <a:extLst>
                <a:ext uri="{FF2B5EF4-FFF2-40B4-BE49-F238E27FC236}">
                  <a16:creationId xmlns:a16="http://schemas.microsoft.com/office/drawing/2014/main" id="{6AB19718-D8D2-07C5-7FC2-E1327EA61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9" name="X icon">
              <a:hlinkClick r:id="rId7"/>
              <a:extLst>
                <a:ext uri="{FF2B5EF4-FFF2-40B4-BE49-F238E27FC236}">
                  <a16:creationId xmlns:a16="http://schemas.microsoft.com/office/drawing/2014/main" id="{5EEEC7E6-F54A-A41B-5571-A54645DB9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7" name="LinkedIn icon">
              <a:hlinkClick r:id="rId10"/>
              <a:extLst>
                <a:ext uri="{FF2B5EF4-FFF2-40B4-BE49-F238E27FC236}">
                  <a16:creationId xmlns:a16="http://schemas.microsoft.com/office/drawing/2014/main" id="{F406FCCA-87B9-BDB0-DB6A-BD1976254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9CBC3EA-20E5-85B5-BEAA-C6AABA8CF7CD}"/>
              </a:ext>
            </a:extLst>
          </p:cNvPr>
          <p:cNvSpPr txBox="1"/>
          <p:nvPr/>
        </p:nvSpPr>
        <p:spPr>
          <a:xfrm>
            <a:off x="0" y="328491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36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TOGETHER…SHAPING THE FUTURE OF ENERGY</a:t>
            </a:r>
            <a:r>
              <a:rPr lang="en-US" sz="3600" b="1" i="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®</a:t>
            </a:r>
            <a:endParaRPr lang="en-US" sz="32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1553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5288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ED1F05-A941-0347-8082-FB704E31A2C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97648" y="1497172"/>
            <a:ext cx="1382713" cy="1394619"/>
          </a:xfrm>
          <a:prstGeom prst="roundRect">
            <a:avLst>
              <a:gd name="adj" fmla="val 5094"/>
            </a:avLst>
          </a:prstGeom>
          <a:solidFill>
            <a:schemeClr val="accent6">
              <a:lumMod val="90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pic</a:t>
            </a:r>
            <a:endParaRPr lang="fi-FI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65D363D-8199-6740-B33E-E2517413B13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72180" y="1497172"/>
            <a:ext cx="1382713" cy="1394619"/>
          </a:xfrm>
          <a:prstGeom prst="roundRect">
            <a:avLst>
              <a:gd name="adj" fmla="val 5094"/>
            </a:avLst>
          </a:prstGeom>
          <a:solidFill>
            <a:schemeClr val="accent6">
              <a:lumMod val="90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pic</a:t>
            </a:r>
            <a:endParaRPr lang="fi-FI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A6F5B54-1A58-D34F-91F8-0FF7FD1C1C1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46713" y="1497172"/>
            <a:ext cx="1382713" cy="1394619"/>
          </a:xfrm>
          <a:prstGeom prst="roundRect">
            <a:avLst>
              <a:gd name="adj" fmla="val 5094"/>
            </a:avLst>
          </a:prstGeom>
          <a:solidFill>
            <a:schemeClr val="accent6">
              <a:lumMod val="90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pic</a:t>
            </a:r>
            <a:endParaRPr lang="fi-FI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D9447AF-313E-024D-8393-718F9A6A21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421245" y="1497172"/>
            <a:ext cx="1382713" cy="1394619"/>
          </a:xfrm>
          <a:prstGeom prst="roundRect">
            <a:avLst>
              <a:gd name="adj" fmla="val 5094"/>
            </a:avLst>
          </a:prstGeom>
          <a:solidFill>
            <a:schemeClr val="accent6">
              <a:lumMod val="90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pic</a:t>
            </a:r>
            <a:endParaRPr lang="fi-FI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EE6297E-B845-0D4C-A028-FFCB1A74395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95778" y="1497172"/>
            <a:ext cx="1382713" cy="1394619"/>
          </a:xfrm>
          <a:prstGeom prst="roundRect">
            <a:avLst>
              <a:gd name="adj" fmla="val 5094"/>
            </a:avLst>
          </a:prstGeom>
          <a:solidFill>
            <a:schemeClr val="accent6">
              <a:lumMod val="90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pic</a:t>
            </a:r>
            <a:endParaRPr lang="fi-FI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7CDCAA3-5DEE-1345-B22D-9D3418476DB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497648" y="3429000"/>
            <a:ext cx="1382713" cy="1394619"/>
          </a:xfrm>
          <a:prstGeom prst="roundRect">
            <a:avLst>
              <a:gd name="adj" fmla="val 5094"/>
            </a:avLst>
          </a:prstGeom>
          <a:solidFill>
            <a:schemeClr val="accent6">
              <a:lumMod val="90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pic</a:t>
            </a:r>
            <a:endParaRPr lang="fi-FI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0ECABCD-9D3E-2B43-A306-35466C84D6E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472180" y="3429000"/>
            <a:ext cx="1382713" cy="1394619"/>
          </a:xfrm>
          <a:prstGeom prst="roundRect">
            <a:avLst>
              <a:gd name="adj" fmla="val 5094"/>
            </a:avLst>
          </a:prstGeom>
          <a:solidFill>
            <a:schemeClr val="accent6">
              <a:lumMod val="90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pic</a:t>
            </a:r>
            <a:endParaRPr lang="fi-FI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9428B26-C719-0049-A163-A48693F04BF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46713" y="3429000"/>
            <a:ext cx="1382713" cy="1394619"/>
          </a:xfrm>
          <a:prstGeom prst="roundRect">
            <a:avLst>
              <a:gd name="adj" fmla="val 5094"/>
            </a:avLst>
          </a:prstGeom>
          <a:solidFill>
            <a:schemeClr val="accent6">
              <a:lumMod val="90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pic</a:t>
            </a:r>
            <a:endParaRPr lang="fi-FI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D90F2A3-9AA0-274F-B9AD-5AF29DA6E8D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421245" y="3429000"/>
            <a:ext cx="1382713" cy="1394619"/>
          </a:xfrm>
          <a:prstGeom prst="roundRect">
            <a:avLst>
              <a:gd name="adj" fmla="val 5094"/>
            </a:avLst>
          </a:prstGeom>
          <a:solidFill>
            <a:schemeClr val="accent6">
              <a:lumMod val="90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pic</a:t>
            </a:r>
            <a:endParaRPr lang="fi-FI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30BBD92-1243-FE48-B8EB-A865FCC8F89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95778" y="3429000"/>
            <a:ext cx="1382713" cy="1394619"/>
          </a:xfrm>
          <a:prstGeom prst="roundRect">
            <a:avLst>
              <a:gd name="adj" fmla="val 5094"/>
            </a:avLst>
          </a:prstGeom>
          <a:solidFill>
            <a:schemeClr val="accent6">
              <a:lumMod val="90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pic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75254809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PR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 image" descr="A person and person wearing hardhats and reflective jackets&#10;&#10;Description automatically generated">
            <a:extLst>
              <a:ext uri="{FF2B5EF4-FFF2-40B4-BE49-F238E27FC236}">
                <a16:creationId xmlns:a16="http://schemas.microsoft.com/office/drawing/2014/main" id="{209227F5-4A1B-965C-3F0A-A69C495B16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blue overlay">
            <a:extLst>
              <a:ext uri="{FF2B5EF4-FFF2-40B4-BE49-F238E27FC236}">
                <a16:creationId xmlns:a16="http://schemas.microsoft.com/office/drawing/2014/main" id="{0A0E3FA6-7366-DC1E-90E6-EBA989CA3D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icons &amp; copyright">
            <a:extLst>
              <a:ext uri="{FF2B5EF4-FFF2-40B4-BE49-F238E27FC236}">
                <a16:creationId xmlns:a16="http://schemas.microsoft.com/office/drawing/2014/main" id="{55A66F40-1629-EB9C-199A-3F6AC73652DA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5" name="copyright">
              <a:extLst>
                <a:ext uri="{FF2B5EF4-FFF2-40B4-BE49-F238E27FC236}">
                  <a16:creationId xmlns:a16="http://schemas.microsoft.com/office/drawing/2014/main" id="{18743082-BE25-F152-36B2-7508F0E861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6" name="epri.com">
              <a:hlinkClick r:id="rId4"/>
              <a:extLst>
                <a:ext uri="{FF2B5EF4-FFF2-40B4-BE49-F238E27FC236}">
                  <a16:creationId xmlns:a16="http://schemas.microsoft.com/office/drawing/2014/main" id="{2107DB2B-44DD-B772-B528-1AF20CD4C80F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34348A-6019-5BFA-4BD5-AEBBBC5A37A3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0" name="Facebook icon">
              <a:hlinkClick r:id="rId5"/>
              <a:extLst>
                <a:ext uri="{FF2B5EF4-FFF2-40B4-BE49-F238E27FC236}">
                  <a16:creationId xmlns:a16="http://schemas.microsoft.com/office/drawing/2014/main" id="{852747FA-33F9-D028-93E0-85F52F8F9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11" name="X icon">
              <a:hlinkClick r:id="rId7"/>
              <a:extLst>
                <a:ext uri="{FF2B5EF4-FFF2-40B4-BE49-F238E27FC236}">
                  <a16:creationId xmlns:a16="http://schemas.microsoft.com/office/drawing/2014/main" id="{0784FC26-76DE-AA93-6D92-FF6F5F32A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2" name="LinkedIn icon">
              <a:hlinkClick r:id="rId10"/>
              <a:extLst>
                <a:ext uri="{FF2B5EF4-FFF2-40B4-BE49-F238E27FC236}">
                  <a16:creationId xmlns:a16="http://schemas.microsoft.com/office/drawing/2014/main" id="{67FE4F9E-E2DC-8147-A573-7E1448EBD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16" name="speaker text">
            <a:extLst>
              <a:ext uri="{FF2B5EF4-FFF2-40B4-BE49-F238E27FC236}">
                <a16:creationId xmlns:a16="http://schemas.microsoft.com/office/drawing/2014/main" id="{1BCE3155-C230-367A-82F6-EDAD19B5B71D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7" name="subtitle">
            <a:extLst>
              <a:ext uri="{FF2B5EF4-FFF2-40B4-BE49-F238E27FC236}">
                <a16:creationId xmlns:a16="http://schemas.microsoft.com/office/drawing/2014/main" id="{ECAB6D08-1626-B6D3-793F-AFDD5F43E9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8" name="title text">
            <a:extLst>
              <a:ext uri="{FF2B5EF4-FFF2-40B4-BE49-F238E27FC236}">
                <a16:creationId xmlns:a16="http://schemas.microsoft.com/office/drawing/2014/main" id="{555B4AC3-DC34-05C7-B417-904B4B3CCBD1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8" name="EPRI circle">
            <a:extLst>
              <a:ext uri="{FF2B5EF4-FFF2-40B4-BE49-F238E27FC236}">
                <a16:creationId xmlns:a16="http://schemas.microsoft.com/office/drawing/2014/main" id="{CE52AC9E-8F3C-4723-33AF-3A3DD635E7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7" cy="344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0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ackground image">
            <a:extLst>
              <a:ext uri="{FF2B5EF4-FFF2-40B4-BE49-F238E27FC236}">
                <a16:creationId xmlns:a16="http://schemas.microsoft.com/office/drawing/2014/main" id="{9FCDD035-94E4-9590-7CD5-1F6691CB2E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blue overlay">
            <a:extLst>
              <a:ext uri="{FF2B5EF4-FFF2-40B4-BE49-F238E27FC236}">
                <a16:creationId xmlns:a16="http://schemas.microsoft.com/office/drawing/2014/main" id="{9A03D634-B6FD-7D6B-AC4D-6BAD198360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icons &amp; copyright">
            <a:extLst>
              <a:ext uri="{FF2B5EF4-FFF2-40B4-BE49-F238E27FC236}">
                <a16:creationId xmlns:a16="http://schemas.microsoft.com/office/drawing/2014/main" id="{FAEC5DAC-B36D-A285-97E9-DC0437FE28B2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5" name="copyright">
              <a:extLst>
                <a:ext uri="{FF2B5EF4-FFF2-40B4-BE49-F238E27FC236}">
                  <a16:creationId xmlns:a16="http://schemas.microsoft.com/office/drawing/2014/main" id="{421F22B9-8B3D-7357-5B20-4E2A47C4C0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6" name="epri.com">
              <a:hlinkClick r:id="rId4"/>
              <a:extLst>
                <a:ext uri="{FF2B5EF4-FFF2-40B4-BE49-F238E27FC236}">
                  <a16:creationId xmlns:a16="http://schemas.microsoft.com/office/drawing/2014/main" id="{6CBA713B-25B5-7850-6C4B-D6D47581896E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A0BBE58-E3FB-CB80-5863-75BD68D274B4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8" name="Facebook icon">
              <a:hlinkClick r:id="rId5"/>
              <a:extLst>
                <a:ext uri="{FF2B5EF4-FFF2-40B4-BE49-F238E27FC236}">
                  <a16:creationId xmlns:a16="http://schemas.microsoft.com/office/drawing/2014/main" id="{23380AB7-43A7-B2E1-8C5C-F25A1D8D3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9" name="X icon">
              <a:hlinkClick r:id="rId7"/>
              <a:extLst>
                <a:ext uri="{FF2B5EF4-FFF2-40B4-BE49-F238E27FC236}">
                  <a16:creationId xmlns:a16="http://schemas.microsoft.com/office/drawing/2014/main" id="{08D55FED-4BB4-4952-70E8-3391F7647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0" name="LinkedIn icon">
              <a:hlinkClick r:id="rId10"/>
              <a:extLst>
                <a:ext uri="{FF2B5EF4-FFF2-40B4-BE49-F238E27FC236}">
                  <a16:creationId xmlns:a16="http://schemas.microsoft.com/office/drawing/2014/main" id="{1160DAF1-C5BA-9FA1-6337-FC1679B84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12" name="speaker text">
            <a:extLst>
              <a:ext uri="{FF2B5EF4-FFF2-40B4-BE49-F238E27FC236}">
                <a16:creationId xmlns:a16="http://schemas.microsoft.com/office/drawing/2014/main" id="{C074BDF4-6456-7E7A-4E71-722C73E33937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619AF573-59AC-EBC6-20E6-9FB4AAE0E1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4" name="title text">
            <a:extLst>
              <a:ext uri="{FF2B5EF4-FFF2-40B4-BE49-F238E27FC236}">
                <a16:creationId xmlns:a16="http://schemas.microsoft.com/office/drawing/2014/main" id="{CB63F239-9E02-41B0-3636-632640F47CDD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EPRI circle">
            <a:extLst>
              <a:ext uri="{FF2B5EF4-FFF2-40B4-BE49-F238E27FC236}">
                <a16:creationId xmlns:a16="http://schemas.microsoft.com/office/drawing/2014/main" id="{F420B49C-6311-4EE2-F9D8-6A057DC6540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6" cy="344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807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&amp;S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ackground image">
            <a:extLst>
              <a:ext uri="{FF2B5EF4-FFF2-40B4-BE49-F238E27FC236}">
                <a16:creationId xmlns:a16="http://schemas.microsoft.com/office/drawing/2014/main" id="{BCC9C19D-D5D2-9749-C983-F1B81607A7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blue overlay">
            <a:extLst>
              <a:ext uri="{FF2B5EF4-FFF2-40B4-BE49-F238E27FC236}">
                <a16:creationId xmlns:a16="http://schemas.microsoft.com/office/drawing/2014/main" id="{8A627788-49C7-906C-0A1B-ED1F0921BC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icons &amp; copyright">
            <a:extLst>
              <a:ext uri="{FF2B5EF4-FFF2-40B4-BE49-F238E27FC236}">
                <a16:creationId xmlns:a16="http://schemas.microsoft.com/office/drawing/2014/main" id="{94CA83FE-1F0A-B462-235E-8A008AFCDAB8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5" name="copyright">
              <a:extLst>
                <a:ext uri="{FF2B5EF4-FFF2-40B4-BE49-F238E27FC236}">
                  <a16:creationId xmlns:a16="http://schemas.microsoft.com/office/drawing/2014/main" id="{FA932F1E-56CC-FF9E-0ED1-C578BC4C63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6" name="epri.com">
              <a:hlinkClick r:id="rId4"/>
              <a:extLst>
                <a:ext uri="{FF2B5EF4-FFF2-40B4-BE49-F238E27FC236}">
                  <a16:creationId xmlns:a16="http://schemas.microsoft.com/office/drawing/2014/main" id="{052B5345-65BC-1CAC-F8B4-D3D12CE253AE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85C1C88-02F7-A03A-A7BC-F768D412E539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8" name="Facebook icon">
              <a:hlinkClick r:id="rId5"/>
              <a:extLst>
                <a:ext uri="{FF2B5EF4-FFF2-40B4-BE49-F238E27FC236}">
                  <a16:creationId xmlns:a16="http://schemas.microsoft.com/office/drawing/2014/main" id="{869A3AF1-4EE1-4433-3188-8BFE111EE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9" name="X icon">
              <a:hlinkClick r:id="rId7"/>
              <a:extLst>
                <a:ext uri="{FF2B5EF4-FFF2-40B4-BE49-F238E27FC236}">
                  <a16:creationId xmlns:a16="http://schemas.microsoft.com/office/drawing/2014/main" id="{6CF2B7FB-9B4C-8491-DC73-3ED72BE54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0" name="LinkedIn icon">
              <a:hlinkClick r:id="rId10"/>
              <a:extLst>
                <a:ext uri="{FF2B5EF4-FFF2-40B4-BE49-F238E27FC236}">
                  <a16:creationId xmlns:a16="http://schemas.microsoft.com/office/drawing/2014/main" id="{214B55C6-C15A-ACDE-70DE-AF2F05200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11" name="speaker text">
            <a:extLst>
              <a:ext uri="{FF2B5EF4-FFF2-40B4-BE49-F238E27FC236}">
                <a16:creationId xmlns:a16="http://schemas.microsoft.com/office/drawing/2014/main" id="{3653F2B8-613E-4B82-BE78-B7C7E6309454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C0AC67A4-001B-04F1-D28B-84FA841FB3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3" name="title text">
            <a:extLst>
              <a:ext uri="{FF2B5EF4-FFF2-40B4-BE49-F238E27FC236}">
                <a16:creationId xmlns:a16="http://schemas.microsoft.com/office/drawing/2014/main" id="{23578392-B3F2-7BC5-E2C6-4FA3D4D135ED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EPRI circle">
            <a:extLst>
              <a:ext uri="{FF2B5EF4-FFF2-40B4-BE49-F238E27FC236}">
                <a16:creationId xmlns:a16="http://schemas.microsoft.com/office/drawing/2014/main" id="{29C17C1E-B26D-7615-7183-BA179EBBF36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6" cy="34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85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11499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ackground image">
            <a:extLst>
              <a:ext uri="{FF2B5EF4-FFF2-40B4-BE49-F238E27FC236}">
                <a16:creationId xmlns:a16="http://schemas.microsoft.com/office/drawing/2014/main" id="{1373D42C-CBBA-391F-21F7-B4510450B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blue overlay">
            <a:extLst>
              <a:ext uri="{FF2B5EF4-FFF2-40B4-BE49-F238E27FC236}">
                <a16:creationId xmlns:a16="http://schemas.microsoft.com/office/drawing/2014/main" id="{79BB2736-9B17-7163-2688-AE88BFB093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icons &amp; copyright">
            <a:extLst>
              <a:ext uri="{FF2B5EF4-FFF2-40B4-BE49-F238E27FC236}">
                <a16:creationId xmlns:a16="http://schemas.microsoft.com/office/drawing/2014/main" id="{B0F8EE7C-24F4-864F-AD3E-3CF473DF4AC5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5" name="copyright">
              <a:extLst>
                <a:ext uri="{FF2B5EF4-FFF2-40B4-BE49-F238E27FC236}">
                  <a16:creationId xmlns:a16="http://schemas.microsoft.com/office/drawing/2014/main" id="{9B485631-C324-B9B1-3D94-F7CC1D01AC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6" name="epri.com">
              <a:hlinkClick r:id="rId4"/>
              <a:extLst>
                <a:ext uri="{FF2B5EF4-FFF2-40B4-BE49-F238E27FC236}">
                  <a16:creationId xmlns:a16="http://schemas.microsoft.com/office/drawing/2014/main" id="{166F6A56-D1AF-0AE6-98A8-C60A44CEFB8B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50EA5B3-67A8-8029-1374-0FCA71835298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8" name="Facebook icon">
              <a:hlinkClick r:id="rId5"/>
              <a:extLst>
                <a:ext uri="{FF2B5EF4-FFF2-40B4-BE49-F238E27FC236}">
                  <a16:creationId xmlns:a16="http://schemas.microsoft.com/office/drawing/2014/main" id="{C6BDAF72-49C7-1A94-D09B-E1AEA9329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9" name="X icon">
              <a:hlinkClick r:id="rId7"/>
              <a:extLst>
                <a:ext uri="{FF2B5EF4-FFF2-40B4-BE49-F238E27FC236}">
                  <a16:creationId xmlns:a16="http://schemas.microsoft.com/office/drawing/2014/main" id="{C51B15C1-7999-6AA6-AEA2-F51B7AEC2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0" name="LinkedIn icon">
              <a:hlinkClick r:id="rId10"/>
              <a:extLst>
                <a:ext uri="{FF2B5EF4-FFF2-40B4-BE49-F238E27FC236}">
                  <a16:creationId xmlns:a16="http://schemas.microsoft.com/office/drawing/2014/main" id="{3A84B0D4-DFB0-B0D6-F2FC-CDA8A24C1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11" name="speaker text">
            <a:extLst>
              <a:ext uri="{FF2B5EF4-FFF2-40B4-BE49-F238E27FC236}">
                <a16:creationId xmlns:a16="http://schemas.microsoft.com/office/drawing/2014/main" id="{0DAC79C3-299F-B678-84CD-C1DC696328AE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134010B5-5A80-552A-1AD6-8ABB755EEA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3" name="title text">
            <a:extLst>
              <a:ext uri="{FF2B5EF4-FFF2-40B4-BE49-F238E27FC236}">
                <a16:creationId xmlns:a16="http://schemas.microsoft.com/office/drawing/2014/main" id="{55BFF3A1-E624-5107-AB0A-B45884A39152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EPRI circle">
            <a:extLst>
              <a:ext uri="{FF2B5EF4-FFF2-40B4-BE49-F238E27FC236}">
                <a16:creationId xmlns:a16="http://schemas.microsoft.com/office/drawing/2014/main" id="{1CD67E3A-D658-44DF-E991-19D98A0A864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6" cy="34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893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&amp;LC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ackground image">
            <a:extLst>
              <a:ext uri="{FF2B5EF4-FFF2-40B4-BE49-F238E27FC236}">
                <a16:creationId xmlns:a16="http://schemas.microsoft.com/office/drawing/2014/main" id="{DAB1C664-71AD-49CE-6D6D-0B0D610C8B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lue overlay">
            <a:extLst>
              <a:ext uri="{FF2B5EF4-FFF2-40B4-BE49-F238E27FC236}">
                <a16:creationId xmlns:a16="http://schemas.microsoft.com/office/drawing/2014/main" id="{A1D4C176-71BB-86EB-73F7-919A83D637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icons &amp; copyright">
            <a:extLst>
              <a:ext uri="{FF2B5EF4-FFF2-40B4-BE49-F238E27FC236}">
                <a16:creationId xmlns:a16="http://schemas.microsoft.com/office/drawing/2014/main" id="{DB1BD9BD-9071-9C77-EE85-EC072D87BD74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5" name="copyright">
              <a:extLst>
                <a:ext uri="{FF2B5EF4-FFF2-40B4-BE49-F238E27FC236}">
                  <a16:creationId xmlns:a16="http://schemas.microsoft.com/office/drawing/2014/main" id="{29A4EFE8-8417-6FD3-1043-41240225C8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6" name="epri.com">
              <a:hlinkClick r:id="rId4"/>
              <a:extLst>
                <a:ext uri="{FF2B5EF4-FFF2-40B4-BE49-F238E27FC236}">
                  <a16:creationId xmlns:a16="http://schemas.microsoft.com/office/drawing/2014/main" id="{85F5921C-A960-EFBF-501E-A74AD522D4B4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3B1BEBF-B105-7769-E745-BAEE824399C2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8" name="Facebook icon">
              <a:hlinkClick r:id="rId5"/>
              <a:extLst>
                <a:ext uri="{FF2B5EF4-FFF2-40B4-BE49-F238E27FC236}">
                  <a16:creationId xmlns:a16="http://schemas.microsoft.com/office/drawing/2014/main" id="{CC27F5FD-2F18-C717-91D7-83AD50249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9" name="X icon">
              <a:hlinkClick r:id="rId7"/>
              <a:extLst>
                <a:ext uri="{FF2B5EF4-FFF2-40B4-BE49-F238E27FC236}">
                  <a16:creationId xmlns:a16="http://schemas.microsoft.com/office/drawing/2014/main" id="{9B616F39-0CBF-93E7-FB4D-304711B90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0" name="LinkedIn icon">
              <a:hlinkClick r:id="rId10"/>
              <a:extLst>
                <a:ext uri="{FF2B5EF4-FFF2-40B4-BE49-F238E27FC236}">
                  <a16:creationId xmlns:a16="http://schemas.microsoft.com/office/drawing/2014/main" id="{9F74D7A3-DFF3-BBF7-160D-A7F2A346A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11" name="speaker text">
            <a:extLst>
              <a:ext uri="{FF2B5EF4-FFF2-40B4-BE49-F238E27FC236}">
                <a16:creationId xmlns:a16="http://schemas.microsoft.com/office/drawing/2014/main" id="{F31585A3-D526-0320-3DC6-2D729EDB6CC5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B16CD310-AB30-148D-9B43-A05799164A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3" name="title text">
            <a:extLst>
              <a:ext uri="{FF2B5EF4-FFF2-40B4-BE49-F238E27FC236}">
                <a16:creationId xmlns:a16="http://schemas.microsoft.com/office/drawing/2014/main" id="{0DBECFDB-0814-C7DE-D06D-E92D460A216B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EPRI circle">
            <a:extLst>
              <a:ext uri="{FF2B5EF4-FFF2-40B4-BE49-F238E27FC236}">
                <a16:creationId xmlns:a16="http://schemas.microsoft.com/office/drawing/2014/main" id="{177A37DA-1513-C8ED-046F-4703F6B61F8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6" cy="34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5288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G&amp;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lue overlay">
            <a:extLst>
              <a:ext uri="{FF2B5EF4-FFF2-40B4-BE49-F238E27FC236}">
                <a16:creationId xmlns:a16="http://schemas.microsoft.com/office/drawing/2014/main" id="{5CDCF74C-2278-86AA-332B-E2CE3A62CA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icons &amp; copyright">
            <a:extLst>
              <a:ext uri="{FF2B5EF4-FFF2-40B4-BE49-F238E27FC236}">
                <a16:creationId xmlns:a16="http://schemas.microsoft.com/office/drawing/2014/main" id="{00CDDEB3-CDDC-8FF7-4DF1-82C47289F246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5" name="copyright">
              <a:extLst>
                <a:ext uri="{FF2B5EF4-FFF2-40B4-BE49-F238E27FC236}">
                  <a16:creationId xmlns:a16="http://schemas.microsoft.com/office/drawing/2014/main" id="{CC2A23EB-C40C-F68A-177E-098A6DA004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6" name="epri.com">
              <a:hlinkClick r:id="rId3"/>
              <a:extLst>
                <a:ext uri="{FF2B5EF4-FFF2-40B4-BE49-F238E27FC236}">
                  <a16:creationId xmlns:a16="http://schemas.microsoft.com/office/drawing/2014/main" id="{4064B745-EBBF-EA54-4188-64FE4B44EACD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118925B-53A6-EBC0-9989-553A0D7A12F1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8" name="Facebook icon">
              <a:hlinkClick r:id="rId4"/>
              <a:extLst>
                <a:ext uri="{FF2B5EF4-FFF2-40B4-BE49-F238E27FC236}">
                  <a16:creationId xmlns:a16="http://schemas.microsoft.com/office/drawing/2014/main" id="{A5B1ED42-FF49-D3E2-628A-F4F153F5D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9" name="X icon">
              <a:hlinkClick r:id="rId6"/>
              <a:extLst>
                <a:ext uri="{FF2B5EF4-FFF2-40B4-BE49-F238E27FC236}">
                  <a16:creationId xmlns:a16="http://schemas.microsoft.com/office/drawing/2014/main" id="{92528C3C-7157-DF20-BBFD-E0346117B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0" name="LinkedIn icon">
              <a:hlinkClick r:id="rId9"/>
              <a:extLst>
                <a:ext uri="{FF2B5EF4-FFF2-40B4-BE49-F238E27FC236}">
                  <a16:creationId xmlns:a16="http://schemas.microsoft.com/office/drawing/2014/main" id="{314DAC87-0C01-C910-0FF8-8B0B9D3D9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11" name="speaker text">
            <a:extLst>
              <a:ext uri="{FF2B5EF4-FFF2-40B4-BE49-F238E27FC236}">
                <a16:creationId xmlns:a16="http://schemas.microsoft.com/office/drawing/2014/main" id="{DD528A35-58AF-69CB-378C-4F2B18DBCEFC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A4637C06-B34A-6FD5-0469-D6FE27752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3" name="title text">
            <a:extLst>
              <a:ext uri="{FF2B5EF4-FFF2-40B4-BE49-F238E27FC236}">
                <a16:creationId xmlns:a16="http://schemas.microsoft.com/office/drawing/2014/main" id="{A35CEE68-40B0-CEB6-9BCC-C90BE1B34461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71912805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74614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48463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FAA409-EC2B-4245-BB55-6C0CC85D7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125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777661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3E03F-F02F-4FA3-91CB-67CB1409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D7085-5105-4024-BD3C-F69FB7128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891222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84905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7499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06BC8-8ED2-4FB9-9CC1-C26081116C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61241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19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812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68177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7482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8B126F-922E-4C6E-87A5-234451CAD762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437305-8BFE-47C1-96DD-CEDBF8D6719E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E0D2D6E-8982-430B-958E-9129593AD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DCA2EA-788A-4791-942C-72070DBE825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B309C7D-4404-4906-9C22-B1C52782E5F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90129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134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52D29BE-28DD-432F-8C22-AE8C1D053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678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14443C-E161-4BFE-8357-B61CEFEC84F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69AFDA-38D1-42E9-ADFD-FDEBA76A2A9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2272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bg1">
                <a:lumMod val="65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0187-5F99-4C76-A9CB-1D435648E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339301" cy="115922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322DE9-A995-49C6-AB11-26EBFBE58EF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84C2FD-77F4-4CA6-B013-4AF023D22F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68516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bg1">
                <a:lumMod val="65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134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14F37B4-A3A1-47F0-B953-F087A6BCA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678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B47D12-FA39-425B-A70E-42978C42F4A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3073C21-095B-4B2C-A4ED-0E0B4E165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92267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906308"/>
            <a:ext cx="4071169" cy="576912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DE2BCA-D966-4BA4-98A1-F55CD4BEB28B}"/>
              </a:ext>
            </a:extLst>
          </p:cNvPr>
          <p:cNvSpPr/>
          <p:nvPr/>
        </p:nvSpPr>
        <p:spPr bwMode="auto">
          <a:xfrm>
            <a:off x="4065024" y="906308"/>
            <a:ext cx="4071169" cy="576912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36B46-B989-40E8-92AD-90AFDD95A969}"/>
              </a:ext>
            </a:extLst>
          </p:cNvPr>
          <p:cNvSpPr/>
          <p:nvPr/>
        </p:nvSpPr>
        <p:spPr bwMode="auto">
          <a:xfrm>
            <a:off x="8120831" y="906308"/>
            <a:ext cx="4071169" cy="57691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E401EC-CFA2-4017-97FF-99696741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0B7D13D-E750-F24C-98D8-229475F706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CFEA89-A612-6146-AED8-9EEC1242D8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864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4C9D970-D9E8-9B45-8D42-6310097899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248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95332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1DCEBE-AECA-4A38-9A16-6E2B7E8D9AF5}"/>
              </a:ext>
            </a:extLst>
          </p:cNvPr>
          <p:cNvSpPr/>
          <p:nvPr/>
        </p:nvSpPr>
        <p:spPr bwMode="auto">
          <a:xfrm>
            <a:off x="0" y="102457"/>
            <a:ext cx="12192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42483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829801-41A6-3A62-CDAA-5D5AD11918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35">
            <a:extLst>
              <a:ext uri="{FF2B5EF4-FFF2-40B4-BE49-F238E27FC236}">
                <a16:creationId xmlns:a16="http://schemas.microsoft.com/office/drawing/2014/main" id="{7DB0A78F-77DF-4662-7185-DCFB72C7DD40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0" y="2712785"/>
            <a:ext cx="12192000" cy="1626781"/>
          </a:xfrm>
          <a:ln>
            <a:noFill/>
          </a:ln>
        </p:spPr>
        <p:txBody>
          <a:bodyPr anchor="ctr">
            <a:normAutofit/>
          </a:bodyPr>
          <a:lstStyle>
            <a:lvl1pPr algn="ctr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SECTION TITLE STYLE</a:t>
            </a:r>
          </a:p>
        </p:txBody>
      </p:sp>
    </p:spTree>
    <p:extLst>
      <p:ext uri="{BB962C8B-B14F-4D97-AF65-F5344CB8AC3E}">
        <p14:creationId xmlns:p14="http://schemas.microsoft.com/office/powerpoint/2010/main" val="63313078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D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ollage of people's faces&#10;&#10;Description automatically generated">
            <a:extLst>
              <a:ext uri="{FF2B5EF4-FFF2-40B4-BE49-F238E27FC236}">
                <a16:creationId xmlns:a16="http://schemas.microsoft.com/office/drawing/2014/main" id="{6BDEEAC0-66B1-2C60-7D57-F21336374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7678F2-5771-717F-BFB4-E78D42F060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icons &amp; copyright">
            <a:extLst>
              <a:ext uri="{FF2B5EF4-FFF2-40B4-BE49-F238E27FC236}">
                <a16:creationId xmlns:a16="http://schemas.microsoft.com/office/drawing/2014/main" id="{24FB9A3B-E2B7-F2A3-28BA-065ADF6ADD06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4" name="copyright">
              <a:extLst>
                <a:ext uri="{FF2B5EF4-FFF2-40B4-BE49-F238E27FC236}">
                  <a16:creationId xmlns:a16="http://schemas.microsoft.com/office/drawing/2014/main" id="{B67527DF-69D4-B579-D17F-3B8A09F8E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5" name="epri.com">
              <a:hlinkClick r:id="rId4"/>
              <a:extLst>
                <a:ext uri="{FF2B5EF4-FFF2-40B4-BE49-F238E27FC236}">
                  <a16:creationId xmlns:a16="http://schemas.microsoft.com/office/drawing/2014/main" id="{13C65919-436C-492E-C110-4C815A4AC0B6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D516A25-BAB7-B6BA-8446-F279AE1EAEF2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7" name="Facebook icon">
              <a:hlinkClick r:id="rId5"/>
              <a:extLst>
                <a:ext uri="{FF2B5EF4-FFF2-40B4-BE49-F238E27FC236}">
                  <a16:creationId xmlns:a16="http://schemas.microsoft.com/office/drawing/2014/main" id="{6AB19718-D8D2-07C5-7FC2-E1327EA61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9" name="X icon">
              <a:hlinkClick r:id="rId7"/>
              <a:extLst>
                <a:ext uri="{FF2B5EF4-FFF2-40B4-BE49-F238E27FC236}">
                  <a16:creationId xmlns:a16="http://schemas.microsoft.com/office/drawing/2014/main" id="{5EEEC7E6-F54A-A41B-5571-A54645DB9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7" name="LinkedIn icon">
              <a:hlinkClick r:id="rId10"/>
              <a:extLst>
                <a:ext uri="{FF2B5EF4-FFF2-40B4-BE49-F238E27FC236}">
                  <a16:creationId xmlns:a16="http://schemas.microsoft.com/office/drawing/2014/main" id="{F406FCCA-87B9-BDB0-DB6A-BD1976254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9CBC3EA-20E5-85B5-BEAA-C6AABA8CF7CD}"/>
              </a:ext>
            </a:extLst>
          </p:cNvPr>
          <p:cNvSpPr txBox="1"/>
          <p:nvPr userDrawn="1"/>
        </p:nvSpPr>
        <p:spPr>
          <a:xfrm>
            <a:off x="0" y="328491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36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TOGETHER…SHAPING THE FUTURE OF ENERGY</a:t>
            </a:r>
            <a:r>
              <a:rPr lang="en-US" sz="3600" b="1" i="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®</a:t>
            </a:r>
            <a:endParaRPr lang="en-US" sz="32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8166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PR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 descr="A person and person wearing hardhats and reflective jackets&#10;&#10;Description automatically generated">
            <a:extLst>
              <a:ext uri="{FF2B5EF4-FFF2-40B4-BE49-F238E27FC236}">
                <a16:creationId xmlns:a16="http://schemas.microsoft.com/office/drawing/2014/main" id="{938F2F93-6415-8751-9148-E0192AB06A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7" name="blue overlay">
            <a:extLst>
              <a:ext uri="{FF2B5EF4-FFF2-40B4-BE49-F238E27FC236}">
                <a16:creationId xmlns:a16="http://schemas.microsoft.com/office/drawing/2014/main" id="{277DD01C-684B-2E10-C96E-F0F2D0468E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icons &amp; copyright">
            <a:extLst>
              <a:ext uri="{FF2B5EF4-FFF2-40B4-BE49-F238E27FC236}">
                <a16:creationId xmlns:a16="http://schemas.microsoft.com/office/drawing/2014/main" id="{665B53A2-5D5B-3554-44DE-DE228C2D7516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5" name="copyright">
              <a:extLst>
                <a:ext uri="{FF2B5EF4-FFF2-40B4-BE49-F238E27FC236}">
                  <a16:creationId xmlns:a16="http://schemas.microsoft.com/office/drawing/2014/main" id="{06D69970-CB2E-A4D3-9146-4D77DC12C1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6" name="epri.com">
              <a:hlinkClick r:id="rId4"/>
              <a:extLst>
                <a:ext uri="{FF2B5EF4-FFF2-40B4-BE49-F238E27FC236}">
                  <a16:creationId xmlns:a16="http://schemas.microsoft.com/office/drawing/2014/main" id="{1EAE9E6E-7841-12E5-B766-CF31590FAB85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032DEA1-8BED-4154-F494-203D3B3D722E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9" name="Facebook icon">
              <a:hlinkClick r:id="rId5"/>
              <a:extLst>
                <a:ext uri="{FF2B5EF4-FFF2-40B4-BE49-F238E27FC236}">
                  <a16:creationId xmlns:a16="http://schemas.microsoft.com/office/drawing/2014/main" id="{CB7D4E98-F8FB-1966-7A8D-9C42EBC3C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10" name="X icon">
              <a:hlinkClick r:id="rId7"/>
              <a:extLst>
                <a:ext uri="{FF2B5EF4-FFF2-40B4-BE49-F238E27FC236}">
                  <a16:creationId xmlns:a16="http://schemas.microsoft.com/office/drawing/2014/main" id="{B1F99100-371F-0020-1E61-B732D84E8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8" name="LinkedIn icon">
              <a:hlinkClick r:id="rId10"/>
              <a:extLst>
                <a:ext uri="{FF2B5EF4-FFF2-40B4-BE49-F238E27FC236}">
                  <a16:creationId xmlns:a16="http://schemas.microsoft.com/office/drawing/2014/main" id="{EA833105-9EE7-D3DB-F43C-6F8D36929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pic>
        <p:nvPicPr>
          <p:cNvPr id="35" name="EPRI circle">
            <a:extLst>
              <a:ext uri="{FF2B5EF4-FFF2-40B4-BE49-F238E27FC236}">
                <a16:creationId xmlns:a16="http://schemas.microsoft.com/office/drawing/2014/main" id="{5C3C3AAE-15C1-0B61-484F-8E1DDA7747F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7" cy="3445107"/>
          </a:xfrm>
          <a:prstGeom prst="rect">
            <a:avLst/>
          </a:prstGeom>
        </p:spPr>
      </p:pic>
      <p:sp>
        <p:nvSpPr>
          <p:cNvPr id="18" name="speaker text">
            <a:extLst>
              <a:ext uri="{FF2B5EF4-FFF2-40B4-BE49-F238E27FC236}">
                <a16:creationId xmlns:a16="http://schemas.microsoft.com/office/drawing/2014/main" id="{01DFD416-66D5-47F4-B045-0C53E6F91488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6" name="subtitle">
            <a:extLst>
              <a:ext uri="{FF2B5EF4-FFF2-40B4-BE49-F238E27FC236}">
                <a16:creationId xmlns:a16="http://schemas.microsoft.com/office/drawing/2014/main" id="{C9B9DF57-48D2-92F0-1A74-79C183A6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9" name="title text">
            <a:extLst>
              <a:ext uri="{FF2B5EF4-FFF2-40B4-BE49-F238E27FC236}">
                <a16:creationId xmlns:a16="http://schemas.microsoft.com/office/drawing/2014/main" id="{7D1329EF-297E-646E-A5E8-5228C5D39C03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160683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06BC8-8ED2-4FB9-9CC1-C26081116C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079101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>
            <a:extLst>
              <a:ext uri="{FF2B5EF4-FFF2-40B4-BE49-F238E27FC236}">
                <a16:creationId xmlns:a16="http://schemas.microsoft.com/office/drawing/2014/main" id="{C45692E6-EDAD-DF6C-8A58-619B4C8435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6" name="blue overlay">
            <a:extLst>
              <a:ext uri="{FF2B5EF4-FFF2-40B4-BE49-F238E27FC236}">
                <a16:creationId xmlns:a16="http://schemas.microsoft.com/office/drawing/2014/main" id="{3767F768-ED46-028C-D989-F07FD1EED6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icons &amp; copyright">
            <a:extLst>
              <a:ext uri="{FF2B5EF4-FFF2-40B4-BE49-F238E27FC236}">
                <a16:creationId xmlns:a16="http://schemas.microsoft.com/office/drawing/2014/main" id="{17423B5B-85F0-21B6-E298-00C4FAC48CA5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17" name="copyright">
              <a:extLst>
                <a:ext uri="{FF2B5EF4-FFF2-40B4-BE49-F238E27FC236}">
                  <a16:creationId xmlns:a16="http://schemas.microsoft.com/office/drawing/2014/main" id="{3DD38CE9-593A-E67E-E078-3C0EA5902A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18" name="epri.com">
              <a:hlinkClick r:id="rId4"/>
              <a:extLst>
                <a:ext uri="{FF2B5EF4-FFF2-40B4-BE49-F238E27FC236}">
                  <a16:creationId xmlns:a16="http://schemas.microsoft.com/office/drawing/2014/main" id="{1D5D9006-F992-A3E8-62F5-33BCD37369C3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1365DF2-0AA8-EDD5-FF5A-80EB176BD203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0" name="Facebook icon">
              <a:hlinkClick r:id="rId5"/>
              <a:extLst>
                <a:ext uri="{FF2B5EF4-FFF2-40B4-BE49-F238E27FC236}">
                  <a16:creationId xmlns:a16="http://schemas.microsoft.com/office/drawing/2014/main" id="{50C19077-6864-9995-6353-CBFF64A4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1" name="X icon">
              <a:hlinkClick r:id="rId7"/>
              <a:extLst>
                <a:ext uri="{FF2B5EF4-FFF2-40B4-BE49-F238E27FC236}">
                  <a16:creationId xmlns:a16="http://schemas.microsoft.com/office/drawing/2014/main" id="{518F86B4-4A21-3E4E-5235-5FC87D24C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22" name="LinkedIn icon">
              <a:hlinkClick r:id="rId10"/>
              <a:extLst>
                <a:ext uri="{FF2B5EF4-FFF2-40B4-BE49-F238E27FC236}">
                  <a16:creationId xmlns:a16="http://schemas.microsoft.com/office/drawing/2014/main" id="{FD06B89F-E67F-93C3-9735-75E2A4079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4" name="speaker text">
            <a:extLst>
              <a:ext uri="{FF2B5EF4-FFF2-40B4-BE49-F238E27FC236}">
                <a16:creationId xmlns:a16="http://schemas.microsoft.com/office/drawing/2014/main" id="{35E0A3DC-CC19-F07D-2596-4D3B20E52634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F102AB87-F538-AF67-56D7-6193CBA712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6" name="title text">
            <a:extLst>
              <a:ext uri="{FF2B5EF4-FFF2-40B4-BE49-F238E27FC236}">
                <a16:creationId xmlns:a16="http://schemas.microsoft.com/office/drawing/2014/main" id="{B03ECE38-024F-0FDB-EF5C-7C77BD789A34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EPRI circle">
            <a:extLst>
              <a:ext uri="{FF2B5EF4-FFF2-40B4-BE49-F238E27FC236}">
                <a16:creationId xmlns:a16="http://schemas.microsoft.com/office/drawing/2014/main" id="{E9935480-2219-B667-1F4A-771008FFECD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6" cy="344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1142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&amp;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>
            <a:extLst>
              <a:ext uri="{FF2B5EF4-FFF2-40B4-BE49-F238E27FC236}">
                <a16:creationId xmlns:a16="http://schemas.microsoft.com/office/drawing/2014/main" id="{B92655FF-6A8B-C949-E8BD-096134D3C5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6" name="blue overlay">
            <a:extLst>
              <a:ext uri="{FF2B5EF4-FFF2-40B4-BE49-F238E27FC236}">
                <a16:creationId xmlns:a16="http://schemas.microsoft.com/office/drawing/2014/main" id="{0E945622-E11A-F0C7-9C27-2639FB5F98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icons &amp; copyright">
            <a:extLst>
              <a:ext uri="{FF2B5EF4-FFF2-40B4-BE49-F238E27FC236}">
                <a16:creationId xmlns:a16="http://schemas.microsoft.com/office/drawing/2014/main" id="{9FB51C15-C5E9-6004-8441-FF0CCB5EF80E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17" name="copyright">
              <a:extLst>
                <a:ext uri="{FF2B5EF4-FFF2-40B4-BE49-F238E27FC236}">
                  <a16:creationId xmlns:a16="http://schemas.microsoft.com/office/drawing/2014/main" id="{11E89AEC-ECC5-D98C-0F9D-696C38ACBB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18" name="epri.com">
              <a:hlinkClick r:id="rId4"/>
              <a:extLst>
                <a:ext uri="{FF2B5EF4-FFF2-40B4-BE49-F238E27FC236}">
                  <a16:creationId xmlns:a16="http://schemas.microsoft.com/office/drawing/2014/main" id="{99AD82CA-54EE-805A-5896-92EC95281F31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E8FA601-A1E5-F0D8-3176-370E06624509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0" name="Facebook icon">
              <a:hlinkClick r:id="rId5"/>
              <a:extLst>
                <a:ext uri="{FF2B5EF4-FFF2-40B4-BE49-F238E27FC236}">
                  <a16:creationId xmlns:a16="http://schemas.microsoft.com/office/drawing/2014/main" id="{887FA5DF-A3BA-CEE3-D30A-E51081C65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1" name="X icon">
              <a:hlinkClick r:id="rId7"/>
              <a:extLst>
                <a:ext uri="{FF2B5EF4-FFF2-40B4-BE49-F238E27FC236}">
                  <a16:creationId xmlns:a16="http://schemas.microsoft.com/office/drawing/2014/main" id="{6A79BD85-5892-7747-BCE4-121DC9796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22" name="LinkedIn icon">
              <a:hlinkClick r:id="rId10"/>
              <a:extLst>
                <a:ext uri="{FF2B5EF4-FFF2-40B4-BE49-F238E27FC236}">
                  <a16:creationId xmlns:a16="http://schemas.microsoft.com/office/drawing/2014/main" id="{E86B58BC-A073-2A7C-EF86-EF73B4FDB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4" name="speaker text">
            <a:extLst>
              <a:ext uri="{FF2B5EF4-FFF2-40B4-BE49-F238E27FC236}">
                <a16:creationId xmlns:a16="http://schemas.microsoft.com/office/drawing/2014/main" id="{3A209E74-D79D-BE74-D453-C76F9D43104B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CB37810F-BB70-4E0F-A055-1694DC1A4E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6" name="title text">
            <a:extLst>
              <a:ext uri="{FF2B5EF4-FFF2-40B4-BE49-F238E27FC236}">
                <a16:creationId xmlns:a16="http://schemas.microsoft.com/office/drawing/2014/main" id="{33FA43E6-CEF5-689E-EA7B-8FF2A6BD01BC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EPRI circle">
            <a:extLst>
              <a:ext uri="{FF2B5EF4-FFF2-40B4-BE49-F238E27FC236}">
                <a16:creationId xmlns:a16="http://schemas.microsoft.com/office/drawing/2014/main" id="{5B3636D6-B888-DA07-7304-1BB1F0C3E3C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6" cy="34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6648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>
            <a:extLst>
              <a:ext uri="{FF2B5EF4-FFF2-40B4-BE49-F238E27FC236}">
                <a16:creationId xmlns:a16="http://schemas.microsoft.com/office/drawing/2014/main" id="{CFC91837-166B-150E-620A-BA45B8ED0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5" name="blue overlay">
            <a:extLst>
              <a:ext uri="{FF2B5EF4-FFF2-40B4-BE49-F238E27FC236}">
                <a16:creationId xmlns:a16="http://schemas.microsoft.com/office/drawing/2014/main" id="{5B364F2F-6C23-6563-106C-04281A6C93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icons &amp; copyright">
            <a:extLst>
              <a:ext uri="{FF2B5EF4-FFF2-40B4-BE49-F238E27FC236}">
                <a16:creationId xmlns:a16="http://schemas.microsoft.com/office/drawing/2014/main" id="{66F2B49F-CE72-398F-EEB8-ED3A4CC21079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17" name="copyright">
              <a:extLst>
                <a:ext uri="{FF2B5EF4-FFF2-40B4-BE49-F238E27FC236}">
                  <a16:creationId xmlns:a16="http://schemas.microsoft.com/office/drawing/2014/main" id="{5762FB12-E80E-156F-7AC8-BCD03A9A1E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18" name="epri.com">
              <a:hlinkClick r:id="rId4"/>
              <a:extLst>
                <a:ext uri="{FF2B5EF4-FFF2-40B4-BE49-F238E27FC236}">
                  <a16:creationId xmlns:a16="http://schemas.microsoft.com/office/drawing/2014/main" id="{F01C36E6-89FC-536A-3951-F6A2915F995B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69AA640-1743-B12E-A08A-75B601DED5B1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0" name="Facebook icon">
              <a:hlinkClick r:id="rId5"/>
              <a:extLst>
                <a:ext uri="{FF2B5EF4-FFF2-40B4-BE49-F238E27FC236}">
                  <a16:creationId xmlns:a16="http://schemas.microsoft.com/office/drawing/2014/main" id="{C7D59FCA-EDE0-054A-9339-39062A798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1" name="X icon">
              <a:hlinkClick r:id="rId7"/>
              <a:extLst>
                <a:ext uri="{FF2B5EF4-FFF2-40B4-BE49-F238E27FC236}">
                  <a16:creationId xmlns:a16="http://schemas.microsoft.com/office/drawing/2014/main" id="{7C2AF711-5EF7-7698-659A-ADA624801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22" name="LinkedIn icon">
              <a:hlinkClick r:id="rId10"/>
              <a:extLst>
                <a:ext uri="{FF2B5EF4-FFF2-40B4-BE49-F238E27FC236}">
                  <a16:creationId xmlns:a16="http://schemas.microsoft.com/office/drawing/2014/main" id="{4A43C534-DEA8-63FC-C178-659A27815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4" name="speaker text">
            <a:extLst>
              <a:ext uri="{FF2B5EF4-FFF2-40B4-BE49-F238E27FC236}">
                <a16:creationId xmlns:a16="http://schemas.microsoft.com/office/drawing/2014/main" id="{EA5D5FD2-5920-C3CB-8CFF-DC28910152E8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DAE2E599-E511-97D7-0971-353127BCC4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6" name="title text">
            <a:extLst>
              <a:ext uri="{FF2B5EF4-FFF2-40B4-BE49-F238E27FC236}">
                <a16:creationId xmlns:a16="http://schemas.microsoft.com/office/drawing/2014/main" id="{E982FB38-9694-4115-599A-EB69527759A2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EPRI circle">
            <a:extLst>
              <a:ext uri="{FF2B5EF4-FFF2-40B4-BE49-F238E27FC236}">
                <a16:creationId xmlns:a16="http://schemas.microsoft.com/office/drawing/2014/main" id="{9B083F23-AC0B-EA2A-8577-747D0C55C0C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6" cy="34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5585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>
            <a:extLst>
              <a:ext uri="{FF2B5EF4-FFF2-40B4-BE49-F238E27FC236}">
                <a16:creationId xmlns:a16="http://schemas.microsoft.com/office/drawing/2014/main" id="{020FB78A-2161-5ECA-E92E-31F1638422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5" name="blue overlay">
            <a:extLst>
              <a:ext uri="{FF2B5EF4-FFF2-40B4-BE49-F238E27FC236}">
                <a16:creationId xmlns:a16="http://schemas.microsoft.com/office/drawing/2014/main" id="{FAD3CE2B-EA29-C8AA-DFA2-EC421D0C9E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icons &amp; copyright">
            <a:extLst>
              <a:ext uri="{FF2B5EF4-FFF2-40B4-BE49-F238E27FC236}">
                <a16:creationId xmlns:a16="http://schemas.microsoft.com/office/drawing/2014/main" id="{1B40987F-DED8-8FAE-484C-F0C6A2C696B9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17" name="copyright">
              <a:extLst>
                <a:ext uri="{FF2B5EF4-FFF2-40B4-BE49-F238E27FC236}">
                  <a16:creationId xmlns:a16="http://schemas.microsoft.com/office/drawing/2014/main" id="{9D35857E-D1F2-C206-9261-98B56E6522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18" name="epri.com">
              <a:hlinkClick r:id="rId4"/>
              <a:extLst>
                <a:ext uri="{FF2B5EF4-FFF2-40B4-BE49-F238E27FC236}">
                  <a16:creationId xmlns:a16="http://schemas.microsoft.com/office/drawing/2014/main" id="{E25D64C2-BF79-EAA3-3193-9879E499A7EC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21EE2C2-DD35-3460-A577-CB86E297D99C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0" name="Facebook icon">
              <a:hlinkClick r:id="rId5"/>
              <a:extLst>
                <a:ext uri="{FF2B5EF4-FFF2-40B4-BE49-F238E27FC236}">
                  <a16:creationId xmlns:a16="http://schemas.microsoft.com/office/drawing/2014/main" id="{2B859428-A33F-5E64-E10F-697315B6A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1" name="X icon">
              <a:hlinkClick r:id="rId7"/>
              <a:extLst>
                <a:ext uri="{FF2B5EF4-FFF2-40B4-BE49-F238E27FC236}">
                  <a16:creationId xmlns:a16="http://schemas.microsoft.com/office/drawing/2014/main" id="{4E5CE492-9E22-767D-48C6-03B71595E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22" name="LinkedIn icon">
              <a:hlinkClick r:id="rId10"/>
              <a:extLst>
                <a:ext uri="{FF2B5EF4-FFF2-40B4-BE49-F238E27FC236}">
                  <a16:creationId xmlns:a16="http://schemas.microsoft.com/office/drawing/2014/main" id="{C0E85798-1AFD-9F01-2921-0AFA89710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4" name="speaker text">
            <a:extLst>
              <a:ext uri="{FF2B5EF4-FFF2-40B4-BE49-F238E27FC236}">
                <a16:creationId xmlns:a16="http://schemas.microsoft.com/office/drawing/2014/main" id="{D3921533-CAA0-812A-1AB1-D67ADB4FAD50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0CA200C2-5A7A-4C42-8FC0-1985E72DF4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6" name="title text">
            <a:extLst>
              <a:ext uri="{FF2B5EF4-FFF2-40B4-BE49-F238E27FC236}">
                <a16:creationId xmlns:a16="http://schemas.microsoft.com/office/drawing/2014/main" id="{ED30C69B-0C25-50A8-0789-2678925737C2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EPRI circle">
            <a:extLst>
              <a:ext uri="{FF2B5EF4-FFF2-40B4-BE49-F238E27FC236}">
                <a16:creationId xmlns:a16="http://schemas.microsoft.com/office/drawing/2014/main" id="{5181B888-7332-A61C-8E6E-B93563071B5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6" cy="34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38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PRI Title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ue overlay">
            <a:extLst>
              <a:ext uri="{FF2B5EF4-FFF2-40B4-BE49-F238E27FC236}">
                <a16:creationId xmlns:a16="http://schemas.microsoft.com/office/drawing/2014/main" id="{B353821B-5806-80FD-107F-C999CA9451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icons &amp; copyright">
            <a:extLst>
              <a:ext uri="{FF2B5EF4-FFF2-40B4-BE49-F238E27FC236}">
                <a16:creationId xmlns:a16="http://schemas.microsoft.com/office/drawing/2014/main" id="{CE488C3C-A9A4-1D3C-13E1-50690F7DADDD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6" name="copyright">
              <a:extLst>
                <a:ext uri="{FF2B5EF4-FFF2-40B4-BE49-F238E27FC236}">
                  <a16:creationId xmlns:a16="http://schemas.microsoft.com/office/drawing/2014/main" id="{562FCE10-BA5B-4C9E-1D7D-B71A43E706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7" name="epri.com">
              <a:hlinkClick r:id="rId3"/>
              <a:extLst>
                <a:ext uri="{FF2B5EF4-FFF2-40B4-BE49-F238E27FC236}">
                  <a16:creationId xmlns:a16="http://schemas.microsoft.com/office/drawing/2014/main" id="{B03686A8-94A0-05D2-388A-EAE6D10ADF1F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E0F9ADC-2052-3E8D-99D4-C94D0C624900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9" name="Facebook icon">
              <a:hlinkClick r:id="rId4"/>
              <a:extLst>
                <a:ext uri="{FF2B5EF4-FFF2-40B4-BE49-F238E27FC236}">
                  <a16:creationId xmlns:a16="http://schemas.microsoft.com/office/drawing/2014/main" id="{365C340B-BE95-041F-F1F3-45894DF22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10" name="X icon">
              <a:hlinkClick r:id="rId6"/>
              <a:extLst>
                <a:ext uri="{FF2B5EF4-FFF2-40B4-BE49-F238E27FC236}">
                  <a16:creationId xmlns:a16="http://schemas.microsoft.com/office/drawing/2014/main" id="{4672498D-AF42-75B6-A8A8-F4B36049A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1" name="LinkedIn icon">
              <a:hlinkClick r:id="rId9"/>
              <a:extLst>
                <a:ext uri="{FF2B5EF4-FFF2-40B4-BE49-F238E27FC236}">
                  <a16:creationId xmlns:a16="http://schemas.microsoft.com/office/drawing/2014/main" id="{2EF6D652-6A4B-3F8A-1D75-3AFBBEB49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13" name="speaker text">
            <a:extLst>
              <a:ext uri="{FF2B5EF4-FFF2-40B4-BE49-F238E27FC236}">
                <a16:creationId xmlns:a16="http://schemas.microsoft.com/office/drawing/2014/main" id="{BF795B14-26A0-4BA4-590D-C2036A5E7F63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7BD98C25-08F2-3BB2-F03A-C28DAAEAA9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5" name="title text">
            <a:extLst>
              <a:ext uri="{FF2B5EF4-FFF2-40B4-BE49-F238E27FC236}">
                <a16:creationId xmlns:a16="http://schemas.microsoft.com/office/drawing/2014/main" id="{6041FC6F-34C0-0171-8EF5-5AA721FA5934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933896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52531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48463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FAA409-EC2B-4245-BB55-6C0CC85D7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125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338842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3E03F-F02F-4FA3-91CB-67CB1409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D7085-5105-4024-BD3C-F69FB7128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583345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26388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927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19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59223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06BC8-8ED2-4FB9-9CC1-C26081116C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65571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19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03005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0833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61A130-D3A2-4741-98F0-78A9FBA9C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2C4622-94B6-44D4-A6B7-3ABD2A3DA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A936AF-75D5-4131-8412-21BBADB7B7A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60723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4B0ED0-AA7A-498C-AD8A-0B253F57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678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646DC3-E2A5-4F68-86AC-14EB8BC34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20678" y="1749288"/>
            <a:ext cx="5339301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F6667A-CB20-4940-A3BF-E7F481E3E50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60459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49246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00E9EE-67EE-4D59-B1FB-C22C06206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C68E99-DB4B-4542-AF5C-FDB1D78A06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98B35B-0B31-4DBE-AE41-6C369DD3567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76077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82204D-AA59-4281-B094-CDB0E6D6948A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F1E9CB-7558-4122-A62E-9942A0DBBB65}"/>
              </a:ext>
            </a:extLst>
          </p:cNvPr>
          <p:cNvSpPr/>
          <p:nvPr/>
        </p:nvSpPr>
        <p:spPr bwMode="auto">
          <a:xfrm>
            <a:off x="134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5E6752-5F59-4508-8F3C-FF9D1B04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501235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977035-A32B-4655-A3B4-502342320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CBB8F7-81EE-4B65-A5E7-C39C5D0E3C8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2522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bg1">
                <a:lumMod val="65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0187-5F99-4C76-A9CB-1D435648E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339301" cy="115922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322DE9-A995-49C6-AB11-26EBFBE58EF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84C2FD-77F4-4CA6-B013-4AF023D22F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21357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906308"/>
            <a:ext cx="4071169" cy="5769128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DE2BCA-D966-4BA4-98A1-F55CD4BEB28B}"/>
              </a:ext>
            </a:extLst>
          </p:cNvPr>
          <p:cNvSpPr/>
          <p:nvPr/>
        </p:nvSpPr>
        <p:spPr bwMode="auto">
          <a:xfrm>
            <a:off x="4065024" y="906308"/>
            <a:ext cx="4071169" cy="576912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36B46-B989-40E8-92AD-90AFDD95A969}"/>
              </a:ext>
            </a:extLst>
          </p:cNvPr>
          <p:cNvSpPr/>
          <p:nvPr/>
        </p:nvSpPr>
        <p:spPr bwMode="auto">
          <a:xfrm>
            <a:off x="8120831" y="906308"/>
            <a:ext cx="4071169" cy="57691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E401EC-CFA2-4017-97FF-99696741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7807F-D435-3748-B68A-6F2BCBE2BD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B9D1C1-137F-2449-9605-5A885723D2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864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15B7FF-8AE1-7840-8A12-38421A00C9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248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421709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12540B-7B8C-4538-9553-857173998AE4}"/>
              </a:ext>
            </a:extLst>
          </p:cNvPr>
          <p:cNvSpPr/>
          <p:nvPr/>
        </p:nvSpPr>
        <p:spPr bwMode="auto">
          <a:xfrm>
            <a:off x="0" y="102457"/>
            <a:ext cx="12192000" cy="6572979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322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40927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5DAEE8-1A37-EBB5-4503-B6013CD4C1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0" y="2712785"/>
            <a:ext cx="12192000" cy="1626781"/>
          </a:xfrm>
          <a:ln>
            <a:noFill/>
          </a:ln>
        </p:spPr>
        <p:txBody>
          <a:bodyPr anchor="ctr">
            <a:normAutofit/>
          </a:bodyPr>
          <a:lstStyle>
            <a:lvl1pPr algn="ctr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SECTION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2431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D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ollage of people's faces&#10;&#10;Description automatically generated">
            <a:extLst>
              <a:ext uri="{FF2B5EF4-FFF2-40B4-BE49-F238E27FC236}">
                <a16:creationId xmlns:a16="http://schemas.microsoft.com/office/drawing/2014/main" id="{6BDEEAC0-66B1-2C60-7D57-F21336374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7678F2-5771-717F-BFB4-E78D42F060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icons &amp; copyright">
            <a:extLst>
              <a:ext uri="{FF2B5EF4-FFF2-40B4-BE49-F238E27FC236}">
                <a16:creationId xmlns:a16="http://schemas.microsoft.com/office/drawing/2014/main" id="{24FB9A3B-E2B7-F2A3-28BA-065ADF6ADD06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4" name="copyright">
              <a:extLst>
                <a:ext uri="{FF2B5EF4-FFF2-40B4-BE49-F238E27FC236}">
                  <a16:creationId xmlns:a16="http://schemas.microsoft.com/office/drawing/2014/main" id="{B67527DF-69D4-B579-D17F-3B8A09F8E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5" name="epri.com">
              <a:hlinkClick r:id="rId4"/>
              <a:extLst>
                <a:ext uri="{FF2B5EF4-FFF2-40B4-BE49-F238E27FC236}">
                  <a16:creationId xmlns:a16="http://schemas.microsoft.com/office/drawing/2014/main" id="{13C65919-436C-492E-C110-4C815A4AC0B6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D516A25-BAB7-B6BA-8446-F279AE1EAEF2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7" name="Facebook icon">
              <a:hlinkClick r:id="rId5"/>
              <a:extLst>
                <a:ext uri="{FF2B5EF4-FFF2-40B4-BE49-F238E27FC236}">
                  <a16:creationId xmlns:a16="http://schemas.microsoft.com/office/drawing/2014/main" id="{6AB19718-D8D2-07C5-7FC2-E1327EA61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9" name="X icon">
              <a:hlinkClick r:id="rId7"/>
              <a:extLst>
                <a:ext uri="{FF2B5EF4-FFF2-40B4-BE49-F238E27FC236}">
                  <a16:creationId xmlns:a16="http://schemas.microsoft.com/office/drawing/2014/main" id="{5EEEC7E6-F54A-A41B-5571-A54645DB9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7" name="LinkedIn icon">
              <a:hlinkClick r:id="rId10"/>
              <a:extLst>
                <a:ext uri="{FF2B5EF4-FFF2-40B4-BE49-F238E27FC236}">
                  <a16:creationId xmlns:a16="http://schemas.microsoft.com/office/drawing/2014/main" id="{F406FCCA-87B9-BDB0-DB6A-BD1976254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9CBC3EA-20E5-85B5-BEAA-C6AABA8CF7CD}"/>
              </a:ext>
            </a:extLst>
          </p:cNvPr>
          <p:cNvSpPr txBox="1"/>
          <p:nvPr userDrawn="1"/>
        </p:nvSpPr>
        <p:spPr>
          <a:xfrm>
            <a:off x="0" y="328491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36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TOGETHER…SHAPING THE FUTURE OF ENERGY</a:t>
            </a:r>
            <a:r>
              <a:rPr lang="en-US" sz="3600" b="1" i="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®</a:t>
            </a:r>
            <a:endParaRPr lang="en-US" sz="32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9313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PR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 image" descr="A person and person wearing hardhats and reflective jackets&#10;&#10;Description automatically generated">
            <a:extLst>
              <a:ext uri="{FF2B5EF4-FFF2-40B4-BE49-F238E27FC236}">
                <a16:creationId xmlns:a16="http://schemas.microsoft.com/office/drawing/2014/main" id="{209227F5-4A1B-965C-3F0A-A69C495B16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blue overlay">
            <a:extLst>
              <a:ext uri="{FF2B5EF4-FFF2-40B4-BE49-F238E27FC236}">
                <a16:creationId xmlns:a16="http://schemas.microsoft.com/office/drawing/2014/main" id="{0A0E3FA6-7366-DC1E-90E6-EBA989CA3D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icons &amp; copyright">
            <a:extLst>
              <a:ext uri="{FF2B5EF4-FFF2-40B4-BE49-F238E27FC236}">
                <a16:creationId xmlns:a16="http://schemas.microsoft.com/office/drawing/2014/main" id="{55A66F40-1629-EB9C-199A-3F6AC73652DA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5" name="copyright">
              <a:extLst>
                <a:ext uri="{FF2B5EF4-FFF2-40B4-BE49-F238E27FC236}">
                  <a16:creationId xmlns:a16="http://schemas.microsoft.com/office/drawing/2014/main" id="{18743082-BE25-F152-36B2-7508F0E861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6" name="epri.com">
              <a:hlinkClick r:id="rId4"/>
              <a:extLst>
                <a:ext uri="{FF2B5EF4-FFF2-40B4-BE49-F238E27FC236}">
                  <a16:creationId xmlns:a16="http://schemas.microsoft.com/office/drawing/2014/main" id="{2107DB2B-44DD-B772-B528-1AF20CD4C80F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34348A-6019-5BFA-4BD5-AEBBBC5A37A3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0" name="Facebook icon">
              <a:hlinkClick r:id="rId5"/>
              <a:extLst>
                <a:ext uri="{FF2B5EF4-FFF2-40B4-BE49-F238E27FC236}">
                  <a16:creationId xmlns:a16="http://schemas.microsoft.com/office/drawing/2014/main" id="{852747FA-33F9-D028-93E0-85F52F8F9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11" name="X icon">
              <a:hlinkClick r:id="rId7"/>
              <a:extLst>
                <a:ext uri="{FF2B5EF4-FFF2-40B4-BE49-F238E27FC236}">
                  <a16:creationId xmlns:a16="http://schemas.microsoft.com/office/drawing/2014/main" id="{0784FC26-76DE-AA93-6D92-FF6F5F32A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2" name="LinkedIn icon">
              <a:hlinkClick r:id="rId10"/>
              <a:extLst>
                <a:ext uri="{FF2B5EF4-FFF2-40B4-BE49-F238E27FC236}">
                  <a16:creationId xmlns:a16="http://schemas.microsoft.com/office/drawing/2014/main" id="{67FE4F9E-E2DC-8147-A573-7E1448EBD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16" name="speaker text">
            <a:extLst>
              <a:ext uri="{FF2B5EF4-FFF2-40B4-BE49-F238E27FC236}">
                <a16:creationId xmlns:a16="http://schemas.microsoft.com/office/drawing/2014/main" id="{1BCE3155-C230-367A-82F6-EDAD19B5B71D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7" name="subtitle">
            <a:extLst>
              <a:ext uri="{FF2B5EF4-FFF2-40B4-BE49-F238E27FC236}">
                <a16:creationId xmlns:a16="http://schemas.microsoft.com/office/drawing/2014/main" id="{ECAB6D08-1626-B6D3-793F-AFDD5F43E9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8" name="title text">
            <a:extLst>
              <a:ext uri="{FF2B5EF4-FFF2-40B4-BE49-F238E27FC236}">
                <a16:creationId xmlns:a16="http://schemas.microsoft.com/office/drawing/2014/main" id="{555B4AC3-DC34-05C7-B417-904B4B3CCBD1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8" name="EPRI circle">
            <a:extLst>
              <a:ext uri="{FF2B5EF4-FFF2-40B4-BE49-F238E27FC236}">
                <a16:creationId xmlns:a16="http://schemas.microsoft.com/office/drawing/2014/main" id="{CE52AC9E-8F3C-4723-33AF-3A3DD635E7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7" cy="344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70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ackground image">
            <a:extLst>
              <a:ext uri="{FF2B5EF4-FFF2-40B4-BE49-F238E27FC236}">
                <a16:creationId xmlns:a16="http://schemas.microsoft.com/office/drawing/2014/main" id="{9FCDD035-94E4-9590-7CD5-1F6691CB2E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blue overlay">
            <a:extLst>
              <a:ext uri="{FF2B5EF4-FFF2-40B4-BE49-F238E27FC236}">
                <a16:creationId xmlns:a16="http://schemas.microsoft.com/office/drawing/2014/main" id="{9A03D634-B6FD-7D6B-AC4D-6BAD198360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icons &amp; copyright">
            <a:extLst>
              <a:ext uri="{FF2B5EF4-FFF2-40B4-BE49-F238E27FC236}">
                <a16:creationId xmlns:a16="http://schemas.microsoft.com/office/drawing/2014/main" id="{FAEC5DAC-B36D-A285-97E9-DC0437FE28B2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5" name="copyright">
              <a:extLst>
                <a:ext uri="{FF2B5EF4-FFF2-40B4-BE49-F238E27FC236}">
                  <a16:creationId xmlns:a16="http://schemas.microsoft.com/office/drawing/2014/main" id="{421F22B9-8B3D-7357-5B20-4E2A47C4C0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6" name="epri.com">
              <a:hlinkClick r:id="rId4"/>
              <a:extLst>
                <a:ext uri="{FF2B5EF4-FFF2-40B4-BE49-F238E27FC236}">
                  <a16:creationId xmlns:a16="http://schemas.microsoft.com/office/drawing/2014/main" id="{6CBA713B-25B5-7850-6C4B-D6D47581896E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A0BBE58-E3FB-CB80-5863-75BD68D274B4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8" name="Facebook icon">
              <a:hlinkClick r:id="rId5"/>
              <a:extLst>
                <a:ext uri="{FF2B5EF4-FFF2-40B4-BE49-F238E27FC236}">
                  <a16:creationId xmlns:a16="http://schemas.microsoft.com/office/drawing/2014/main" id="{23380AB7-43A7-B2E1-8C5C-F25A1D8D3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9" name="X icon">
              <a:hlinkClick r:id="rId7"/>
              <a:extLst>
                <a:ext uri="{FF2B5EF4-FFF2-40B4-BE49-F238E27FC236}">
                  <a16:creationId xmlns:a16="http://schemas.microsoft.com/office/drawing/2014/main" id="{08D55FED-4BB4-4952-70E8-3391F7647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0" name="LinkedIn icon">
              <a:hlinkClick r:id="rId10"/>
              <a:extLst>
                <a:ext uri="{FF2B5EF4-FFF2-40B4-BE49-F238E27FC236}">
                  <a16:creationId xmlns:a16="http://schemas.microsoft.com/office/drawing/2014/main" id="{1160DAF1-C5BA-9FA1-6337-FC1679B84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12" name="speaker text">
            <a:extLst>
              <a:ext uri="{FF2B5EF4-FFF2-40B4-BE49-F238E27FC236}">
                <a16:creationId xmlns:a16="http://schemas.microsoft.com/office/drawing/2014/main" id="{C074BDF4-6456-7E7A-4E71-722C73E33937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619AF573-59AC-EBC6-20E6-9FB4AAE0E1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4" name="title text">
            <a:extLst>
              <a:ext uri="{FF2B5EF4-FFF2-40B4-BE49-F238E27FC236}">
                <a16:creationId xmlns:a16="http://schemas.microsoft.com/office/drawing/2014/main" id="{CB63F239-9E02-41B0-3636-632640F47CDD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EPRI circle">
            <a:extLst>
              <a:ext uri="{FF2B5EF4-FFF2-40B4-BE49-F238E27FC236}">
                <a16:creationId xmlns:a16="http://schemas.microsoft.com/office/drawing/2014/main" id="{F420B49C-6311-4EE2-F9D8-6A057DC6540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6" cy="344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7566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&amp;S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ackground image">
            <a:extLst>
              <a:ext uri="{FF2B5EF4-FFF2-40B4-BE49-F238E27FC236}">
                <a16:creationId xmlns:a16="http://schemas.microsoft.com/office/drawing/2014/main" id="{BCC9C19D-D5D2-9749-C983-F1B81607A7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blue overlay">
            <a:extLst>
              <a:ext uri="{FF2B5EF4-FFF2-40B4-BE49-F238E27FC236}">
                <a16:creationId xmlns:a16="http://schemas.microsoft.com/office/drawing/2014/main" id="{8A627788-49C7-906C-0A1B-ED1F0921BC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icons &amp; copyright">
            <a:extLst>
              <a:ext uri="{FF2B5EF4-FFF2-40B4-BE49-F238E27FC236}">
                <a16:creationId xmlns:a16="http://schemas.microsoft.com/office/drawing/2014/main" id="{94CA83FE-1F0A-B462-235E-8A008AFCDAB8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5" name="copyright">
              <a:extLst>
                <a:ext uri="{FF2B5EF4-FFF2-40B4-BE49-F238E27FC236}">
                  <a16:creationId xmlns:a16="http://schemas.microsoft.com/office/drawing/2014/main" id="{FA932F1E-56CC-FF9E-0ED1-C578BC4C63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6" name="epri.com">
              <a:hlinkClick r:id="rId4"/>
              <a:extLst>
                <a:ext uri="{FF2B5EF4-FFF2-40B4-BE49-F238E27FC236}">
                  <a16:creationId xmlns:a16="http://schemas.microsoft.com/office/drawing/2014/main" id="{052B5345-65BC-1CAC-F8B4-D3D12CE253AE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85C1C88-02F7-A03A-A7BC-F768D412E539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8" name="Facebook icon">
              <a:hlinkClick r:id="rId5"/>
              <a:extLst>
                <a:ext uri="{FF2B5EF4-FFF2-40B4-BE49-F238E27FC236}">
                  <a16:creationId xmlns:a16="http://schemas.microsoft.com/office/drawing/2014/main" id="{869A3AF1-4EE1-4433-3188-8BFE111EE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9" name="X icon">
              <a:hlinkClick r:id="rId7"/>
              <a:extLst>
                <a:ext uri="{FF2B5EF4-FFF2-40B4-BE49-F238E27FC236}">
                  <a16:creationId xmlns:a16="http://schemas.microsoft.com/office/drawing/2014/main" id="{6CF2B7FB-9B4C-8491-DC73-3ED72BE54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0" name="LinkedIn icon">
              <a:hlinkClick r:id="rId10"/>
              <a:extLst>
                <a:ext uri="{FF2B5EF4-FFF2-40B4-BE49-F238E27FC236}">
                  <a16:creationId xmlns:a16="http://schemas.microsoft.com/office/drawing/2014/main" id="{214B55C6-C15A-ACDE-70DE-AF2F05200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11" name="speaker text">
            <a:extLst>
              <a:ext uri="{FF2B5EF4-FFF2-40B4-BE49-F238E27FC236}">
                <a16:creationId xmlns:a16="http://schemas.microsoft.com/office/drawing/2014/main" id="{3653F2B8-613E-4B82-BE78-B7C7E6309454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C0AC67A4-001B-04F1-D28B-84FA841FB3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3" name="title text">
            <a:extLst>
              <a:ext uri="{FF2B5EF4-FFF2-40B4-BE49-F238E27FC236}">
                <a16:creationId xmlns:a16="http://schemas.microsoft.com/office/drawing/2014/main" id="{23578392-B3F2-7BC5-E2C6-4FA3D4D135ED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EPRI circle">
            <a:extLst>
              <a:ext uri="{FF2B5EF4-FFF2-40B4-BE49-F238E27FC236}">
                <a16:creationId xmlns:a16="http://schemas.microsoft.com/office/drawing/2014/main" id="{29C17C1E-B26D-7615-7183-BA179EBBF36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6" cy="34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5852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ackground image">
            <a:extLst>
              <a:ext uri="{FF2B5EF4-FFF2-40B4-BE49-F238E27FC236}">
                <a16:creationId xmlns:a16="http://schemas.microsoft.com/office/drawing/2014/main" id="{1373D42C-CBBA-391F-21F7-B4510450B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blue overlay">
            <a:extLst>
              <a:ext uri="{FF2B5EF4-FFF2-40B4-BE49-F238E27FC236}">
                <a16:creationId xmlns:a16="http://schemas.microsoft.com/office/drawing/2014/main" id="{79BB2736-9B17-7163-2688-AE88BFB093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icons &amp; copyright">
            <a:extLst>
              <a:ext uri="{FF2B5EF4-FFF2-40B4-BE49-F238E27FC236}">
                <a16:creationId xmlns:a16="http://schemas.microsoft.com/office/drawing/2014/main" id="{B0F8EE7C-24F4-864F-AD3E-3CF473DF4AC5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5" name="copyright">
              <a:extLst>
                <a:ext uri="{FF2B5EF4-FFF2-40B4-BE49-F238E27FC236}">
                  <a16:creationId xmlns:a16="http://schemas.microsoft.com/office/drawing/2014/main" id="{9B485631-C324-B9B1-3D94-F7CC1D01AC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6" name="epri.com">
              <a:hlinkClick r:id="rId4"/>
              <a:extLst>
                <a:ext uri="{FF2B5EF4-FFF2-40B4-BE49-F238E27FC236}">
                  <a16:creationId xmlns:a16="http://schemas.microsoft.com/office/drawing/2014/main" id="{166F6A56-D1AF-0AE6-98A8-C60A44CEFB8B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50EA5B3-67A8-8029-1374-0FCA71835298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8" name="Facebook icon">
              <a:hlinkClick r:id="rId5"/>
              <a:extLst>
                <a:ext uri="{FF2B5EF4-FFF2-40B4-BE49-F238E27FC236}">
                  <a16:creationId xmlns:a16="http://schemas.microsoft.com/office/drawing/2014/main" id="{C6BDAF72-49C7-1A94-D09B-E1AEA9329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9" name="X icon">
              <a:hlinkClick r:id="rId7"/>
              <a:extLst>
                <a:ext uri="{FF2B5EF4-FFF2-40B4-BE49-F238E27FC236}">
                  <a16:creationId xmlns:a16="http://schemas.microsoft.com/office/drawing/2014/main" id="{C51B15C1-7999-6AA6-AEA2-F51B7AEC2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0" name="LinkedIn icon">
              <a:hlinkClick r:id="rId10"/>
              <a:extLst>
                <a:ext uri="{FF2B5EF4-FFF2-40B4-BE49-F238E27FC236}">
                  <a16:creationId xmlns:a16="http://schemas.microsoft.com/office/drawing/2014/main" id="{3A84B0D4-DFB0-B0D6-F2FC-CDA8A24C1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11" name="speaker text">
            <a:extLst>
              <a:ext uri="{FF2B5EF4-FFF2-40B4-BE49-F238E27FC236}">
                <a16:creationId xmlns:a16="http://schemas.microsoft.com/office/drawing/2014/main" id="{0DAC79C3-299F-B678-84CD-C1DC696328AE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134010B5-5A80-552A-1AD6-8ABB755EEA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3" name="title text">
            <a:extLst>
              <a:ext uri="{FF2B5EF4-FFF2-40B4-BE49-F238E27FC236}">
                <a16:creationId xmlns:a16="http://schemas.microsoft.com/office/drawing/2014/main" id="{55BFF3A1-E624-5107-AB0A-B45884A39152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EPRI circle">
            <a:extLst>
              <a:ext uri="{FF2B5EF4-FFF2-40B4-BE49-F238E27FC236}">
                <a16:creationId xmlns:a16="http://schemas.microsoft.com/office/drawing/2014/main" id="{1CD67E3A-D658-44DF-E991-19D98A0A864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6" cy="34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7515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&amp;LC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ackground image">
            <a:extLst>
              <a:ext uri="{FF2B5EF4-FFF2-40B4-BE49-F238E27FC236}">
                <a16:creationId xmlns:a16="http://schemas.microsoft.com/office/drawing/2014/main" id="{DAB1C664-71AD-49CE-6D6D-0B0D610C8B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lue overlay">
            <a:extLst>
              <a:ext uri="{FF2B5EF4-FFF2-40B4-BE49-F238E27FC236}">
                <a16:creationId xmlns:a16="http://schemas.microsoft.com/office/drawing/2014/main" id="{A1D4C176-71BB-86EB-73F7-919A83D637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icons &amp; copyright">
            <a:extLst>
              <a:ext uri="{FF2B5EF4-FFF2-40B4-BE49-F238E27FC236}">
                <a16:creationId xmlns:a16="http://schemas.microsoft.com/office/drawing/2014/main" id="{DB1BD9BD-9071-9C77-EE85-EC072D87BD74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5" name="copyright">
              <a:extLst>
                <a:ext uri="{FF2B5EF4-FFF2-40B4-BE49-F238E27FC236}">
                  <a16:creationId xmlns:a16="http://schemas.microsoft.com/office/drawing/2014/main" id="{29A4EFE8-8417-6FD3-1043-41240225C8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6" name="epri.com">
              <a:hlinkClick r:id="rId4"/>
              <a:extLst>
                <a:ext uri="{FF2B5EF4-FFF2-40B4-BE49-F238E27FC236}">
                  <a16:creationId xmlns:a16="http://schemas.microsoft.com/office/drawing/2014/main" id="{85F5921C-A960-EFBF-501E-A74AD522D4B4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3B1BEBF-B105-7769-E745-BAEE824399C2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8" name="Facebook icon">
              <a:hlinkClick r:id="rId5"/>
              <a:extLst>
                <a:ext uri="{FF2B5EF4-FFF2-40B4-BE49-F238E27FC236}">
                  <a16:creationId xmlns:a16="http://schemas.microsoft.com/office/drawing/2014/main" id="{CC27F5FD-2F18-C717-91D7-83AD50249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9" name="X icon">
              <a:hlinkClick r:id="rId7"/>
              <a:extLst>
                <a:ext uri="{FF2B5EF4-FFF2-40B4-BE49-F238E27FC236}">
                  <a16:creationId xmlns:a16="http://schemas.microsoft.com/office/drawing/2014/main" id="{9B616F39-0CBF-93E7-FB4D-304711B90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0" name="LinkedIn icon">
              <a:hlinkClick r:id="rId10"/>
              <a:extLst>
                <a:ext uri="{FF2B5EF4-FFF2-40B4-BE49-F238E27FC236}">
                  <a16:creationId xmlns:a16="http://schemas.microsoft.com/office/drawing/2014/main" id="{9F74D7A3-DFF3-BBF7-160D-A7F2A346A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11" name="speaker text">
            <a:extLst>
              <a:ext uri="{FF2B5EF4-FFF2-40B4-BE49-F238E27FC236}">
                <a16:creationId xmlns:a16="http://schemas.microsoft.com/office/drawing/2014/main" id="{F31585A3-D526-0320-3DC6-2D729EDB6CC5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B16CD310-AB30-148D-9B43-A05799164A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3" name="title text">
            <a:extLst>
              <a:ext uri="{FF2B5EF4-FFF2-40B4-BE49-F238E27FC236}">
                <a16:creationId xmlns:a16="http://schemas.microsoft.com/office/drawing/2014/main" id="{0DBECFDB-0814-C7DE-D06D-E92D460A216B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EPRI circle">
            <a:extLst>
              <a:ext uri="{FF2B5EF4-FFF2-40B4-BE49-F238E27FC236}">
                <a16:creationId xmlns:a16="http://schemas.microsoft.com/office/drawing/2014/main" id="{177A37DA-1513-C8ED-046F-4703F6B61F8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6" cy="34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1051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G&amp;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lue overlay">
            <a:extLst>
              <a:ext uri="{FF2B5EF4-FFF2-40B4-BE49-F238E27FC236}">
                <a16:creationId xmlns:a16="http://schemas.microsoft.com/office/drawing/2014/main" id="{5CDCF74C-2278-86AA-332B-E2CE3A62CA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icons &amp; copyright">
            <a:extLst>
              <a:ext uri="{FF2B5EF4-FFF2-40B4-BE49-F238E27FC236}">
                <a16:creationId xmlns:a16="http://schemas.microsoft.com/office/drawing/2014/main" id="{00CDDEB3-CDDC-8FF7-4DF1-82C47289F246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5" name="copyright">
              <a:extLst>
                <a:ext uri="{FF2B5EF4-FFF2-40B4-BE49-F238E27FC236}">
                  <a16:creationId xmlns:a16="http://schemas.microsoft.com/office/drawing/2014/main" id="{CC2A23EB-C40C-F68A-177E-098A6DA004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6" name="epri.com">
              <a:hlinkClick r:id="rId3"/>
              <a:extLst>
                <a:ext uri="{FF2B5EF4-FFF2-40B4-BE49-F238E27FC236}">
                  <a16:creationId xmlns:a16="http://schemas.microsoft.com/office/drawing/2014/main" id="{4064B745-EBBF-EA54-4188-64FE4B44EACD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118925B-53A6-EBC0-9989-553A0D7A12F1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8" name="Facebook icon">
              <a:hlinkClick r:id="rId4"/>
              <a:extLst>
                <a:ext uri="{FF2B5EF4-FFF2-40B4-BE49-F238E27FC236}">
                  <a16:creationId xmlns:a16="http://schemas.microsoft.com/office/drawing/2014/main" id="{A5B1ED42-FF49-D3E2-628A-F4F153F5D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9" name="X icon">
              <a:hlinkClick r:id="rId6"/>
              <a:extLst>
                <a:ext uri="{FF2B5EF4-FFF2-40B4-BE49-F238E27FC236}">
                  <a16:creationId xmlns:a16="http://schemas.microsoft.com/office/drawing/2014/main" id="{92528C3C-7157-DF20-BBFD-E0346117B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0" name="LinkedIn icon">
              <a:hlinkClick r:id="rId9"/>
              <a:extLst>
                <a:ext uri="{FF2B5EF4-FFF2-40B4-BE49-F238E27FC236}">
                  <a16:creationId xmlns:a16="http://schemas.microsoft.com/office/drawing/2014/main" id="{314DAC87-0C01-C910-0FF8-8B0B9D3D9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11" name="speaker text">
            <a:extLst>
              <a:ext uri="{FF2B5EF4-FFF2-40B4-BE49-F238E27FC236}">
                <a16:creationId xmlns:a16="http://schemas.microsoft.com/office/drawing/2014/main" id="{DD528A35-58AF-69CB-378C-4F2B18DBCEFC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A4637C06-B34A-6FD5-0469-D6FE27752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3" name="title text">
            <a:extLst>
              <a:ext uri="{FF2B5EF4-FFF2-40B4-BE49-F238E27FC236}">
                <a16:creationId xmlns:a16="http://schemas.microsoft.com/office/drawing/2014/main" id="{A35CEE68-40B0-CEB6-9BCC-C90BE1B34461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6446123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687950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48463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FAA409-EC2B-4245-BB55-6C0CC85D7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125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4291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61A130-D3A2-4741-98F0-78A9FBA9C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2C4622-94B6-44D4-A6B7-3ABD2A3DA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A936AF-75D5-4131-8412-21BBADB7B7A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78168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3E03F-F02F-4FA3-91CB-67CB1409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D7085-5105-4024-BD3C-F69FB7128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28561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42964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05843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06BC8-8ED2-4FB9-9CC1-C26081116C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417810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19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94646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90322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8B126F-922E-4C6E-87A5-234451CAD762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437305-8BFE-47C1-96DD-CEDBF8D6719E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E0D2D6E-8982-430B-958E-9129593AD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DCA2EA-788A-4791-942C-72070DBE825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B309C7D-4404-4906-9C22-B1C52782E5F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658678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134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52D29BE-28DD-432F-8C22-AE8C1D053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678" y="182563"/>
            <a:ext cx="5339301" cy="11592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14443C-E161-4BFE-8357-B61CEFEC84F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69AFDA-38D1-42E9-ADFD-FDEBA76A2A9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696000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bg1">
                <a:lumMod val="65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0187-5F99-4C76-A9CB-1D435648E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339301" cy="115922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322DE9-A995-49C6-AB11-26EBFBE58EF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84C2FD-77F4-4CA6-B013-4AF023D22F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206936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bg1">
                <a:lumMod val="65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134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14F37B4-A3A1-47F0-B953-F087A6BCA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678" y="182563"/>
            <a:ext cx="5339301" cy="11592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B47D12-FA39-425B-A70E-42978C42F4A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3073C21-095B-4B2C-A4ED-0E0B4E165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0800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4B0ED0-AA7A-498C-AD8A-0B253F57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678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646DC3-E2A5-4F68-86AC-14EB8BC34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20678" y="1749288"/>
            <a:ext cx="5339301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F6667A-CB20-4940-A3BF-E7F481E3E50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60459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24084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906308"/>
            <a:ext cx="4071169" cy="576912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DE2BCA-D966-4BA4-98A1-F55CD4BEB28B}"/>
              </a:ext>
            </a:extLst>
          </p:cNvPr>
          <p:cNvSpPr/>
          <p:nvPr/>
        </p:nvSpPr>
        <p:spPr bwMode="auto">
          <a:xfrm>
            <a:off x="4065024" y="906308"/>
            <a:ext cx="4071169" cy="576912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36B46-B989-40E8-92AD-90AFDD95A969}"/>
              </a:ext>
            </a:extLst>
          </p:cNvPr>
          <p:cNvSpPr/>
          <p:nvPr/>
        </p:nvSpPr>
        <p:spPr bwMode="auto">
          <a:xfrm>
            <a:off x="8120831" y="906308"/>
            <a:ext cx="4071169" cy="57691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E401EC-CFA2-4017-97FF-99696741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0B7D13D-E750-F24C-98D8-229475F706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CFEA89-A612-6146-AED8-9EEC1242D8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864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4C9D970-D9E8-9B45-8D42-6310097899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248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128413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1DCEBE-AECA-4A38-9A16-6E2B7E8D9AF5}"/>
              </a:ext>
            </a:extLst>
          </p:cNvPr>
          <p:cNvSpPr/>
          <p:nvPr/>
        </p:nvSpPr>
        <p:spPr bwMode="auto">
          <a:xfrm>
            <a:off x="0" y="102457"/>
            <a:ext cx="12192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93204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829801-41A6-3A62-CDAA-5D5AD11918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35">
            <a:extLst>
              <a:ext uri="{FF2B5EF4-FFF2-40B4-BE49-F238E27FC236}">
                <a16:creationId xmlns:a16="http://schemas.microsoft.com/office/drawing/2014/main" id="{7DB0A78F-77DF-4662-7185-DCFB72C7DD40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0" y="2712785"/>
            <a:ext cx="12192000" cy="1626781"/>
          </a:xfrm>
          <a:ln>
            <a:noFill/>
          </a:ln>
        </p:spPr>
        <p:txBody>
          <a:bodyPr anchor="ctr">
            <a:normAutofit/>
          </a:bodyPr>
          <a:lstStyle>
            <a:lvl1pPr algn="ctr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SECTION TITLE STYLE</a:t>
            </a:r>
          </a:p>
        </p:txBody>
      </p:sp>
    </p:spTree>
    <p:extLst>
      <p:ext uri="{BB962C8B-B14F-4D97-AF65-F5344CB8AC3E}">
        <p14:creationId xmlns:p14="http://schemas.microsoft.com/office/powerpoint/2010/main" val="68359753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D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ollage of people's faces&#10;&#10;Description automatically generated">
            <a:extLst>
              <a:ext uri="{FF2B5EF4-FFF2-40B4-BE49-F238E27FC236}">
                <a16:creationId xmlns:a16="http://schemas.microsoft.com/office/drawing/2014/main" id="{6BDEEAC0-66B1-2C60-7D57-F21336374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7678F2-5771-717F-BFB4-E78D42F060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icons &amp; copyright">
            <a:extLst>
              <a:ext uri="{FF2B5EF4-FFF2-40B4-BE49-F238E27FC236}">
                <a16:creationId xmlns:a16="http://schemas.microsoft.com/office/drawing/2014/main" id="{24FB9A3B-E2B7-F2A3-28BA-065ADF6ADD06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4" name="copyright">
              <a:extLst>
                <a:ext uri="{FF2B5EF4-FFF2-40B4-BE49-F238E27FC236}">
                  <a16:creationId xmlns:a16="http://schemas.microsoft.com/office/drawing/2014/main" id="{B67527DF-69D4-B579-D17F-3B8A09F8E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5" name="epri.com">
              <a:hlinkClick r:id="rId4"/>
              <a:extLst>
                <a:ext uri="{FF2B5EF4-FFF2-40B4-BE49-F238E27FC236}">
                  <a16:creationId xmlns:a16="http://schemas.microsoft.com/office/drawing/2014/main" id="{13C65919-436C-492E-C110-4C815A4AC0B6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D516A25-BAB7-B6BA-8446-F279AE1EAEF2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7" name="Facebook icon">
              <a:hlinkClick r:id="rId5"/>
              <a:extLst>
                <a:ext uri="{FF2B5EF4-FFF2-40B4-BE49-F238E27FC236}">
                  <a16:creationId xmlns:a16="http://schemas.microsoft.com/office/drawing/2014/main" id="{6AB19718-D8D2-07C5-7FC2-E1327EA61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9" name="X icon">
              <a:hlinkClick r:id="rId7"/>
              <a:extLst>
                <a:ext uri="{FF2B5EF4-FFF2-40B4-BE49-F238E27FC236}">
                  <a16:creationId xmlns:a16="http://schemas.microsoft.com/office/drawing/2014/main" id="{5EEEC7E6-F54A-A41B-5571-A54645DB9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7" name="LinkedIn icon">
              <a:hlinkClick r:id="rId10"/>
              <a:extLst>
                <a:ext uri="{FF2B5EF4-FFF2-40B4-BE49-F238E27FC236}">
                  <a16:creationId xmlns:a16="http://schemas.microsoft.com/office/drawing/2014/main" id="{F406FCCA-87B9-BDB0-DB6A-BD1976254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9CBC3EA-20E5-85B5-BEAA-C6AABA8CF7CD}"/>
              </a:ext>
            </a:extLst>
          </p:cNvPr>
          <p:cNvSpPr txBox="1"/>
          <p:nvPr userDrawn="1"/>
        </p:nvSpPr>
        <p:spPr>
          <a:xfrm>
            <a:off x="0" y="328491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36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TOGETHER…SHAPING THE FUTURE OF ENERGY</a:t>
            </a:r>
            <a:r>
              <a:rPr lang="en-US" sz="3600" b="1" i="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®</a:t>
            </a:r>
            <a:endParaRPr lang="en-US" sz="32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7807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PR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 descr="A person and person wearing hardhats and reflective jackets&#10;&#10;Description automatically generated">
            <a:extLst>
              <a:ext uri="{FF2B5EF4-FFF2-40B4-BE49-F238E27FC236}">
                <a16:creationId xmlns:a16="http://schemas.microsoft.com/office/drawing/2014/main" id="{938F2F93-6415-8751-9148-E0192AB06A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7" name="blue overlay">
            <a:extLst>
              <a:ext uri="{FF2B5EF4-FFF2-40B4-BE49-F238E27FC236}">
                <a16:creationId xmlns:a16="http://schemas.microsoft.com/office/drawing/2014/main" id="{277DD01C-684B-2E10-C96E-F0F2D0468E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icons &amp; copyright">
            <a:extLst>
              <a:ext uri="{FF2B5EF4-FFF2-40B4-BE49-F238E27FC236}">
                <a16:creationId xmlns:a16="http://schemas.microsoft.com/office/drawing/2014/main" id="{665B53A2-5D5B-3554-44DE-DE228C2D7516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5" name="copyright">
              <a:extLst>
                <a:ext uri="{FF2B5EF4-FFF2-40B4-BE49-F238E27FC236}">
                  <a16:creationId xmlns:a16="http://schemas.microsoft.com/office/drawing/2014/main" id="{06D69970-CB2E-A4D3-9146-4D77DC12C1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6" name="epri.com">
              <a:hlinkClick r:id="rId4"/>
              <a:extLst>
                <a:ext uri="{FF2B5EF4-FFF2-40B4-BE49-F238E27FC236}">
                  <a16:creationId xmlns:a16="http://schemas.microsoft.com/office/drawing/2014/main" id="{1EAE9E6E-7841-12E5-B766-CF31590FAB85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032DEA1-8BED-4154-F494-203D3B3D722E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9" name="Facebook icon">
              <a:hlinkClick r:id="rId5"/>
              <a:extLst>
                <a:ext uri="{FF2B5EF4-FFF2-40B4-BE49-F238E27FC236}">
                  <a16:creationId xmlns:a16="http://schemas.microsoft.com/office/drawing/2014/main" id="{CB7D4E98-F8FB-1966-7A8D-9C42EBC3C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10" name="X icon">
              <a:hlinkClick r:id="rId7"/>
              <a:extLst>
                <a:ext uri="{FF2B5EF4-FFF2-40B4-BE49-F238E27FC236}">
                  <a16:creationId xmlns:a16="http://schemas.microsoft.com/office/drawing/2014/main" id="{B1F99100-371F-0020-1E61-B732D84E8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8" name="LinkedIn icon">
              <a:hlinkClick r:id="rId10"/>
              <a:extLst>
                <a:ext uri="{FF2B5EF4-FFF2-40B4-BE49-F238E27FC236}">
                  <a16:creationId xmlns:a16="http://schemas.microsoft.com/office/drawing/2014/main" id="{EA833105-9EE7-D3DB-F43C-6F8D36929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pic>
        <p:nvPicPr>
          <p:cNvPr id="35" name="EPRI circle">
            <a:extLst>
              <a:ext uri="{FF2B5EF4-FFF2-40B4-BE49-F238E27FC236}">
                <a16:creationId xmlns:a16="http://schemas.microsoft.com/office/drawing/2014/main" id="{5C3C3AAE-15C1-0B61-484F-8E1DDA7747F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7" cy="3445107"/>
          </a:xfrm>
          <a:prstGeom prst="rect">
            <a:avLst/>
          </a:prstGeom>
        </p:spPr>
      </p:pic>
      <p:sp>
        <p:nvSpPr>
          <p:cNvPr id="18" name="speaker text">
            <a:extLst>
              <a:ext uri="{FF2B5EF4-FFF2-40B4-BE49-F238E27FC236}">
                <a16:creationId xmlns:a16="http://schemas.microsoft.com/office/drawing/2014/main" id="{01DFD416-66D5-47F4-B045-0C53E6F91488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6" name="subtitle">
            <a:extLst>
              <a:ext uri="{FF2B5EF4-FFF2-40B4-BE49-F238E27FC236}">
                <a16:creationId xmlns:a16="http://schemas.microsoft.com/office/drawing/2014/main" id="{C9B9DF57-48D2-92F0-1A74-79C183A6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9" name="title text">
            <a:extLst>
              <a:ext uri="{FF2B5EF4-FFF2-40B4-BE49-F238E27FC236}">
                <a16:creationId xmlns:a16="http://schemas.microsoft.com/office/drawing/2014/main" id="{7D1329EF-297E-646E-A5E8-5228C5D39C03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557154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>
            <a:extLst>
              <a:ext uri="{FF2B5EF4-FFF2-40B4-BE49-F238E27FC236}">
                <a16:creationId xmlns:a16="http://schemas.microsoft.com/office/drawing/2014/main" id="{C45692E6-EDAD-DF6C-8A58-619B4C8435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6" name="blue overlay">
            <a:extLst>
              <a:ext uri="{FF2B5EF4-FFF2-40B4-BE49-F238E27FC236}">
                <a16:creationId xmlns:a16="http://schemas.microsoft.com/office/drawing/2014/main" id="{3767F768-ED46-028C-D989-F07FD1EED6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icons &amp; copyright">
            <a:extLst>
              <a:ext uri="{FF2B5EF4-FFF2-40B4-BE49-F238E27FC236}">
                <a16:creationId xmlns:a16="http://schemas.microsoft.com/office/drawing/2014/main" id="{17423B5B-85F0-21B6-E298-00C4FAC48CA5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17" name="copyright">
              <a:extLst>
                <a:ext uri="{FF2B5EF4-FFF2-40B4-BE49-F238E27FC236}">
                  <a16:creationId xmlns:a16="http://schemas.microsoft.com/office/drawing/2014/main" id="{3DD38CE9-593A-E67E-E078-3C0EA5902A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18" name="epri.com">
              <a:hlinkClick r:id="rId4"/>
              <a:extLst>
                <a:ext uri="{FF2B5EF4-FFF2-40B4-BE49-F238E27FC236}">
                  <a16:creationId xmlns:a16="http://schemas.microsoft.com/office/drawing/2014/main" id="{1D5D9006-F992-A3E8-62F5-33BCD37369C3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1365DF2-0AA8-EDD5-FF5A-80EB176BD203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0" name="Facebook icon">
              <a:hlinkClick r:id="rId5"/>
              <a:extLst>
                <a:ext uri="{FF2B5EF4-FFF2-40B4-BE49-F238E27FC236}">
                  <a16:creationId xmlns:a16="http://schemas.microsoft.com/office/drawing/2014/main" id="{50C19077-6864-9995-6353-CBFF64A4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1" name="X icon">
              <a:hlinkClick r:id="rId7"/>
              <a:extLst>
                <a:ext uri="{FF2B5EF4-FFF2-40B4-BE49-F238E27FC236}">
                  <a16:creationId xmlns:a16="http://schemas.microsoft.com/office/drawing/2014/main" id="{518F86B4-4A21-3E4E-5235-5FC87D24C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22" name="LinkedIn icon">
              <a:hlinkClick r:id="rId10"/>
              <a:extLst>
                <a:ext uri="{FF2B5EF4-FFF2-40B4-BE49-F238E27FC236}">
                  <a16:creationId xmlns:a16="http://schemas.microsoft.com/office/drawing/2014/main" id="{FD06B89F-E67F-93C3-9735-75E2A4079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4" name="speaker text">
            <a:extLst>
              <a:ext uri="{FF2B5EF4-FFF2-40B4-BE49-F238E27FC236}">
                <a16:creationId xmlns:a16="http://schemas.microsoft.com/office/drawing/2014/main" id="{35E0A3DC-CC19-F07D-2596-4D3B20E52634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F102AB87-F538-AF67-56D7-6193CBA712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6" name="title text">
            <a:extLst>
              <a:ext uri="{FF2B5EF4-FFF2-40B4-BE49-F238E27FC236}">
                <a16:creationId xmlns:a16="http://schemas.microsoft.com/office/drawing/2014/main" id="{B03ECE38-024F-0FDB-EF5C-7C77BD789A34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EPRI circle">
            <a:extLst>
              <a:ext uri="{FF2B5EF4-FFF2-40B4-BE49-F238E27FC236}">
                <a16:creationId xmlns:a16="http://schemas.microsoft.com/office/drawing/2014/main" id="{E9935480-2219-B667-1F4A-771008FFECD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6" cy="344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3512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&amp;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>
            <a:extLst>
              <a:ext uri="{FF2B5EF4-FFF2-40B4-BE49-F238E27FC236}">
                <a16:creationId xmlns:a16="http://schemas.microsoft.com/office/drawing/2014/main" id="{B92655FF-6A8B-C949-E8BD-096134D3C5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6" name="blue overlay">
            <a:extLst>
              <a:ext uri="{FF2B5EF4-FFF2-40B4-BE49-F238E27FC236}">
                <a16:creationId xmlns:a16="http://schemas.microsoft.com/office/drawing/2014/main" id="{0E945622-E11A-F0C7-9C27-2639FB5F98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icons &amp; copyright">
            <a:extLst>
              <a:ext uri="{FF2B5EF4-FFF2-40B4-BE49-F238E27FC236}">
                <a16:creationId xmlns:a16="http://schemas.microsoft.com/office/drawing/2014/main" id="{9FB51C15-C5E9-6004-8441-FF0CCB5EF80E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17" name="copyright">
              <a:extLst>
                <a:ext uri="{FF2B5EF4-FFF2-40B4-BE49-F238E27FC236}">
                  <a16:creationId xmlns:a16="http://schemas.microsoft.com/office/drawing/2014/main" id="{11E89AEC-ECC5-D98C-0F9D-696C38ACBB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18" name="epri.com">
              <a:hlinkClick r:id="rId4"/>
              <a:extLst>
                <a:ext uri="{FF2B5EF4-FFF2-40B4-BE49-F238E27FC236}">
                  <a16:creationId xmlns:a16="http://schemas.microsoft.com/office/drawing/2014/main" id="{99AD82CA-54EE-805A-5896-92EC95281F31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E8FA601-A1E5-F0D8-3176-370E06624509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0" name="Facebook icon">
              <a:hlinkClick r:id="rId5"/>
              <a:extLst>
                <a:ext uri="{FF2B5EF4-FFF2-40B4-BE49-F238E27FC236}">
                  <a16:creationId xmlns:a16="http://schemas.microsoft.com/office/drawing/2014/main" id="{887FA5DF-A3BA-CEE3-D30A-E51081C65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1" name="X icon">
              <a:hlinkClick r:id="rId7"/>
              <a:extLst>
                <a:ext uri="{FF2B5EF4-FFF2-40B4-BE49-F238E27FC236}">
                  <a16:creationId xmlns:a16="http://schemas.microsoft.com/office/drawing/2014/main" id="{6A79BD85-5892-7747-BCE4-121DC9796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22" name="LinkedIn icon">
              <a:hlinkClick r:id="rId10"/>
              <a:extLst>
                <a:ext uri="{FF2B5EF4-FFF2-40B4-BE49-F238E27FC236}">
                  <a16:creationId xmlns:a16="http://schemas.microsoft.com/office/drawing/2014/main" id="{E86B58BC-A073-2A7C-EF86-EF73B4FDB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4" name="speaker text">
            <a:extLst>
              <a:ext uri="{FF2B5EF4-FFF2-40B4-BE49-F238E27FC236}">
                <a16:creationId xmlns:a16="http://schemas.microsoft.com/office/drawing/2014/main" id="{3A209E74-D79D-BE74-D453-C76F9D43104B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CB37810F-BB70-4E0F-A055-1694DC1A4E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6" name="title text">
            <a:extLst>
              <a:ext uri="{FF2B5EF4-FFF2-40B4-BE49-F238E27FC236}">
                <a16:creationId xmlns:a16="http://schemas.microsoft.com/office/drawing/2014/main" id="{33FA43E6-CEF5-689E-EA7B-8FF2A6BD01BC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EPRI circle">
            <a:extLst>
              <a:ext uri="{FF2B5EF4-FFF2-40B4-BE49-F238E27FC236}">
                <a16:creationId xmlns:a16="http://schemas.microsoft.com/office/drawing/2014/main" id="{5B3636D6-B888-DA07-7304-1BB1F0C3E3C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6" cy="34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6574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>
            <a:extLst>
              <a:ext uri="{FF2B5EF4-FFF2-40B4-BE49-F238E27FC236}">
                <a16:creationId xmlns:a16="http://schemas.microsoft.com/office/drawing/2014/main" id="{CFC91837-166B-150E-620A-BA45B8ED0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5" name="blue overlay">
            <a:extLst>
              <a:ext uri="{FF2B5EF4-FFF2-40B4-BE49-F238E27FC236}">
                <a16:creationId xmlns:a16="http://schemas.microsoft.com/office/drawing/2014/main" id="{5B364F2F-6C23-6563-106C-04281A6C93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icons &amp; copyright">
            <a:extLst>
              <a:ext uri="{FF2B5EF4-FFF2-40B4-BE49-F238E27FC236}">
                <a16:creationId xmlns:a16="http://schemas.microsoft.com/office/drawing/2014/main" id="{66F2B49F-CE72-398F-EEB8-ED3A4CC21079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17" name="copyright">
              <a:extLst>
                <a:ext uri="{FF2B5EF4-FFF2-40B4-BE49-F238E27FC236}">
                  <a16:creationId xmlns:a16="http://schemas.microsoft.com/office/drawing/2014/main" id="{5762FB12-E80E-156F-7AC8-BCD03A9A1E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18" name="epri.com">
              <a:hlinkClick r:id="rId4"/>
              <a:extLst>
                <a:ext uri="{FF2B5EF4-FFF2-40B4-BE49-F238E27FC236}">
                  <a16:creationId xmlns:a16="http://schemas.microsoft.com/office/drawing/2014/main" id="{F01C36E6-89FC-536A-3951-F6A2915F995B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69AA640-1743-B12E-A08A-75B601DED5B1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0" name="Facebook icon">
              <a:hlinkClick r:id="rId5"/>
              <a:extLst>
                <a:ext uri="{FF2B5EF4-FFF2-40B4-BE49-F238E27FC236}">
                  <a16:creationId xmlns:a16="http://schemas.microsoft.com/office/drawing/2014/main" id="{C7D59FCA-EDE0-054A-9339-39062A798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1" name="X icon">
              <a:hlinkClick r:id="rId7"/>
              <a:extLst>
                <a:ext uri="{FF2B5EF4-FFF2-40B4-BE49-F238E27FC236}">
                  <a16:creationId xmlns:a16="http://schemas.microsoft.com/office/drawing/2014/main" id="{7C2AF711-5EF7-7698-659A-ADA624801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22" name="LinkedIn icon">
              <a:hlinkClick r:id="rId10"/>
              <a:extLst>
                <a:ext uri="{FF2B5EF4-FFF2-40B4-BE49-F238E27FC236}">
                  <a16:creationId xmlns:a16="http://schemas.microsoft.com/office/drawing/2014/main" id="{4A43C534-DEA8-63FC-C178-659A27815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4" name="speaker text">
            <a:extLst>
              <a:ext uri="{FF2B5EF4-FFF2-40B4-BE49-F238E27FC236}">
                <a16:creationId xmlns:a16="http://schemas.microsoft.com/office/drawing/2014/main" id="{EA5D5FD2-5920-C3CB-8CFF-DC28910152E8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DAE2E599-E511-97D7-0971-353127BCC4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6" name="title text">
            <a:extLst>
              <a:ext uri="{FF2B5EF4-FFF2-40B4-BE49-F238E27FC236}">
                <a16:creationId xmlns:a16="http://schemas.microsoft.com/office/drawing/2014/main" id="{E982FB38-9694-4115-599A-EB69527759A2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EPRI circle">
            <a:extLst>
              <a:ext uri="{FF2B5EF4-FFF2-40B4-BE49-F238E27FC236}">
                <a16:creationId xmlns:a16="http://schemas.microsoft.com/office/drawing/2014/main" id="{9B083F23-AC0B-EA2A-8577-747D0C55C0C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6" cy="34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3583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>
            <a:extLst>
              <a:ext uri="{FF2B5EF4-FFF2-40B4-BE49-F238E27FC236}">
                <a16:creationId xmlns:a16="http://schemas.microsoft.com/office/drawing/2014/main" id="{020FB78A-2161-5ECA-E92E-31F1638422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5" name="blue overlay">
            <a:extLst>
              <a:ext uri="{FF2B5EF4-FFF2-40B4-BE49-F238E27FC236}">
                <a16:creationId xmlns:a16="http://schemas.microsoft.com/office/drawing/2014/main" id="{FAD3CE2B-EA29-C8AA-DFA2-EC421D0C9E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icons &amp; copyright">
            <a:extLst>
              <a:ext uri="{FF2B5EF4-FFF2-40B4-BE49-F238E27FC236}">
                <a16:creationId xmlns:a16="http://schemas.microsoft.com/office/drawing/2014/main" id="{1B40987F-DED8-8FAE-484C-F0C6A2C696B9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17" name="copyright">
              <a:extLst>
                <a:ext uri="{FF2B5EF4-FFF2-40B4-BE49-F238E27FC236}">
                  <a16:creationId xmlns:a16="http://schemas.microsoft.com/office/drawing/2014/main" id="{9D35857E-D1F2-C206-9261-98B56E6522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18" name="epri.com">
              <a:hlinkClick r:id="rId4"/>
              <a:extLst>
                <a:ext uri="{FF2B5EF4-FFF2-40B4-BE49-F238E27FC236}">
                  <a16:creationId xmlns:a16="http://schemas.microsoft.com/office/drawing/2014/main" id="{E25D64C2-BF79-EAA3-3193-9879E499A7EC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21EE2C2-DD35-3460-A577-CB86E297D99C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0" name="Facebook icon">
              <a:hlinkClick r:id="rId5"/>
              <a:extLst>
                <a:ext uri="{FF2B5EF4-FFF2-40B4-BE49-F238E27FC236}">
                  <a16:creationId xmlns:a16="http://schemas.microsoft.com/office/drawing/2014/main" id="{2B859428-A33F-5E64-E10F-697315B6A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1" name="X icon">
              <a:hlinkClick r:id="rId7"/>
              <a:extLst>
                <a:ext uri="{FF2B5EF4-FFF2-40B4-BE49-F238E27FC236}">
                  <a16:creationId xmlns:a16="http://schemas.microsoft.com/office/drawing/2014/main" id="{4E5CE492-9E22-767D-48C6-03B71595E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22" name="LinkedIn icon">
              <a:hlinkClick r:id="rId10"/>
              <a:extLst>
                <a:ext uri="{FF2B5EF4-FFF2-40B4-BE49-F238E27FC236}">
                  <a16:creationId xmlns:a16="http://schemas.microsoft.com/office/drawing/2014/main" id="{C0E85798-1AFD-9F01-2921-0AFA89710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4" name="speaker text">
            <a:extLst>
              <a:ext uri="{FF2B5EF4-FFF2-40B4-BE49-F238E27FC236}">
                <a16:creationId xmlns:a16="http://schemas.microsoft.com/office/drawing/2014/main" id="{D3921533-CAA0-812A-1AB1-D67ADB4FAD50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0CA200C2-5A7A-4C42-8FC0-1985E72DF4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6" name="title text">
            <a:extLst>
              <a:ext uri="{FF2B5EF4-FFF2-40B4-BE49-F238E27FC236}">
                <a16:creationId xmlns:a16="http://schemas.microsoft.com/office/drawing/2014/main" id="{ED30C69B-0C25-50A8-0789-2678925737C2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EPRI circle">
            <a:extLst>
              <a:ext uri="{FF2B5EF4-FFF2-40B4-BE49-F238E27FC236}">
                <a16:creationId xmlns:a16="http://schemas.microsoft.com/office/drawing/2014/main" id="{5181B888-7332-A61C-8E6E-B93563071B5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6" cy="34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74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PRI Title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ue overlay">
            <a:extLst>
              <a:ext uri="{FF2B5EF4-FFF2-40B4-BE49-F238E27FC236}">
                <a16:creationId xmlns:a16="http://schemas.microsoft.com/office/drawing/2014/main" id="{B353821B-5806-80FD-107F-C999CA9451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icons &amp; copyright">
            <a:extLst>
              <a:ext uri="{FF2B5EF4-FFF2-40B4-BE49-F238E27FC236}">
                <a16:creationId xmlns:a16="http://schemas.microsoft.com/office/drawing/2014/main" id="{CE488C3C-A9A4-1D3C-13E1-50690F7DADDD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6" name="copyright">
              <a:extLst>
                <a:ext uri="{FF2B5EF4-FFF2-40B4-BE49-F238E27FC236}">
                  <a16:creationId xmlns:a16="http://schemas.microsoft.com/office/drawing/2014/main" id="{562FCE10-BA5B-4C9E-1D7D-B71A43E706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7" name="epri.com">
              <a:hlinkClick r:id="rId3"/>
              <a:extLst>
                <a:ext uri="{FF2B5EF4-FFF2-40B4-BE49-F238E27FC236}">
                  <a16:creationId xmlns:a16="http://schemas.microsoft.com/office/drawing/2014/main" id="{B03686A8-94A0-05D2-388A-EAE6D10ADF1F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E0F9ADC-2052-3E8D-99D4-C94D0C624900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9" name="Facebook icon">
              <a:hlinkClick r:id="rId4"/>
              <a:extLst>
                <a:ext uri="{FF2B5EF4-FFF2-40B4-BE49-F238E27FC236}">
                  <a16:creationId xmlns:a16="http://schemas.microsoft.com/office/drawing/2014/main" id="{365C340B-BE95-041F-F1F3-45894DF22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10" name="X icon">
              <a:hlinkClick r:id="rId6"/>
              <a:extLst>
                <a:ext uri="{FF2B5EF4-FFF2-40B4-BE49-F238E27FC236}">
                  <a16:creationId xmlns:a16="http://schemas.microsoft.com/office/drawing/2014/main" id="{4672498D-AF42-75B6-A8A8-F4B36049A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1" name="LinkedIn icon">
              <a:hlinkClick r:id="rId9"/>
              <a:extLst>
                <a:ext uri="{FF2B5EF4-FFF2-40B4-BE49-F238E27FC236}">
                  <a16:creationId xmlns:a16="http://schemas.microsoft.com/office/drawing/2014/main" id="{2EF6D652-6A4B-3F8A-1D75-3AFBBEB49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13" name="speaker text">
            <a:extLst>
              <a:ext uri="{FF2B5EF4-FFF2-40B4-BE49-F238E27FC236}">
                <a16:creationId xmlns:a16="http://schemas.microsoft.com/office/drawing/2014/main" id="{BF795B14-26A0-4BA4-590D-C2036A5E7F63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7BD98C25-08F2-3BB2-F03A-C28DAAEAA9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5" name="title text">
            <a:extLst>
              <a:ext uri="{FF2B5EF4-FFF2-40B4-BE49-F238E27FC236}">
                <a16:creationId xmlns:a16="http://schemas.microsoft.com/office/drawing/2014/main" id="{6041FC6F-34C0-0171-8EF5-5AA721FA5934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307965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00E9EE-67EE-4D59-B1FB-C22C06206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C68E99-DB4B-4542-AF5C-FDB1D78A06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98B35B-0B31-4DBE-AE41-6C369DD3567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21291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56484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48463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FAA409-EC2B-4245-BB55-6C0CC85D7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125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933622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3E03F-F02F-4FA3-91CB-67CB1409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D7085-5105-4024-BD3C-F69FB7128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845880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42715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90276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06BC8-8ED2-4FB9-9CC1-C26081116C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740323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19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41910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74767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61A130-D3A2-4741-98F0-78A9FBA9C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2C4622-94B6-44D4-A6B7-3ABD2A3DA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A936AF-75D5-4131-8412-21BBADB7B7A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19679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4B0ED0-AA7A-498C-AD8A-0B253F57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678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646DC3-E2A5-4F68-86AC-14EB8BC34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20678" y="1749288"/>
            <a:ext cx="5339301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F6667A-CB20-4940-A3BF-E7F481E3E50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60459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380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82204D-AA59-4281-B094-CDB0E6D6948A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F1E9CB-7558-4122-A62E-9942A0DBBB65}"/>
              </a:ext>
            </a:extLst>
          </p:cNvPr>
          <p:cNvSpPr/>
          <p:nvPr/>
        </p:nvSpPr>
        <p:spPr bwMode="auto">
          <a:xfrm>
            <a:off x="134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5E6752-5F59-4508-8F3C-FF9D1B04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501235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977035-A32B-4655-A3B4-502342320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CBB8F7-81EE-4B65-A5E7-C39C5D0E3C8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39878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00E9EE-67EE-4D59-B1FB-C22C06206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C68E99-DB4B-4542-AF5C-FDB1D78A06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98B35B-0B31-4DBE-AE41-6C369DD3567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20861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82204D-AA59-4281-B094-CDB0E6D6948A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F1E9CB-7558-4122-A62E-9942A0DBBB65}"/>
              </a:ext>
            </a:extLst>
          </p:cNvPr>
          <p:cNvSpPr/>
          <p:nvPr/>
        </p:nvSpPr>
        <p:spPr bwMode="auto">
          <a:xfrm>
            <a:off x="134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5E6752-5F59-4508-8F3C-FF9D1B04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501235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977035-A32B-4655-A3B4-502342320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CBB8F7-81EE-4B65-A5E7-C39C5D0E3C8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59599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bg1">
                <a:lumMod val="65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0187-5F99-4C76-A9CB-1D435648E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339301" cy="115922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322DE9-A995-49C6-AB11-26EBFBE58EF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84C2FD-77F4-4CA6-B013-4AF023D22F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54918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906308"/>
            <a:ext cx="4071169" cy="5769128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DE2BCA-D966-4BA4-98A1-F55CD4BEB28B}"/>
              </a:ext>
            </a:extLst>
          </p:cNvPr>
          <p:cNvSpPr/>
          <p:nvPr/>
        </p:nvSpPr>
        <p:spPr bwMode="auto">
          <a:xfrm>
            <a:off x="4065024" y="906308"/>
            <a:ext cx="4071169" cy="576912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36B46-B989-40E8-92AD-90AFDD95A969}"/>
              </a:ext>
            </a:extLst>
          </p:cNvPr>
          <p:cNvSpPr/>
          <p:nvPr/>
        </p:nvSpPr>
        <p:spPr bwMode="auto">
          <a:xfrm>
            <a:off x="8120831" y="906308"/>
            <a:ext cx="4071169" cy="57691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E401EC-CFA2-4017-97FF-99696741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7807F-D435-3748-B68A-6F2BCBE2BD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B9D1C1-137F-2449-9605-5A885723D2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864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15B7FF-8AE1-7840-8A12-38421A00C9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248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148635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12540B-7B8C-4538-9553-857173998AE4}"/>
              </a:ext>
            </a:extLst>
          </p:cNvPr>
          <p:cNvSpPr/>
          <p:nvPr/>
        </p:nvSpPr>
        <p:spPr bwMode="auto">
          <a:xfrm>
            <a:off x="0" y="102457"/>
            <a:ext cx="12192000" cy="6572979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93179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5DAEE8-1A37-EBB5-4503-B6013CD4C1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0" y="2712785"/>
            <a:ext cx="12192000" cy="1626781"/>
          </a:xfrm>
          <a:ln>
            <a:noFill/>
          </a:ln>
        </p:spPr>
        <p:txBody>
          <a:bodyPr anchor="ctr">
            <a:normAutofit/>
          </a:bodyPr>
          <a:lstStyle>
            <a:lvl1pPr algn="ctr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SECTION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388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D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ollage of people's faces&#10;&#10;Description automatically generated">
            <a:extLst>
              <a:ext uri="{FF2B5EF4-FFF2-40B4-BE49-F238E27FC236}">
                <a16:creationId xmlns:a16="http://schemas.microsoft.com/office/drawing/2014/main" id="{6BDEEAC0-66B1-2C60-7D57-F21336374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7678F2-5771-717F-BFB4-E78D42F060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icons &amp; copyright">
            <a:extLst>
              <a:ext uri="{FF2B5EF4-FFF2-40B4-BE49-F238E27FC236}">
                <a16:creationId xmlns:a16="http://schemas.microsoft.com/office/drawing/2014/main" id="{24FB9A3B-E2B7-F2A3-28BA-065ADF6ADD06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4" name="copyright">
              <a:extLst>
                <a:ext uri="{FF2B5EF4-FFF2-40B4-BE49-F238E27FC236}">
                  <a16:creationId xmlns:a16="http://schemas.microsoft.com/office/drawing/2014/main" id="{B67527DF-69D4-B579-D17F-3B8A09F8E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5" name="epri.com">
              <a:hlinkClick r:id="rId4"/>
              <a:extLst>
                <a:ext uri="{FF2B5EF4-FFF2-40B4-BE49-F238E27FC236}">
                  <a16:creationId xmlns:a16="http://schemas.microsoft.com/office/drawing/2014/main" id="{13C65919-436C-492E-C110-4C815A4AC0B6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D516A25-BAB7-B6BA-8446-F279AE1EAEF2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7" name="Facebook icon">
              <a:hlinkClick r:id="rId5"/>
              <a:extLst>
                <a:ext uri="{FF2B5EF4-FFF2-40B4-BE49-F238E27FC236}">
                  <a16:creationId xmlns:a16="http://schemas.microsoft.com/office/drawing/2014/main" id="{6AB19718-D8D2-07C5-7FC2-E1327EA61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9" name="X icon">
              <a:hlinkClick r:id="rId7"/>
              <a:extLst>
                <a:ext uri="{FF2B5EF4-FFF2-40B4-BE49-F238E27FC236}">
                  <a16:creationId xmlns:a16="http://schemas.microsoft.com/office/drawing/2014/main" id="{5EEEC7E6-F54A-A41B-5571-A54645DB9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7" name="LinkedIn icon">
              <a:hlinkClick r:id="rId10"/>
              <a:extLst>
                <a:ext uri="{FF2B5EF4-FFF2-40B4-BE49-F238E27FC236}">
                  <a16:creationId xmlns:a16="http://schemas.microsoft.com/office/drawing/2014/main" id="{F406FCCA-87B9-BDB0-DB6A-BD1976254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9CBC3EA-20E5-85B5-BEAA-C6AABA8CF7CD}"/>
              </a:ext>
            </a:extLst>
          </p:cNvPr>
          <p:cNvSpPr txBox="1"/>
          <p:nvPr userDrawn="1"/>
        </p:nvSpPr>
        <p:spPr>
          <a:xfrm>
            <a:off x="0" y="328491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36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TOGETHER…SHAPING THE FUTURE OF ENERGY</a:t>
            </a:r>
            <a:r>
              <a:rPr lang="en-US" sz="3600" b="1" i="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®</a:t>
            </a:r>
            <a:endParaRPr lang="en-US" sz="32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6463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U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08956C-18D0-412B-95E3-E5C100C5E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5ED8085-ABA4-48ED-A519-0831B00D8554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8" name="Text Box 47">
              <a:extLst>
                <a:ext uri="{FF2B5EF4-FFF2-40B4-BE49-F238E27FC236}">
                  <a16:creationId xmlns:a16="http://schemas.microsoft.com/office/drawing/2014/main" id="{F4F39EAF-D093-4E70-B2D6-880ADC60D8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id="{70A982AF-08B3-4ACE-B2CD-2630BF146A3C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F511B19-8779-4ED6-BFF5-0D994F5C5A65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5" name="Picture 34">
              <a:hlinkClick r:id="rId4"/>
              <a:extLst>
                <a:ext uri="{FF2B5EF4-FFF2-40B4-BE49-F238E27FC236}">
                  <a16:creationId xmlns:a16="http://schemas.microsoft.com/office/drawing/2014/main" id="{AFE65F2A-EA10-45F6-AC3E-CEEF60A74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6" name="Picture 35">
              <a:hlinkClick r:id="rId6"/>
              <a:extLst>
                <a:ext uri="{FF2B5EF4-FFF2-40B4-BE49-F238E27FC236}">
                  <a16:creationId xmlns:a16="http://schemas.microsoft.com/office/drawing/2014/main" id="{0DE3DCEC-148B-448A-9E2A-45B1BBF5B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7" name="Picture 36">
              <a:hlinkClick r:id="rId8"/>
              <a:extLst>
                <a:ext uri="{FF2B5EF4-FFF2-40B4-BE49-F238E27FC236}">
                  <a16:creationId xmlns:a16="http://schemas.microsoft.com/office/drawing/2014/main" id="{EFB9741B-B64E-4FCE-8F82-2A995BEB5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0677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906308"/>
            <a:ext cx="4071169" cy="576912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DE2BCA-D966-4BA4-98A1-F55CD4BEB28B}"/>
              </a:ext>
            </a:extLst>
          </p:cNvPr>
          <p:cNvSpPr/>
          <p:nvPr/>
        </p:nvSpPr>
        <p:spPr bwMode="auto">
          <a:xfrm>
            <a:off x="4065024" y="906308"/>
            <a:ext cx="4071169" cy="576912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36B46-B989-40E8-92AD-90AFDD95A969}"/>
              </a:ext>
            </a:extLst>
          </p:cNvPr>
          <p:cNvSpPr/>
          <p:nvPr/>
        </p:nvSpPr>
        <p:spPr bwMode="auto">
          <a:xfrm>
            <a:off x="8120831" y="906308"/>
            <a:ext cx="4071169" cy="57691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E401EC-CFA2-4017-97FF-99696741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7807F-D435-3748-B68A-6F2BCBE2BD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B9D1C1-137F-2449-9605-5A885723D2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864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15B7FF-8AE1-7840-8A12-38421A00C9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248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6910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12540B-7B8C-4538-9553-857173998AE4}"/>
              </a:ext>
            </a:extLst>
          </p:cNvPr>
          <p:cNvSpPr/>
          <p:nvPr/>
        </p:nvSpPr>
        <p:spPr bwMode="auto">
          <a:xfrm>
            <a:off x="0" y="102457"/>
            <a:ext cx="12192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511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093361-5DEE-416E-BF8A-9AAC84762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93518"/>
            <a:ext cx="12188952" cy="6577446"/>
          </a:xfrm>
          <a:prstGeom prst="rect">
            <a:avLst/>
          </a:prstGeom>
        </p:spPr>
      </p:pic>
      <p:sp>
        <p:nvSpPr>
          <p:cNvPr id="15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688" y="2712785"/>
            <a:ext cx="12196689" cy="1626781"/>
          </a:xfrm>
          <a:ln>
            <a:noFill/>
          </a:ln>
        </p:spPr>
        <p:txBody>
          <a:bodyPr anchor="ctr">
            <a:normAutofit/>
          </a:bodyPr>
          <a:lstStyle>
            <a:lvl1pPr algn="ctr">
              <a:spcAft>
                <a:spcPts val="6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03829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F31C54-28E4-451E-87C9-3AAB9056C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93518"/>
            <a:ext cx="12188952" cy="65670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223723"/>
            <a:ext cx="12192000" cy="6049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800" b="1" spc="150" baseline="0" dirty="0">
                <a:solidFill>
                  <a:schemeClr val="bg1"/>
                </a:solidFill>
                <a:latin typeface="+mj-lt"/>
              </a:rPr>
              <a:t>Together…Shaping the Future of Energy</a:t>
            </a:r>
            <a:r>
              <a:rPr lang="en-US" sz="2800" b="0" kern="1200" spc="150" baseline="3000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®</a:t>
            </a:r>
            <a:endParaRPr lang="en-US" sz="2800" b="0" spc="150" baseline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74433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D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69AE35-706A-4560-B5DD-3058B630A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93518"/>
            <a:ext cx="12188952" cy="65774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223723"/>
            <a:ext cx="12192000" cy="6049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800" b="1" spc="150" baseline="0" dirty="0">
                <a:solidFill>
                  <a:schemeClr val="bg1"/>
                </a:solidFill>
                <a:latin typeface="+mj-lt"/>
              </a:rPr>
              <a:t>Together…Shaping the Future of Energy</a:t>
            </a:r>
            <a:r>
              <a:rPr lang="en-US" sz="2800" b="0" kern="1200" spc="150" baseline="3000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®</a:t>
            </a:r>
            <a:endParaRPr lang="en-US" sz="2800" b="0" spc="150" baseline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36F209-0056-42E3-B38F-5FAA62C15D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43574"/>
            <a:ext cx="12188952" cy="123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85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bg1">
                <a:lumMod val="65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0187-5F99-4C76-A9CB-1D435648E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339301" cy="115922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322DE9-A995-49C6-AB11-26EBFBE58EF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84C2FD-77F4-4CA6-B013-4AF023D22F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7249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82563"/>
            <a:ext cx="10968567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1" y="1416050"/>
            <a:ext cx="10968567" cy="4935538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019909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x">
  <p:cSld name="1_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ldNum" idx="12"/>
          </p:nvPr>
        </p:nvSpPr>
        <p:spPr>
          <a:xfrm>
            <a:off x="6000750" y="6545763"/>
            <a:ext cx="184252" cy="182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933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933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933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933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933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933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933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933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933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5117234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PR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4125A4A-6E7B-4D52-B782-D35971C17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68A5119-6328-45A2-B788-4D75501A863B}"/>
              </a:ext>
            </a:extLst>
          </p:cNvPr>
          <p:cNvSpPr/>
          <p:nvPr/>
        </p:nvSpPr>
        <p:spPr bwMode="auto">
          <a:xfrm>
            <a:off x="-2" y="1"/>
            <a:ext cx="6870139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8708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8707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Rectangle 8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15F8B0-B666-42D5-9101-41C9E224E801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6" name="Text Box 47">
              <a:extLst>
                <a:ext uri="{FF2B5EF4-FFF2-40B4-BE49-F238E27FC236}">
                  <a16:creationId xmlns:a16="http://schemas.microsoft.com/office/drawing/2014/main" id="{8E8588FC-1D76-47C5-B595-0F9502D2BC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7" name="TextBox 26">
              <a:hlinkClick r:id="rId3"/>
              <a:extLst>
                <a:ext uri="{FF2B5EF4-FFF2-40B4-BE49-F238E27FC236}">
                  <a16:creationId xmlns:a16="http://schemas.microsoft.com/office/drawing/2014/main" id="{B555F5C0-13E9-4F31-AC9E-6AA423B9AA45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518BE5-5103-47F0-BFFA-88320B777BD5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9" name="Picture 28">
              <a:hlinkClick r:id="rId4"/>
              <a:extLst>
                <a:ext uri="{FF2B5EF4-FFF2-40B4-BE49-F238E27FC236}">
                  <a16:creationId xmlns:a16="http://schemas.microsoft.com/office/drawing/2014/main" id="{F99B0C38-6987-4402-AC71-C1BDE714D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0" name="Picture 29">
              <a:hlinkClick r:id="rId6"/>
              <a:extLst>
                <a:ext uri="{FF2B5EF4-FFF2-40B4-BE49-F238E27FC236}">
                  <a16:creationId xmlns:a16="http://schemas.microsoft.com/office/drawing/2014/main" id="{5B7BD5C0-06C6-4AB3-BC4D-383CBA3FC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1" name="Picture 30">
              <a:hlinkClick r:id="rId8"/>
              <a:extLst>
                <a:ext uri="{FF2B5EF4-FFF2-40B4-BE49-F238E27FC236}">
                  <a16:creationId xmlns:a16="http://schemas.microsoft.com/office/drawing/2014/main" id="{D6A42936-581D-4AE8-8C5D-114B70E95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36932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U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218B94F-AF87-4DF5-917F-68B3B9D7A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2F6689D-6A8A-4E1B-8998-9AC1E3ECD2C6}"/>
              </a:ext>
            </a:extLst>
          </p:cNvPr>
          <p:cNvSpPr/>
          <p:nvPr/>
        </p:nvSpPr>
        <p:spPr bwMode="auto">
          <a:xfrm>
            <a:off x="-2" y="1"/>
            <a:ext cx="6870139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5" name="Rectangle 36">
            <a:extLst>
              <a:ext uri="{FF2B5EF4-FFF2-40B4-BE49-F238E27FC236}">
                <a16:creationId xmlns:a16="http://schemas.microsoft.com/office/drawing/2014/main" id="{D7C3314F-86DB-4666-89BC-E224A47AA062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6" name="Rectangle 35">
            <a:extLst>
              <a:ext uri="{FF2B5EF4-FFF2-40B4-BE49-F238E27FC236}">
                <a16:creationId xmlns:a16="http://schemas.microsoft.com/office/drawing/2014/main" id="{B4AEFD5D-4F01-4FFD-A6FA-B1A213C90EFF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96A093-57F4-4FA6-BBBD-EA76DC5F2277}"/>
              </a:ext>
            </a:extLst>
          </p:cNvPr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F750E21-1D49-4E10-827D-200B256297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453110-6C0E-44E4-ACB1-022FA42D6846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0" name="Text Box 47">
              <a:extLst>
                <a:ext uri="{FF2B5EF4-FFF2-40B4-BE49-F238E27FC236}">
                  <a16:creationId xmlns:a16="http://schemas.microsoft.com/office/drawing/2014/main" id="{4CC1F13D-4ED5-414F-B47A-3BB58384C6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1" name="TextBox 20">
              <a:hlinkClick r:id="rId3"/>
              <a:extLst>
                <a:ext uri="{FF2B5EF4-FFF2-40B4-BE49-F238E27FC236}">
                  <a16:creationId xmlns:a16="http://schemas.microsoft.com/office/drawing/2014/main" id="{55C77DAA-8736-45B7-8579-3F371B2BE0BF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494A2CC-906D-4738-8D19-75CF39B5EFE9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3" name="Picture 22">
              <a:hlinkClick r:id="rId4"/>
              <a:extLst>
                <a:ext uri="{FF2B5EF4-FFF2-40B4-BE49-F238E27FC236}">
                  <a16:creationId xmlns:a16="http://schemas.microsoft.com/office/drawing/2014/main" id="{6ED68CC2-1290-418C-A3D8-BF4003C7E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24" name="Picture 23">
              <a:hlinkClick r:id="rId6"/>
              <a:extLst>
                <a:ext uri="{FF2B5EF4-FFF2-40B4-BE49-F238E27FC236}">
                  <a16:creationId xmlns:a16="http://schemas.microsoft.com/office/drawing/2014/main" id="{426FC693-794E-4D5A-859E-E56606316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5" name="Picture 24">
              <a:hlinkClick r:id="rId8"/>
              <a:extLst>
                <a:ext uri="{FF2B5EF4-FFF2-40B4-BE49-F238E27FC236}">
                  <a16:creationId xmlns:a16="http://schemas.microsoft.com/office/drawing/2014/main" id="{9CB44A66-913A-4906-AF8C-CAF624948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0356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&amp;S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C31F06-3E89-4DC2-BB45-7EE9A7B32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A2914A-AAC4-4409-9DC2-C181488DA4B3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9" name="Text Box 47">
              <a:extLst>
                <a:ext uri="{FF2B5EF4-FFF2-40B4-BE49-F238E27FC236}">
                  <a16:creationId xmlns:a16="http://schemas.microsoft.com/office/drawing/2014/main" id="{2AD0D039-F165-4672-8A4D-636C8A4722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33" name="TextBox 32">
              <a:hlinkClick r:id="rId3"/>
              <a:extLst>
                <a:ext uri="{FF2B5EF4-FFF2-40B4-BE49-F238E27FC236}">
                  <a16:creationId xmlns:a16="http://schemas.microsoft.com/office/drawing/2014/main" id="{21A3DC88-FB53-4B30-8657-1F27078A853D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6D96DFB-D8B4-401B-BD76-D4FAB2779AC3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6" name="Picture 35">
              <a:hlinkClick r:id="rId4"/>
              <a:extLst>
                <a:ext uri="{FF2B5EF4-FFF2-40B4-BE49-F238E27FC236}">
                  <a16:creationId xmlns:a16="http://schemas.microsoft.com/office/drawing/2014/main" id="{6146E3C0-C099-4B35-AB14-7B6C4FAFE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7" name="Picture 36">
              <a:hlinkClick r:id="rId6"/>
              <a:extLst>
                <a:ext uri="{FF2B5EF4-FFF2-40B4-BE49-F238E27FC236}">
                  <a16:creationId xmlns:a16="http://schemas.microsoft.com/office/drawing/2014/main" id="{0F94D77D-2453-4542-AFC0-11CA186E8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8" name="Picture 37">
              <a:hlinkClick r:id="rId8"/>
              <a:extLst>
                <a:ext uri="{FF2B5EF4-FFF2-40B4-BE49-F238E27FC236}">
                  <a16:creationId xmlns:a16="http://schemas.microsoft.com/office/drawing/2014/main" id="{87C10504-8C10-4A69-A247-764C0BB9F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69129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&amp;S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B199534-F376-4046-B2A5-0DABF23BC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CA10209-2556-4E88-9C53-C82BB561D360}"/>
              </a:ext>
            </a:extLst>
          </p:cNvPr>
          <p:cNvSpPr/>
          <p:nvPr/>
        </p:nvSpPr>
        <p:spPr bwMode="auto">
          <a:xfrm>
            <a:off x="-2" y="1"/>
            <a:ext cx="6870139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5" name="Rectangle 36">
            <a:extLst>
              <a:ext uri="{FF2B5EF4-FFF2-40B4-BE49-F238E27FC236}">
                <a16:creationId xmlns:a16="http://schemas.microsoft.com/office/drawing/2014/main" id="{5A65CD8C-571F-4F13-9ACD-388A95F9C39D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6" name="Rectangle 35">
            <a:extLst>
              <a:ext uri="{FF2B5EF4-FFF2-40B4-BE49-F238E27FC236}">
                <a16:creationId xmlns:a16="http://schemas.microsoft.com/office/drawing/2014/main" id="{70D9540F-8676-4DC9-9AD0-53E2E447A60B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335DD4-CF31-4226-B0ED-6AC0861CE7F3}"/>
              </a:ext>
            </a:extLst>
          </p:cNvPr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81B1AA5F-8799-4148-ADE4-03B6015AF9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387B37E-24DE-41FE-88B8-CB71C413E485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0" name="Text Box 47">
              <a:extLst>
                <a:ext uri="{FF2B5EF4-FFF2-40B4-BE49-F238E27FC236}">
                  <a16:creationId xmlns:a16="http://schemas.microsoft.com/office/drawing/2014/main" id="{F57861ED-D104-4B83-9E17-35CF65C933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1" name="TextBox 20">
              <a:hlinkClick r:id="rId3"/>
              <a:extLst>
                <a:ext uri="{FF2B5EF4-FFF2-40B4-BE49-F238E27FC236}">
                  <a16:creationId xmlns:a16="http://schemas.microsoft.com/office/drawing/2014/main" id="{C7DB855C-420B-4B9F-9C3D-E931FD2DF19C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9B135E8-388C-476B-82E7-3A3F166F4770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3" name="Picture 22">
              <a:hlinkClick r:id="rId4"/>
              <a:extLst>
                <a:ext uri="{FF2B5EF4-FFF2-40B4-BE49-F238E27FC236}">
                  <a16:creationId xmlns:a16="http://schemas.microsoft.com/office/drawing/2014/main" id="{E266B037-1BAF-478E-B5C5-9813F14BC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24" name="Picture 23">
              <a:hlinkClick r:id="rId6"/>
              <a:extLst>
                <a:ext uri="{FF2B5EF4-FFF2-40B4-BE49-F238E27FC236}">
                  <a16:creationId xmlns:a16="http://schemas.microsoft.com/office/drawing/2014/main" id="{199E82FE-B4CC-442B-87B2-8AA034F45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6" name="Picture 25">
              <a:hlinkClick r:id="rId8"/>
              <a:extLst>
                <a:ext uri="{FF2B5EF4-FFF2-40B4-BE49-F238E27FC236}">
                  <a16:creationId xmlns:a16="http://schemas.microsoft.com/office/drawing/2014/main" id="{6FDA0DCD-8F49-4EC3-BAB9-28F0A9A0A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75862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0933846D-8286-4C4F-9E84-0166B3B6F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49EC80-CE18-49D5-9DBD-93A4A1A9B1D5}"/>
              </a:ext>
            </a:extLst>
          </p:cNvPr>
          <p:cNvSpPr/>
          <p:nvPr/>
        </p:nvSpPr>
        <p:spPr bwMode="auto">
          <a:xfrm>
            <a:off x="-2" y="1"/>
            <a:ext cx="6870139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5" name="Rectangle 36">
            <a:extLst>
              <a:ext uri="{FF2B5EF4-FFF2-40B4-BE49-F238E27FC236}">
                <a16:creationId xmlns:a16="http://schemas.microsoft.com/office/drawing/2014/main" id="{336A74C0-A223-46BC-950A-5C256B933095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6" name="Rectangle 35">
            <a:extLst>
              <a:ext uri="{FF2B5EF4-FFF2-40B4-BE49-F238E27FC236}">
                <a16:creationId xmlns:a16="http://schemas.microsoft.com/office/drawing/2014/main" id="{73DAF180-15A4-4BE3-B0CC-48CBC7F9C9E0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003823-90A6-477A-AC03-4669EEFDD197}"/>
              </a:ext>
            </a:extLst>
          </p:cNvPr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8C726F29-9B81-4284-BEAB-1D2A0A773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60935A5-5331-4D5C-B8B2-E787D14F37CD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0" name="Text Box 47">
              <a:extLst>
                <a:ext uri="{FF2B5EF4-FFF2-40B4-BE49-F238E27FC236}">
                  <a16:creationId xmlns:a16="http://schemas.microsoft.com/office/drawing/2014/main" id="{1543F947-2CD5-4999-91AD-575B7FBF69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1" name="TextBox 20">
              <a:hlinkClick r:id="rId3"/>
              <a:extLst>
                <a:ext uri="{FF2B5EF4-FFF2-40B4-BE49-F238E27FC236}">
                  <a16:creationId xmlns:a16="http://schemas.microsoft.com/office/drawing/2014/main" id="{B5472040-DAF7-49EE-98F1-32B31821D271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AF9D9D9-25D6-4B21-98BD-03C1BCC4484B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4" name="Picture 23">
              <a:hlinkClick r:id="rId4"/>
              <a:extLst>
                <a:ext uri="{FF2B5EF4-FFF2-40B4-BE49-F238E27FC236}">
                  <a16:creationId xmlns:a16="http://schemas.microsoft.com/office/drawing/2014/main" id="{0FD9CB8F-F626-433E-B0F9-62CFB7254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26" name="Picture 25">
              <a:hlinkClick r:id="rId6"/>
              <a:extLst>
                <a:ext uri="{FF2B5EF4-FFF2-40B4-BE49-F238E27FC236}">
                  <a16:creationId xmlns:a16="http://schemas.microsoft.com/office/drawing/2014/main" id="{11CD34C3-0F8A-49C9-B966-3B44522D3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7" name="Picture 26">
              <a:hlinkClick r:id="rId8"/>
              <a:extLst>
                <a:ext uri="{FF2B5EF4-FFF2-40B4-BE49-F238E27FC236}">
                  <a16:creationId xmlns:a16="http://schemas.microsoft.com/office/drawing/2014/main" id="{2E7D2D06-4352-44B1-A75A-F5B807921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85184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&amp;LC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5804657-5855-4902-9A2C-CCCB0130A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07981A0-E568-4019-80B5-520E03DD0A35}"/>
              </a:ext>
            </a:extLst>
          </p:cNvPr>
          <p:cNvSpPr/>
          <p:nvPr/>
        </p:nvSpPr>
        <p:spPr bwMode="auto">
          <a:xfrm>
            <a:off x="-2" y="1"/>
            <a:ext cx="6870139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5" name="Rectangle 36">
            <a:extLst>
              <a:ext uri="{FF2B5EF4-FFF2-40B4-BE49-F238E27FC236}">
                <a16:creationId xmlns:a16="http://schemas.microsoft.com/office/drawing/2014/main" id="{0E5FCFF2-B598-4D15-976B-D888841FBD6A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6" name="Rectangle 35">
            <a:extLst>
              <a:ext uri="{FF2B5EF4-FFF2-40B4-BE49-F238E27FC236}">
                <a16:creationId xmlns:a16="http://schemas.microsoft.com/office/drawing/2014/main" id="{643D994C-FBFD-4CDC-AE44-B05123BF6BE8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417D22-7836-4487-85F1-3016BE1064FF}"/>
              </a:ext>
            </a:extLst>
          </p:cNvPr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C2AA1D4D-8510-4AD9-8488-C60E3C249D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A4CB0F9-2B3B-4498-A401-385B85C289B4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0" name="Text Box 47">
              <a:extLst>
                <a:ext uri="{FF2B5EF4-FFF2-40B4-BE49-F238E27FC236}">
                  <a16:creationId xmlns:a16="http://schemas.microsoft.com/office/drawing/2014/main" id="{F01B1046-0558-4D79-8DE8-F0CE2BE4AD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1" name="TextBox 20">
              <a:hlinkClick r:id="rId3"/>
              <a:extLst>
                <a:ext uri="{FF2B5EF4-FFF2-40B4-BE49-F238E27FC236}">
                  <a16:creationId xmlns:a16="http://schemas.microsoft.com/office/drawing/2014/main" id="{A8CE954D-BB6A-4798-AA35-CAF9B0D557A1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D9FAF62-DBCD-4B7D-B617-AF7627633546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3" name="Picture 22">
              <a:hlinkClick r:id="rId4"/>
              <a:extLst>
                <a:ext uri="{FF2B5EF4-FFF2-40B4-BE49-F238E27FC236}">
                  <a16:creationId xmlns:a16="http://schemas.microsoft.com/office/drawing/2014/main" id="{496FB102-C04A-43BC-918E-48AECF8B5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24" name="Picture 23">
              <a:hlinkClick r:id="rId6"/>
              <a:extLst>
                <a:ext uri="{FF2B5EF4-FFF2-40B4-BE49-F238E27FC236}">
                  <a16:creationId xmlns:a16="http://schemas.microsoft.com/office/drawing/2014/main" id="{D350FCD0-BAB5-458B-B471-3BE1BB131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6" name="Picture 25">
              <a:hlinkClick r:id="rId8"/>
              <a:extLst>
                <a:ext uri="{FF2B5EF4-FFF2-40B4-BE49-F238E27FC236}">
                  <a16:creationId xmlns:a16="http://schemas.microsoft.com/office/drawing/2014/main" id="{F194F28A-A69B-4A95-86BC-0E4BA0B7F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02437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G&amp;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4CC8DE4-AF4E-4926-8A8A-ACA8602B6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D7CEC4A-62D0-4F81-8EB9-510F6BCC9B07}"/>
              </a:ext>
            </a:extLst>
          </p:cNvPr>
          <p:cNvSpPr/>
          <p:nvPr/>
        </p:nvSpPr>
        <p:spPr bwMode="auto">
          <a:xfrm>
            <a:off x="-2" y="1"/>
            <a:ext cx="6870139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5" name="Rectangle 36">
            <a:extLst>
              <a:ext uri="{FF2B5EF4-FFF2-40B4-BE49-F238E27FC236}">
                <a16:creationId xmlns:a16="http://schemas.microsoft.com/office/drawing/2014/main" id="{32EE8C4C-C80D-4B67-BD1A-BD165CCB6409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6" name="Rectangle 35">
            <a:extLst>
              <a:ext uri="{FF2B5EF4-FFF2-40B4-BE49-F238E27FC236}">
                <a16:creationId xmlns:a16="http://schemas.microsoft.com/office/drawing/2014/main" id="{028DD312-2F6A-4EFA-B517-A90F9D98A84D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CCBEA7-FFA3-48B4-8EDC-17A88D1D00F7}"/>
              </a:ext>
            </a:extLst>
          </p:cNvPr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21F3C579-E00F-418A-9330-C831D8927F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81FAFA1-7ACA-406D-A5A4-14571839DA03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0" name="Text Box 47">
              <a:extLst>
                <a:ext uri="{FF2B5EF4-FFF2-40B4-BE49-F238E27FC236}">
                  <a16:creationId xmlns:a16="http://schemas.microsoft.com/office/drawing/2014/main" id="{EF16550A-D1E6-4BC3-9BCC-3A1D120CCB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3" name="TextBox 22">
              <a:hlinkClick r:id="rId3"/>
              <a:extLst>
                <a:ext uri="{FF2B5EF4-FFF2-40B4-BE49-F238E27FC236}">
                  <a16:creationId xmlns:a16="http://schemas.microsoft.com/office/drawing/2014/main" id="{C595DB9E-CA56-42CA-AE58-9274DC0531B3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DA2057E-6BF0-4EAC-ABDB-897E79004048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6" name="Picture 25">
              <a:hlinkClick r:id="rId4"/>
              <a:extLst>
                <a:ext uri="{FF2B5EF4-FFF2-40B4-BE49-F238E27FC236}">
                  <a16:creationId xmlns:a16="http://schemas.microsoft.com/office/drawing/2014/main" id="{64E8E63B-8523-425C-A378-4CD1C302A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5" name="Picture 34">
              <a:hlinkClick r:id="rId6"/>
              <a:extLst>
                <a:ext uri="{FF2B5EF4-FFF2-40B4-BE49-F238E27FC236}">
                  <a16:creationId xmlns:a16="http://schemas.microsoft.com/office/drawing/2014/main" id="{6FC5D2A2-1EC4-457A-A219-1E5D9F5D3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6" name="Picture 35">
              <a:hlinkClick r:id="rId8"/>
              <a:extLst>
                <a:ext uri="{FF2B5EF4-FFF2-40B4-BE49-F238E27FC236}">
                  <a16:creationId xmlns:a16="http://schemas.microsoft.com/office/drawing/2014/main" id="{6B33448B-151A-44CF-B915-3A912E890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20613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&amp;D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0A818C76-D027-4782-BF0E-E69C3B825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0F6FA96-C33B-41E3-9BCE-272050322CF1}"/>
              </a:ext>
            </a:extLst>
          </p:cNvPr>
          <p:cNvSpPr/>
          <p:nvPr/>
        </p:nvSpPr>
        <p:spPr bwMode="auto">
          <a:xfrm>
            <a:off x="-2" y="1"/>
            <a:ext cx="6870139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5" name="Rectangle 36">
            <a:extLst>
              <a:ext uri="{FF2B5EF4-FFF2-40B4-BE49-F238E27FC236}">
                <a16:creationId xmlns:a16="http://schemas.microsoft.com/office/drawing/2014/main" id="{1B721F3F-4625-455B-9BF8-379B0FBB2191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6" name="Rectangle 35">
            <a:extLst>
              <a:ext uri="{FF2B5EF4-FFF2-40B4-BE49-F238E27FC236}">
                <a16:creationId xmlns:a16="http://schemas.microsoft.com/office/drawing/2014/main" id="{A3505772-57DB-47F7-A86A-9C8E42CBB514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DD65E5-73E9-492A-8F6A-E73EDF3A5689}"/>
              </a:ext>
            </a:extLst>
          </p:cNvPr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D009A0C7-50B8-4E2C-8CEC-4F38326727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BC21AE3-D63A-4866-B7ED-158938FE5E04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0" name="Text Box 47">
              <a:extLst>
                <a:ext uri="{FF2B5EF4-FFF2-40B4-BE49-F238E27FC236}">
                  <a16:creationId xmlns:a16="http://schemas.microsoft.com/office/drawing/2014/main" id="{EE32298B-4ED0-460E-B694-77BD2BCDE0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1" name="TextBox 20">
              <a:hlinkClick r:id="rId3"/>
              <a:extLst>
                <a:ext uri="{FF2B5EF4-FFF2-40B4-BE49-F238E27FC236}">
                  <a16:creationId xmlns:a16="http://schemas.microsoft.com/office/drawing/2014/main" id="{416983F7-33E8-4C89-B536-0444301A0342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149A679-AC02-4361-94DA-EDF8A2DE2876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4" name="Picture 23">
              <a:hlinkClick r:id="rId4"/>
              <a:extLst>
                <a:ext uri="{FF2B5EF4-FFF2-40B4-BE49-F238E27FC236}">
                  <a16:creationId xmlns:a16="http://schemas.microsoft.com/office/drawing/2014/main" id="{72CA7F54-B2E6-4D34-83A5-9D11835C5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26" name="Picture 25">
              <a:hlinkClick r:id="rId6"/>
              <a:extLst>
                <a:ext uri="{FF2B5EF4-FFF2-40B4-BE49-F238E27FC236}">
                  <a16:creationId xmlns:a16="http://schemas.microsoft.com/office/drawing/2014/main" id="{3CD3E72F-EEF5-42BA-8DFE-F2111B946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7" name="Picture 26">
              <a:hlinkClick r:id="rId8"/>
              <a:extLst>
                <a:ext uri="{FF2B5EF4-FFF2-40B4-BE49-F238E27FC236}">
                  <a16:creationId xmlns:a16="http://schemas.microsoft.com/office/drawing/2014/main" id="{9123B563-BEFC-4447-8048-E66367BFB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04901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5261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48463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FAA409-EC2B-4245-BB55-6C0CC85D7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125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75604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3E03F-F02F-4FA3-91CB-67CB1409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D7085-5105-4024-BD3C-F69FB7128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07026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126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662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F156AC-AC73-4A21-8467-792B12862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5DC62A5-1095-42CE-AB5A-BD29C0D13141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5" name="Text Box 47">
              <a:extLst>
                <a:ext uri="{FF2B5EF4-FFF2-40B4-BE49-F238E27FC236}">
                  <a16:creationId xmlns:a16="http://schemas.microsoft.com/office/drawing/2014/main" id="{4EC5A6E3-655F-4AB9-A7A8-7A9AEBB906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id="{7FA55AB5-8BF7-460F-A30D-2A37692BE320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6F0D2FF-7C62-45DB-97AF-E1FB43BCA515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5" name="Picture 34">
              <a:hlinkClick r:id="rId4"/>
              <a:extLst>
                <a:ext uri="{FF2B5EF4-FFF2-40B4-BE49-F238E27FC236}">
                  <a16:creationId xmlns:a16="http://schemas.microsoft.com/office/drawing/2014/main" id="{BB2176D2-CCA7-46B6-88D4-4AA41D992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6" name="Picture 35">
              <a:hlinkClick r:id="rId6"/>
              <a:extLst>
                <a:ext uri="{FF2B5EF4-FFF2-40B4-BE49-F238E27FC236}">
                  <a16:creationId xmlns:a16="http://schemas.microsoft.com/office/drawing/2014/main" id="{49AE2524-F34D-4267-9E9F-139BFEEA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7" name="Picture 36">
              <a:hlinkClick r:id="rId8"/>
              <a:extLst>
                <a:ext uri="{FF2B5EF4-FFF2-40B4-BE49-F238E27FC236}">
                  <a16:creationId xmlns:a16="http://schemas.microsoft.com/office/drawing/2014/main" id="{6E26CD04-ED04-44D5-BFD2-E52A16C4B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00229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06BC8-8ED2-4FB9-9CC1-C26081116C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39799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19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7715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6104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8B126F-922E-4C6E-87A5-234451CAD762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437305-8BFE-47C1-96DD-CEDBF8D6719E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E0D2D6E-8982-430B-958E-9129593AD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DCA2EA-788A-4791-942C-72070DBE825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B309C7D-4404-4906-9C22-B1C52782E5F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73301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134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52D29BE-28DD-432F-8C22-AE8C1D053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678" y="182563"/>
            <a:ext cx="5339301" cy="11592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14443C-E161-4BFE-8357-B61CEFEC84F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69AFDA-38D1-42E9-ADFD-FDEBA76A2A9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33889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bg1">
                <a:lumMod val="65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0187-5F99-4C76-A9CB-1D435648E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339301" cy="115922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322DE9-A995-49C6-AB11-26EBFBE58EF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84C2FD-77F4-4CA6-B013-4AF023D22F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87424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bg1">
                <a:lumMod val="65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134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14F37B4-A3A1-47F0-B953-F087A6BCA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678" y="182563"/>
            <a:ext cx="5339301" cy="11592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B47D12-FA39-425B-A70E-42978C42F4A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3073C21-095B-4B2C-A4ED-0E0B4E165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87244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906308"/>
            <a:ext cx="4071169" cy="576912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DE2BCA-D966-4BA4-98A1-F55CD4BEB28B}"/>
              </a:ext>
            </a:extLst>
          </p:cNvPr>
          <p:cNvSpPr/>
          <p:nvPr/>
        </p:nvSpPr>
        <p:spPr bwMode="auto">
          <a:xfrm>
            <a:off x="4065024" y="906308"/>
            <a:ext cx="4071169" cy="576912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36B46-B989-40E8-92AD-90AFDD95A969}"/>
              </a:ext>
            </a:extLst>
          </p:cNvPr>
          <p:cNvSpPr/>
          <p:nvPr/>
        </p:nvSpPr>
        <p:spPr bwMode="auto">
          <a:xfrm>
            <a:off x="8120831" y="906308"/>
            <a:ext cx="4071169" cy="57691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E401EC-CFA2-4017-97FF-99696741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0B7D13D-E750-F24C-98D8-229475F706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CFEA89-A612-6146-AED8-9EEC1242D8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864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4C9D970-D9E8-9B45-8D42-6310097899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248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02563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1DCEBE-AECA-4A38-9A16-6E2B7E8D9AF5}"/>
              </a:ext>
            </a:extLst>
          </p:cNvPr>
          <p:cNvSpPr/>
          <p:nvPr/>
        </p:nvSpPr>
        <p:spPr bwMode="auto">
          <a:xfrm>
            <a:off x="0" y="102457"/>
            <a:ext cx="12192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6606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01B213-0E7A-407F-8B15-06AFF5333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93518"/>
            <a:ext cx="12188952" cy="6577446"/>
          </a:xfrm>
          <a:prstGeom prst="rect">
            <a:avLst/>
          </a:prstGeom>
        </p:spPr>
      </p:pic>
      <p:sp>
        <p:nvSpPr>
          <p:cNvPr id="15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688" y="2712785"/>
            <a:ext cx="12196689" cy="1626781"/>
          </a:xfrm>
          <a:ln>
            <a:noFill/>
          </a:ln>
        </p:spPr>
        <p:txBody>
          <a:bodyPr anchor="ctr">
            <a:normAutofit/>
          </a:bodyPr>
          <a:lstStyle>
            <a:lvl1pPr algn="ctr">
              <a:spcAft>
                <a:spcPts val="600"/>
              </a:spcAft>
              <a:defRPr sz="360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SECTION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3161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&amp;LC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213DCC-F107-4B27-8EAA-FA2368E32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A2914A-AAC4-4409-9DC2-C181488DA4B3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9" name="Text Box 47">
              <a:extLst>
                <a:ext uri="{FF2B5EF4-FFF2-40B4-BE49-F238E27FC236}">
                  <a16:creationId xmlns:a16="http://schemas.microsoft.com/office/drawing/2014/main" id="{2AD0D039-F165-4672-8A4D-636C8A4722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33" name="TextBox 32">
              <a:hlinkClick r:id="rId3"/>
              <a:extLst>
                <a:ext uri="{FF2B5EF4-FFF2-40B4-BE49-F238E27FC236}">
                  <a16:creationId xmlns:a16="http://schemas.microsoft.com/office/drawing/2014/main" id="{21A3DC88-FB53-4B30-8657-1F27078A853D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6D96DFB-D8B4-401B-BD76-D4FAB2779AC3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6" name="Picture 35">
              <a:hlinkClick r:id="rId4"/>
              <a:extLst>
                <a:ext uri="{FF2B5EF4-FFF2-40B4-BE49-F238E27FC236}">
                  <a16:creationId xmlns:a16="http://schemas.microsoft.com/office/drawing/2014/main" id="{6146E3C0-C099-4B35-AB14-7B6C4FAFE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7" name="Picture 36">
              <a:hlinkClick r:id="rId6"/>
              <a:extLst>
                <a:ext uri="{FF2B5EF4-FFF2-40B4-BE49-F238E27FC236}">
                  <a16:creationId xmlns:a16="http://schemas.microsoft.com/office/drawing/2014/main" id="{0F94D77D-2453-4542-AFC0-11CA186E8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8" name="Picture 37">
              <a:hlinkClick r:id="rId8"/>
              <a:extLst>
                <a:ext uri="{FF2B5EF4-FFF2-40B4-BE49-F238E27FC236}">
                  <a16:creationId xmlns:a16="http://schemas.microsoft.com/office/drawing/2014/main" id="{87C10504-8C10-4A69-A247-764C0BB9F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25714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DEF42B-8BE6-4527-957D-01CFF45BB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93518"/>
            <a:ext cx="12188952" cy="65774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223723"/>
            <a:ext cx="12192000" cy="6049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800" b="1" spc="150" baseline="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Together…Shaping the Future of Energy</a:t>
            </a:r>
            <a:r>
              <a:rPr lang="en-US" sz="2800" b="0" kern="1200" spc="150" baseline="300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+mn-cs"/>
              </a:rPr>
              <a:t>®</a:t>
            </a:r>
            <a:endParaRPr lang="en-US" sz="2800" b="0" spc="150" baseline="0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91504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D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ABDC1B-DF20-4D83-8F95-CF02F5DFE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93518"/>
            <a:ext cx="12188952" cy="65774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223723"/>
            <a:ext cx="12192000" cy="6049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800" b="1" spc="150" baseline="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Together…Shaping the Future of Energy</a:t>
            </a:r>
            <a:r>
              <a:rPr lang="en-US" sz="2800" b="0" kern="1200" spc="150" baseline="300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+mn-cs"/>
              </a:rPr>
              <a:t>®</a:t>
            </a:r>
            <a:endParaRPr lang="en-US" sz="2800" b="0" spc="150" baseline="0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4A0BDF-AF36-436C-9B89-D7318A27E3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43574"/>
            <a:ext cx="12188952" cy="123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857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1149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0232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1149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PR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EDFE55-CD97-4806-B97B-A9091661C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708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8707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Rectangle 8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15F8B0-B666-42D5-9101-41C9E224E801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6" name="Text Box 47">
              <a:extLst>
                <a:ext uri="{FF2B5EF4-FFF2-40B4-BE49-F238E27FC236}">
                  <a16:creationId xmlns:a16="http://schemas.microsoft.com/office/drawing/2014/main" id="{8E8588FC-1D76-47C5-B595-0F9502D2BC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2022 Electric Power Research Institute, Inc. All rights reserved.</a:t>
              </a:r>
            </a:p>
          </p:txBody>
        </p:sp>
        <p:sp>
          <p:nvSpPr>
            <p:cNvPr id="27" name="TextBox 26">
              <a:hlinkClick r:id="rId3"/>
              <a:extLst>
                <a:ext uri="{FF2B5EF4-FFF2-40B4-BE49-F238E27FC236}">
                  <a16:creationId xmlns:a16="http://schemas.microsoft.com/office/drawing/2014/main" id="{B555F5C0-13E9-4F31-AC9E-6AA423B9AA45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518BE5-5103-47F0-BFFA-88320B777BD5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9" name="Picture 28">
              <a:hlinkClick r:id="rId4"/>
              <a:extLst>
                <a:ext uri="{FF2B5EF4-FFF2-40B4-BE49-F238E27FC236}">
                  <a16:creationId xmlns:a16="http://schemas.microsoft.com/office/drawing/2014/main" id="{F99B0C38-6987-4402-AC71-C1BDE714D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0" name="Picture 29">
              <a:hlinkClick r:id="rId6"/>
              <a:extLst>
                <a:ext uri="{FF2B5EF4-FFF2-40B4-BE49-F238E27FC236}">
                  <a16:creationId xmlns:a16="http://schemas.microsoft.com/office/drawing/2014/main" id="{5B7BD5C0-06C6-4AB3-BC4D-383CBA3FC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1" name="Picture 30">
              <a:hlinkClick r:id="rId8"/>
              <a:extLst>
                <a:ext uri="{FF2B5EF4-FFF2-40B4-BE49-F238E27FC236}">
                  <a16:creationId xmlns:a16="http://schemas.microsoft.com/office/drawing/2014/main" id="{D6A42936-581D-4AE8-8C5D-114B70E95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37911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U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08956C-18D0-412B-95E3-E5C100C5E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5ED8085-ABA4-48ED-A519-0831B00D8554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8" name="Text Box 47">
              <a:extLst>
                <a:ext uri="{FF2B5EF4-FFF2-40B4-BE49-F238E27FC236}">
                  <a16:creationId xmlns:a16="http://schemas.microsoft.com/office/drawing/2014/main" id="{F4F39EAF-D093-4E70-B2D6-880ADC60D8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2022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id="{70A982AF-08B3-4ACE-B2CD-2630BF146A3C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F511B19-8779-4ED6-BFF5-0D994F5C5A65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5" name="Picture 34">
              <a:hlinkClick r:id="rId4"/>
              <a:extLst>
                <a:ext uri="{FF2B5EF4-FFF2-40B4-BE49-F238E27FC236}">
                  <a16:creationId xmlns:a16="http://schemas.microsoft.com/office/drawing/2014/main" id="{AFE65F2A-EA10-45F6-AC3E-CEEF60A74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6" name="Picture 35">
              <a:hlinkClick r:id="rId6"/>
              <a:extLst>
                <a:ext uri="{FF2B5EF4-FFF2-40B4-BE49-F238E27FC236}">
                  <a16:creationId xmlns:a16="http://schemas.microsoft.com/office/drawing/2014/main" id="{0DE3DCEC-148B-448A-9E2A-45B1BBF5B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7" name="Picture 36">
              <a:hlinkClick r:id="rId8"/>
              <a:extLst>
                <a:ext uri="{FF2B5EF4-FFF2-40B4-BE49-F238E27FC236}">
                  <a16:creationId xmlns:a16="http://schemas.microsoft.com/office/drawing/2014/main" id="{EFB9741B-B64E-4FCE-8F82-2A995BEB5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62301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&amp;S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C31F06-3E89-4DC2-BB45-7EE9A7B32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A2914A-AAC4-4409-9DC2-C181488DA4B3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9" name="Text Box 47">
              <a:extLst>
                <a:ext uri="{FF2B5EF4-FFF2-40B4-BE49-F238E27FC236}">
                  <a16:creationId xmlns:a16="http://schemas.microsoft.com/office/drawing/2014/main" id="{2AD0D039-F165-4672-8A4D-636C8A4722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2022 Electric Power Research Institute, Inc. All rights reserved.</a:t>
              </a:r>
            </a:p>
          </p:txBody>
        </p:sp>
        <p:sp>
          <p:nvSpPr>
            <p:cNvPr id="33" name="TextBox 32">
              <a:hlinkClick r:id="rId3"/>
              <a:extLst>
                <a:ext uri="{FF2B5EF4-FFF2-40B4-BE49-F238E27FC236}">
                  <a16:creationId xmlns:a16="http://schemas.microsoft.com/office/drawing/2014/main" id="{21A3DC88-FB53-4B30-8657-1F27078A853D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6D96DFB-D8B4-401B-BD76-D4FAB2779AC3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6" name="Picture 35">
              <a:hlinkClick r:id="rId4"/>
              <a:extLst>
                <a:ext uri="{FF2B5EF4-FFF2-40B4-BE49-F238E27FC236}">
                  <a16:creationId xmlns:a16="http://schemas.microsoft.com/office/drawing/2014/main" id="{6146E3C0-C099-4B35-AB14-7B6C4FAFE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7" name="Picture 36">
              <a:hlinkClick r:id="rId6"/>
              <a:extLst>
                <a:ext uri="{FF2B5EF4-FFF2-40B4-BE49-F238E27FC236}">
                  <a16:creationId xmlns:a16="http://schemas.microsoft.com/office/drawing/2014/main" id="{0F94D77D-2453-4542-AFC0-11CA186E8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8" name="Picture 37">
              <a:hlinkClick r:id="rId8"/>
              <a:extLst>
                <a:ext uri="{FF2B5EF4-FFF2-40B4-BE49-F238E27FC236}">
                  <a16:creationId xmlns:a16="http://schemas.microsoft.com/office/drawing/2014/main" id="{87C10504-8C10-4A69-A247-764C0BB9F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8074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F156AC-AC73-4A21-8467-792B12862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5DC62A5-1095-42CE-AB5A-BD29C0D13141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5" name="Text Box 47">
              <a:extLst>
                <a:ext uri="{FF2B5EF4-FFF2-40B4-BE49-F238E27FC236}">
                  <a16:creationId xmlns:a16="http://schemas.microsoft.com/office/drawing/2014/main" id="{4EC5A6E3-655F-4AB9-A7A8-7A9AEBB906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2022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id="{7FA55AB5-8BF7-460F-A30D-2A37692BE320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6F0D2FF-7C62-45DB-97AF-E1FB43BCA515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5" name="Picture 34">
              <a:hlinkClick r:id="rId4"/>
              <a:extLst>
                <a:ext uri="{FF2B5EF4-FFF2-40B4-BE49-F238E27FC236}">
                  <a16:creationId xmlns:a16="http://schemas.microsoft.com/office/drawing/2014/main" id="{BB2176D2-CCA7-46B6-88D4-4AA41D992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6" name="Picture 35">
              <a:hlinkClick r:id="rId6"/>
              <a:extLst>
                <a:ext uri="{FF2B5EF4-FFF2-40B4-BE49-F238E27FC236}">
                  <a16:creationId xmlns:a16="http://schemas.microsoft.com/office/drawing/2014/main" id="{49AE2524-F34D-4267-9E9F-139BFEEA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7" name="Picture 36">
              <a:hlinkClick r:id="rId8"/>
              <a:extLst>
                <a:ext uri="{FF2B5EF4-FFF2-40B4-BE49-F238E27FC236}">
                  <a16:creationId xmlns:a16="http://schemas.microsoft.com/office/drawing/2014/main" id="{6E26CD04-ED04-44D5-BFD2-E52A16C4B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71016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&amp;LC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213DCC-F107-4B27-8EAA-FA2368E32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A2914A-AAC4-4409-9DC2-C181488DA4B3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9" name="Text Box 47">
              <a:extLst>
                <a:ext uri="{FF2B5EF4-FFF2-40B4-BE49-F238E27FC236}">
                  <a16:creationId xmlns:a16="http://schemas.microsoft.com/office/drawing/2014/main" id="{2AD0D039-F165-4672-8A4D-636C8A4722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2022 Electric Power Research Institute, Inc. All rights reserved.</a:t>
              </a:r>
            </a:p>
          </p:txBody>
        </p:sp>
        <p:sp>
          <p:nvSpPr>
            <p:cNvPr id="33" name="TextBox 32">
              <a:hlinkClick r:id="rId3"/>
              <a:extLst>
                <a:ext uri="{FF2B5EF4-FFF2-40B4-BE49-F238E27FC236}">
                  <a16:creationId xmlns:a16="http://schemas.microsoft.com/office/drawing/2014/main" id="{21A3DC88-FB53-4B30-8657-1F27078A853D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6D96DFB-D8B4-401B-BD76-D4FAB2779AC3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6" name="Picture 35">
              <a:hlinkClick r:id="rId4"/>
              <a:extLst>
                <a:ext uri="{FF2B5EF4-FFF2-40B4-BE49-F238E27FC236}">
                  <a16:creationId xmlns:a16="http://schemas.microsoft.com/office/drawing/2014/main" id="{6146E3C0-C099-4B35-AB14-7B6C4FAFE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7" name="Picture 36">
              <a:hlinkClick r:id="rId6"/>
              <a:extLst>
                <a:ext uri="{FF2B5EF4-FFF2-40B4-BE49-F238E27FC236}">
                  <a16:creationId xmlns:a16="http://schemas.microsoft.com/office/drawing/2014/main" id="{0F94D77D-2453-4542-AFC0-11CA186E8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8" name="Picture 37">
              <a:hlinkClick r:id="rId8"/>
              <a:extLst>
                <a:ext uri="{FF2B5EF4-FFF2-40B4-BE49-F238E27FC236}">
                  <a16:creationId xmlns:a16="http://schemas.microsoft.com/office/drawing/2014/main" id="{87C10504-8C10-4A69-A247-764C0BB9F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8205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G&amp;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370DE5-6E93-4496-B10C-FF6027E31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2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4" name="Rectangle 23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93561F-CAB2-4517-A6C1-CC6CDE085269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8" name="Text Box 47">
              <a:extLst>
                <a:ext uri="{FF2B5EF4-FFF2-40B4-BE49-F238E27FC236}">
                  <a16:creationId xmlns:a16="http://schemas.microsoft.com/office/drawing/2014/main" id="{C6098697-978C-497A-8844-B897E3851A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id="{2B0D3F73-8CAD-40AE-843F-C23EDECF168A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FE81FBE-9D64-4C06-BAB1-FFAF2AB5C92F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2" name="Picture 31">
              <a:hlinkClick r:id="rId4"/>
              <a:extLst>
                <a:ext uri="{FF2B5EF4-FFF2-40B4-BE49-F238E27FC236}">
                  <a16:creationId xmlns:a16="http://schemas.microsoft.com/office/drawing/2014/main" id="{D6AAD40B-2BE4-4A23-AF70-2E6A765EE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3" name="Picture 32">
              <a:hlinkClick r:id="rId6"/>
              <a:extLst>
                <a:ext uri="{FF2B5EF4-FFF2-40B4-BE49-F238E27FC236}">
                  <a16:creationId xmlns:a16="http://schemas.microsoft.com/office/drawing/2014/main" id="{D26E2C2D-63AC-4672-9CFD-12890EB11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4" name="Picture 33">
              <a:hlinkClick r:id="rId8"/>
              <a:extLst>
                <a:ext uri="{FF2B5EF4-FFF2-40B4-BE49-F238E27FC236}">
                  <a16:creationId xmlns:a16="http://schemas.microsoft.com/office/drawing/2014/main" id="{718FAA29-2E23-4896-BC6D-970DF44FC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28498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G&amp;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370DE5-6E93-4496-B10C-FF6027E31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2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4" name="Rectangle 23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93561F-CAB2-4517-A6C1-CC6CDE085269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8" name="Text Box 47">
              <a:extLst>
                <a:ext uri="{FF2B5EF4-FFF2-40B4-BE49-F238E27FC236}">
                  <a16:creationId xmlns:a16="http://schemas.microsoft.com/office/drawing/2014/main" id="{C6098697-978C-497A-8844-B897E3851A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2022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id="{2B0D3F73-8CAD-40AE-843F-C23EDECF168A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FE81FBE-9D64-4C06-BAB1-FFAF2AB5C92F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2" name="Picture 31">
              <a:hlinkClick r:id="rId4"/>
              <a:extLst>
                <a:ext uri="{FF2B5EF4-FFF2-40B4-BE49-F238E27FC236}">
                  <a16:creationId xmlns:a16="http://schemas.microsoft.com/office/drawing/2014/main" id="{D6AAD40B-2BE4-4A23-AF70-2E6A765EE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3" name="Picture 32">
              <a:hlinkClick r:id="rId6"/>
              <a:extLst>
                <a:ext uri="{FF2B5EF4-FFF2-40B4-BE49-F238E27FC236}">
                  <a16:creationId xmlns:a16="http://schemas.microsoft.com/office/drawing/2014/main" id="{D26E2C2D-63AC-4672-9CFD-12890EB11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4" name="Picture 33">
              <a:hlinkClick r:id="rId8"/>
              <a:extLst>
                <a:ext uri="{FF2B5EF4-FFF2-40B4-BE49-F238E27FC236}">
                  <a16:creationId xmlns:a16="http://schemas.microsoft.com/office/drawing/2014/main" id="{718FAA29-2E23-4896-BC6D-970DF44FC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8805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&amp;D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5DD1C6-53CB-422F-B275-DBDFBD942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CA6871-F43E-43AE-A2AE-E46146D6A565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5" name="Text Box 47">
              <a:extLst>
                <a:ext uri="{FF2B5EF4-FFF2-40B4-BE49-F238E27FC236}">
                  <a16:creationId xmlns:a16="http://schemas.microsoft.com/office/drawing/2014/main" id="{456EFF95-D289-468B-A39F-1C223CCA08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2022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id="{12A1A365-06F2-4B20-9224-7C3EAC6A4286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959B6B3-B9E1-4933-8BDC-3B3FDC236B79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5" name="Picture 34">
              <a:hlinkClick r:id="rId4"/>
              <a:extLst>
                <a:ext uri="{FF2B5EF4-FFF2-40B4-BE49-F238E27FC236}">
                  <a16:creationId xmlns:a16="http://schemas.microsoft.com/office/drawing/2014/main" id="{CD2CCB58-DA3B-462C-80B9-C58BBFFC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6" name="Picture 35">
              <a:hlinkClick r:id="rId6"/>
              <a:extLst>
                <a:ext uri="{FF2B5EF4-FFF2-40B4-BE49-F238E27FC236}">
                  <a16:creationId xmlns:a16="http://schemas.microsoft.com/office/drawing/2014/main" id="{AE810849-F144-4E7E-93DE-EAF2E0836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7" name="Picture 36">
              <a:hlinkClick r:id="rId8"/>
              <a:extLst>
                <a:ext uri="{FF2B5EF4-FFF2-40B4-BE49-F238E27FC236}">
                  <a16:creationId xmlns:a16="http://schemas.microsoft.com/office/drawing/2014/main" id="{2BEBC2F3-83E5-4482-B054-9DFE809B1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94792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4446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48463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FAA409-EC2B-4245-BB55-6C0CC85D7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125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61171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3E03F-F02F-4FA3-91CB-67CB1409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D7085-5105-4024-BD3C-F69FB7128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83844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1698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1956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06BC8-8ED2-4FB9-9CC1-C26081116C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90496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19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2375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29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&amp;D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5DD1C6-53CB-422F-B275-DBDFBD942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CA6871-F43E-43AE-A2AE-E46146D6A565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5" name="Text Box 47">
              <a:extLst>
                <a:ext uri="{FF2B5EF4-FFF2-40B4-BE49-F238E27FC236}">
                  <a16:creationId xmlns:a16="http://schemas.microsoft.com/office/drawing/2014/main" id="{456EFF95-D289-468B-A39F-1C223CCA08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id="{12A1A365-06F2-4B20-9224-7C3EAC6A4286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959B6B3-B9E1-4933-8BDC-3B3FDC236B79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5" name="Picture 34">
              <a:hlinkClick r:id="rId4"/>
              <a:extLst>
                <a:ext uri="{FF2B5EF4-FFF2-40B4-BE49-F238E27FC236}">
                  <a16:creationId xmlns:a16="http://schemas.microsoft.com/office/drawing/2014/main" id="{CD2CCB58-DA3B-462C-80B9-C58BBFFC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6" name="Picture 35">
              <a:hlinkClick r:id="rId6"/>
              <a:extLst>
                <a:ext uri="{FF2B5EF4-FFF2-40B4-BE49-F238E27FC236}">
                  <a16:creationId xmlns:a16="http://schemas.microsoft.com/office/drawing/2014/main" id="{AE810849-F144-4E7E-93DE-EAF2E0836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7" name="Picture 36">
              <a:hlinkClick r:id="rId8"/>
              <a:extLst>
                <a:ext uri="{FF2B5EF4-FFF2-40B4-BE49-F238E27FC236}">
                  <a16:creationId xmlns:a16="http://schemas.microsoft.com/office/drawing/2014/main" id="{2BEBC2F3-83E5-4482-B054-9DFE809B1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48756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61A130-D3A2-4741-98F0-78A9FBA9C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2C4622-94B6-44D4-A6B7-3ABD2A3DA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A936AF-75D5-4131-8412-21BBADB7B7A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0467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4B0ED0-AA7A-498C-AD8A-0B253F57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678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646DC3-E2A5-4F68-86AC-14EB8BC34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20678" y="1749288"/>
            <a:ext cx="5339301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F6667A-CB20-4940-A3BF-E7F481E3E50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60459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548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00E9EE-67EE-4D59-B1FB-C22C06206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C68E99-DB4B-4542-AF5C-FDB1D78A06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98B35B-0B31-4DBE-AE41-6C369DD3567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0692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82204D-AA59-4281-B094-CDB0E6D6948A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F1E9CB-7558-4122-A62E-9942A0DBBB65}"/>
              </a:ext>
            </a:extLst>
          </p:cNvPr>
          <p:cNvSpPr/>
          <p:nvPr/>
        </p:nvSpPr>
        <p:spPr bwMode="auto">
          <a:xfrm>
            <a:off x="134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5E6752-5F59-4508-8F3C-FF9D1B04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501235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977035-A32B-4655-A3B4-502342320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CBB8F7-81EE-4B65-A5E7-C39C5D0E3C8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569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906308"/>
            <a:ext cx="4071169" cy="576912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DE2BCA-D966-4BA4-98A1-F55CD4BEB28B}"/>
              </a:ext>
            </a:extLst>
          </p:cNvPr>
          <p:cNvSpPr/>
          <p:nvPr/>
        </p:nvSpPr>
        <p:spPr bwMode="auto">
          <a:xfrm>
            <a:off x="4065024" y="906308"/>
            <a:ext cx="4071169" cy="576912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36B46-B989-40E8-92AD-90AFDD95A969}"/>
              </a:ext>
            </a:extLst>
          </p:cNvPr>
          <p:cNvSpPr/>
          <p:nvPr/>
        </p:nvSpPr>
        <p:spPr bwMode="auto">
          <a:xfrm>
            <a:off x="8120831" y="906308"/>
            <a:ext cx="4071169" cy="57691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E401EC-CFA2-4017-97FF-99696741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7807F-D435-3748-B68A-6F2BCBE2BD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B9D1C1-137F-2449-9605-5A885723D2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864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15B7FF-8AE1-7840-8A12-38421A00C9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248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46402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12540B-7B8C-4538-9553-857173998AE4}"/>
              </a:ext>
            </a:extLst>
          </p:cNvPr>
          <p:cNvSpPr/>
          <p:nvPr/>
        </p:nvSpPr>
        <p:spPr bwMode="auto">
          <a:xfrm>
            <a:off x="0" y="102457"/>
            <a:ext cx="12192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622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093361-5DEE-416E-BF8A-9AAC84762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93518"/>
            <a:ext cx="12188952" cy="6577446"/>
          </a:xfrm>
          <a:prstGeom prst="rect">
            <a:avLst/>
          </a:prstGeom>
        </p:spPr>
      </p:pic>
      <p:sp>
        <p:nvSpPr>
          <p:cNvPr id="15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688" y="2712785"/>
            <a:ext cx="12196689" cy="1626781"/>
          </a:xfrm>
          <a:ln>
            <a:noFill/>
          </a:ln>
        </p:spPr>
        <p:txBody>
          <a:bodyPr anchor="ctr">
            <a:normAutofit/>
          </a:bodyPr>
          <a:lstStyle>
            <a:lvl1pPr algn="ctr">
              <a:spcAft>
                <a:spcPts val="6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34665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F31C54-28E4-451E-87C9-3AAB9056C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93518"/>
            <a:ext cx="12188952" cy="65670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223723"/>
            <a:ext cx="12192000" cy="6049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800" b="1" spc="150" baseline="0" dirty="0">
                <a:solidFill>
                  <a:schemeClr val="bg1"/>
                </a:solidFill>
                <a:latin typeface="+mj-lt"/>
              </a:rPr>
              <a:t>Together…Shaping the Future of Energy</a:t>
            </a:r>
            <a:r>
              <a:rPr lang="en-US" sz="2800" b="0" kern="1200" spc="150" baseline="3000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®</a:t>
            </a:r>
            <a:endParaRPr lang="en-US" sz="2800" b="0" spc="150" baseline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57943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D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69AE35-706A-4560-B5DD-3058B630A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93518"/>
            <a:ext cx="12188952" cy="65774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223723"/>
            <a:ext cx="12192000" cy="6049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800" b="1" spc="150" baseline="0" dirty="0">
                <a:solidFill>
                  <a:schemeClr val="bg1"/>
                </a:solidFill>
                <a:latin typeface="+mj-lt"/>
              </a:rPr>
              <a:t>Together…Shaping the Future of Energy</a:t>
            </a:r>
            <a:r>
              <a:rPr lang="en-US" sz="2800" b="0" kern="1200" spc="150" baseline="3000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®</a:t>
            </a:r>
            <a:endParaRPr lang="en-US" sz="2800" b="0" spc="150" baseline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36F209-0056-42E3-B38F-5FAA62C15D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43574"/>
            <a:ext cx="12188952" cy="123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775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bg1">
                <a:lumMod val="65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0187-5F99-4C76-A9CB-1D435648E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339301" cy="115922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322DE9-A995-49C6-AB11-26EBFBE58EF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84C2FD-77F4-4CA6-B013-4AF023D22F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526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0232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82563"/>
            <a:ext cx="10968567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1" y="1416050"/>
            <a:ext cx="10968567" cy="4935538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124780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x">
  <p:cSld name="1_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ldNum" idx="12"/>
          </p:nvPr>
        </p:nvSpPr>
        <p:spPr>
          <a:xfrm>
            <a:off x="6000750" y="6545763"/>
            <a:ext cx="184252" cy="182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933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933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933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933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933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933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933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933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933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9147029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PR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 descr="A person and person wearing hardhats and reflective jackets&#10;&#10;Description automatically generated">
            <a:extLst>
              <a:ext uri="{FF2B5EF4-FFF2-40B4-BE49-F238E27FC236}">
                <a16:creationId xmlns:a16="http://schemas.microsoft.com/office/drawing/2014/main" id="{938F2F93-6415-8751-9148-E0192AB06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7" name="blue overlay">
            <a:extLst>
              <a:ext uri="{FF2B5EF4-FFF2-40B4-BE49-F238E27FC236}">
                <a16:creationId xmlns:a16="http://schemas.microsoft.com/office/drawing/2014/main" id="{277DD01C-684B-2E10-C96E-F0F2D0468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icons &amp; copyright">
            <a:extLst>
              <a:ext uri="{FF2B5EF4-FFF2-40B4-BE49-F238E27FC236}">
                <a16:creationId xmlns:a16="http://schemas.microsoft.com/office/drawing/2014/main" id="{665B53A2-5D5B-3554-44DE-DE228C2D7516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5" name="copyright">
              <a:extLst>
                <a:ext uri="{FF2B5EF4-FFF2-40B4-BE49-F238E27FC236}">
                  <a16:creationId xmlns:a16="http://schemas.microsoft.com/office/drawing/2014/main" id="{06D69970-CB2E-A4D3-9146-4D77DC12C1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6" name="epri.com">
              <a:hlinkClick r:id="rId4"/>
              <a:extLst>
                <a:ext uri="{FF2B5EF4-FFF2-40B4-BE49-F238E27FC236}">
                  <a16:creationId xmlns:a16="http://schemas.microsoft.com/office/drawing/2014/main" id="{1EAE9E6E-7841-12E5-B766-CF31590FAB85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032DEA1-8BED-4154-F494-203D3B3D722E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9" name="Facebook icon">
              <a:hlinkClick r:id="rId5"/>
              <a:extLst>
                <a:ext uri="{FF2B5EF4-FFF2-40B4-BE49-F238E27FC236}">
                  <a16:creationId xmlns:a16="http://schemas.microsoft.com/office/drawing/2014/main" id="{CB7D4E98-F8FB-1966-7A8D-9C42EBC3C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10" name="X icon">
              <a:hlinkClick r:id="rId7"/>
              <a:extLst>
                <a:ext uri="{FF2B5EF4-FFF2-40B4-BE49-F238E27FC236}">
                  <a16:creationId xmlns:a16="http://schemas.microsoft.com/office/drawing/2014/main" id="{B1F99100-371F-0020-1E61-B732D84E8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8" name="LinkedIn icon">
              <a:hlinkClick r:id="rId10"/>
              <a:extLst>
                <a:ext uri="{FF2B5EF4-FFF2-40B4-BE49-F238E27FC236}">
                  <a16:creationId xmlns:a16="http://schemas.microsoft.com/office/drawing/2014/main" id="{EA833105-9EE7-D3DB-F43C-6F8D36929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pic>
        <p:nvPicPr>
          <p:cNvPr id="35" name="EPRI circle">
            <a:extLst>
              <a:ext uri="{FF2B5EF4-FFF2-40B4-BE49-F238E27FC236}">
                <a16:creationId xmlns:a16="http://schemas.microsoft.com/office/drawing/2014/main" id="{5C3C3AAE-15C1-0B61-484F-8E1DDA7747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7" cy="3445107"/>
          </a:xfrm>
          <a:prstGeom prst="rect">
            <a:avLst/>
          </a:prstGeom>
        </p:spPr>
      </p:pic>
      <p:sp>
        <p:nvSpPr>
          <p:cNvPr id="18" name="speaker text">
            <a:extLst>
              <a:ext uri="{FF2B5EF4-FFF2-40B4-BE49-F238E27FC236}">
                <a16:creationId xmlns:a16="http://schemas.microsoft.com/office/drawing/2014/main" id="{01DFD416-66D5-47F4-B045-0C53E6F91488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6" name="subtitle">
            <a:extLst>
              <a:ext uri="{FF2B5EF4-FFF2-40B4-BE49-F238E27FC236}">
                <a16:creationId xmlns:a16="http://schemas.microsoft.com/office/drawing/2014/main" id="{C9B9DF57-48D2-92F0-1A74-79C183A6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9" name="title text">
            <a:extLst>
              <a:ext uri="{FF2B5EF4-FFF2-40B4-BE49-F238E27FC236}">
                <a16:creationId xmlns:a16="http://schemas.microsoft.com/office/drawing/2014/main" id="{7D1329EF-297E-646E-A5E8-5228C5D39C03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406904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U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>
            <a:extLst>
              <a:ext uri="{FF2B5EF4-FFF2-40B4-BE49-F238E27FC236}">
                <a16:creationId xmlns:a16="http://schemas.microsoft.com/office/drawing/2014/main" id="{C45692E6-EDAD-DF6C-8A58-619B4C843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6" name="blue overlay">
            <a:extLst>
              <a:ext uri="{FF2B5EF4-FFF2-40B4-BE49-F238E27FC236}">
                <a16:creationId xmlns:a16="http://schemas.microsoft.com/office/drawing/2014/main" id="{3767F768-ED46-028C-D989-F07FD1EED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icons &amp; copyright">
            <a:extLst>
              <a:ext uri="{FF2B5EF4-FFF2-40B4-BE49-F238E27FC236}">
                <a16:creationId xmlns:a16="http://schemas.microsoft.com/office/drawing/2014/main" id="{17423B5B-85F0-21B6-E298-00C4FAC48CA5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17" name="copyright">
              <a:extLst>
                <a:ext uri="{FF2B5EF4-FFF2-40B4-BE49-F238E27FC236}">
                  <a16:creationId xmlns:a16="http://schemas.microsoft.com/office/drawing/2014/main" id="{3DD38CE9-593A-E67E-E078-3C0EA5902A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18" name="epri.com">
              <a:hlinkClick r:id="rId4"/>
              <a:extLst>
                <a:ext uri="{FF2B5EF4-FFF2-40B4-BE49-F238E27FC236}">
                  <a16:creationId xmlns:a16="http://schemas.microsoft.com/office/drawing/2014/main" id="{1D5D9006-F992-A3E8-62F5-33BCD37369C3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1365DF2-0AA8-EDD5-FF5A-80EB176BD203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0" name="Facebook icon">
              <a:hlinkClick r:id="rId5"/>
              <a:extLst>
                <a:ext uri="{FF2B5EF4-FFF2-40B4-BE49-F238E27FC236}">
                  <a16:creationId xmlns:a16="http://schemas.microsoft.com/office/drawing/2014/main" id="{50C19077-6864-9995-6353-CBFF64A4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1" name="X icon">
              <a:hlinkClick r:id="rId7"/>
              <a:extLst>
                <a:ext uri="{FF2B5EF4-FFF2-40B4-BE49-F238E27FC236}">
                  <a16:creationId xmlns:a16="http://schemas.microsoft.com/office/drawing/2014/main" id="{518F86B4-4A21-3E4E-5235-5FC87D24C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22" name="LinkedIn icon">
              <a:hlinkClick r:id="rId10"/>
              <a:extLst>
                <a:ext uri="{FF2B5EF4-FFF2-40B4-BE49-F238E27FC236}">
                  <a16:creationId xmlns:a16="http://schemas.microsoft.com/office/drawing/2014/main" id="{FD06B89F-E67F-93C3-9735-75E2A4079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4" name="speaker text">
            <a:extLst>
              <a:ext uri="{FF2B5EF4-FFF2-40B4-BE49-F238E27FC236}">
                <a16:creationId xmlns:a16="http://schemas.microsoft.com/office/drawing/2014/main" id="{35E0A3DC-CC19-F07D-2596-4D3B20E52634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F102AB87-F538-AF67-56D7-6193CBA712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6" name="title text">
            <a:extLst>
              <a:ext uri="{FF2B5EF4-FFF2-40B4-BE49-F238E27FC236}">
                <a16:creationId xmlns:a16="http://schemas.microsoft.com/office/drawing/2014/main" id="{B03ECE38-024F-0FDB-EF5C-7C77BD789A34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EPRI circle">
            <a:extLst>
              <a:ext uri="{FF2B5EF4-FFF2-40B4-BE49-F238E27FC236}">
                <a16:creationId xmlns:a16="http://schemas.microsoft.com/office/drawing/2014/main" id="{E9935480-2219-B667-1F4A-771008FFEC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6" cy="344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536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D&amp;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>
            <a:extLst>
              <a:ext uri="{FF2B5EF4-FFF2-40B4-BE49-F238E27FC236}">
                <a16:creationId xmlns:a16="http://schemas.microsoft.com/office/drawing/2014/main" id="{B92655FF-6A8B-C949-E8BD-096134D3C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6" name="blue overlay">
            <a:extLst>
              <a:ext uri="{FF2B5EF4-FFF2-40B4-BE49-F238E27FC236}">
                <a16:creationId xmlns:a16="http://schemas.microsoft.com/office/drawing/2014/main" id="{0E945622-E11A-F0C7-9C27-2639FB5F9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icons &amp; copyright">
            <a:extLst>
              <a:ext uri="{FF2B5EF4-FFF2-40B4-BE49-F238E27FC236}">
                <a16:creationId xmlns:a16="http://schemas.microsoft.com/office/drawing/2014/main" id="{9FB51C15-C5E9-6004-8441-FF0CCB5EF80E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17" name="copyright">
              <a:extLst>
                <a:ext uri="{FF2B5EF4-FFF2-40B4-BE49-F238E27FC236}">
                  <a16:creationId xmlns:a16="http://schemas.microsoft.com/office/drawing/2014/main" id="{11E89AEC-ECC5-D98C-0F9D-696C38ACBB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18" name="epri.com">
              <a:hlinkClick r:id="rId4"/>
              <a:extLst>
                <a:ext uri="{FF2B5EF4-FFF2-40B4-BE49-F238E27FC236}">
                  <a16:creationId xmlns:a16="http://schemas.microsoft.com/office/drawing/2014/main" id="{99AD82CA-54EE-805A-5896-92EC95281F31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E8FA601-A1E5-F0D8-3176-370E06624509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0" name="Facebook icon">
              <a:hlinkClick r:id="rId5"/>
              <a:extLst>
                <a:ext uri="{FF2B5EF4-FFF2-40B4-BE49-F238E27FC236}">
                  <a16:creationId xmlns:a16="http://schemas.microsoft.com/office/drawing/2014/main" id="{887FA5DF-A3BA-CEE3-D30A-E51081C65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1" name="X icon">
              <a:hlinkClick r:id="rId7"/>
              <a:extLst>
                <a:ext uri="{FF2B5EF4-FFF2-40B4-BE49-F238E27FC236}">
                  <a16:creationId xmlns:a16="http://schemas.microsoft.com/office/drawing/2014/main" id="{6A79BD85-5892-7747-BCE4-121DC9796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22" name="LinkedIn icon">
              <a:hlinkClick r:id="rId10"/>
              <a:extLst>
                <a:ext uri="{FF2B5EF4-FFF2-40B4-BE49-F238E27FC236}">
                  <a16:creationId xmlns:a16="http://schemas.microsoft.com/office/drawing/2014/main" id="{E86B58BC-A073-2A7C-EF86-EF73B4FDB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4" name="speaker text">
            <a:extLst>
              <a:ext uri="{FF2B5EF4-FFF2-40B4-BE49-F238E27FC236}">
                <a16:creationId xmlns:a16="http://schemas.microsoft.com/office/drawing/2014/main" id="{3A209E74-D79D-BE74-D453-C76F9D43104B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CB37810F-BB70-4E0F-A055-1694DC1A4E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6" name="title text">
            <a:extLst>
              <a:ext uri="{FF2B5EF4-FFF2-40B4-BE49-F238E27FC236}">
                <a16:creationId xmlns:a16="http://schemas.microsoft.com/office/drawing/2014/main" id="{33FA43E6-CEF5-689E-EA7B-8FF2A6BD01BC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EPRI circle">
            <a:extLst>
              <a:ext uri="{FF2B5EF4-FFF2-40B4-BE49-F238E27FC236}">
                <a16:creationId xmlns:a16="http://schemas.microsoft.com/office/drawing/2014/main" id="{5B3636D6-B888-DA07-7304-1BB1F0C3E3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6" cy="34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409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>
            <a:extLst>
              <a:ext uri="{FF2B5EF4-FFF2-40B4-BE49-F238E27FC236}">
                <a16:creationId xmlns:a16="http://schemas.microsoft.com/office/drawing/2014/main" id="{CFC91837-166B-150E-620A-BA45B8ED0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5" name="blue overlay">
            <a:extLst>
              <a:ext uri="{FF2B5EF4-FFF2-40B4-BE49-F238E27FC236}">
                <a16:creationId xmlns:a16="http://schemas.microsoft.com/office/drawing/2014/main" id="{5B364F2F-6C23-6563-106C-04281A6C9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icons &amp; copyright">
            <a:extLst>
              <a:ext uri="{FF2B5EF4-FFF2-40B4-BE49-F238E27FC236}">
                <a16:creationId xmlns:a16="http://schemas.microsoft.com/office/drawing/2014/main" id="{66F2B49F-CE72-398F-EEB8-ED3A4CC21079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17" name="copyright">
              <a:extLst>
                <a:ext uri="{FF2B5EF4-FFF2-40B4-BE49-F238E27FC236}">
                  <a16:creationId xmlns:a16="http://schemas.microsoft.com/office/drawing/2014/main" id="{5762FB12-E80E-156F-7AC8-BCD03A9A1E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18" name="epri.com">
              <a:hlinkClick r:id="rId4"/>
              <a:extLst>
                <a:ext uri="{FF2B5EF4-FFF2-40B4-BE49-F238E27FC236}">
                  <a16:creationId xmlns:a16="http://schemas.microsoft.com/office/drawing/2014/main" id="{F01C36E6-89FC-536A-3951-F6A2915F995B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69AA640-1743-B12E-A08A-75B601DED5B1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0" name="Facebook icon">
              <a:hlinkClick r:id="rId5"/>
              <a:extLst>
                <a:ext uri="{FF2B5EF4-FFF2-40B4-BE49-F238E27FC236}">
                  <a16:creationId xmlns:a16="http://schemas.microsoft.com/office/drawing/2014/main" id="{C7D59FCA-EDE0-054A-9339-39062A798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1" name="X icon">
              <a:hlinkClick r:id="rId7"/>
              <a:extLst>
                <a:ext uri="{FF2B5EF4-FFF2-40B4-BE49-F238E27FC236}">
                  <a16:creationId xmlns:a16="http://schemas.microsoft.com/office/drawing/2014/main" id="{7C2AF711-5EF7-7698-659A-ADA624801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22" name="LinkedIn icon">
              <a:hlinkClick r:id="rId10"/>
              <a:extLst>
                <a:ext uri="{FF2B5EF4-FFF2-40B4-BE49-F238E27FC236}">
                  <a16:creationId xmlns:a16="http://schemas.microsoft.com/office/drawing/2014/main" id="{4A43C534-DEA8-63FC-C178-659A27815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4" name="speaker text">
            <a:extLst>
              <a:ext uri="{FF2B5EF4-FFF2-40B4-BE49-F238E27FC236}">
                <a16:creationId xmlns:a16="http://schemas.microsoft.com/office/drawing/2014/main" id="{EA5D5FD2-5920-C3CB-8CFF-DC28910152E8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DAE2E599-E511-97D7-0971-353127BCC4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6" name="title text">
            <a:extLst>
              <a:ext uri="{FF2B5EF4-FFF2-40B4-BE49-F238E27FC236}">
                <a16:creationId xmlns:a16="http://schemas.microsoft.com/office/drawing/2014/main" id="{E982FB38-9694-4115-599A-EB69527759A2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EPRI circle">
            <a:extLst>
              <a:ext uri="{FF2B5EF4-FFF2-40B4-BE49-F238E27FC236}">
                <a16:creationId xmlns:a16="http://schemas.microsoft.com/office/drawing/2014/main" id="{9B083F23-AC0B-EA2A-8577-747D0C55C0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6" cy="34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481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ener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>
            <a:extLst>
              <a:ext uri="{FF2B5EF4-FFF2-40B4-BE49-F238E27FC236}">
                <a16:creationId xmlns:a16="http://schemas.microsoft.com/office/drawing/2014/main" id="{020FB78A-2161-5ECA-E92E-31F163842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5" name="blue overlay">
            <a:extLst>
              <a:ext uri="{FF2B5EF4-FFF2-40B4-BE49-F238E27FC236}">
                <a16:creationId xmlns:a16="http://schemas.microsoft.com/office/drawing/2014/main" id="{FAD3CE2B-EA29-C8AA-DFA2-EC421D0C9E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icons &amp; copyright">
            <a:extLst>
              <a:ext uri="{FF2B5EF4-FFF2-40B4-BE49-F238E27FC236}">
                <a16:creationId xmlns:a16="http://schemas.microsoft.com/office/drawing/2014/main" id="{1B40987F-DED8-8FAE-484C-F0C6A2C696B9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17" name="copyright">
              <a:extLst>
                <a:ext uri="{FF2B5EF4-FFF2-40B4-BE49-F238E27FC236}">
                  <a16:creationId xmlns:a16="http://schemas.microsoft.com/office/drawing/2014/main" id="{9D35857E-D1F2-C206-9261-98B56E6522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18" name="epri.com">
              <a:hlinkClick r:id="rId4"/>
              <a:extLst>
                <a:ext uri="{FF2B5EF4-FFF2-40B4-BE49-F238E27FC236}">
                  <a16:creationId xmlns:a16="http://schemas.microsoft.com/office/drawing/2014/main" id="{E25D64C2-BF79-EAA3-3193-9879E499A7EC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21EE2C2-DD35-3460-A577-CB86E297D99C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0" name="Facebook icon">
              <a:hlinkClick r:id="rId5"/>
              <a:extLst>
                <a:ext uri="{FF2B5EF4-FFF2-40B4-BE49-F238E27FC236}">
                  <a16:creationId xmlns:a16="http://schemas.microsoft.com/office/drawing/2014/main" id="{2B859428-A33F-5E64-E10F-697315B6A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1" name="X icon">
              <a:hlinkClick r:id="rId7"/>
              <a:extLst>
                <a:ext uri="{FF2B5EF4-FFF2-40B4-BE49-F238E27FC236}">
                  <a16:creationId xmlns:a16="http://schemas.microsoft.com/office/drawing/2014/main" id="{4E5CE492-9E22-767D-48C6-03B71595E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22" name="LinkedIn icon">
              <a:hlinkClick r:id="rId10"/>
              <a:extLst>
                <a:ext uri="{FF2B5EF4-FFF2-40B4-BE49-F238E27FC236}">
                  <a16:creationId xmlns:a16="http://schemas.microsoft.com/office/drawing/2014/main" id="{C0E85798-1AFD-9F01-2921-0AFA89710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4" name="speaker text">
            <a:extLst>
              <a:ext uri="{FF2B5EF4-FFF2-40B4-BE49-F238E27FC236}">
                <a16:creationId xmlns:a16="http://schemas.microsoft.com/office/drawing/2014/main" id="{D3921533-CAA0-812A-1AB1-D67ADB4FAD50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0CA200C2-5A7A-4C42-8FC0-1985E72DF4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6" name="title text">
            <a:extLst>
              <a:ext uri="{FF2B5EF4-FFF2-40B4-BE49-F238E27FC236}">
                <a16:creationId xmlns:a16="http://schemas.microsoft.com/office/drawing/2014/main" id="{ED30C69B-0C25-50A8-0789-2678925737C2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EPRI circle">
            <a:extLst>
              <a:ext uri="{FF2B5EF4-FFF2-40B4-BE49-F238E27FC236}">
                <a16:creationId xmlns:a16="http://schemas.microsoft.com/office/drawing/2014/main" id="{5181B888-7332-A61C-8E6E-B93563071B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6" cy="34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51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PRI Title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ue overlay">
            <a:extLst>
              <a:ext uri="{FF2B5EF4-FFF2-40B4-BE49-F238E27FC236}">
                <a16:creationId xmlns:a16="http://schemas.microsoft.com/office/drawing/2014/main" id="{B353821B-5806-80FD-107F-C999CA945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icons &amp; copyright">
            <a:extLst>
              <a:ext uri="{FF2B5EF4-FFF2-40B4-BE49-F238E27FC236}">
                <a16:creationId xmlns:a16="http://schemas.microsoft.com/office/drawing/2014/main" id="{CE488C3C-A9A4-1D3C-13E1-50690F7DADDD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6" name="copyright">
              <a:extLst>
                <a:ext uri="{FF2B5EF4-FFF2-40B4-BE49-F238E27FC236}">
                  <a16:creationId xmlns:a16="http://schemas.microsoft.com/office/drawing/2014/main" id="{562FCE10-BA5B-4C9E-1D7D-B71A43E706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7" name="epri.com">
              <a:hlinkClick r:id="rId3"/>
              <a:extLst>
                <a:ext uri="{FF2B5EF4-FFF2-40B4-BE49-F238E27FC236}">
                  <a16:creationId xmlns:a16="http://schemas.microsoft.com/office/drawing/2014/main" id="{B03686A8-94A0-05D2-388A-EAE6D10ADF1F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E0F9ADC-2052-3E8D-99D4-C94D0C624900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9" name="Facebook icon">
              <a:hlinkClick r:id="rId4"/>
              <a:extLst>
                <a:ext uri="{FF2B5EF4-FFF2-40B4-BE49-F238E27FC236}">
                  <a16:creationId xmlns:a16="http://schemas.microsoft.com/office/drawing/2014/main" id="{365C340B-BE95-041F-F1F3-45894DF22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10" name="X icon">
              <a:hlinkClick r:id="rId6"/>
              <a:extLst>
                <a:ext uri="{FF2B5EF4-FFF2-40B4-BE49-F238E27FC236}">
                  <a16:creationId xmlns:a16="http://schemas.microsoft.com/office/drawing/2014/main" id="{4672498D-AF42-75B6-A8A8-F4B36049A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1" name="LinkedIn icon">
              <a:hlinkClick r:id="rId9"/>
              <a:extLst>
                <a:ext uri="{FF2B5EF4-FFF2-40B4-BE49-F238E27FC236}">
                  <a16:creationId xmlns:a16="http://schemas.microsoft.com/office/drawing/2014/main" id="{2EF6D652-6A4B-3F8A-1D75-3AFBBEB49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13" name="speaker text">
            <a:extLst>
              <a:ext uri="{FF2B5EF4-FFF2-40B4-BE49-F238E27FC236}">
                <a16:creationId xmlns:a16="http://schemas.microsoft.com/office/drawing/2014/main" id="{BF795B14-26A0-4BA4-590D-C2036A5E7F63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7BD98C25-08F2-3BB2-F03A-C28DAAEAA9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5" name="title text">
            <a:extLst>
              <a:ext uri="{FF2B5EF4-FFF2-40B4-BE49-F238E27FC236}">
                <a16:creationId xmlns:a16="http://schemas.microsoft.com/office/drawing/2014/main" id="{6041FC6F-34C0-0171-8EF5-5AA721FA5934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260784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4532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48463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FAA409-EC2B-4245-BB55-6C0CC85D7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125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615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48463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FAA409-EC2B-4245-BB55-6C0CC85D7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125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51778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3E03F-F02F-4FA3-91CB-67CB1409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D7085-5105-4024-BD3C-F69FB7128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97591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9073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8264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06BC8-8ED2-4FB9-9CC1-C26081116C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2036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19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1423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211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61A130-D3A2-4741-98F0-78A9FBA9C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2C4622-94B6-44D4-A6B7-3ABD2A3DA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A936AF-75D5-4131-8412-21BBADB7B7A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0797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4B0ED0-AA7A-498C-AD8A-0B253F57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678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646DC3-E2A5-4F68-86AC-14EB8BC34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20678" y="1749288"/>
            <a:ext cx="5339301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F6667A-CB20-4940-A3BF-E7F481E3E50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60459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8615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00E9EE-67EE-4D59-B1FB-C22C06206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C68E99-DB4B-4542-AF5C-FDB1D78A06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98B35B-0B31-4DBE-AE41-6C369DD3567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6605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82204D-AA59-4281-B094-CDB0E6D6948A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F1E9CB-7558-4122-A62E-9942A0DBBB65}"/>
              </a:ext>
            </a:extLst>
          </p:cNvPr>
          <p:cNvSpPr/>
          <p:nvPr/>
        </p:nvSpPr>
        <p:spPr bwMode="auto">
          <a:xfrm>
            <a:off x="134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5E6752-5F59-4508-8F3C-FF9D1B04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501235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977035-A32B-4655-A3B4-502342320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CBB8F7-81EE-4B65-A5E7-C39C5D0E3C8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325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sv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5" Type="http://schemas.openxmlformats.org/officeDocument/2006/relationships/image" Target="../media/image17.svg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24" Type="http://schemas.openxmlformats.org/officeDocument/2006/relationships/image" Target="../media/image15.png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23" Type="http://schemas.openxmlformats.org/officeDocument/2006/relationships/theme" Target="../theme/theme10.xml"/><Relationship Id="rId10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17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26" Type="http://schemas.openxmlformats.org/officeDocument/2006/relationships/image" Target="../media/image2.svg"/><Relationship Id="rId3" Type="http://schemas.openxmlformats.org/officeDocument/2006/relationships/slideLayout" Target="../slideLayouts/slideLayout176.xml"/><Relationship Id="rId21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theme" Target="../theme/theme11.xml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image" Target="../media/image17.sv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.sv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.sv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image" Target="../media/image2.sv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Relationship Id="rId27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09.xml"/><Relationship Id="rId21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5" Type="http://schemas.openxmlformats.org/officeDocument/2006/relationships/image" Target="../media/image17.svg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0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24" Type="http://schemas.openxmlformats.org/officeDocument/2006/relationships/image" Target="../media/image15.png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18" Type="http://schemas.openxmlformats.org/officeDocument/2006/relationships/slideLayout" Target="../slideLayouts/slideLayout146.xml"/><Relationship Id="rId26" Type="http://schemas.openxmlformats.org/officeDocument/2006/relationships/image" Target="../media/image2.svg"/><Relationship Id="rId3" Type="http://schemas.openxmlformats.org/officeDocument/2006/relationships/slideLayout" Target="../slideLayouts/slideLayout131.xml"/><Relationship Id="rId21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slideLayout" Target="../slideLayouts/slideLayout145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20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38.xml"/><Relationship Id="rId19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1">
            <a:extLst>
              <a:ext uri="{FF2B5EF4-FFF2-40B4-BE49-F238E27FC236}">
                <a16:creationId xmlns:a16="http://schemas.microsoft.com/office/drawing/2014/main" id="{5DF57B04-D6F9-4D53-867D-F4768956F1F6}"/>
              </a:ext>
            </a:extLst>
          </p:cNvPr>
          <p:cNvSpPr/>
          <p:nvPr/>
        </p:nvSpPr>
        <p:spPr>
          <a:xfrm>
            <a:off x="0" y="6675437"/>
            <a:ext cx="12192000" cy="1841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" y="182563"/>
            <a:ext cx="114604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005840"/>
            <a:ext cx="11460480" cy="551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Box 47"/>
          <p:cNvSpPr txBox="1">
            <a:spLocks noChangeArrowheads="1"/>
          </p:cNvSpPr>
          <p:nvPr/>
        </p:nvSpPr>
        <p:spPr bwMode="auto">
          <a:xfrm>
            <a:off x="4656903" y="6659790"/>
            <a:ext cx="28616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2023 Electric Power Research Institute, Inc. All rights reserved.</a:t>
            </a:r>
          </a:p>
        </p:txBody>
      </p:sp>
      <p:sp>
        <p:nvSpPr>
          <p:cNvPr id="1060" name="Text Box 36"/>
          <p:cNvSpPr txBox="1">
            <a:spLocks noChangeArrowheads="1"/>
          </p:cNvSpPr>
          <p:nvPr/>
        </p:nvSpPr>
        <p:spPr bwMode="auto">
          <a:xfrm>
            <a:off x="81280" y="6659790"/>
            <a:ext cx="810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fld id="{324FBA8B-C479-4BF9-A515-8ED623D42A4A}" type="slidenum"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>
                <a:spcBef>
                  <a:spcPts val="0"/>
                </a:spcBef>
              </a:pPr>
              <a:t>‹#›</a:t>
            </a:fld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 rot="5400000" flipH="1">
            <a:off x="6044268" y="-6044268"/>
            <a:ext cx="103465" cy="12192001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D1C04C-FF14-E24F-BEA1-4C27E393842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tretch>
            <a:fillRect/>
          </a:stretch>
        </p:blipFill>
        <p:spPr>
          <a:xfrm>
            <a:off x="11533578" y="6719007"/>
            <a:ext cx="570318" cy="1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65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17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8" r:id="rId16"/>
    <p:sldLayoutId id="2147483743" r:id="rId17"/>
    <p:sldLayoutId id="2147483744" r:id="rId18"/>
    <p:sldLayoutId id="2147483745" r:id="rId19"/>
    <p:sldLayoutId id="2147483742" r:id="rId20"/>
    <p:sldLayoutId id="2147483747" r:id="rId21"/>
    <p:sldLayoutId id="2147483715" r:id="rId22"/>
    <p:sldLayoutId id="2147483716" r:id="rId23"/>
    <p:sldLayoutId id="2147483753" r:id="rId24"/>
    <p:sldLayoutId id="2147483754" r:id="rId25"/>
    <p:sldLayoutId id="2147483755" r:id="rId26"/>
    <p:sldLayoutId id="2147483762" r:id="rId27"/>
  </p:sldLayoutIdLst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31775" indent="-23177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566738" indent="-279400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2pPr>
      <a:lvl3pPr marL="855663" indent="-223838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3pPr>
      <a:lvl4pPr marL="1262063" indent="-2889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4pPr>
      <a:lvl5pPr marL="1538288" indent="-2254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5pPr>
      <a:lvl6pPr marL="19446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6pPr>
      <a:lvl7pPr marL="24018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7pPr>
      <a:lvl8pPr marL="28590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8pPr>
      <a:lvl9pPr marL="33162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B7AB45-5C00-470C-B02A-25EE18700700}"/>
              </a:ext>
            </a:extLst>
          </p:cNvPr>
          <p:cNvSpPr/>
          <p:nvPr/>
        </p:nvSpPr>
        <p:spPr bwMode="auto">
          <a:xfrm>
            <a:off x="0" y="1"/>
            <a:ext cx="12192000" cy="6858000"/>
          </a:xfrm>
          <a:prstGeom prst="rect">
            <a:avLst/>
          </a:prstGeom>
          <a:solidFill>
            <a:srgbClr val="1B13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" y="182563"/>
            <a:ext cx="114604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005840"/>
            <a:ext cx="11460480" cy="551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/>
          <p:cNvSpPr/>
          <p:nvPr/>
        </p:nvSpPr>
        <p:spPr bwMode="auto">
          <a:xfrm rot="5400000" flipH="1">
            <a:off x="6044268" y="-6044268"/>
            <a:ext cx="103465" cy="12192001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8495C244-7367-46AC-9E31-F49FBCBA73EC}"/>
              </a:ext>
            </a:extLst>
          </p:cNvPr>
          <p:cNvSpPr/>
          <p:nvPr/>
        </p:nvSpPr>
        <p:spPr>
          <a:xfrm>
            <a:off x="0" y="6675437"/>
            <a:ext cx="12192000" cy="1841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Text Box 47">
            <a:extLst>
              <a:ext uri="{FF2B5EF4-FFF2-40B4-BE49-F238E27FC236}">
                <a16:creationId xmlns:a16="http://schemas.microsoft.com/office/drawing/2014/main" id="{232D3423-C96E-49AF-BCFD-C53160D53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903" y="6659790"/>
            <a:ext cx="28616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2024 Electric Power Research Institute, Inc. All rights reserved.</a:t>
            </a:r>
          </a:p>
        </p:txBody>
      </p:sp>
      <p:sp>
        <p:nvSpPr>
          <p:cNvPr id="17" name="Text Box 36">
            <a:extLst>
              <a:ext uri="{FF2B5EF4-FFF2-40B4-BE49-F238E27FC236}">
                <a16:creationId xmlns:a16="http://schemas.microsoft.com/office/drawing/2014/main" id="{A0464F9C-6E20-44DD-B827-4AD9E7B12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" y="6659790"/>
            <a:ext cx="810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fld id="{324FBA8B-C479-4BF9-A515-8ED623D42A4A}" type="slidenum">
              <a:rPr lang="en-US" sz="800">
                <a:solidFill>
                  <a:schemeClr val="bg1">
                    <a:lumMod val="50000"/>
                  </a:schemeClr>
                </a:solidFill>
              </a:rPr>
              <a:pPr algn="l">
                <a:spcBef>
                  <a:spcPts val="0"/>
                </a:spcBef>
              </a:pPr>
              <a:t>‹#›</a:t>
            </a:fld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19EED32-231F-4958-9106-0885046D288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11533578" y="6719007"/>
            <a:ext cx="570318" cy="1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7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  <p:sldLayoutId id="2147483885" r:id="rId18"/>
    <p:sldLayoutId id="2147483886" r:id="rId19"/>
    <p:sldLayoutId id="2147483887" r:id="rId20"/>
    <p:sldLayoutId id="2147483888" r:id="rId21"/>
    <p:sldLayoutId id="2147483889" r:id="rId22"/>
  </p:sldLayoutIdLst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31775" indent="-23177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bg1"/>
        </a:buClr>
        <a:buSzPct val="80000"/>
        <a:buFont typeface="Wingdings" panose="05000000000000000000" pitchFamily="2" charset="2"/>
        <a:buChar char="§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566738" indent="-279400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bg1"/>
        </a:buClr>
        <a:buSzPct val="80000"/>
        <a:buChar char="–"/>
        <a:defRPr sz="2800">
          <a:solidFill>
            <a:schemeClr val="bg1"/>
          </a:solidFill>
          <a:latin typeface="+mn-lt"/>
        </a:defRPr>
      </a:lvl2pPr>
      <a:lvl3pPr marL="855663" indent="-223838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bg1"/>
        </a:buClr>
        <a:buSzPct val="80000"/>
        <a:buFont typeface="Wingdings" panose="05000000000000000000" pitchFamily="2" charset="2"/>
        <a:buChar char="§"/>
        <a:defRPr sz="2800">
          <a:solidFill>
            <a:schemeClr val="bg1"/>
          </a:solidFill>
          <a:latin typeface="+mn-lt"/>
        </a:defRPr>
      </a:lvl3pPr>
      <a:lvl4pPr marL="1262063" indent="-2889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bg1"/>
        </a:buClr>
        <a:buSzPct val="80000"/>
        <a:buChar char="–"/>
        <a:defRPr sz="2800">
          <a:solidFill>
            <a:schemeClr val="bg1"/>
          </a:solidFill>
          <a:latin typeface="+mn-lt"/>
        </a:defRPr>
      </a:lvl4pPr>
      <a:lvl5pPr marL="1538288" indent="-2254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bg1"/>
        </a:buClr>
        <a:buSzPct val="80000"/>
        <a:buFont typeface="Wingdings" panose="05000000000000000000" pitchFamily="2" charset="2"/>
        <a:buChar char="§"/>
        <a:defRPr sz="2800">
          <a:solidFill>
            <a:schemeClr val="bg1"/>
          </a:solidFill>
          <a:latin typeface="+mn-lt"/>
        </a:defRPr>
      </a:lvl5pPr>
      <a:lvl6pPr marL="19446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6pPr>
      <a:lvl7pPr marL="24018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7pPr>
      <a:lvl8pPr marL="28590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8pPr>
      <a:lvl9pPr marL="33162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1">
            <a:extLst>
              <a:ext uri="{FF2B5EF4-FFF2-40B4-BE49-F238E27FC236}">
                <a16:creationId xmlns:a16="http://schemas.microsoft.com/office/drawing/2014/main" id="{5DF57B04-D6F9-4D53-867D-F4768956F1F6}"/>
              </a:ext>
            </a:extLst>
          </p:cNvPr>
          <p:cNvSpPr/>
          <p:nvPr/>
        </p:nvSpPr>
        <p:spPr>
          <a:xfrm>
            <a:off x="0" y="6675437"/>
            <a:ext cx="12192000" cy="1841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" y="182563"/>
            <a:ext cx="114604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005840"/>
            <a:ext cx="11460480" cy="551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Box 47"/>
          <p:cNvSpPr txBox="1">
            <a:spLocks noChangeArrowheads="1"/>
          </p:cNvSpPr>
          <p:nvPr/>
        </p:nvSpPr>
        <p:spPr bwMode="auto">
          <a:xfrm>
            <a:off x="4656903" y="6659790"/>
            <a:ext cx="28616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2024 Electric Power Research Institute, Inc. All rights reserved.</a:t>
            </a:r>
          </a:p>
        </p:txBody>
      </p:sp>
      <p:sp>
        <p:nvSpPr>
          <p:cNvPr id="1060" name="Text Box 36"/>
          <p:cNvSpPr txBox="1">
            <a:spLocks noChangeArrowheads="1"/>
          </p:cNvSpPr>
          <p:nvPr/>
        </p:nvSpPr>
        <p:spPr bwMode="auto">
          <a:xfrm>
            <a:off x="81280" y="6659790"/>
            <a:ext cx="810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fld id="{324FBA8B-C479-4BF9-A515-8ED623D42A4A}" type="slidenum"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>
                <a:spcBef>
                  <a:spcPts val="0"/>
                </a:spcBef>
              </a:pPr>
              <a:t>‹#›</a:t>
            </a:fld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 rot="5400000" flipH="1">
            <a:off x="6044268" y="-6044268"/>
            <a:ext cx="103465" cy="12192001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D1C04C-FF14-E24F-BEA1-4C27E393842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1533578" y="6719007"/>
            <a:ext cx="570318" cy="1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  <p:sldLayoutId id="2147483906" r:id="rId16"/>
    <p:sldLayoutId id="2147483907" r:id="rId17"/>
    <p:sldLayoutId id="2147483908" r:id="rId18"/>
    <p:sldLayoutId id="2147483909" r:id="rId19"/>
    <p:sldLayoutId id="2147483910" r:id="rId20"/>
    <p:sldLayoutId id="2147483911" r:id="rId21"/>
    <p:sldLayoutId id="2147483912" r:id="rId22"/>
    <p:sldLayoutId id="2147483913" r:id="rId23"/>
  </p:sldLayoutIdLst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31775" indent="-23177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566738" indent="-279400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2pPr>
      <a:lvl3pPr marL="855663" indent="-223838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3pPr>
      <a:lvl4pPr marL="1262063" indent="-2889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4pPr>
      <a:lvl5pPr marL="1538288" indent="-2254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5pPr>
      <a:lvl6pPr marL="19446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6pPr>
      <a:lvl7pPr marL="24018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7pPr>
      <a:lvl8pPr marL="28590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8pPr>
      <a:lvl9pPr marL="33162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B7AB45-5C00-470C-B02A-25EE18700700}"/>
              </a:ext>
            </a:extLst>
          </p:cNvPr>
          <p:cNvSpPr/>
          <p:nvPr/>
        </p:nvSpPr>
        <p:spPr bwMode="auto">
          <a:xfrm>
            <a:off x="0" y="1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" y="182563"/>
            <a:ext cx="114604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005840"/>
            <a:ext cx="11460480" cy="551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/>
          <p:cNvSpPr/>
          <p:nvPr/>
        </p:nvSpPr>
        <p:spPr bwMode="auto">
          <a:xfrm rot="5400000" flipH="1">
            <a:off x="6044268" y="-6044268"/>
            <a:ext cx="103465" cy="12192001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8495C244-7367-46AC-9E31-F49FBCBA73EC}"/>
              </a:ext>
            </a:extLst>
          </p:cNvPr>
          <p:cNvSpPr/>
          <p:nvPr/>
        </p:nvSpPr>
        <p:spPr>
          <a:xfrm>
            <a:off x="0" y="6675437"/>
            <a:ext cx="12192000" cy="1841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Text Box 47">
            <a:extLst>
              <a:ext uri="{FF2B5EF4-FFF2-40B4-BE49-F238E27FC236}">
                <a16:creationId xmlns:a16="http://schemas.microsoft.com/office/drawing/2014/main" id="{232D3423-C96E-49AF-BCFD-C53160D53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903" y="6659790"/>
            <a:ext cx="28616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2023 Electric Power Research Institute, Inc. All rights reserved.</a:t>
            </a:r>
          </a:p>
        </p:txBody>
      </p:sp>
      <p:sp>
        <p:nvSpPr>
          <p:cNvPr id="17" name="Text Box 36">
            <a:extLst>
              <a:ext uri="{FF2B5EF4-FFF2-40B4-BE49-F238E27FC236}">
                <a16:creationId xmlns:a16="http://schemas.microsoft.com/office/drawing/2014/main" id="{A0464F9C-6E20-44DD-B827-4AD9E7B12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" y="6659790"/>
            <a:ext cx="810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fld id="{324FBA8B-C479-4BF9-A515-8ED623D42A4A}" type="slidenum">
              <a:rPr lang="en-US" sz="800">
                <a:solidFill>
                  <a:schemeClr val="bg1">
                    <a:lumMod val="50000"/>
                  </a:schemeClr>
                </a:solidFill>
              </a:rPr>
              <a:pPr algn="l">
                <a:spcBef>
                  <a:spcPts val="0"/>
                </a:spcBef>
              </a:pPr>
              <a:t>‹#›</a:t>
            </a:fld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19EED32-231F-4958-9106-0885046D288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11533578" y="6719007"/>
            <a:ext cx="570318" cy="1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77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48" r:id="rId17"/>
    <p:sldLayoutId id="2147483749" r:id="rId18"/>
    <p:sldLayoutId id="2147483750" r:id="rId19"/>
    <p:sldLayoutId id="2147483751" r:id="rId20"/>
    <p:sldLayoutId id="2147483738" r:id="rId21"/>
    <p:sldLayoutId id="2147483740" r:id="rId22"/>
    <p:sldLayoutId id="2147483741" r:id="rId23"/>
    <p:sldLayoutId id="2147483752" r:id="rId24"/>
  </p:sldLayoutIdLst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31775" indent="-23177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bg1"/>
        </a:buClr>
        <a:buSzPct val="80000"/>
        <a:buFont typeface="Wingdings" panose="05000000000000000000" pitchFamily="2" charset="2"/>
        <a:buChar char="§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566738" indent="-279400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bg1"/>
        </a:buClr>
        <a:buSzPct val="80000"/>
        <a:buChar char="–"/>
        <a:defRPr sz="2800">
          <a:solidFill>
            <a:schemeClr val="bg1"/>
          </a:solidFill>
          <a:latin typeface="+mn-lt"/>
        </a:defRPr>
      </a:lvl2pPr>
      <a:lvl3pPr marL="855663" indent="-223838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bg1"/>
        </a:buClr>
        <a:buSzPct val="80000"/>
        <a:buFont typeface="Wingdings" panose="05000000000000000000" pitchFamily="2" charset="2"/>
        <a:buChar char="§"/>
        <a:defRPr sz="2800">
          <a:solidFill>
            <a:schemeClr val="bg1"/>
          </a:solidFill>
          <a:latin typeface="+mn-lt"/>
        </a:defRPr>
      </a:lvl3pPr>
      <a:lvl4pPr marL="1262063" indent="-2889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bg1"/>
        </a:buClr>
        <a:buSzPct val="80000"/>
        <a:buChar char="–"/>
        <a:defRPr sz="2800">
          <a:solidFill>
            <a:schemeClr val="bg1"/>
          </a:solidFill>
          <a:latin typeface="+mn-lt"/>
        </a:defRPr>
      </a:lvl4pPr>
      <a:lvl5pPr marL="1538288" indent="-2254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bg1"/>
        </a:buClr>
        <a:buSzPct val="80000"/>
        <a:buFont typeface="Wingdings" panose="05000000000000000000" pitchFamily="2" charset="2"/>
        <a:buChar char="§"/>
        <a:defRPr sz="2800">
          <a:solidFill>
            <a:schemeClr val="bg1"/>
          </a:solidFill>
          <a:latin typeface="+mn-lt"/>
        </a:defRPr>
      </a:lvl5pPr>
      <a:lvl6pPr marL="19446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6pPr>
      <a:lvl7pPr marL="24018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7pPr>
      <a:lvl8pPr marL="28590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8pPr>
      <a:lvl9pPr marL="33162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1">
            <a:extLst>
              <a:ext uri="{FF2B5EF4-FFF2-40B4-BE49-F238E27FC236}">
                <a16:creationId xmlns:a16="http://schemas.microsoft.com/office/drawing/2014/main" id="{5DF57B04-D6F9-4D53-867D-F4768956F1F6}"/>
              </a:ext>
            </a:extLst>
          </p:cNvPr>
          <p:cNvSpPr/>
          <p:nvPr/>
        </p:nvSpPr>
        <p:spPr>
          <a:xfrm>
            <a:off x="0" y="6675437"/>
            <a:ext cx="12192000" cy="1841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" y="182563"/>
            <a:ext cx="114604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005840"/>
            <a:ext cx="11460480" cy="551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Box 47"/>
          <p:cNvSpPr txBox="1">
            <a:spLocks noChangeArrowheads="1"/>
          </p:cNvSpPr>
          <p:nvPr/>
        </p:nvSpPr>
        <p:spPr bwMode="auto">
          <a:xfrm>
            <a:off x="4656903" y="6659790"/>
            <a:ext cx="28616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2023 Electric Power Research Institute, Inc. All rights reserved.</a:t>
            </a:r>
          </a:p>
        </p:txBody>
      </p:sp>
      <p:sp>
        <p:nvSpPr>
          <p:cNvPr id="1060" name="Text Box 36"/>
          <p:cNvSpPr txBox="1">
            <a:spLocks noChangeArrowheads="1"/>
          </p:cNvSpPr>
          <p:nvPr/>
        </p:nvSpPr>
        <p:spPr bwMode="auto">
          <a:xfrm>
            <a:off x="81280" y="6659790"/>
            <a:ext cx="810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fld id="{324FBA8B-C479-4BF9-A515-8ED623D42A4A}" type="slidenum"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>
                <a:spcBef>
                  <a:spcPts val="0"/>
                </a:spcBef>
              </a:pPr>
              <a:t>‹#›</a:t>
            </a:fld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 rot="5400000" flipH="1">
            <a:off x="6044268" y="-6044268"/>
            <a:ext cx="103465" cy="12192001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D1C04C-FF14-E24F-BEA1-4C27E3938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533578" y="6719007"/>
            <a:ext cx="570318" cy="1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65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31775" indent="-23177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566738" indent="-279400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2pPr>
      <a:lvl3pPr marL="855663" indent="-223838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3pPr>
      <a:lvl4pPr marL="1262063" indent="-2889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4pPr>
      <a:lvl5pPr marL="1538288" indent="-2254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5pPr>
      <a:lvl6pPr marL="19446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6pPr>
      <a:lvl7pPr marL="24018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7pPr>
      <a:lvl8pPr marL="28590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8pPr>
      <a:lvl9pPr marL="33162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1">
            <a:extLst>
              <a:ext uri="{FF2B5EF4-FFF2-40B4-BE49-F238E27FC236}">
                <a16:creationId xmlns:a16="http://schemas.microsoft.com/office/drawing/2014/main" id="{5DF57B04-D6F9-4D53-867D-F4768956F1F6}"/>
              </a:ext>
            </a:extLst>
          </p:cNvPr>
          <p:cNvSpPr/>
          <p:nvPr/>
        </p:nvSpPr>
        <p:spPr>
          <a:xfrm>
            <a:off x="0" y="6675437"/>
            <a:ext cx="12192000" cy="1841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" y="182563"/>
            <a:ext cx="114604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005840"/>
            <a:ext cx="11460480" cy="551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Box 47"/>
          <p:cNvSpPr txBox="1">
            <a:spLocks noChangeArrowheads="1"/>
          </p:cNvSpPr>
          <p:nvPr/>
        </p:nvSpPr>
        <p:spPr bwMode="auto">
          <a:xfrm>
            <a:off x="4656903" y="6659790"/>
            <a:ext cx="28616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2023 Electric Power Research Institute, Inc. All rights reserved.</a:t>
            </a:r>
          </a:p>
        </p:txBody>
      </p:sp>
      <p:sp>
        <p:nvSpPr>
          <p:cNvPr id="1060" name="Text Box 36"/>
          <p:cNvSpPr txBox="1">
            <a:spLocks noChangeArrowheads="1"/>
          </p:cNvSpPr>
          <p:nvPr/>
        </p:nvSpPr>
        <p:spPr bwMode="auto">
          <a:xfrm>
            <a:off x="81280" y="6659790"/>
            <a:ext cx="810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fld id="{324FBA8B-C479-4BF9-A515-8ED623D42A4A}" type="slidenum"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>
                <a:spcBef>
                  <a:spcPts val="0"/>
                </a:spcBef>
              </a:pPr>
              <a:t>‹#›</a:t>
            </a:fld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 rot="5400000" flipH="1">
            <a:off x="6044268" y="-6044268"/>
            <a:ext cx="103465" cy="12192001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D1C04C-FF14-E24F-BEA1-4C27E3938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533578" y="6719007"/>
            <a:ext cx="570318" cy="1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65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31775" indent="-23177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566738" indent="-279400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2pPr>
      <a:lvl3pPr marL="855663" indent="-223838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3pPr>
      <a:lvl4pPr marL="1262063" indent="-2889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4pPr>
      <a:lvl5pPr marL="1538288" indent="-2254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5pPr>
      <a:lvl6pPr marL="19446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6pPr>
      <a:lvl7pPr marL="24018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7pPr>
      <a:lvl8pPr marL="28590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8pPr>
      <a:lvl9pPr marL="33162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1">
            <a:extLst>
              <a:ext uri="{FF2B5EF4-FFF2-40B4-BE49-F238E27FC236}">
                <a16:creationId xmlns:a16="http://schemas.microsoft.com/office/drawing/2014/main" id="{5DF57B04-D6F9-4D53-867D-F4768956F1F6}"/>
              </a:ext>
            </a:extLst>
          </p:cNvPr>
          <p:cNvSpPr/>
          <p:nvPr/>
        </p:nvSpPr>
        <p:spPr>
          <a:xfrm>
            <a:off x="0" y="6675437"/>
            <a:ext cx="12192000" cy="1841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" y="182563"/>
            <a:ext cx="114604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005840"/>
            <a:ext cx="11460480" cy="551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Box 47"/>
          <p:cNvSpPr txBox="1">
            <a:spLocks noChangeArrowheads="1"/>
          </p:cNvSpPr>
          <p:nvPr/>
        </p:nvSpPr>
        <p:spPr bwMode="auto">
          <a:xfrm>
            <a:off x="4656903" y="6659790"/>
            <a:ext cx="28616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2022 Electric Power Research Institute, Inc. All rights reserved.</a:t>
            </a:r>
          </a:p>
        </p:txBody>
      </p:sp>
      <p:sp>
        <p:nvSpPr>
          <p:cNvPr id="1060" name="Text Box 36"/>
          <p:cNvSpPr txBox="1">
            <a:spLocks noChangeArrowheads="1"/>
          </p:cNvSpPr>
          <p:nvPr/>
        </p:nvSpPr>
        <p:spPr bwMode="auto">
          <a:xfrm>
            <a:off x="81280" y="6659790"/>
            <a:ext cx="810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fld id="{324FBA8B-C479-4BF9-A515-8ED623D42A4A}" type="slidenum"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>
                <a:spcBef>
                  <a:spcPts val="0"/>
                </a:spcBef>
              </a:pPr>
              <a:t>‹#›</a:t>
            </a:fld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 rot="5400000" flipH="1">
            <a:off x="6044268" y="-6044268"/>
            <a:ext cx="103465" cy="12192001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D1C04C-FF14-E24F-BEA1-4C27E3938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533578" y="6719007"/>
            <a:ext cx="570318" cy="1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65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</p:sldLayoutIdLst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31775" indent="-23177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566738" indent="-279400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2pPr>
      <a:lvl3pPr marL="855663" indent="-223838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3pPr>
      <a:lvl4pPr marL="1262063" indent="-2889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4pPr>
      <a:lvl5pPr marL="1538288" indent="-2254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5pPr>
      <a:lvl6pPr marL="19446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6pPr>
      <a:lvl7pPr marL="24018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7pPr>
      <a:lvl8pPr marL="28590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8pPr>
      <a:lvl9pPr marL="33162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1">
            <a:extLst>
              <a:ext uri="{FF2B5EF4-FFF2-40B4-BE49-F238E27FC236}">
                <a16:creationId xmlns:a16="http://schemas.microsoft.com/office/drawing/2014/main" id="{5DF57B04-D6F9-4D53-867D-F4768956F1F6}"/>
              </a:ext>
            </a:extLst>
          </p:cNvPr>
          <p:cNvSpPr/>
          <p:nvPr/>
        </p:nvSpPr>
        <p:spPr>
          <a:xfrm>
            <a:off x="0" y="6675437"/>
            <a:ext cx="12192000" cy="1841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" y="182563"/>
            <a:ext cx="114604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005840"/>
            <a:ext cx="11460480" cy="551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Box 47"/>
          <p:cNvSpPr txBox="1">
            <a:spLocks noChangeArrowheads="1"/>
          </p:cNvSpPr>
          <p:nvPr/>
        </p:nvSpPr>
        <p:spPr bwMode="auto">
          <a:xfrm>
            <a:off x="4656903" y="6659790"/>
            <a:ext cx="28616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2022 Electric Power Research Institute, Inc. All rights reserved.</a:t>
            </a:r>
          </a:p>
        </p:txBody>
      </p:sp>
      <p:sp>
        <p:nvSpPr>
          <p:cNvPr id="1060" name="Text Box 36"/>
          <p:cNvSpPr txBox="1">
            <a:spLocks noChangeArrowheads="1"/>
          </p:cNvSpPr>
          <p:nvPr/>
        </p:nvSpPr>
        <p:spPr bwMode="auto">
          <a:xfrm>
            <a:off x="81280" y="6659790"/>
            <a:ext cx="810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fld id="{324FBA8B-C479-4BF9-A515-8ED623D42A4A}" type="slidenum"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>
                <a:spcBef>
                  <a:spcPts val="0"/>
                </a:spcBef>
              </a:pPr>
              <a:t>‹#›</a:t>
            </a:fld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 rot="5400000" flipH="1">
            <a:off x="6044268" y="-6044268"/>
            <a:ext cx="103465" cy="12192001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D1C04C-FF14-E24F-BEA1-4C27E393842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tretch>
            <a:fillRect/>
          </a:stretch>
        </p:blipFill>
        <p:spPr>
          <a:xfrm>
            <a:off x="11533578" y="6719007"/>
            <a:ext cx="570318" cy="1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5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786" r:id="rId23"/>
    <p:sldLayoutId id="2147483787" r:id="rId24"/>
    <p:sldLayoutId id="2147483788" r:id="rId25"/>
    <p:sldLayoutId id="2147483789" r:id="rId26"/>
    <p:sldLayoutId id="2147483791" r:id="rId27"/>
  </p:sldLayoutIdLst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31775" indent="-23177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566738" indent="-279400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2pPr>
      <a:lvl3pPr marL="855663" indent="-223838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3pPr>
      <a:lvl4pPr marL="1262063" indent="-2889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4pPr>
      <a:lvl5pPr marL="1538288" indent="-2254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5pPr>
      <a:lvl6pPr marL="19446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6pPr>
      <a:lvl7pPr marL="24018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7pPr>
      <a:lvl8pPr marL="28590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8pPr>
      <a:lvl9pPr marL="33162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1">
            <a:extLst>
              <a:ext uri="{FF2B5EF4-FFF2-40B4-BE49-F238E27FC236}">
                <a16:creationId xmlns:a16="http://schemas.microsoft.com/office/drawing/2014/main" id="{5DF57B04-D6F9-4D53-867D-F4768956F1F6}"/>
              </a:ext>
            </a:extLst>
          </p:cNvPr>
          <p:cNvSpPr/>
          <p:nvPr/>
        </p:nvSpPr>
        <p:spPr>
          <a:xfrm>
            <a:off x="0" y="6675437"/>
            <a:ext cx="12192000" cy="1841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" y="182563"/>
            <a:ext cx="114604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005840"/>
            <a:ext cx="11460480" cy="551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Box 47"/>
          <p:cNvSpPr txBox="1">
            <a:spLocks noChangeArrowheads="1"/>
          </p:cNvSpPr>
          <p:nvPr/>
        </p:nvSpPr>
        <p:spPr bwMode="auto">
          <a:xfrm>
            <a:off x="4656903" y="6659790"/>
            <a:ext cx="28616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2024 Electric Power Research Institute, Inc. All rights reserved.</a:t>
            </a:r>
          </a:p>
        </p:txBody>
      </p:sp>
      <p:sp>
        <p:nvSpPr>
          <p:cNvPr id="1060" name="Text Box 36"/>
          <p:cNvSpPr txBox="1">
            <a:spLocks noChangeArrowheads="1"/>
          </p:cNvSpPr>
          <p:nvPr/>
        </p:nvSpPr>
        <p:spPr bwMode="auto">
          <a:xfrm>
            <a:off x="81280" y="6659790"/>
            <a:ext cx="810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fld id="{324FBA8B-C479-4BF9-A515-8ED623D42A4A}" type="slidenum"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>
                <a:spcBef>
                  <a:spcPts val="0"/>
                </a:spcBef>
              </a:pPr>
              <a:t>‹#›</a:t>
            </a:fld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 rot="5400000" flipH="1">
            <a:off x="6044268" y="-6044268"/>
            <a:ext cx="103465" cy="12192001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D1C04C-FF14-E24F-BEA1-4C27E393842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11533578" y="6719007"/>
            <a:ext cx="570318" cy="1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6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  <p:sldLayoutId id="2147483813" r:id="rId21"/>
    <p:sldLayoutId id="2147483814" r:id="rId22"/>
    <p:sldLayoutId id="2147483815" r:id="rId23"/>
    <p:sldLayoutId id="2147483818" r:id="rId24"/>
    <p:sldLayoutId id="2147483842" r:id="rId25"/>
  </p:sldLayoutIdLst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31775" indent="-23177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566738" indent="-279400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2pPr>
      <a:lvl3pPr marL="855663" indent="-223838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3pPr>
      <a:lvl4pPr marL="1262063" indent="-2889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4pPr>
      <a:lvl5pPr marL="1538288" indent="-2254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5pPr>
      <a:lvl6pPr marL="19446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6pPr>
      <a:lvl7pPr marL="24018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7pPr>
      <a:lvl8pPr marL="28590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8pPr>
      <a:lvl9pPr marL="33162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B7AB45-5C00-470C-B02A-25EE18700700}"/>
              </a:ext>
            </a:extLst>
          </p:cNvPr>
          <p:cNvSpPr/>
          <p:nvPr/>
        </p:nvSpPr>
        <p:spPr bwMode="auto">
          <a:xfrm>
            <a:off x="0" y="1"/>
            <a:ext cx="12192000" cy="6858000"/>
          </a:xfrm>
          <a:prstGeom prst="rect">
            <a:avLst/>
          </a:prstGeom>
          <a:solidFill>
            <a:srgbClr val="1B13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" y="182563"/>
            <a:ext cx="114604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005840"/>
            <a:ext cx="11460480" cy="551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 bwMode="auto">
          <a:xfrm rot="5400000" flipH="1">
            <a:off x="6044268" y="-6044268"/>
            <a:ext cx="103465" cy="12192001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8495C244-7367-46AC-9E31-F49FBCBA73EC}"/>
              </a:ext>
            </a:extLst>
          </p:cNvPr>
          <p:cNvSpPr/>
          <p:nvPr/>
        </p:nvSpPr>
        <p:spPr>
          <a:xfrm>
            <a:off x="0" y="6675437"/>
            <a:ext cx="12192000" cy="1841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Text Box 47">
            <a:extLst>
              <a:ext uri="{FF2B5EF4-FFF2-40B4-BE49-F238E27FC236}">
                <a16:creationId xmlns:a16="http://schemas.microsoft.com/office/drawing/2014/main" id="{232D3423-C96E-49AF-BCFD-C53160D53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903" y="6659790"/>
            <a:ext cx="28616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2024 Electric Power Research Institute, Inc. All rights reserved.</a:t>
            </a:r>
          </a:p>
        </p:txBody>
      </p:sp>
      <p:sp>
        <p:nvSpPr>
          <p:cNvPr id="17" name="Text Box 36">
            <a:extLst>
              <a:ext uri="{FF2B5EF4-FFF2-40B4-BE49-F238E27FC236}">
                <a16:creationId xmlns:a16="http://schemas.microsoft.com/office/drawing/2014/main" id="{A0464F9C-6E20-44DD-B827-4AD9E7B12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" y="6659790"/>
            <a:ext cx="810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fld id="{324FBA8B-C479-4BF9-A515-8ED623D42A4A}" type="slidenum">
              <a:rPr lang="en-US" sz="800">
                <a:solidFill>
                  <a:schemeClr val="bg1">
                    <a:lumMod val="50000"/>
                  </a:schemeClr>
                </a:solidFill>
              </a:rPr>
              <a:pPr algn="l">
                <a:spcBef>
                  <a:spcPts val="0"/>
                </a:spcBef>
              </a:pPr>
              <a:t>‹#›</a:t>
            </a:fld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19EED32-231F-4958-9106-0885046D288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11533578" y="6719007"/>
            <a:ext cx="570318" cy="1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67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  <p:sldLayoutId id="2147483837" r:id="rId18"/>
    <p:sldLayoutId id="2147483838" r:id="rId19"/>
    <p:sldLayoutId id="2147483839" r:id="rId20"/>
    <p:sldLayoutId id="2147483840" r:id="rId21"/>
    <p:sldLayoutId id="2147483841" r:id="rId22"/>
  </p:sldLayoutIdLst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31775" indent="-23177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bg1"/>
        </a:buClr>
        <a:buSzPct val="80000"/>
        <a:buFont typeface="Wingdings" panose="05000000000000000000" pitchFamily="2" charset="2"/>
        <a:buChar char="§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566738" indent="-279400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bg1"/>
        </a:buClr>
        <a:buSzPct val="80000"/>
        <a:buChar char="–"/>
        <a:defRPr sz="2800">
          <a:solidFill>
            <a:schemeClr val="bg1"/>
          </a:solidFill>
          <a:latin typeface="+mn-lt"/>
        </a:defRPr>
      </a:lvl2pPr>
      <a:lvl3pPr marL="855663" indent="-223838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bg1"/>
        </a:buClr>
        <a:buSzPct val="80000"/>
        <a:buFont typeface="Wingdings" panose="05000000000000000000" pitchFamily="2" charset="2"/>
        <a:buChar char="§"/>
        <a:defRPr sz="2800">
          <a:solidFill>
            <a:schemeClr val="bg1"/>
          </a:solidFill>
          <a:latin typeface="+mn-lt"/>
        </a:defRPr>
      </a:lvl3pPr>
      <a:lvl4pPr marL="1262063" indent="-2889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bg1"/>
        </a:buClr>
        <a:buSzPct val="80000"/>
        <a:buChar char="–"/>
        <a:defRPr sz="2800">
          <a:solidFill>
            <a:schemeClr val="bg1"/>
          </a:solidFill>
          <a:latin typeface="+mn-lt"/>
        </a:defRPr>
      </a:lvl4pPr>
      <a:lvl5pPr marL="1538288" indent="-2254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bg1"/>
        </a:buClr>
        <a:buSzPct val="80000"/>
        <a:buFont typeface="Wingdings" panose="05000000000000000000" pitchFamily="2" charset="2"/>
        <a:buChar char="§"/>
        <a:defRPr sz="2800">
          <a:solidFill>
            <a:schemeClr val="bg1"/>
          </a:solidFill>
          <a:latin typeface="+mn-lt"/>
        </a:defRPr>
      </a:lvl5pPr>
      <a:lvl6pPr marL="19446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6pPr>
      <a:lvl7pPr marL="24018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7pPr>
      <a:lvl8pPr marL="28590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8pPr>
      <a:lvl9pPr marL="33162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1">
            <a:extLst>
              <a:ext uri="{FF2B5EF4-FFF2-40B4-BE49-F238E27FC236}">
                <a16:creationId xmlns:a16="http://schemas.microsoft.com/office/drawing/2014/main" id="{5DF57B04-D6F9-4D53-867D-F4768956F1F6}"/>
              </a:ext>
            </a:extLst>
          </p:cNvPr>
          <p:cNvSpPr/>
          <p:nvPr/>
        </p:nvSpPr>
        <p:spPr>
          <a:xfrm>
            <a:off x="0" y="6675437"/>
            <a:ext cx="12192000" cy="1841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" y="182563"/>
            <a:ext cx="114604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005840"/>
            <a:ext cx="11460480" cy="551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Box 47"/>
          <p:cNvSpPr txBox="1">
            <a:spLocks noChangeArrowheads="1"/>
          </p:cNvSpPr>
          <p:nvPr/>
        </p:nvSpPr>
        <p:spPr bwMode="auto">
          <a:xfrm>
            <a:off x="4656903" y="6659790"/>
            <a:ext cx="28616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2024 Electric Power Research Institute, Inc. All rights reserved.</a:t>
            </a:r>
          </a:p>
        </p:txBody>
      </p:sp>
      <p:sp>
        <p:nvSpPr>
          <p:cNvPr id="1060" name="Text Box 36"/>
          <p:cNvSpPr txBox="1">
            <a:spLocks noChangeArrowheads="1"/>
          </p:cNvSpPr>
          <p:nvPr/>
        </p:nvSpPr>
        <p:spPr bwMode="auto">
          <a:xfrm>
            <a:off x="81280" y="6659790"/>
            <a:ext cx="810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fld id="{324FBA8B-C479-4BF9-A515-8ED623D42A4A}" type="slidenum"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>
                <a:spcBef>
                  <a:spcPts val="0"/>
                </a:spcBef>
              </a:pPr>
              <a:t>‹#›</a:t>
            </a:fld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 rot="5400000" flipH="1">
            <a:off x="6044268" y="-6044268"/>
            <a:ext cx="103465" cy="12192001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D1C04C-FF14-E24F-BEA1-4C27E393842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1533578" y="6719007"/>
            <a:ext cx="570318" cy="1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0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  <p:sldLayoutId id="2147483862" r:id="rId19"/>
    <p:sldLayoutId id="2147483863" r:id="rId20"/>
    <p:sldLayoutId id="2147483864" r:id="rId21"/>
    <p:sldLayoutId id="2147483865" r:id="rId22"/>
    <p:sldLayoutId id="2147483866" r:id="rId23"/>
  </p:sldLayoutIdLst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31775" indent="-23177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566738" indent="-279400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2pPr>
      <a:lvl3pPr marL="855663" indent="-223838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3pPr>
      <a:lvl4pPr marL="1262063" indent="-2889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4pPr>
      <a:lvl5pPr marL="1538288" indent="-2254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5pPr>
      <a:lvl6pPr marL="19446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6pPr>
      <a:lvl7pPr marL="24018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7pPr>
      <a:lvl8pPr marL="28590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8pPr>
      <a:lvl9pPr marL="33162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8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8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12" Type="http://schemas.openxmlformats.org/officeDocument/2006/relationships/image" Target="../media/image111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4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85.png"/><Relationship Id="rId5" Type="http://schemas.openxmlformats.org/officeDocument/2006/relationships/image" Target="../media/image84.jpg"/><Relationship Id="rId4" Type="http://schemas.openxmlformats.org/officeDocument/2006/relationships/image" Target="../media/image83.jpeg"/><Relationship Id="rId9" Type="http://schemas.openxmlformats.org/officeDocument/2006/relationships/image" Target="../media/image8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9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94.png"/><Relationship Id="rId4" Type="http://schemas.openxmlformats.org/officeDocument/2006/relationships/image" Target="../media/image9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9D38DB0-A554-040C-11F8-549AA2A3DD13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dirty="0"/>
              <a:t>Steve Swilley</a:t>
            </a:r>
          </a:p>
          <a:p>
            <a:r>
              <a:rPr lang="en-US" dirty="0"/>
              <a:t>Vice President, Nuclear Sector</a:t>
            </a:r>
          </a:p>
          <a:p>
            <a:endParaRPr lang="en-US" dirty="0"/>
          </a:p>
          <a:p>
            <a:r>
              <a:rPr lang="en-US" dirty="0"/>
              <a:t>September 5, 2024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71C51F75-B7C1-53E1-1CB5-B319E32647B4}"/>
              </a:ext>
            </a:extLst>
          </p:cNvPr>
          <p:cNvSpPr txBox="1">
            <a:spLocks/>
          </p:cNvSpPr>
          <p:nvPr/>
        </p:nvSpPr>
        <p:spPr bwMode="auto">
          <a:xfrm>
            <a:off x="645452" y="1237281"/>
            <a:ext cx="6957847" cy="189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Advanced Reactors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4F087B-B683-B4BF-643B-331F445614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5452" y="3110542"/>
            <a:ext cx="6957847" cy="402377"/>
          </a:xfrm>
        </p:spPr>
        <p:txBody>
          <a:bodyPr wrap="square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Microgrid Applications</a:t>
            </a:r>
          </a:p>
        </p:txBody>
      </p:sp>
    </p:spTree>
    <p:extLst>
      <p:ext uri="{BB962C8B-B14F-4D97-AF65-F5344CB8AC3E}">
        <p14:creationId xmlns:p14="http://schemas.microsoft.com/office/powerpoint/2010/main" val="95860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3B78DD3-6411-4E9C-BF6B-2001C6AB93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alphaModFix amt="9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4" t="14215" b="33213"/>
          <a:stretch/>
        </p:blipFill>
        <p:spPr>
          <a:xfrm>
            <a:off x="2899242" y="889962"/>
            <a:ext cx="4146638" cy="547806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3FA54EB-BC29-475C-B6A9-42847B91AED7}"/>
              </a:ext>
            </a:extLst>
          </p:cNvPr>
          <p:cNvSpPr/>
          <p:nvPr/>
        </p:nvSpPr>
        <p:spPr bwMode="auto">
          <a:xfrm>
            <a:off x="713873" y="4563376"/>
            <a:ext cx="1537360" cy="129085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D82F215-B1A2-47C8-ACD7-00F6E52B44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300635"/>
              </p:ext>
            </p:extLst>
          </p:nvPr>
        </p:nvGraphicFramePr>
        <p:xfrm>
          <a:off x="7215403" y="1144184"/>
          <a:ext cx="4777874" cy="4827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8937">
                  <a:extLst>
                    <a:ext uri="{9D8B030D-6E8A-4147-A177-3AD203B41FA5}">
                      <a16:colId xmlns:a16="http://schemas.microsoft.com/office/drawing/2014/main" val="3776018510"/>
                    </a:ext>
                  </a:extLst>
                </a:gridCol>
                <a:gridCol w="2388937">
                  <a:extLst>
                    <a:ext uri="{9D8B030D-6E8A-4147-A177-3AD203B41FA5}">
                      <a16:colId xmlns:a16="http://schemas.microsoft.com/office/drawing/2014/main" val="2312704405"/>
                    </a:ext>
                  </a:extLst>
                </a:gridCol>
              </a:tblGrid>
              <a:tr h="506818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Power Output</a:t>
                      </a: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5FF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200 MWt</a:t>
                      </a: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5FF">
                        <a:alpha val="7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197654"/>
                  </a:ext>
                </a:extLst>
              </a:tr>
              <a:tr h="506818">
                <a:tc>
                  <a:txBody>
                    <a:bodyPr/>
                    <a:lstStyle/>
                    <a:p>
                      <a:r>
                        <a:rPr lang="en-US" dirty="0"/>
                        <a:t>Main Steam Temp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565 °C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373787"/>
                  </a:ext>
                </a:extLst>
              </a:tr>
              <a:tr h="506818">
                <a:tc>
                  <a:txBody>
                    <a:bodyPr/>
                    <a:lstStyle/>
                    <a:p>
                      <a:r>
                        <a:rPr lang="en-US" dirty="0"/>
                        <a:t>Main Steam Pressure</a:t>
                      </a:r>
                    </a:p>
                  </a:txBody>
                  <a:tcPr>
                    <a:solidFill>
                      <a:srgbClr val="D9F5FF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16.5 MPa</a:t>
                      </a:r>
                    </a:p>
                  </a:txBody>
                  <a:tcPr>
                    <a:solidFill>
                      <a:srgbClr val="D9F5FF">
                        <a:alpha val="7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983545"/>
                  </a:ext>
                </a:extLst>
              </a:tr>
              <a:tr h="506818">
                <a:tc>
                  <a:txBody>
                    <a:bodyPr/>
                    <a:lstStyle/>
                    <a:p>
                      <a:r>
                        <a:rPr lang="en-US" dirty="0"/>
                        <a:t>Reactor Outlet Temp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750 °C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8524536"/>
                  </a:ext>
                </a:extLst>
              </a:tr>
              <a:tr h="506818">
                <a:tc>
                  <a:txBody>
                    <a:bodyPr/>
                    <a:lstStyle/>
                    <a:p>
                      <a:r>
                        <a:rPr lang="en-US" dirty="0"/>
                        <a:t>Reactor Inlet Temp</a:t>
                      </a:r>
                    </a:p>
                  </a:txBody>
                  <a:tcPr>
                    <a:solidFill>
                      <a:srgbClr val="D9F5FF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260 °C</a:t>
                      </a:r>
                    </a:p>
                  </a:txBody>
                  <a:tcPr>
                    <a:solidFill>
                      <a:srgbClr val="D9F5FF">
                        <a:alpha val="7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402402"/>
                  </a:ext>
                </a:extLst>
              </a:tr>
              <a:tr h="630752">
                <a:tc>
                  <a:txBody>
                    <a:bodyPr/>
                    <a:lstStyle/>
                    <a:p>
                      <a:r>
                        <a:rPr lang="en-US" dirty="0"/>
                        <a:t>Reactor Operating Pressure</a:t>
                      </a:r>
                    </a:p>
                  </a:txBody>
                  <a:tcPr>
                    <a:solidFill>
                      <a:srgbClr val="A7B8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 MPa</a:t>
                      </a:r>
                    </a:p>
                  </a:txBody>
                  <a:tcPr>
                    <a:solidFill>
                      <a:srgbClr val="A7B8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168368"/>
                  </a:ext>
                </a:extLst>
              </a:tr>
              <a:tr h="630752">
                <a:tc>
                  <a:txBody>
                    <a:bodyPr/>
                    <a:lstStyle/>
                    <a:p>
                      <a:r>
                        <a:rPr lang="en-US" dirty="0"/>
                        <a:t>Reactor Structural Material</a:t>
                      </a:r>
                    </a:p>
                  </a:txBody>
                  <a:tcPr>
                    <a:solidFill>
                      <a:srgbClr val="9DBA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Steel/Graphite</a:t>
                      </a:r>
                    </a:p>
                  </a:txBody>
                  <a:tcPr>
                    <a:solidFill>
                      <a:srgbClr val="9DBA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563675"/>
                  </a:ext>
                </a:extLst>
              </a:tr>
              <a:tr h="506818">
                <a:tc>
                  <a:txBody>
                    <a:bodyPr/>
                    <a:lstStyle/>
                    <a:p>
                      <a:r>
                        <a:rPr lang="en-US" dirty="0"/>
                        <a:t>Fuel Enrichment</a:t>
                      </a:r>
                    </a:p>
                  </a:txBody>
                  <a:tcPr>
                    <a:solidFill>
                      <a:srgbClr val="A7B8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15.5% U-235</a:t>
                      </a:r>
                    </a:p>
                  </a:txBody>
                  <a:tcPr>
                    <a:solidFill>
                      <a:srgbClr val="A7B8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303244"/>
                  </a:ext>
                </a:extLst>
              </a:tr>
              <a:tr h="506818">
                <a:tc>
                  <a:txBody>
                    <a:bodyPr/>
                    <a:lstStyle/>
                    <a:p>
                      <a:r>
                        <a:rPr lang="en-US" dirty="0"/>
                        <a:t>Refueling Schedule</a:t>
                      </a:r>
                    </a:p>
                  </a:txBody>
                  <a:tcPr>
                    <a:solidFill>
                      <a:srgbClr val="9DBA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Online/Continuous </a:t>
                      </a:r>
                    </a:p>
                  </a:txBody>
                  <a:tcPr>
                    <a:solidFill>
                      <a:srgbClr val="9DBA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9525"/>
                  </a:ext>
                </a:extLst>
              </a:tr>
            </a:tbl>
          </a:graphicData>
        </a:graphic>
      </p:graphicFrame>
      <p:sp>
        <p:nvSpPr>
          <p:cNvPr id="214" name="Rectangle 213">
            <a:extLst>
              <a:ext uri="{FF2B5EF4-FFF2-40B4-BE49-F238E27FC236}">
                <a16:creationId xmlns:a16="http://schemas.microsoft.com/office/drawing/2014/main" id="{47F4B56E-8BE3-4B5F-AC9B-5399CC3D059A}"/>
              </a:ext>
            </a:extLst>
          </p:cNvPr>
          <p:cNvSpPr/>
          <p:nvPr/>
        </p:nvSpPr>
        <p:spPr bwMode="auto">
          <a:xfrm>
            <a:off x="661970" y="1459868"/>
            <a:ext cx="1537360" cy="626472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E261FE9-A6BA-4B7F-9257-E0F3608D2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HTGRs: </a:t>
            </a:r>
            <a:r>
              <a:rPr lang="en-US" b="0" dirty="0">
                <a:solidFill>
                  <a:schemeClr val="bg1"/>
                </a:solidFill>
              </a:rPr>
              <a:t>X-Energy and Xe-100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EB55B1C-E89E-4097-98E9-83527AF8EC42}"/>
              </a:ext>
            </a:extLst>
          </p:cNvPr>
          <p:cNvSpPr/>
          <p:nvPr/>
        </p:nvSpPr>
        <p:spPr bwMode="auto">
          <a:xfrm>
            <a:off x="396240" y="1019131"/>
            <a:ext cx="2068820" cy="626472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Coolant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78AFA3BA-2D69-41EB-AB2D-EF73F9E5B96D}"/>
              </a:ext>
            </a:extLst>
          </p:cNvPr>
          <p:cNvSpPr/>
          <p:nvPr/>
        </p:nvSpPr>
        <p:spPr bwMode="auto">
          <a:xfrm>
            <a:off x="377699" y="1766594"/>
            <a:ext cx="2068820" cy="4703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Helium Gas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B8DF09A-6CB4-4E2E-A72C-1F8D8FA8E1A2}"/>
              </a:ext>
            </a:extLst>
          </p:cNvPr>
          <p:cNvSpPr/>
          <p:nvPr/>
        </p:nvSpPr>
        <p:spPr bwMode="auto">
          <a:xfrm>
            <a:off x="365760" y="4262997"/>
            <a:ext cx="2172627" cy="495265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Energy</a:t>
            </a:r>
            <a:endParaRPr kumimoji="0" lang="en-US" sz="3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24713E6-202A-4FDA-BEBF-D2AA78AC6E9C}"/>
              </a:ext>
            </a:extLst>
          </p:cNvPr>
          <p:cNvSpPr/>
          <p:nvPr/>
        </p:nvSpPr>
        <p:spPr bwMode="auto">
          <a:xfrm>
            <a:off x="440131" y="4833654"/>
            <a:ext cx="2024929" cy="42740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FBF0BAD-872C-43DC-9FC6-6F8174B582EB}"/>
              </a:ext>
            </a:extLst>
          </p:cNvPr>
          <p:cNvSpPr/>
          <p:nvPr/>
        </p:nvSpPr>
        <p:spPr bwMode="auto">
          <a:xfrm>
            <a:off x="429829" y="5323522"/>
            <a:ext cx="2011680" cy="375137"/>
          </a:xfrm>
          <a:prstGeom prst="roundRect">
            <a:avLst/>
          </a:prstGeom>
          <a:solidFill>
            <a:srgbClr val="ABC7FF"/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Moderation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DC6F605-0E78-41A2-B3B8-87FDC4A9937F}"/>
              </a:ext>
            </a:extLst>
          </p:cNvPr>
          <p:cNvSpPr/>
          <p:nvPr/>
        </p:nvSpPr>
        <p:spPr bwMode="auto">
          <a:xfrm>
            <a:off x="421673" y="5752343"/>
            <a:ext cx="2011680" cy="42740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Graphite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FDBA537-348B-4C33-B3DF-4E27B3D345DA}"/>
              </a:ext>
            </a:extLst>
          </p:cNvPr>
          <p:cNvSpPr/>
          <p:nvPr/>
        </p:nvSpPr>
        <p:spPr bwMode="auto">
          <a:xfrm>
            <a:off x="641154" y="2852521"/>
            <a:ext cx="1537360" cy="626472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77C713-5E83-4B9B-95FF-41781724CCA8}"/>
              </a:ext>
            </a:extLst>
          </p:cNvPr>
          <p:cNvSpPr/>
          <p:nvPr/>
        </p:nvSpPr>
        <p:spPr bwMode="auto">
          <a:xfrm>
            <a:off x="396240" y="2408958"/>
            <a:ext cx="2068820" cy="513483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Fuel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E779F42-BA41-4FC1-B4BB-7D84AE6768EB}"/>
              </a:ext>
            </a:extLst>
          </p:cNvPr>
          <p:cNvGrpSpPr/>
          <p:nvPr/>
        </p:nvGrpSpPr>
        <p:grpSpPr>
          <a:xfrm>
            <a:off x="340247" y="2990451"/>
            <a:ext cx="2152035" cy="1112928"/>
            <a:chOff x="454243" y="5423352"/>
            <a:chExt cx="2819680" cy="111292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57F0EC0-92D9-400A-B0DE-2A7F1B76DB4F}"/>
                </a:ext>
              </a:extLst>
            </p:cNvPr>
            <p:cNvSpPr/>
            <p:nvPr/>
          </p:nvSpPr>
          <p:spPr bwMode="auto">
            <a:xfrm>
              <a:off x="454243" y="5423352"/>
              <a:ext cx="2819680" cy="111292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64F40E4-488C-4BD1-B7A9-D075D9D29FD3}"/>
                </a:ext>
              </a:extLst>
            </p:cNvPr>
            <p:cNvSpPr/>
            <p:nvPr/>
          </p:nvSpPr>
          <p:spPr bwMode="auto">
            <a:xfrm>
              <a:off x="571617" y="5522730"/>
              <a:ext cx="2568964" cy="375137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TRISO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9CFA5F7-53DF-4574-A7CC-0A9788CD403E}"/>
                </a:ext>
              </a:extLst>
            </p:cNvPr>
            <p:cNvSpPr/>
            <p:nvPr/>
          </p:nvSpPr>
          <p:spPr bwMode="auto">
            <a:xfrm>
              <a:off x="571617" y="5960469"/>
              <a:ext cx="2568964" cy="45451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Pebble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642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B3FA54EB-BC29-475C-B6A9-42847B91AED7}"/>
              </a:ext>
            </a:extLst>
          </p:cNvPr>
          <p:cNvSpPr/>
          <p:nvPr/>
        </p:nvSpPr>
        <p:spPr bwMode="auto">
          <a:xfrm>
            <a:off x="713873" y="4563376"/>
            <a:ext cx="1537360" cy="129085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47F4B56E-8BE3-4B5F-AC9B-5399CC3D059A}"/>
              </a:ext>
            </a:extLst>
          </p:cNvPr>
          <p:cNvSpPr/>
          <p:nvPr/>
        </p:nvSpPr>
        <p:spPr bwMode="auto">
          <a:xfrm>
            <a:off x="661970" y="1459868"/>
            <a:ext cx="1537360" cy="626472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E261FE9-A6BA-4B7F-9257-E0F3608D2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HTGRs: </a:t>
            </a:r>
            <a:r>
              <a:rPr lang="en-US" b="0" dirty="0">
                <a:solidFill>
                  <a:schemeClr val="bg1"/>
                </a:solidFill>
              </a:rPr>
              <a:t>USNC and Micro Modular Reactor (MMR) 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EB55B1C-E89E-4097-98E9-83527AF8EC42}"/>
              </a:ext>
            </a:extLst>
          </p:cNvPr>
          <p:cNvSpPr/>
          <p:nvPr/>
        </p:nvSpPr>
        <p:spPr bwMode="auto">
          <a:xfrm>
            <a:off x="396240" y="1019131"/>
            <a:ext cx="2068820" cy="626472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Coolant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78AFA3BA-2D69-41EB-AB2D-EF73F9E5B96D}"/>
              </a:ext>
            </a:extLst>
          </p:cNvPr>
          <p:cNvSpPr/>
          <p:nvPr/>
        </p:nvSpPr>
        <p:spPr bwMode="auto">
          <a:xfrm>
            <a:off x="377699" y="1766594"/>
            <a:ext cx="2068820" cy="4703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Helium Gas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B8DF09A-6CB4-4E2E-A72C-1F8D8FA8E1A2}"/>
              </a:ext>
            </a:extLst>
          </p:cNvPr>
          <p:cNvSpPr/>
          <p:nvPr/>
        </p:nvSpPr>
        <p:spPr bwMode="auto">
          <a:xfrm>
            <a:off x="365760" y="4262997"/>
            <a:ext cx="2172627" cy="495265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Energy</a:t>
            </a:r>
            <a:endParaRPr kumimoji="0" lang="en-US" sz="3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24713E6-202A-4FDA-BEBF-D2AA78AC6E9C}"/>
              </a:ext>
            </a:extLst>
          </p:cNvPr>
          <p:cNvSpPr/>
          <p:nvPr/>
        </p:nvSpPr>
        <p:spPr bwMode="auto">
          <a:xfrm>
            <a:off x="440131" y="4833654"/>
            <a:ext cx="2024929" cy="42740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FBF0BAD-872C-43DC-9FC6-6F8174B582EB}"/>
              </a:ext>
            </a:extLst>
          </p:cNvPr>
          <p:cNvSpPr/>
          <p:nvPr/>
        </p:nvSpPr>
        <p:spPr bwMode="auto">
          <a:xfrm>
            <a:off x="429829" y="5323522"/>
            <a:ext cx="2011680" cy="375137"/>
          </a:xfrm>
          <a:prstGeom prst="roundRect">
            <a:avLst/>
          </a:prstGeom>
          <a:solidFill>
            <a:srgbClr val="ABC7FF"/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Moderation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DC6F605-0E78-41A2-B3B8-87FDC4A9937F}"/>
              </a:ext>
            </a:extLst>
          </p:cNvPr>
          <p:cNvSpPr/>
          <p:nvPr/>
        </p:nvSpPr>
        <p:spPr bwMode="auto">
          <a:xfrm>
            <a:off x="421673" y="5752343"/>
            <a:ext cx="2011680" cy="42740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Graphite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FDBA537-348B-4C33-B3DF-4E27B3D345DA}"/>
              </a:ext>
            </a:extLst>
          </p:cNvPr>
          <p:cNvSpPr/>
          <p:nvPr/>
        </p:nvSpPr>
        <p:spPr bwMode="auto">
          <a:xfrm>
            <a:off x="641154" y="2852521"/>
            <a:ext cx="1537360" cy="626472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77C713-5E83-4B9B-95FF-41781724CCA8}"/>
              </a:ext>
            </a:extLst>
          </p:cNvPr>
          <p:cNvSpPr/>
          <p:nvPr/>
        </p:nvSpPr>
        <p:spPr bwMode="auto">
          <a:xfrm>
            <a:off x="396240" y="2408958"/>
            <a:ext cx="2068820" cy="513483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Fuel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E779F42-BA41-4FC1-B4BB-7D84AE6768EB}"/>
              </a:ext>
            </a:extLst>
          </p:cNvPr>
          <p:cNvGrpSpPr/>
          <p:nvPr/>
        </p:nvGrpSpPr>
        <p:grpSpPr>
          <a:xfrm>
            <a:off x="340247" y="2990451"/>
            <a:ext cx="2152035" cy="1112928"/>
            <a:chOff x="454243" y="5423352"/>
            <a:chExt cx="2819680" cy="111292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57F0EC0-92D9-400A-B0DE-2A7F1B76DB4F}"/>
                </a:ext>
              </a:extLst>
            </p:cNvPr>
            <p:cNvSpPr/>
            <p:nvPr/>
          </p:nvSpPr>
          <p:spPr bwMode="auto">
            <a:xfrm>
              <a:off x="454243" y="5423352"/>
              <a:ext cx="2819680" cy="111292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64F40E4-488C-4BD1-B7A9-D075D9D29FD3}"/>
                </a:ext>
              </a:extLst>
            </p:cNvPr>
            <p:cNvSpPr/>
            <p:nvPr/>
          </p:nvSpPr>
          <p:spPr bwMode="auto">
            <a:xfrm>
              <a:off x="571617" y="5522730"/>
              <a:ext cx="2568964" cy="375137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TRISO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9CFA5F7-53DF-4574-A7CC-0A9788CD403E}"/>
                </a:ext>
              </a:extLst>
            </p:cNvPr>
            <p:cNvSpPr/>
            <p:nvPr/>
          </p:nvSpPr>
          <p:spPr bwMode="auto">
            <a:xfrm>
              <a:off x="571617" y="5960469"/>
              <a:ext cx="2568964" cy="45451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Prismatic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8DC35F8-1EC9-B3B3-68FC-85EB44C5F1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9000"/>
                    </a14:imgEffect>
                  </a14:imgLayer>
                </a14:imgProps>
              </a:ext>
            </a:extLst>
          </a:blip>
          <a:srcRect l="11198" r="13600"/>
          <a:stretch/>
        </p:blipFill>
        <p:spPr>
          <a:xfrm>
            <a:off x="2757260" y="1215306"/>
            <a:ext cx="4140423" cy="4577482"/>
          </a:xfrm>
          <a:prstGeom prst="rect">
            <a:avLst/>
          </a:prstGeom>
        </p:spPr>
      </p:pic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C020DF32-211E-C108-145D-377EE48DD8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139537"/>
              </p:ext>
            </p:extLst>
          </p:nvPr>
        </p:nvGraphicFramePr>
        <p:xfrm>
          <a:off x="7162661" y="1873186"/>
          <a:ext cx="4777874" cy="3174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8937">
                  <a:extLst>
                    <a:ext uri="{9D8B030D-6E8A-4147-A177-3AD203B41FA5}">
                      <a16:colId xmlns:a16="http://schemas.microsoft.com/office/drawing/2014/main" val="3776018510"/>
                    </a:ext>
                  </a:extLst>
                </a:gridCol>
                <a:gridCol w="2388937">
                  <a:extLst>
                    <a:ext uri="{9D8B030D-6E8A-4147-A177-3AD203B41FA5}">
                      <a16:colId xmlns:a16="http://schemas.microsoft.com/office/drawing/2014/main" val="2312704405"/>
                    </a:ext>
                  </a:extLst>
                </a:gridCol>
              </a:tblGrid>
              <a:tr h="506818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Power Output</a:t>
                      </a: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15 MWt</a:t>
                      </a: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197654"/>
                  </a:ext>
                </a:extLst>
              </a:tr>
              <a:tr h="506818">
                <a:tc>
                  <a:txBody>
                    <a:bodyPr/>
                    <a:lstStyle/>
                    <a:p>
                      <a:r>
                        <a:rPr lang="en-US" dirty="0"/>
                        <a:t>Reactor Outlet Temp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630 °C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8524536"/>
                  </a:ext>
                </a:extLst>
              </a:tr>
              <a:tr h="506818">
                <a:tc>
                  <a:txBody>
                    <a:bodyPr/>
                    <a:lstStyle/>
                    <a:p>
                      <a:r>
                        <a:rPr lang="en-US" dirty="0"/>
                        <a:t>Reactor Inlet Temp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300 °C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402402"/>
                  </a:ext>
                </a:extLst>
              </a:tr>
              <a:tr h="630752">
                <a:tc>
                  <a:txBody>
                    <a:bodyPr/>
                    <a:lstStyle/>
                    <a:p>
                      <a:r>
                        <a:rPr lang="en-US" dirty="0"/>
                        <a:t>Reactor Operating Pressure</a:t>
                      </a:r>
                    </a:p>
                  </a:txBody>
                  <a:tcPr>
                    <a:solidFill>
                      <a:srgbClr val="A7B8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MPa</a:t>
                      </a:r>
                    </a:p>
                  </a:txBody>
                  <a:tcPr>
                    <a:solidFill>
                      <a:srgbClr val="A7B8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168368"/>
                  </a:ext>
                </a:extLst>
              </a:tr>
              <a:tr h="506818">
                <a:tc>
                  <a:txBody>
                    <a:bodyPr/>
                    <a:lstStyle/>
                    <a:p>
                      <a:r>
                        <a:rPr lang="en-US" dirty="0"/>
                        <a:t>Fuel Enrichment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&lt;19.75% U-235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303244"/>
                  </a:ext>
                </a:extLst>
              </a:tr>
              <a:tr h="506818">
                <a:tc>
                  <a:txBody>
                    <a:bodyPr/>
                    <a:lstStyle/>
                    <a:p>
                      <a:r>
                        <a:rPr lang="en-US" dirty="0"/>
                        <a:t>Refueling Schedule</a:t>
                      </a:r>
                    </a:p>
                  </a:txBody>
                  <a:tcPr>
                    <a:solidFill>
                      <a:srgbClr val="A7B8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Refueling, 20 years</a:t>
                      </a:r>
                    </a:p>
                  </a:txBody>
                  <a:tcPr>
                    <a:solidFill>
                      <a:srgbClr val="A7B8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95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232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ool, miller&#10;&#10;Description automatically generated">
            <a:extLst>
              <a:ext uri="{FF2B5EF4-FFF2-40B4-BE49-F238E27FC236}">
                <a16:creationId xmlns:a16="http://schemas.microsoft.com/office/drawing/2014/main" id="{1D13BFFC-7D80-4FE0-8272-E928905284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"/>
          <a:stretch/>
        </p:blipFill>
        <p:spPr>
          <a:xfrm>
            <a:off x="6429577" y="1850261"/>
            <a:ext cx="5509456" cy="316925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3FA54EB-BC29-475C-B6A9-42847B91AED7}"/>
              </a:ext>
            </a:extLst>
          </p:cNvPr>
          <p:cNvSpPr/>
          <p:nvPr/>
        </p:nvSpPr>
        <p:spPr bwMode="auto">
          <a:xfrm>
            <a:off x="652135" y="5224201"/>
            <a:ext cx="1537360" cy="62975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47F4B56E-8BE3-4B5F-AC9B-5399CC3D059A}"/>
              </a:ext>
            </a:extLst>
          </p:cNvPr>
          <p:cNvSpPr/>
          <p:nvPr/>
        </p:nvSpPr>
        <p:spPr bwMode="auto">
          <a:xfrm>
            <a:off x="661970" y="1459868"/>
            <a:ext cx="1537360" cy="626472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E261FE9-A6BA-4B7F-9257-E0F3608D2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SFRs: </a:t>
            </a:r>
            <a:r>
              <a:rPr lang="en-US" b="0" dirty="0" err="1">
                <a:solidFill>
                  <a:schemeClr val="bg1"/>
                </a:solidFill>
              </a:rPr>
              <a:t>TerraPower</a:t>
            </a:r>
            <a:r>
              <a:rPr lang="en-US" b="0" dirty="0">
                <a:solidFill>
                  <a:schemeClr val="bg1"/>
                </a:solidFill>
              </a:rPr>
              <a:t> and Natrium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EB55B1C-E89E-4097-98E9-83527AF8EC42}"/>
              </a:ext>
            </a:extLst>
          </p:cNvPr>
          <p:cNvSpPr/>
          <p:nvPr/>
        </p:nvSpPr>
        <p:spPr bwMode="auto">
          <a:xfrm>
            <a:off x="396240" y="1019131"/>
            <a:ext cx="2068820" cy="626472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Coolant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78AFA3BA-2D69-41EB-AB2D-EF73F9E5B96D}"/>
              </a:ext>
            </a:extLst>
          </p:cNvPr>
          <p:cNvSpPr/>
          <p:nvPr/>
        </p:nvSpPr>
        <p:spPr bwMode="auto">
          <a:xfrm>
            <a:off x="377699" y="1766594"/>
            <a:ext cx="2068820" cy="4703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Sodium Metal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B8DF09A-6CB4-4E2E-A72C-1F8D8FA8E1A2}"/>
              </a:ext>
            </a:extLst>
          </p:cNvPr>
          <p:cNvSpPr/>
          <p:nvPr/>
        </p:nvSpPr>
        <p:spPr bwMode="auto">
          <a:xfrm>
            <a:off x="334502" y="4903173"/>
            <a:ext cx="2172627" cy="495265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Energy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24713E6-202A-4FDA-BEBF-D2AA78AC6E9C}"/>
              </a:ext>
            </a:extLst>
          </p:cNvPr>
          <p:cNvSpPr/>
          <p:nvPr/>
        </p:nvSpPr>
        <p:spPr bwMode="auto">
          <a:xfrm>
            <a:off x="417541" y="5485115"/>
            <a:ext cx="2024929" cy="42740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Fast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FDBA537-348B-4C33-B3DF-4E27B3D345DA}"/>
              </a:ext>
            </a:extLst>
          </p:cNvPr>
          <p:cNvSpPr/>
          <p:nvPr/>
        </p:nvSpPr>
        <p:spPr bwMode="auto">
          <a:xfrm>
            <a:off x="641154" y="3230002"/>
            <a:ext cx="1537360" cy="626472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77C713-5E83-4B9B-95FF-41781724CCA8}"/>
              </a:ext>
            </a:extLst>
          </p:cNvPr>
          <p:cNvSpPr/>
          <p:nvPr/>
        </p:nvSpPr>
        <p:spPr bwMode="auto">
          <a:xfrm>
            <a:off x="396240" y="2786439"/>
            <a:ext cx="2068820" cy="513483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Fuel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28C230E-36E0-49D4-B7AC-EE0A2FEE0100}"/>
              </a:ext>
            </a:extLst>
          </p:cNvPr>
          <p:cNvSpPr/>
          <p:nvPr/>
        </p:nvSpPr>
        <p:spPr bwMode="auto">
          <a:xfrm>
            <a:off x="149297" y="3411707"/>
            <a:ext cx="2596651" cy="752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Zirconium-Uranium Metal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D82F215-B1A2-47C8-ACD7-00F6E52B44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492009"/>
              </p:ext>
            </p:extLst>
          </p:nvPr>
        </p:nvGraphicFramePr>
        <p:xfrm>
          <a:off x="2950394" y="1222373"/>
          <a:ext cx="3240364" cy="51312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182">
                  <a:extLst>
                    <a:ext uri="{9D8B030D-6E8A-4147-A177-3AD203B41FA5}">
                      <a16:colId xmlns:a16="http://schemas.microsoft.com/office/drawing/2014/main" val="3776018510"/>
                    </a:ext>
                  </a:extLst>
                </a:gridCol>
                <a:gridCol w="1620182">
                  <a:extLst>
                    <a:ext uri="{9D8B030D-6E8A-4147-A177-3AD203B41FA5}">
                      <a16:colId xmlns:a16="http://schemas.microsoft.com/office/drawing/2014/main" val="2312704405"/>
                    </a:ext>
                  </a:extLst>
                </a:gridCol>
              </a:tblGrid>
              <a:tr h="376393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Power Output</a:t>
                      </a: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~840 MWt</a:t>
                      </a: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B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197654"/>
                  </a:ext>
                </a:extLst>
              </a:tr>
              <a:tr h="561565">
                <a:tc>
                  <a:txBody>
                    <a:bodyPr/>
                    <a:lstStyle/>
                    <a:p>
                      <a:r>
                        <a:rPr lang="en-US" dirty="0"/>
                        <a:t>Main Steam Pressure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tint val="4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 MPa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tint val="40000"/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983545"/>
                  </a:ext>
                </a:extLst>
              </a:tr>
              <a:tr h="561565">
                <a:tc>
                  <a:txBody>
                    <a:bodyPr/>
                    <a:lstStyle/>
                    <a:p>
                      <a:r>
                        <a:rPr lang="en-US" dirty="0"/>
                        <a:t>Reactor Outlet Temp</a:t>
                      </a:r>
                    </a:p>
                  </a:txBody>
                  <a:tcPr>
                    <a:solidFill>
                      <a:srgbClr val="A0BB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540 °C</a:t>
                      </a:r>
                    </a:p>
                  </a:txBody>
                  <a:tcPr>
                    <a:solidFill>
                      <a:srgbClr val="A0B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8524536"/>
                  </a:ext>
                </a:extLst>
              </a:tr>
              <a:tr h="376393">
                <a:tc>
                  <a:txBody>
                    <a:bodyPr/>
                    <a:lstStyle/>
                    <a:p>
                      <a:r>
                        <a:rPr lang="en-US" dirty="0"/>
                        <a:t>Reactor Inlet Temp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390 °C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402402"/>
                  </a:ext>
                </a:extLst>
              </a:tr>
              <a:tr h="561565">
                <a:tc>
                  <a:txBody>
                    <a:bodyPr/>
                    <a:lstStyle/>
                    <a:p>
                      <a:r>
                        <a:rPr lang="en-US" dirty="0"/>
                        <a:t>Reactor Operating Pressure</a:t>
                      </a:r>
                    </a:p>
                  </a:txBody>
                  <a:tcPr>
                    <a:solidFill>
                      <a:srgbClr val="A0BB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~ambient</a:t>
                      </a:r>
                    </a:p>
                  </a:txBody>
                  <a:tcPr>
                    <a:solidFill>
                      <a:srgbClr val="A0B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168368"/>
                  </a:ext>
                </a:extLst>
              </a:tr>
              <a:tr h="376393">
                <a:tc>
                  <a:txBody>
                    <a:bodyPr/>
                    <a:lstStyle/>
                    <a:p>
                      <a:r>
                        <a:rPr lang="en-US" dirty="0"/>
                        <a:t>Fuel Enrichment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&lt;10-16.5% U-235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303244"/>
                  </a:ext>
                </a:extLst>
              </a:tr>
              <a:tr h="376393">
                <a:tc>
                  <a:txBody>
                    <a:bodyPr/>
                    <a:lstStyle/>
                    <a:p>
                      <a:r>
                        <a:rPr lang="en-US" dirty="0"/>
                        <a:t>Intermediate Salt</a:t>
                      </a:r>
                    </a:p>
                  </a:txBody>
                  <a:tcPr>
                    <a:solidFill>
                      <a:srgbClr val="A0BB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Nitrate</a:t>
                      </a:r>
                    </a:p>
                  </a:txBody>
                  <a:tcPr>
                    <a:solidFill>
                      <a:srgbClr val="A0B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835262"/>
                  </a:ext>
                </a:extLst>
              </a:tr>
              <a:tr h="561565">
                <a:tc>
                  <a:txBody>
                    <a:bodyPr/>
                    <a:lstStyle/>
                    <a:p>
                      <a:r>
                        <a:rPr lang="en-US" dirty="0"/>
                        <a:t>Refueling Schedule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~18 months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95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689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21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C1460B-272D-D329-A02E-571C85E30D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7000"/>
          </a:blip>
          <a:srcRect t="12437"/>
          <a:stretch/>
        </p:blipFill>
        <p:spPr>
          <a:xfrm>
            <a:off x="3541518" y="1019131"/>
            <a:ext cx="2661286" cy="538266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3FA54EB-BC29-475C-B6A9-42847B91AED7}"/>
              </a:ext>
            </a:extLst>
          </p:cNvPr>
          <p:cNvSpPr/>
          <p:nvPr/>
        </p:nvSpPr>
        <p:spPr bwMode="auto">
          <a:xfrm>
            <a:off x="652135" y="5224201"/>
            <a:ext cx="1537360" cy="62975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D82F215-B1A2-47C8-ACD7-00F6E52B44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043373"/>
              </p:ext>
            </p:extLst>
          </p:nvPr>
        </p:nvGraphicFramePr>
        <p:xfrm>
          <a:off x="6772972" y="2716380"/>
          <a:ext cx="4777874" cy="1653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8937">
                  <a:extLst>
                    <a:ext uri="{9D8B030D-6E8A-4147-A177-3AD203B41FA5}">
                      <a16:colId xmlns:a16="http://schemas.microsoft.com/office/drawing/2014/main" val="3776018510"/>
                    </a:ext>
                  </a:extLst>
                </a:gridCol>
                <a:gridCol w="2388937">
                  <a:extLst>
                    <a:ext uri="{9D8B030D-6E8A-4147-A177-3AD203B41FA5}">
                      <a16:colId xmlns:a16="http://schemas.microsoft.com/office/drawing/2014/main" val="2312704405"/>
                    </a:ext>
                  </a:extLst>
                </a:gridCol>
              </a:tblGrid>
              <a:tr h="506818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Power Output</a:t>
                      </a: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40 MWt</a:t>
                      </a: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197654"/>
                  </a:ext>
                </a:extLst>
              </a:tr>
              <a:tr h="630752">
                <a:tc>
                  <a:txBody>
                    <a:bodyPr/>
                    <a:lstStyle/>
                    <a:p>
                      <a:r>
                        <a:rPr lang="en-US" dirty="0"/>
                        <a:t>Reactor Operating Pressure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7B8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~ambient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7B8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168368"/>
                  </a:ext>
                </a:extLst>
              </a:tr>
              <a:tr h="506818">
                <a:tc>
                  <a:txBody>
                    <a:bodyPr/>
                    <a:lstStyle/>
                    <a:p>
                      <a:r>
                        <a:rPr lang="en-US" dirty="0"/>
                        <a:t>Fuel Enrichment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10.9-15.5% U-235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303244"/>
                  </a:ext>
                </a:extLst>
              </a:tr>
            </a:tbl>
          </a:graphicData>
        </a:graphic>
      </p:graphicFrame>
      <p:sp>
        <p:nvSpPr>
          <p:cNvPr id="214" name="Rectangle 213">
            <a:extLst>
              <a:ext uri="{FF2B5EF4-FFF2-40B4-BE49-F238E27FC236}">
                <a16:creationId xmlns:a16="http://schemas.microsoft.com/office/drawing/2014/main" id="{47F4B56E-8BE3-4B5F-AC9B-5399CC3D059A}"/>
              </a:ext>
            </a:extLst>
          </p:cNvPr>
          <p:cNvSpPr/>
          <p:nvPr/>
        </p:nvSpPr>
        <p:spPr bwMode="auto">
          <a:xfrm>
            <a:off x="661970" y="1459868"/>
            <a:ext cx="1537360" cy="626472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E261FE9-A6BA-4B7F-9257-E0F3608D2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SFRs: </a:t>
            </a:r>
            <a:r>
              <a:rPr lang="en-US" b="0" dirty="0" err="1">
                <a:solidFill>
                  <a:schemeClr val="bg1"/>
                </a:solidFill>
              </a:rPr>
              <a:t>Oklo</a:t>
            </a:r>
            <a:r>
              <a:rPr lang="en-US" b="0" dirty="0">
                <a:solidFill>
                  <a:schemeClr val="bg1"/>
                </a:solidFill>
              </a:rPr>
              <a:t> and Aurora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EB55B1C-E89E-4097-98E9-83527AF8EC42}"/>
              </a:ext>
            </a:extLst>
          </p:cNvPr>
          <p:cNvSpPr/>
          <p:nvPr/>
        </p:nvSpPr>
        <p:spPr bwMode="auto">
          <a:xfrm>
            <a:off x="396240" y="1019131"/>
            <a:ext cx="2068820" cy="626472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Coolant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78AFA3BA-2D69-41EB-AB2D-EF73F9E5B96D}"/>
              </a:ext>
            </a:extLst>
          </p:cNvPr>
          <p:cNvSpPr/>
          <p:nvPr/>
        </p:nvSpPr>
        <p:spPr bwMode="auto">
          <a:xfrm>
            <a:off x="377699" y="1766594"/>
            <a:ext cx="2068820" cy="4703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Sodium Metal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B8DF09A-6CB4-4E2E-A72C-1F8D8FA8E1A2}"/>
              </a:ext>
            </a:extLst>
          </p:cNvPr>
          <p:cNvSpPr/>
          <p:nvPr/>
        </p:nvSpPr>
        <p:spPr bwMode="auto">
          <a:xfrm>
            <a:off x="334502" y="4903173"/>
            <a:ext cx="2172627" cy="495265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Energy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24713E6-202A-4FDA-BEBF-D2AA78AC6E9C}"/>
              </a:ext>
            </a:extLst>
          </p:cNvPr>
          <p:cNvSpPr/>
          <p:nvPr/>
        </p:nvSpPr>
        <p:spPr bwMode="auto">
          <a:xfrm>
            <a:off x="417541" y="5485115"/>
            <a:ext cx="2024929" cy="42740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Fast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FDBA537-348B-4C33-B3DF-4E27B3D345DA}"/>
              </a:ext>
            </a:extLst>
          </p:cNvPr>
          <p:cNvSpPr/>
          <p:nvPr/>
        </p:nvSpPr>
        <p:spPr bwMode="auto">
          <a:xfrm>
            <a:off x="641154" y="3230002"/>
            <a:ext cx="1537360" cy="626472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77C713-5E83-4B9B-95FF-41781724CCA8}"/>
              </a:ext>
            </a:extLst>
          </p:cNvPr>
          <p:cNvSpPr/>
          <p:nvPr/>
        </p:nvSpPr>
        <p:spPr bwMode="auto">
          <a:xfrm>
            <a:off x="396240" y="2786439"/>
            <a:ext cx="2068820" cy="513483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Fuel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28C230E-36E0-49D4-B7AC-EE0A2FEE0100}"/>
              </a:ext>
            </a:extLst>
          </p:cNvPr>
          <p:cNvSpPr/>
          <p:nvPr/>
        </p:nvSpPr>
        <p:spPr bwMode="auto">
          <a:xfrm>
            <a:off x="149297" y="3411707"/>
            <a:ext cx="2596651" cy="752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Uranium Metal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35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21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F96CBE1-1A96-47FC-9220-402C92CFD730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0611" y="2205014"/>
            <a:ext cx="4915388" cy="266622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3FA54EB-BC29-475C-B6A9-42847B91AED7}"/>
              </a:ext>
            </a:extLst>
          </p:cNvPr>
          <p:cNvSpPr/>
          <p:nvPr/>
        </p:nvSpPr>
        <p:spPr bwMode="auto">
          <a:xfrm>
            <a:off x="713873" y="4563376"/>
            <a:ext cx="1537360" cy="129085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D82F215-B1A2-47C8-ACD7-00F6E52B44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486045"/>
              </p:ext>
            </p:extLst>
          </p:nvPr>
        </p:nvGraphicFramePr>
        <p:xfrm>
          <a:off x="2841145" y="1008621"/>
          <a:ext cx="4034615" cy="53343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9810">
                  <a:extLst>
                    <a:ext uri="{9D8B030D-6E8A-4147-A177-3AD203B41FA5}">
                      <a16:colId xmlns:a16="http://schemas.microsoft.com/office/drawing/2014/main" val="3776018510"/>
                    </a:ext>
                  </a:extLst>
                </a:gridCol>
                <a:gridCol w="1794805">
                  <a:extLst>
                    <a:ext uri="{9D8B030D-6E8A-4147-A177-3AD203B41FA5}">
                      <a16:colId xmlns:a16="http://schemas.microsoft.com/office/drawing/2014/main" val="2312704405"/>
                    </a:ext>
                  </a:extLst>
                </a:gridCol>
              </a:tblGrid>
              <a:tr h="487729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Power Output</a:t>
                      </a: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320 MWt</a:t>
                      </a: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197654"/>
                  </a:ext>
                </a:extLst>
              </a:tr>
              <a:tr h="487729">
                <a:tc>
                  <a:txBody>
                    <a:bodyPr/>
                    <a:lstStyle/>
                    <a:p>
                      <a:r>
                        <a:rPr lang="en-US" dirty="0"/>
                        <a:t>Main/Reheat Temp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585 °C/ 585 °C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373787"/>
                  </a:ext>
                </a:extLst>
              </a:tr>
              <a:tr h="487729">
                <a:tc>
                  <a:txBody>
                    <a:bodyPr/>
                    <a:lstStyle/>
                    <a:p>
                      <a:r>
                        <a:rPr lang="en-US" dirty="0"/>
                        <a:t>Main Steam Pressure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 MPa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983545"/>
                  </a:ext>
                </a:extLst>
              </a:tr>
              <a:tr h="487729">
                <a:tc>
                  <a:txBody>
                    <a:bodyPr/>
                    <a:lstStyle/>
                    <a:p>
                      <a:r>
                        <a:rPr lang="en-US" dirty="0"/>
                        <a:t>Reactor Outlet Temp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650 °C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8524536"/>
                  </a:ext>
                </a:extLst>
              </a:tr>
              <a:tr h="487729">
                <a:tc>
                  <a:txBody>
                    <a:bodyPr/>
                    <a:lstStyle/>
                    <a:p>
                      <a:r>
                        <a:rPr lang="en-US" dirty="0"/>
                        <a:t>Reactor Inlet Temp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550 °C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402402"/>
                  </a:ext>
                </a:extLst>
              </a:tr>
              <a:tr h="615972">
                <a:tc>
                  <a:txBody>
                    <a:bodyPr/>
                    <a:lstStyle/>
                    <a:p>
                      <a:r>
                        <a:rPr lang="en-US" dirty="0"/>
                        <a:t>Reactor Operating Pressure</a:t>
                      </a:r>
                    </a:p>
                  </a:txBody>
                  <a:tcPr>
                    <a:solidFill>
                      <a:srgbClr val="A7B8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~ambient</a:t>
                      </a:r>
                    </a:p>
                  </a:txBody>
                  <a:tcPr>
                    <a:solidFill>
                      <a:srgbClr val="A7B8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168368"/>
                  </a:ext>
                </a:extLst>
              </a:tr>
              <a:tr h="615972">
                <a:tc>
                  <a:txBody>
                    <a:bodyPr/>
                    <a:lstStyle/>
                    <a:p>
                      <a:r>
                        <a:rPr lang="en-US" dirty="0"/>
                        <a:t>Reactor Structural Material</a:t>
                      </a:r>
                    </a:p>
                  </a:txBody>
                  <a:tcPr>
                    <a:solidFill>
                      <a:srgbClr val="92AED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Stainless Steel</a:t>
                      </a:r>
                    </a:p>
                  </a:txBody>
                  <a:tcPr>
                    <a:solidFill>
                      <a:srgbClr val="92AE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563675"/>
                  </a:ext>
                </a:extLst>
              </a:tr>
              <a:tr h="487729">
                <a:tc>
                  <a:txBody>
                    <a:bodyPr/>
                    <a:lstStyle/>
                    <a:p>
                      <a:r>
                        <a:rPr lang="en-US" dirty="0"/>
                        <a:t>Fuel Enrichment</a:t>
                      </a:r>
                    </a:p>
                  </a:txBody>
                  <a:tcPr>
                    <a:solidFill>
                      <a:srgbClr val="A7B8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19.75% U-235</a:t>
                      </a:r>
                    </a:p>
                  </a:txBody>
                  <a:tcPr>
                    <a:solidFill>
                      <a:srgbClr val="A7B8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303244"/>
                  </a:ext>
                </a:extLst>
              </a:tr>
              <a:tr h="487729">
                <a:tc>
                  <a:txBody>
                    <a:bodyPr/>
                    <a:lstStyle/>
                    <a:p>
                      <a:r>
                        <a:rPr lang="en-US" dirty="0"/>
                        <a:t>Intermediate Salt</a:t>
                      </a:r>
                    </a:p>
                  </a:txBody>
                  <a:tcPr>
                    <a:solidFill>
                      <a:srgbClr val="92AED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Nitrate</a:t>
                      </a:r>
                    </a:p>
                  </a:txBody>
                  <a:tcPr>
                    <a:solidFill>
                      <a:srgbClr val="92AE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835262"/>
                  </a:ext>
                </a:extLst>
              </a:tr>
              <a:tr h="487729">
                <a:tc>
                  <a:txBody>
                    <a:bodyPr/>
                    <a:lstStyle/>
                    <a:p>
                      <a:r>
                        <a:rPr lang="en-US" dirty="0"/>
                        <a:t>Refueling Schedule</a:t>
                      </a:r>
                    </a:p>
                  </a:txBody>
                  <a:tcPr>
                    <a:solidFill>
                      <a:srgbClr val="A7B8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Online/</a:t>
                      </a:r>
                    </a:p>
                    <a:p>
                      <a:r>
                        <a:rPr lang="en-US" dirty="0"/>
                        <a:t>Continuous </a:t>
                      </a:r>
                    </a:p>
                  </a:txBody>
                  <a:tcPr>
                    <a:solidFill>
                      <a:srgbClr val="A7B8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9525"/>
                  </a:ext>
                </a:extLst>
              </a:tr>
            </a:tbl>
          </a:graphicData>
        </a:graphic>
      </p:graphicFrame>
      <p:sp>
        <p:nvSpPr>
          <p:cNvPr id="214" name="Rectangle 213">
            <a:extLst>
              <a:ext uri="{FF2B5EF4-FFF2-40B4-BE49-F238E27FC236}">
                <a16:creationId xmlns:a16="http://schemas.microsoft.com/office/drawing/2014/main" id="{47F4B56E-8BE3-4B5F-AC9B-5399CC3D059A}"/>
              </a:ext>
            </a:extLst>
          </p:cNvPr>
          <p:cNvSpPr/>
          <p:nvPr/>
        </p:nvSpPr>
        <p:spPr bwMode="auto">
          <a:xfrm>
            <a:off x="661970" y="1459868"/>
            <a:ext cx="1537360" cy="626472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E261FE9-A6BA-4B7F-9257-E0F3608D2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2131040" cy="73152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FHRs: </a:t>
            </a:r>
            <a:r>
              <a:rPr lang="en-US" b="0" dirty="0">
                <a:solidFill>
                  <a:schemeClr val="bg1"/>
                </a:solidFill>
              </a:rPr>
              <a:t>Kairos Power and Fluoride High-temperature Reactor 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EB55B1C-E89E-4097-98E9-83527AF8EC42}"/>
              </a:ext>
            </a:extLst>
          </p:cNvPr>
          <p:cNvSpPr/>
          <p:nvPr/>
        </p:nvSpPr>
        <p:spPr bwMode="auto">
          <a:xfrm>
            <a:off x="396240" y="1019131"/>
            <a:ext cx="2068820" cy="626472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Coolant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78AFA3BA-2D69-41EB-AB2D-EF73F9E5B96D}"/>
              </a:ext>
            </a:extLst>
          </p:cNvPr>
          <p:cNvSpPr/>
          <p:nvPr/>
        </p:nvSpPr>
        <p:spPr bwMode="auto">
          <a:xfrm>
            <a:off x="377699" y="1766594"/>
            <a:ext cx="2068820" cy="4703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FLiBe Salt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B8DF09A-6CB4-4E2E-A72C-1F8D8FA8E1A2}"/>
              </a:ext>
            </a:extLst>
          </p:cNvPr>
          <p:cNvSpPr/>
          <p:nvPr/>
        </p:nvSpPr>
        <p:spPr bwMode="auto">
          <a:xfrm>
            <a:off x="396240" y="4242348"/>
            <a:ext cx="2172627" cy="495265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Energy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24713E6-202A-4FDA-BEBF-D2AA78AC6E9C}"/>
              </a:ext>
            </a:extLst>
          </p:cNvPr>
          <p:cNvSpPr/>
          <p:nvPr/>
        </p:nvSpPr>
        <p:spPr bwMode="auto">
          <a:xfrm>
            <a:off x="479279" y="4824290"/>
            <a:ext cx="2024929" cy="42740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FBF0BAD-872C-43DC-9FC6-6F8174B582EB}"/>
              </a:ext>
            </a:extLst>
          </p:cNvPr>
          <p:cNvSpPr/>
          <p:nvPr/>
        </p:nvSpPr>
        <p:spPr bwMode="auto">
          <a:xfrm>
            <a:off x="479279" y="5304983"/>
            <a:ext cx="2011680" cy="375137"/>
          </a:xfrm>
          <a:prstGeom prst="roundRect">
            <a:avLst/>
          </a:prstGeom>
          <a:solidFill>
            <a:srgbClr val="ABC7FF"/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Moderation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DC6F605-0E78-41A2-B3B8-87FDC4A9937F}"/>
              </a:ext>
            </a:extLst>
          </p:cNvPr>
          <p:cNvSpPr/>
          <p:nvPr/>
        </p:nvSpPr>
        <p:spPr bwMode="auto">
          <a:xfrm>
            <a:off x="605888" y="5727209"/>
            <a:ext cx="1683470" cy="42740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Graphite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FDBA537-348B-4C33-B3DF-4E27B3D345DA}"/>
              </a:ext>
            </a:extLst>
          </p:cNvPr>
          <p:cNvSpPr/>
          <p:nvPr/>
        </p:nvSpPr>
        <p:spPr bwMode="auto">
          <a:xfrm>
            <a:off x="641154" y="2852521"/>
            <a:ext cx="1537360" cy="626472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77C713-5E83-4B9B-95FF-41781724CCA8}"/>
              </a:ext>
            </a:extLst>
          </p:cNvPr>
          <p:cNvSpPr/>
          <p:nvPr/>
        </p:nvSpPr>
        <p:spPr bwMode="auto">
          <a:xfrm>
            <a:off x="396240" y="2408958"/>
            <a:ext cx="2068820" cy="513483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Fuel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E779F42-BA41-4FC1-B4BB-7D84AE6768EB}"/>
              </a:ext>
            </a:extLst>
          </p:cNvPr>
          <p:cNvGrpSpPr/>
          <p:nvPr/>
        </p:nvGrpSpPr>
        <p:grpSpPr>
          <a:xfrm>
            <a:off x="377699" y="3000329"/>
            <a:ext cx="2152035" cy="1112928"/>
            <a:chOff x="454243" y="5423352"/>
            <a:chExt cx="2819680" cy="111292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57F0EC0-92D9-400A-B0DE-2A7F1B76DB4F}"/>
                </a:ext>
              </a:extLst>
            </p:cNvPr>
            <p:cNvSpPr/>
            <p:nvPr/>
          </p:nvSpPr>
          <p:spPr bwMode="auto">
            <a:xfrm>
              <a:off x="454243" y="5423352"/>
              <a:ext cx="2819680" cy="111292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64F40E4-488C-4BD1-B7A9-D075D9D29FD3}"/>
                </a:ext>
              </a:extLst>
            </p:cNvPr>
            <p:cNvSpPr/>
            <p:nvPr/>
          </p:nvSpPr>
          <p:spPr bwMode="auto">
            <a:xfrm>
              <a:off x="571617" y="5522730"/>
              <a:ext cx="2568964" cy="375137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TRISO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9CFA5F7-53DF-4574-A7CC-0A9788CD403E}"/>
                </a:ext>
              </a:extLst>
            </p:cNvPr>
            <p:cNvSpPr/>
            <p:nvPr/>
          </p:nvSpPr>
          <p:spPr bwMode="auto">
            <a:xfrm>
              <a:off x="571617" y="5960469"/>
              <a:ext cx="2568964" cy="45451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Pebble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351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40E73-095F-488A-9DA5-B674CA564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Microreactors: </a:t>
            </a:r>
            <a:r>
              <a:rPr lang="en-US" b="0" dirty="0"/>
              <a:t>Heat Pipe Technology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0DE5AA5-8C69-63B6-51B1-9BD8B1DF40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74" y="914083"/>
            <a:ext cx="9119158" cy="528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2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6E48D95-BDBC-88A0-F612-6257964D4F5A}"/>
              </a:ext>
            </a:extLst>
          </p:cNvPr>
          <p:cNvCxnSpPr>
            <a:cxnSpLocks/>
          </p:cNvCxnSpPr>
          <p:nvPr/>
        </p:nvCxnSpPr>
        <p:spPr bwMode="auto">
          <a:xfrm flipH="1">
            <a:off x="165094" y="2610907"/>
            <a:ext cx="0" cy="125767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42" name="Straight Connector 1141">
            <a:extLst>
              <a:ext uri="{FF2B5EF4-FFF2-40B4-BE49-F238E27FC236}">
                <a16:creationId xmlns:a16="http://schemas.microsoft.com/office/drawing/2014/main" id="{81CC3D7B-CF02-F095-ED8A-F8E3C62872DB}"/>
              </a:ext>
            </a:extLst>
          </p:cNvPr>
          <p:cNvCxnSpPr>
            <a:cxnSpLocks/>
          </p:cNvCxnSpPr>
          <p:nvPr/>
        </p:nvCxnSpPr>
        <p:spPr bwMode="auto">
          <a:xfrm>
            <a:off x="10050569" y="1158650"/>
            <a:ext cx="0" cy="255590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3" name="Straight Connector 1122">
            <a:extLst>
              <a:ext uri="{FF2B5EF4-FFF2-40B4-BE49-F238E27FC236}">
                <a16:creationId xmlns:a16="http://schemas.microsoft.com/office/drawing/2014/main" id="{A4C7CBAC-B529-E670-779F-9701FE95CAB5}"/>
              </a:ext>
            </a:extLst>
          </p:cNvPr>
          <p:cNvCxnSpPr>
            <a:cxnSpLocks/>
            <a:endCxn id="1126" idx="0"/>
          </p:cNvCxnSpPr>
          <p:nvPr/>
        </p:nvCxnSpPr>
        <p:spPr bwMode="auto">
          <a:xfrm flipH="1">
            <a:off x="10679573" y="3784649"/>
            <a:ext cx="0" cy="188577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44" name="Straight Connector 1143">
            <a:extLst>
              <a:ext uri="{FF2B5EF4-FFF2-40B4-BE49-F238E27FC236}">
                <a16:creationId xmlns:a16="http://schemas.microsoft.com/office/drawing/2014/main" id="{25232CA7-BFE8-64A0-786D-5A533886CB15}"/>
              </a:ext>
            </a:extLst>
          </p:cNvPr>
          <p:cNvCxnSpPr>
            <a:cxnSpLocks/>
          </p:cNvCxnSpPr>
          <p:nvPr/>
        </p:nvCxnSpPr>
        <p:spPr bwMode="auto">
          <a:xfrm flipH="1">
            <a:off x="10572776" y="1978053"/>
            <a:ext cx="0" cy="20073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1" name="Straight Connector 1130">
            <a:extLst>
              <a:ext uri="{FF2B5EF4-FFF2-40B4-BE49-F238E27FC236}">
                <a16:creationId xmlns:a16="http://schemas.microsoft.com/office/drawing/2014/main" id="{D05B2EE8-5AB4-F967-933D-BD127A1D25F0}"/>
              </a:ext>
            </a:extLst>
          </p:cNvPr>
          <p:cNvCxnSpPr>
            <a:cxnSpLocks/>
          </p:cNvCxnSpPr>
          <p:nvPr/>
        </p:nvCxnSpPr>
        <p:spPr bwMode="auto">
          <a:xfrm>
            <a:off x="9826898" y="4155247"/>
            <a:ext cx="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08" name="TextBox 1107">
            <a:extLst>
              <a:ext uri="{FF2B5EF4-FFF2-40B4-BE49-F238E27FC236}">
                <a16:creationId xmlns:a16="http://schemas.microsoft.com/office/drawing/2014/main" id="{0F403D88-BE12-3C83-37C1-F262CFF65C12}"/>
              </a:ext>
            </a:extLst>
          </p:cNvPr>
          <p:cNvSpPr txBox="1"/>
          <p:nvPr/>
        </p:nvSpPr>
        <p:spPr>
          <a:xfrm>
            <a:off x="5884533" y="5723956"/>
            <a:ext cx="1958151" cy="61264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solidFill>
                  <a:schemeClr val="tx2"/>
                </a:solidFill>
                <a:latin typeface="+mn-lt"/>
              </a:rPr>
              <a:t>LEU Test Reactor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Copenhagen Atomics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34C8AACC-5886-3E8C-4FDA-BFC52F345AF3}"/>
              </a:ext>
            </a:extLst>
          </p:cNvPr>
          <p:cNvSpPr/>
          <p:nvPr/>
        </p:nvSpPr>
        <p:spPr bwMode="auto">
          <a:xfrm>
            <a:off x="116889" y="3684479"/>
            <a:ext cx="11958221" cy="585926"/>
          </a:xfrm>
          <a:prstGeom prst="righ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7CDFB08D-AB46-99DE-A5DD-1076E207BD15}"/>
              </a:ext>
            </a:extLst>
          </p:cNvPr>
          <p:cNvSpPr/>
          <p:nvPr/>
        </p:nvSpPr>
        <p:spPr bwMode="auto">
          <a:xfrm rot="5400000">
            <a:off x="9712171" y="3494493"/>
            <a:ext cx="1047565" cy="923277"/>
          </a:xfrm>
          <a:prstGeom prst="hexagon">
            <a:avLst>
              <a:gd name="adj" fmla="val 33654"/>
              <a:gd name="vf" fmla="val 11547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4000">
                <a:srgbClr val="00B05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9AC6A2-C4CC-7A22-E92D-5A3E2A69FADD}"/>
              </a:ext>
            </a:extLst>
          </p:cNvPr>
          <p:cNvSpPr/>
          <p:nvPr/>
        </p:nvSpPr>
        <p:spPr>
          <a:xfrm>
            <a:off x="9730044" y="3680013"/>
            <a:ext cx="1011815" cy="5232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2030</a:t>
            </a:r>
          </a:p>
        </p:txBody>
      </p:sp>
      <p:sp>
        <p:nvSpPr>
          <p:cNvPr id="1040" name="Oval 1039">
            <a:extLst>
              <a:ext uri="{FF2B5EF4-FFF2-40B4-BE49-F238E27FC236}">
                <a16:creationId xmlns:a16="http://schemas.microsoft.com/office/drawing/2014/main" id="{660F2CDC-CA2B-6065-5D99-FA549D666476}"/>
              </a:ext>
            </a:extLst>
          </p:cNvPr>
          <p:cNvSpPr/>
          <p:nvPr/>
        </p:nvSpPr>
        <p:spPr bwMode="auto">
          <a:xfrm>
            <a:off x="9184845" y="3757907"/>
            <a:ext cx="457200" cy="45720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4000">
                <a:srgbClr val="00B050"/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41" name="Arc 1040">
            <a:extLst>
              <a:ext uri="{FF2B5EF4-FFF2-40B4-BE49-F238E27FC236}">
                <a16:creationId xmlns:a16="http://schemas.microsoft.com/office/drawing/2014/main" id="{ADB85D0A-A87B-D687-1B10-3A917A82F8A6}"/>
              </a:ext>
            </a:extLst>
          </p:cNvPr>
          <p:cNvSpPr/>
          <p:nvPr/>
        </p:nvSpPr>
        <p:spPr bwMode="auto">
          <a:xfrm>
            <a:off x="9093405" y="3666467"/>
            <a:ext cx="640080" cy="640080"/>
          </a:xfrm>
          <a:prstGeom prst="arc">
            <a:avLst>
              <a:gd name="adj1" fmla="val 16200000"/>
              <a:gd name="adj2" fmla="val 11514631"/>
            </a:avLst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F69EB960-D8FF-128D-CED4-BF840AA0A948}"/>
              </a:ext>
            </a:extLst>
          </p:cNvPr>
          <p:cNvSpPr/>
          <p:nvPr/>
        </p:nvSpPr>
        <p:spPr bwMode="auto">
          <a:xfrm rot="5400000">
            <a:off x="135596" y="3529036"/>
            <a:ext cx="1047565" cy="923277"/>
          </a:xfrm>
          <a:prstGeom prst="hexagon">
            <a:avLst>
              <a:gd name="adj" fmla="val 33654"/>
              <a:gd name="vf" fmla="val 11547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4000">
                <a:srgbClr val="00B05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1614690-0EE7-BB56-2615-C13628B1FCC2}"/>
              </a:ext>
            </a:extLst>
          </p:cNvPr>
          <p:cNvSpPr/>
          <p:nvPr/>
        </p:nvSpPr>
        <p:spPr>
          <a:xfrm>
            <a:off x="153469" y="3714556"/>
            <a:ext cx="1011815" cy="5232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2024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F42F6BD-54DE-849F-0BF2-43027433F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Advanced Reactors in this Decade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FEA1F-C374-7751-B8E1-02419D71A4A8}"/>
              </a:ext>
            </a:extLst>
          </p:cNvPr>
          <p:cNvSpPr txBox="1"/>
          <p:nvPr/>
        </p:nvSpPr>
        <p:spPr>
          <a:xfrm>
            <a:off x="44390" y="1867329"/>
            <a:ext cx="1392746" cy="646331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solidFill>
                  <a:schemeClr val="tx2"/>
                </a:solidFill>
                <a:latin typeface="+mn-lt"/>
              </a:rPr>
              <a:t>HTR-PM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China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D968ECE-2ADF-5D3F-134F-05998739E6AF}"/>
              </a:ext>
            </a:extLst>
          </p:cNvPr>
          <p:cNvSpPr/>
          <p:nvPr/>
        </p:nvSpPr>
        <p:spPr bwMode="auto">
          <a:xfrm>
            <a:off x="80024" y="2428027"/>
            <a:ext cx="182880" cy="18288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C15F6573-5D62-1789-ABE5-0473D0E861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4" t="6084" r="16532" b="43372"/>
          <a:stretch/>
        </p:blipFill>
        <p:spPr bwMode="auto">
          <a:xfrm>
            <a:off x="318550" y="2626468"/>
            <a:ext cx="1118586" cy="57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Project Pele | DoD Testing nuclear microreactors? Comment open –  AZBackroads.com">
            <a:extLst>
              <a:ext uri="{FF2B5EF4-FFF2-40B4-BE49-F238E27FC236}">
                <a16:creationId xmlns:a16="http://schemas.microsoft.com/office/drawing/2014/main" id="{81E1D616-058F-0EF9-C432-04C236F7C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5" y="4926703"/>
            <a:ext cx="1215967" cy="75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BBEEAD3B-A958-F225-F3CF-23D27F4DD6EF}"/>
              </a:ext>
            </a:extLst>
          </p:cNvPr>
          <p:cNvGrpSpPr>
            <a:grpSpLocks noChangeAspect="1"/>
          </p:cNvGrpSpPr>
          <p:nvPr/>
        </p:nvGrpSpPr>
        <p:grpSpPr>
          <a:xfrm>
            <a:off x="1006613" y="3654072"/>
            <a:ext cx="1462426" cy="2693698"/>
            <a:chOff x="3890072" y="5441565"/>
            <a:chExt cx="1462426" cy="2693698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BD24587-0483-38E4-B8D5-7496840F9488}"/>
                </a:ext>
              </a:extLst>
            </p:cNvPr>
            <p:cNvGrpSpPr/>
            <p:nvPr/>
          </p:nvGrpSpPr>
          <p:grpSpPr>
            <a:xfrm>
              <a:off x="3890072" y="6081645"/>
              <a:ext cx="1312330" cy="2053618"/>
              <a:chOff x="3890072" y="6081645"/>
              <a:chExt cx="1312330" cy="2053618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BD48481-6B7F-21A4-3356-94F4474EF2D9}"/>
                  </a:ext>
                </a:extLst>
              </p:cNvPr>
              <p:cNvSpPr txBox="1"/>
              <p:nvPr/>
            </p:nvSpPr>
            <p:spPr>
              <a:xfrm>
                <a:off x="3890072" y="7522615"/>
                <a:ext cx="1312330" cy="6126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800" b="1" dirty="0">
                    <a:solidFill>
                      <a:schemeClr val="tx2"/>
                    </a:solidFill>
                    <a:latin typeface="+mn-lt"/>
                  </a:rPr>
                  <a:t>Project Pele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800" dirty="0">
                    <a:solidFill>
                      <a:schemeClr val="tx1"/>
                    </a:solidFill>
                    <a:latin typeface="+mn-lt"/>
                  </a:rPr>
                  <a:t>DoD</a:t>
                </a: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DAB370B7-E891-64B9-FE31-632FBF30BE86}"/>
                  </a:ext>
                </a:extLst>
              </p:cNvPr>
              <p:cNvSpPr/>
              <p:nvPr/>
            </p:nvSpPr>
            <p:spPr bwMode="auto">
              <a:xfrm>
                <a:off x="4941017" y="7420872"/>
                <a:ext cx="182880" cy="182880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cxnSp>
            <p:nvCxnSpPr>
              <p:cNvPr id="1024" name="Straight Connector 1023">
                <a:extLst>
                  <a:ext uri="{FF2B5EF4-FFF2-40B4-BE49-F238E27FC236}">
                    <a16:creationId xmlns:a16="http://schemas.microsoft.com/office/drawing/2014/main" id="{5B6C43CA-BE0B-7DE4-AC57-040F6CDB1292}"/>
                  </a:ext>
                </a:extLst>
              </p:cNvPr>
              <p:cNvCxnSpPr>
                <a:cxnSpLocks/>
                <a:stCxn id="56" idx="4"/>
                <a:endCxn id="47" idx="0"/>
              </p:cNvCxnSpPr>
              <p:nvPr/>
            </p:nvCxnSpPr>
            <p:spPr bwMode="auto">
              <a:xfrm flipV="1">
                <a:off x="5032457" y="6081645"/>
                <a:ext cx="1" cy="152210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623AF5A-FBAE-1FD5-5F79-6E0C37AB4F8C}"/>
                </a:ext>
              </a:extLst>
            </p:cNvPr>
            <p:cNvSpPr/>
            <p:nvPr/>
          </p:nvSpPr>
          <p:spPr bwMode="auto">
            <a:xfrm>
              <a:off x="4803858" y="5533005"/>
              <a:ext cx="457200" cy="457200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rgbClr val="00B050"/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0FA73F49-B928-D3A8-EB95-3D19B84EBBE1}"/>
                </a:ext>
              </a:extLst>
            </p:cNvPr>
            <p:cNvSpPr/>
            <p:nvPr/>
          </p:nvSpPr>
          <p:spPr bwMode="auto">
            <a:xfrm rot="10800000">
              <a:off x="4712418" y="5441565"/>
              <a:ext cx="640080" cy="640080"/>
            </a:xfrm>
            <a:prstGeom prst="arc">
              <a:avLst>
                <a:gd name="adj1" fmla="val 16200000"/>
                <a:gd name="adj2" fmla="val 11514631"/>
              </a:avLst>
            </a:prstGeom>
            <a:no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219075" marR="0" indent="-219075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038" name="Picture 6" descr="Specific Design Consideration of ACP100 for Application in the Middle East  and North Africa Region">
            <a:extLst>
              <a:ext uri="{FF2B5EF4-FFF2-40B4-BE49-F238E27FC236}">
                <a16:creationId xmlns:a16="http://schemas.microsoft.com/office/drawing/2014/main" id="{43AE52A8-0505-3B4B-FD0A-3037D1727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"/>
          <a:stretch/>
        </p:blipFill>
        <p:spPr bwMode="auto">
          <a:xfrm>
            <a:off x="2356024" y="1956452"/>
            <a:ext cx="420372" cy="10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1D8F4E17-3E1D-A1D6-A571-B1AF9EB25CB2}"/>
              </a:ext>
            </a:extLst>
          </p:cNvPr>
          <p:cNvGrpSpPr>
            <a:grpSpLocks noChangeAspect="1"/>
          </p:cNvGrpSpPr>
          <p:nvPr/>
        </p:nvGrpSpPr>
        <p:grpSpPr>
          <a:xfrm>
            <a:off x="1989053" y="1256758"/>
            <a:ext cx="1193305" cy="3013647"/>
            <a:chOff x="4159193" y="3067998"/>
            <a:chExt cx="1193305" cy="3013647"/>
          </a:xfrm>
        </p:grpSpPr>
        <p:grpSp>
          <p:nvGrpSpPr>
            <p:cNvPr id="1042" name="Group 1041">
              <a:extLst>
                <a:ext uri="{FF2B5EF4-FFF2-40B4-BE49-F238E27FC236}">
                  <a16:creationId xmlns:a16="http://schemas.microsoft.com/office/drawing/2014/main" id="{6B87C691-849C-FB31-7140-DD208F87357E}"/>
                </a:ext>
              </a:extLst>
            </p:cNvPr>
            <p:cNvGrpSpPr/>
            <p:nvPr/>
          </p:nvGrpSpPr>
          <p:grpSpPr>
            <a:xfrm>
              <a:off x="4159193" y="3067998"/>
              <a:ext cx="1161188" cy="2373567"/>
              <a:chOff x="4159193" y="3067998"/>
              <a:chExt cx="1161188" cy="2373567"/>
            </a:xfrm>
          </p:grpSpPr>
          <p:sp>
            <p:nvSpPr>
              <p:cNvPr id="1052" name="TextBox 1051">
                <a:extLst>
                  <a:ext uri="{FF2B5EF4-FFF2-40B4-BE49-F238E27FC236}">
                    <a16:creationId xmlns:a16="http://schemas.microsoft.com/office/drawing/2014/main" id="{DDF46899-0EA1-ADB0-0B62-9EB508EB949B}"/>
                  </a:ext>
                </a:extLst>
              </p:cNvPr>
              <p:cNvSpPr txBox="1"/>
              <p:nvPr/>
            </p:nvSpPr>
            <p:spPr>
              <a:xfrm>
                <a:off x="4159193" y="3067998"/>
                <a:ext cx="1161188" cy="6126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800" b="1" dirty="0">
                    <a:solidFill>
                      <a:schemeClr val="tx2"/>
                    </a:solidFill>
                    <a:latin typeface="+mn-lt"/>
                  </a:rPr>
                  <a:t>ACP-100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800" dirty="0">
                    <a:solidFill>
                      <a:schemeClr val="tx1"/>
                    </a:solidFill>
                    <a:latin typeface="+mn-lt"/>
                  </a:rPr>
                  <a:t>CNNP</a:t>
                </a:r>
              </a:p>
            </p:txBody>
          </p:sp>
          <p:sp>
            <p:nvSpPr>
              <p:cNvPr id="1053" name="Oval 1052">
                <a:extLst>
                  <a:ext uri="{FF2B5EF4-FFF2-40B4-BE49-F238E27FC236}">
                    <a16:creationId xmlns:a16="http://schemas.microsoft.com/office/drawing/2014/main" id="{5BFEF42E-369C-2DA2-7D15-5C6E0116F3A0}"/>
                  </a:ext>
                </a:extLst>
              </p:cNvPr>
              <p:cNvSpPr/>
              <p:nvPr/>
            </p:nvSpPr>
            <p:spPr bwMode="auto">
              <a:xfrm>
                <a:off x="4934783" y="3622889"/>
                <a:ext cx="182880" cy="182880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cxnSp>
            <p:nvCxnSpPr>
              <p:cNvPr id="1054" name="Straight Connector 1053">
                <a:extLst>
                  <a:ext uri="{FF2B5EF4-FFF2-40B4-BE49-F238E27FC236}">
                    <a16:creationId xmlns:a16="http://schemas.microsoft.com/office/drawing/2014/main" id="{D26C8EFE-89A6-755A-25D6-69AD9EB300E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020834" y="3778987"/>
                <a:ext cx="0" cy="166257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050" name="Oval 1049">
              <a:extLst>
                <a:ext uri="{FF2B5EF4-FFF2-40B4-BE49-F238E27FC236}">
                  <a16:creationId xmlns:a16="http://schemas.microsoft.com/office/drawing/2014/main" id="{F3910991-BAC9-2C26-78CD-34BEC50A872B}"/>
                </a:ext>
              </a:extLst>
            </p:cNvPr>
            <p:cNvSpPr/>
            <p:nvPr/>
          </p:nvSpPr>
          <p:spPr bwMode="auto">
            <a:xfrm>
              <a:off x="4803858" y="5533005"/>
              <a:ext cx="457200" cy="457200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rgbClr val="00B050"/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051" name="Arc 1050">
              <a:extLst>
                <a:ext uri="{FF2B5EF4-FFF2-40B4-BE49-F238E27FC236}">
                  <a16:creationId xmlns:a16="http://schemas.microsoft.com/office/drawing/2014/main" id="{FED4A1E3-E884-7D62-76E0-C8F384841B42}"/>
                </a:ext>
              </a:extLst>
            </p:cNvPr>
            <p:cNvSpPr/>
            <p:nvPr/>
          </p:nvSpPr>
          <p:spPr bwMode="auto">
            <a:xfrm>
              <a:off x="4712418" y="5441565"/>
              <a:ext cx="640080" cy="640080"/>
            </a:xfrm>
            <a:prstGeom prst="arc">
              <a:avLst>
                <a:gd name="adj1" fmla="val 16200000"/>
                <a:gd name="adj2" fmla="val 11514631"/>
              </a:avLst>
            </a:prstGeom>
            <a:no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219075" marR="0" indent="-219075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058" name="Picture 1057">
            <a:extLst>
              <a:ext uri="{FF2B5EF4-FFF2-40B4-BE49-F238E27FC236}">
                <a16:creationId xmlns:a16="http://schemas.microsoft.com/office/drawing/2014/main" id="{22DC587E-E235-480D-55E2-ADB85AEE731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9149" y="1892628"/>
            <a:ext cx="1366120" cy="769424"/>
          </a:xfrm>
          <a:prstGeom prst="rect">
            <a:avLst/>
          </a:prstGeom>
        </p:spPr>
      </p:pic>
      <p:grpSp>
        <p:nvGrpSpPr>
          <p:cNvPr id="1059" name="Group 1058">
            <a:extLst>
              <a:ext uri="{FF2B5EF4-FFF2-40B4-BE49-F238E27FC236}">
                <a16:creationId xmlns:a16="http://schemas.microsoft.com/office/drawing/2014/main" id="{04914F34-997C-CA2C-CFAF-E7C3F8E11057}"/>
              </a:ext>
            </a:extLst>
          </p:cNvPr>
          <p:cNvGrpSpPr/>
          <p:nvPr/>
        </p:nvGrpSpPr>
        <p:grpSpPr>
          <a:xfrm>
            <a:off x="3273039" y="1256758"/>
            <a:ext cx="1855538" cy="2898489"/>
            <a:chOff x="3522469" y="1964550"/>
            <a:chExt cx="1855538" cy="2898489"/>
          </a:xfrm>
        </p:grpSpPr>
        <p:grpSp>
          <p:nvGrpSpPr>
            <p:cNvPr id="1060" name="Group 1059">
              <a:extLst>
                <a:ext uri="{FF2B5EF4-FFF2-40B4-BE49-F238E27FC236}">
                  <a16:creationId xmlns:a16="http://schemas.microsoft.com/office/drawing/2014/main" id="{E55B1D5A-7D5D-090D-E808-2CF3AD70A1F7}"/>
                </a:ext>
              </a:extLst>
            </p:cNvPr>
            <p:cNvGrpSpPr/>
            <p:nvPr/>
          </p:nvGrpSpPr>
          <p:grpSpPr>
            <a:xfrm>
              <a:off x="3522469" y="1964550"/>
              <a:ext cx="1802167" cy="2258409"/>
              <a:chOff x="3522469" y="1964550"/>
              <a:chExt cx="1802167" cy="2258409"/>
            </a:xfrm>
          </p:grpSpPr>
          <p:sp>
            <p:nvSpPr>
              <p:cNvPr id="1063" name="TextBox 1062">
                <a:extLst>
                  <a:ext uri="{FF2B5EF4-FFF2-40B4-BE49-F238E27FC236}">
                    <a16:creationId xmlns:a16="http://schemas.microsoft.com/office/drawing/2014/main" id="{F6C54D0D-60E1-7D01-A35B-5E38E56F86A4}"/>
                  </a:ext>
                </a:extLst>
              </p:cNvPr>
              <p:cNvSpPr txBox="1"/>
              <p:nvPr/>
            </p:nvSpPr>
            <p:spPr>
              <a:xfrm>
                <a:off x="3522469" y="1964550"/>
                <a:ext cx="1802167" cy="6126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800" b="1" dirty="0">
                    <a:solidFill>
                      <a:schemeClr val="tx2"/>
                    </a:solidFill>
                    <a:latin typeface="+mn-lt"/>
                  </a:rPr>
                  <a:t>HERMES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800" dirty="0">
                    <a:solidFill>
                      <a:schemeClr val="tx1"/>
                    </a:solidFill>
                    <a:latin typeface="+mn-lt"/>
                  </a:rPr>
                  <a:t>Kairos Power</a:t>
                </a:r>
              </a:p>
            </p:txBody>
          </p:sp>
          <p:sp>
            <p:nvSpPr>
              <p:cNvPr id="1066" name="Oval 1065">
                <a:extLst>
                  <a:ext uri="{FF2B5EF4-FFF2-40B4-BE49-F238E27FC236}">
                    <a16:creationId xmlns:a16="http://schemas.microsoft.com/office/drawing/2014/main" id="{0E40B7BF-4E3F-EDBD-494F-784B3FEB26D8}"/>
                  </a:ext>
                </a:extLst>
              </p:cNvPr>
              <p:cNvSpPr/>
              <p:nvPr/>
            </p:nvSpPr>
            <p:spPr bwMode="auto">
              <a:xfrm>
                <a:off x="4958560" y="2489810"/>
                <a:ext cx="182880" cy="182880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cxnSp>
            <p:nvCxnSpPr>
              <p:cNvPr id="1067" name="Straight Connector 1066">
                <a:extLst>
                  <a:ext uri="{FF2B5EF4-FFF2-40B4-BE49-F238E27FC236}">
                    <a16:creationId xmlns:a16="http://schemas.microsoft.com/office/drawing/2014/main" id="{B9446722-D298-2135-AD36-7242A7D28A75}"/>
                  </a:ext>
                </a:extLst>
              </p:cNvPr>
              <p:cNvCxnSpPr>
                <a:cxnSpLocks/>
                <a:endCxn id="1062" idx="0"/>
              </p:cNvCxnSpPr>
              <p:nvPr/>
            </p:nvCxnSpPr>
            <p:spPr bwMode="auto">
              <a:xfrm>
                <a:off x="5056366" y="2631149"/>
                <a:ext cx="1601" cy="159181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96A129E9-0B6D-A50A-923B-7A8003548DEA}"/>
                </a:ext>
              </a:extLst>
            </p:cNvPr>
            <p:cNvSpPr/>
            <p:nvPr/>
          </p:nvSpPr>
          <p:spPr bwMode="auto">
            <a:xfrm>
              <a:off x="4825614" y="4308140"/>
              <a:ext cx="457200" cy="457200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rgbClr val="00B050"/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062" name="Arc 1061">
              <a:extLst>
                <a:ext uri="{FF2B5EF4-FFF2-40B4-BE49-F238E27FC236}">
                  <a16:creationId xmlns:a16="http://schemas.microsoft.com/office/drawing/2014/main" id="{24BCABDF-6E61-0D22-6C33-420AA1844AA8}"/>
                </a:ext>
              </a:extLst>
            </p:cNvPr>
            <p:cNvSpPr/>
            <p:nvPr/>
          </p:nvSpPr>
          <p:spPr bwMode="auto">
            <a:xfrm>
              <a:off x="4737927" y="4222959"/>
              <a:ext cx="640080" cy="640080"/>
            </a:xfrm>
            <a:prstGeom prst="arc">
              <a:avLst>
                <a:gd name="adj1" fmla="val 16200000"/>
                <a:gd name="adj2" fmla="val 11514631"/>
              </a:avLst>
            </a:prstGeom>
            <a:no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219075" marR="0" indent="-219075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28FA437D-124A-DAE2-7568-F0B9EF7DD5F9}"/>
              </a:ext>
            </a:extLst>
          </p:cNvPr>
          <p:cNvGrpSpPr/>
          <p:nvPr/>
        </p:nvGrpSpPr>
        <p:grpSpPr>
          <a:xfrm>
            <a:off x="5158783" y="1257049"/>
            <a:ext cx="2018258" cy="2898198"/>
            <a:chOff x="4099132" y="1416036"/>
            <a:chExt cx="2018258" cy="2898198"/>
          </a:xfrm>
          <a:solidFill>
            <a:schemeClr val="bg1"/>
          </a:solidFill>
        </p:grpSpPr>
        <p:grpSp>
          <p:nvGrpSpPr>
            <p:cNvPr id="1074" name="Group 1073">
              <a:extLst>
                <a:ext uri="{FF2B5EF4-FFF2-40B4-BE49-F238E27FC236}">
                  <a16:creationId xmlns:a16="http://schemas.microsoft.com/office/drawing/2014/main" id="{045C9232-6148-867A-4164-B03EE17BB7E6}"/>
                </a:ext>
              </a:extLst>
            </p:cNvPr>
            <p:cNvGrpSpPr/>
            <p:nvPr/>
          </p:nvGrpSpPr>
          <p:grpSpPr>
            <a:xfrm>
              <a:off x="4099132" y="1416036"/>
              <a:ext cx="2018258" cy="2258118"/>
              <a:chOff x="4099132" y="1416036"/>
              <a:chExt cx="2018258" cy="2258118"/>
            </a:xfrm>
            <a:grpFill/>
          </p:grpSpPr>
          <p:cxnSp>
            <p:nvCxnSpPr>
              <p:cNvPr id="1078" name="Straight Connector 1077">
                <a:extLst>
                  <a:ext uri="{FF2B5EF4-FFF2-40B4-BE49-F238E27FC236}">
                    <a16:creationId xmlns:a16="http://schemas.microsoft.com/office/drawing/2014/main" id="{A88669B5-CE05-9BB5-3647-C12E3EDC01E9}"/>
                  </a:ext>
                </a:extLst>
              </p:cNvPr>
              <p:cNvCxnSpPr>
                <a:cxnSpLocks/>
                <a:stCxn id="1081" idx="4"/>
                <a:endCxn id="1077" idx="0"/>
              </p:cNvCxnSpPr>
              <p:nvPr/>
            </p:nvCxnSpPr>
            <p:spPr bwMode="auto">
              <a:xfrm>
                <a:off x="5064076" y="2137040"/>
                <a:ext cx="0" cy="153711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79" name="TextBox 1078">
                <a:extLst>
                  <a:ext uri="{FF2B5EF4-FFF2-40B4-BE49-F238E27FC236}">
                    <a16:creationId xmlns:a16="http://schemas.microsoft.com/office/drawing/2014/main" id="{7F5A0D91-6195-AB3A-0D37-7C4800133AEA}"/>
                  </a:ext>
                </a:extLst>
              </p:cNvPr>
              <p:cNvSpPr txBox="1"/>
              <p:nvPr/>
            </p:nvSpPr>
            <p:spPr>
              <a:xfrm>
                <a:off x="4099132" y="1416036"/>
                <a:ext cx="2018258" cy="615553"/>
              </a:xfrm>
              <a:prstGeom prst="rect">
                <a:avLst/>
              </a:prstGeom>
              <a:grp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800" b="1" dirty="0">
                    <a:solidFill>
                      <a:schemeClr val="tx2"/>
                    </a:solidFill>
                    <a:latin typeface="+mn-lt"/>
                  </a:rPr>
                  <a:t>MCRE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Southern/TerraPower</a:t>
                </a:r>
              </a:p>
            </p:txBody>
          </p:sp>
          <p:sp>
            <p:nvSpPr>
              <p:cNvPr id="1081" name="Oval 1080">
                <a:extLst>
                  <a:ext uri="{FF2B5EF4-FFF2-40B4-BE49-F238E27FC236}">
                    <a16:creationId xmlns:a16="http://schemas.microsoft.com/office/drawing/2014/main" id="{B898EA54-ABF6-7A4F-FC09-CFF3CFB75C7A}"/>
                  </a:ext>
                </a:extLst>
              </p:cNvPr>
              <p:cNvSpPr/>
              <p:nvPr/>
            </p:nvSpPr>
            <p:spPr bwMode="auto">
              <a:xfrm>
                <a:off x="4972636" y="1954160"/>
                <a:ext cx="182880" cy="182880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</p:grpSp>
        <p:sp>
          <p:nvSpPr>
            <p:cNvPr id="1075" name="Oval 1074">
              <a:extLst>
                <a:ext uri="{FF2B5EF4-FFF2-40B4-BE49-F238E27FC236}">
                  <a16:creationId xmlns:a16="http://schemas.microsoft.com/office/drawing/2014/main" id="{4CC82A5B-9441-5AB8-B97E-80BFBB307EB3}"/>
                </a:ext>
              </a:extLst>
            </p:cNvPr>
            <p:cNvSpPr/>
            <p:nvPr/>
          </p:nvSpPr>
          <p:spPr bwMode="auto">
            <a:xfrm>
              <a:off x="4859958" y="3765594"/>
              <a:ext cx="457200" cy="457200"/>
            </a:xfrm>
            <a:prstGeom prst="ellipse">
              <a:avLst/>
            </a:prstGeom>
            <a:grp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077" name="Arc 1076">
              <a:extLst>
                <a:ext uri="{FF2B5EF4-FFF2-40B4-BE49-F238E27FC236}">
                  <a16:creationId xmlns:a16="http://schemas.microsoft.com/office/drawing/2014/main" id="{D832A881-374A-278C-0B21-6F15EC5A20B0}"/>
                </a:ext>
              </a:extLst>
            </p:cNvPr>
            <p:cNvSpPr/>
            <p:nvPr/>
          </p:nvSpPr>
          <p:spPr bwMode="auto">
            <a:xfrm>
              <a:off x="4768518" y="3674154"/>
              <a:ext cx="640080" cy="640080"/>
            </a:xfrm>
            <a:prstGeom prst="arc">
              <a:avLst>
                <a:gd name="adj1" fmla="val 16200000"/>
                <a:gd name="adj2" fmla="val 11514631"/>
              </a:avLst>
            </a:prstGeom>
            <a:grp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219075" marR="0" indent="-219075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086" name="Picture 1085">
            <a:extLst>
              <a:ext uri="{FF2B5EF4-FFF2-40B4-BE49-F238E27FC236}">
                <a16:creationId xmlns:a16="http://schemas.microsoft.com/office/drawing/2014/main" id="{DC0DCF1C-5372-8026-F72F-E08FDF8389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506" r="20984"/>
          <a:stretch/>
        </p:blipFill>
        <p:spPr>
          <a:xfrm>
            <a:off x="6236976" y="1821779"/>
            <a:ext cx="1031505" cy="1275916"/>
          </a:xfrm>
          <a:prstGeom prst="rect">
            <a:avLst/>
          </a:prstGeom>
        </p:spPr>
      </p:pic>
      <p:grpSp>
        <p:nvGrpSpPr>
          <p:cNvPr id="1089" name="Group 1088">
            <a:extLst>
              <a:ext uri="{FF2B5EF4-FFF2-40B4-BE49-F238E27FC236}">
                <a16:creationId xmlns:a16="http://schemas.microsoft.com/office/drawing/2014/main" id="{ACA865B4-6A71-B283-904E-C774B27D2728}"/>
              </a:ext>
            </a:extLst>
          </p:cNvPr>
          <p:cNvGrpSpPr/>
          <p:nvPr/>
        </p:nvGrpSpPr>
        <p:grpSpPr>
          <a:xfrm>
            <a:off x="3990926" y="3777144"/>
            <a:ext cx="1837243" cy="2571312"/>
            <a:chOff x="3747108" y="3594355"/>
            <a:chExt cx="1837243" cy="2571312"/>
          </a:xfrm>
        </p:grpSpPr>
        <p:grpSp>
          <p:nvGrpSpPr>
            <p:cNvPr id="1091" name="Group 1090">
              <a:extLst>
                <a:ext uri="{FF2B5EF4-FFF2-40B4-BE49-F238E27FC236}">
                  <a16:creationId xmlns:a16="http://schemas.microsoft.com/office/drawing/2014/main" id="{307562BE-B5B1-A630-FFFB-EEA445ED5737}"/>
                </a:ext>
              </a:extLst>
            </p:cNvPr>
            <p:cNvGrpSpPr/>
            <p:nvPr/>
          </p:nvGrpSpPr>
          <p:grpSpPr>
            <a:xfrm>
              <a:off x="3747108" y="4234435"/>
              <a:ext cx="1802167" cy="1931232"/>
              <a:chOff x="3747108" y="4234435"/>
              <a:chExt cx="1802167" cy="1931232"/>
            </a:xfrm>
          </p:grpSpPr>
          <p:cxnSp>
            <p:nvCxnSpPr>
              <p:cNvPr id="1094" name="Straight Connector 1093">
                <a:extLst>
                  <a:ext uri="{FF2B5EF4-FFF2-40B4-BE49-F238E27FC236}">
                    <a16:creationId xmlns:a16="http://schemas.microsoft.com/office/drawing/2014/main" id="{0334F12F-0B35-B4A6-7CE5-3545468DD39A}"/>
                  </a:ext>
                </a:extLst>
              </p:cNvPr>
              <p:cNvCxnSpPr>
                <a:cxnSpLocks/>
                <a:stCxn id="1096" idx="4"/>
                <a:endCxn id="1093" idx="0"/>
              </p:cNvCxnSpPr>
              <p:nvPr/>
            </p:nvCxnSpPr>
            <p:spPr bwMode="auto">
              <a:xfrm flipV="1">
                <a:off x="5264310" y="4234435"/>
                <a:ext cx="1" cy="139903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95" name="TextBox 1094">
                <a:extLst>
                  <a:ext uri="{FF2B5EF4-FFF2-40B4-BE49-F238E27FC236}">
                    <a16:creationId xmlns:a16="http://schemas.microsoft.com/office/drawing/2014/main" id="{FFD30747-A7F2-F0DE-D4FB-4796A70E61C4}"/>
                  </a:ext>
                </a:extLst>
              </p:cNvPr>
              <p:cNvSpPr txBox="1"/>
              <p:nvPr/>
            </p:nvSpPr>
            <p:spPr>
              <a:xfrm>
                <a:off x="3747108" y="5553019"/>
                <a:ext cx="1802167" cy="6126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800" b="1" dirty="0">
                    <a:solidFill>
                      <a:schemeClr val="tx2"/>
                    </a:solidFill>
                    <a:latin typeface="+mn-lt"/>
                  </a:rPr>
                  <a:t>MSRR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800" dirty="0">
                    <a:solidFill>
                      <a:schemeClr val="tx1"/>
                    </a:solidFill>
                    <a:latin typeface="+mn-lt"/>
                  </a:rPr>
                  <a:t>ACU/Natura</a:t>
                </a:r>
              </a:p>
            </p:txBody>
          </p:sp>
          <p:sp>
            <p:nvSpPr>
              <p:cNvPr id="1096" name="Oval 1095">
                <a:extLst>
                  <a:ext uri="{FF2B5EF4-FFF2-40B4-BE49-F238E27FC236}">
                    <a16:creationId xmlns:a16="http://schemas.microsoft.com/office/drawing/2014/main" id="{B77C867E-A85D-C221-6132-1CE94CF42EAA}"/>
                  </a:ext>
                </a:extLst>
              </p:cNvPr>
              <p:cNvSpPr/>
              <p:nvPr/>
            </p:nvSpPr>
            <p:spPr bwMode="auto">
              <a:xfrm>
                <a:off x="5172870" y="5450590"/>
                <a:ext cx="182880" cy="182880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</p:grpSp>
        <p:sp>
          <p:nvSpPr>
            <p:cNvPr id="1092" name="Oval 1091">
              <a:extLst>
                <a:ext uri="{FF2B5EF4-FFF2-40B4-BE49-F238E27FC236}">
                  <a16:creationId xmlns:a16="http://schemas.microsoft.com/office/drawing/2014/main" id="{30C90DBE-B002-D6AC-EEC0-2ADA2F8CF123}"/>
                </a:ext>
              </a:extLst>
            </p:cNvPr>
            <p:cNvSpPr/>
            <p:nvPr/>
          </p:nvSpPr>
          <p:spPr bwMode="auto">
            <a:xfrm>
              <a:off x="5035711" y="3685795"/>
              <a:ext cx="457200" cy="457200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rgbClr val="00B050"/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093" name="Arc 1092">
              <a:extLst>
                <a:ext uri="{FF2B5EF4-FFF2-40B4-BE49-F238E27FC236}">
                  <a16:creationId xmlns:a16="http://schemas.microsoft.com/office/drawing/2014/main" id="{EC1F5E14-E0B9-209E-9B84-503FD531AB25}"/>
                </a:ext>
              </a:extLst>
            </p:cNvPr>
            <p:cNvSpPr/>
            <p:nvPr/>
          </p:nvSpPr>
          <p:spPr bwMode="auto">
            <a:xfrm rot="10800000">
              <a:off x="4944271" y="3594355"/>
              <a:ext cx="640080" cy="640080"/>
            </a:xfrm>
            <a:prstGeom prst="arc">
              <a:avLst>
                <a:gd name="adj1" fmla="val 16200000"/>
                <a:gd name="adj2" fmla="val 11514631"/>
              </a:avLst>
            </a:prstGeom>
            <a:no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219075" marR="0" indent="-219075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102" name="Picture 8" descr="Molten Salt Research Reactor - Natura Resources">
            <a:extLst>
              <a:ext uri="{FF2B5EF4-FFF2-40B4-BE49-F238E27FC236}">
                <a16:creationId xmlns:a16="http://schemas.microsoft.com/office/drawing/2014/main" id="{B8079464-356A-8D07-FC51-F318A3817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5" r="21502"/>
          <a:stretch/>
        </p:blipFill>
        <p:spPr bwMode="auto">
          <a:xfrm>
            <a:off x="4576184" y="4653180"/>
            <a:ext cx="805436" cy="98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04" name="Straight Connector 1103">
            <a:extLst>
              <a:ext uri="{FF2B5EF4-FFF2-40B4-BE49-F238E27FC236}">
                <a16:creationId xmlns:a16="http://schemas.microsoft.com/office/drawing/2014/main" id="{6AF9D181-D319-6649-9575-3D2F217BDF04}"/>
              </a:ext>
            </a:extLst>
          </p:cNvPr>
          <p:cNvCxnSpPr>
            <a:cxnSpLocks/>
            <a:stCxn id="1105" idx="4"/>
            <a:endCxn id="1107" idx="0"/>
          </p:cNvCxnSpPr>
          <p:nvPr/>
        </p:nvCxnSpPr>
        <p:spPr bwMode="auto">
          <a:xfrm flipV="1">
            <a:off x="6828883" y="4419794"/>
            <a:ext cx="1" cy="13990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05" name="Oval 1104">
            <a:extLst>
              <a:ext uri="{FF2B5EF4-FFF2-40B4-BE49-F238E27FC236}">
                <a16:creationId xmlns:a16="http://schemas.microsoft.com/office/drawing/2014/main" id="{B3299A5F-D73B-73AB-A19D-D904039EBA24}"/>
              </a:ext>
            </a:extLst>
          </p:cNvPr>
          <p:cNvSpPr/>
          <p:nvPr/>
        </p:nvSpPr>
        <p:spPr bwMode="auto">
          <a:xfrm>
            <a:off x="6737443" y="5635949"/>
            <a:ext cx="182880" cy="18288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06" name="Oval 1105">
            <a:extLst>
              <a:ext uri="{FF2B5EF4-FFF2-40B4-BE49-F238E27FC236}">
                <a16:creationId xmlns:a16="http://schemas.microsoft.com/office/drawing/2014/main" id="{555D6F94-AC5A-C458-DA09-4B8150D20AAB}"/>
              </a:ext>
            </a:extLst>
          </p:cNvPr>
          <p:cNvSpPr/>
          <p:nvPr/>
        </p:nvSpPr>
        <p:spPr bwMode="auto">
          <a:xfrm>
            <a:off x="6600284" y="3871154"/>
            <a:ext cx="457200" cy="45720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4000">
                <a:srgbClr val="00B050"/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07" name="Arc 1106">
            <a:extLst>
              <a:ext uri="{FF2B5EF4-FFF2-40B4-BE49-F238E27FC236}">
                <a16:creationId xmlns:a16="http://schemas.microsoft.com/office/drawing/2014/main" id="{65F83ADC-6F47-7A82-AB3C-7EF1F5708E0D}"/>
              </a:ext>
            </a:extLst>
          </p:cNvPr>
          <p:cNvSpPr/>
          <p:nvPr/>
        </p:nvSpPr>
        <p:spPr bwMode="auto">
          <a:xfrm rot="10800000">
            <a:off x="6508844" y="3779714"/>
            <a:ext cx="640080" cy="640080"/>
          </a:xfrm>
          <a:prstGeom prst="arc">
            <a:avLst>
              <a:gd name="adj1" fmla="val 16200000"/>
              <a:gd name="adj2" fmla="val 11514631"/>
            </a:avLst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1109" name="Picture 1108" descr="A close-up of a space shuttle&#10;&#10;Description automatically generated with low confidence">
            <a:extLst>
              <a:ext uri="{FF2B5EF4-FFF2-40B4-BE49-F238E27FC236}">
                <a16:creationId xmlns:a16="http://schemas.microsoft.com/office/drawing/2014/main" id="{AFFCC9B3-F01F-0B1F-D0F1-0F1CF379186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013" y="1964898"/>
            <a:ext cx="597703" cy="1538483"/>
          </a:xfrm>
          <a:prstGeom prst="rect">
            <a:avLst/>
          </a:prstGeom>
        </p:spPr>
      </p:pic>
      <p:sp>
        <p:nvSpPr>
          <p:cNvPr id="1110" name="TextBox 1109">
            <a:extLst>
              <a:ext uri="{FF2B5EF4-FFF2-40B4-BE49-F238E27FC236}">
                <a16:creationId xmlns:a16="http://schemas.microsoft.com/office/drawing/2014/main" id="{F4297615-C94D-0025-75A2-E52988629A72}"/>
              </a:ext>
            </a:extLst>
          </p:cNvPr>
          <p:cNvSpPr txBox="1"/>
          <p:nvPr/>
        </p:nvSpPr>
        <p:spPr>
          <a:xfrm>
            <a:off x="7764264" y="1255803"/>
            <a:ext cx="1802167" cy="61264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solidFill>
                  <a:schemeClr val="tx2"/>
                </a:solidFill>
                <a:latin typeface="+mn-lt"/>
              </a:rPr>
              <a:t>XE-100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X-Energy</a:t>
            </a:r>
          </a:p>
        </p:txBody>
      </p:sp>
      <p:sp>
        <p:nvSpPr>
          <p:cNvPr id="1111" name="Oval 1110">
            <a:extLst>
              <a:ext uri="{FF2B5EF4-FFF2-40B4-BE49-F238E27FC236}">
                <a16:creationId xmlns:a16="http://schemas.microsoft.com/office/drawing/2014/main" id="{4E8197BC-0D82-C29F-747E-CD1B079122FF}"/>
              </a:ext>
            </a:extLst>
          </p:cNvPr>
          <p:cNvSpPr/>
          <p:nvPr/>
        </p:nvSpPr>
        <p:spPr bwMode="auto">
          <a:xfrm>
            <a:off x="9329764" y="1773737"/>
            <a:ext cx="182880" cy="18288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cxnSp>
        <p:nvCxnSpPr>
          <p:cNvPr id="1112" name="Straight Connector 1111">
            <a:extLst>
              <a:ext uri="{FF2B5EF4-FFF2-40B4-BE49-F238E27FC236}">
                <a16:creationId xmlns:a16="http://schemas.microsoft.com/office/drawing/2014/main" id="{279D97FC-8AEA-D8D9-A28E-E4AA966870C7}"/>
              </a:ext>
            </a:extLst>
          </p:cNvPr>
          <p:cNvCxnSpPr>
            <a:cxnSpLocks/>
            <a:stCxn id="1111" idx="4"/>
            <a:endCxn id="1041" idx="0"/>
          </p:cNvCxnSpPr>
          <p:nvPr/>
        </p:nvCxnSpPr>
        <p:spPr bwMode="auto">
          <a:xfrm flipH="1">
            <a:off x="9413445" y="1956617"/>
            <a:ext cx="0" cy="17098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22" name="Picture 1121">
            <a:extLst>
              <a:ext uri="{FF2B5EF4-FFF2-40B4-BE49-F238E27FC236}">
                <a16:creationId xmlns:a16="http://schemas.microsoft.com/office/drawing/2014/main" id="{6D6EFB91-F633-CC60-0197-C34143C5BEE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23433" y="5264009"/>
            <a:ext cx="1036266" cy="374334"/>
          </a:xfrm>
          <a:prstGeom prst="rect">
            <a:avLst/>
          </a:prstGeom>
        </p:spPr>
      </p:pic>
      <p:pic>
        <p:nvPicPr>
          <p:cNvPr id="1124" name="Picture 1123" descr="A diagram of a machine&#10;&#10;Description automatically generated">
            <a:extLst>
              <a:ext uri="{FF2B5EF4-FFF2-40B4-BE49-F238E27FC236}">
                <a16:creationId xmlns:a16="http://schemas.microsoft.com/office/drawing/2014/main" id="{498E3EC7-8052-97C6-3910-D384B87341F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450" y="4599688"/>
            <a:ext cx="1328095" cy="1328095"/>
          </a:xfrm>
          <a:prstGeom prst="rect">
            <a:avLst/>
          </a:prstGeom>
        </p:spPr>
      </p:pic>
      <p:sp>
        <p:nvSpPr>
          <p:cNvPr id="1125" name="TextBox 1124">
            <a:extLst>
              <a:ext uri="{FF2B5EF4-FFF2-40B4-BE49-F238E27FC236}">
                <a16:creationId xmlns:a16="http://schemas.microsoft.com/office/drawing/2014/main" id="{6DE917C4-FFB6-5F4A-8168-052AE9FEF853}"/>
              </a:ext>
            </a:extLst>
          </p:cNvPr>
          <p:cNvSpPr txBox="1"/>
          <p:nvPr/>
        </p:nvSpPr>
        <p:spPr>
          <a:xfrm>
            <a:off x="10304892" y="5733114"/>
            <a:ext cx="1770218" cy="61264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solidFill>
                  <a:schemeClr val="tx2"/>
                </a:solidFill>
                <a:latin typeface="+mn-lt"/>
              </a:rPr>
              <a:t>NATRIUM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TerraPower &amp; GE</a:t>
            </a:r>
          </a:p>
        </p:txBody>
      </p:sp>
      <p:sp>
        <p:nvSpPr>
          <p:cNvPr id="1126" name="Oval 1125">
            <a:extLst>
              <a:ext uri="{FF2B5EF4-FFF2-40B4-BE49-F238E27FC236}">
                <a16:creationId xmlns:a16="http://schemas.microsoft.com/office/drawing/2014/main" id="{B5D4EF4B-DDF7-A8E2-2DCF-3D5660343240}"/>
              </a:ext>
            </a:extLst>
          </p:cNvPr>
          <p:cNvSpPr/>
          <p:nvPr/>
        </p:nvSpPr>
        <p:spPr bwMode="auto">
          <a:xfrm>
            <a:off x="10588133" y="5670427"/>
            <a:ext cx="182880" cy="18288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27" name="TextBox 1126">
            <a:extLst>
              <a:ext uri="{FF2B5EF4-FFF2-40B4-BE49-F238E27FC236}">
                <a16:creationId xmlns:a16="http://schemas.microsoft.com/office/drawing/2014/main" id="{F78065B1-7581-691D-E3CB-E1FC905C7E48}"/>
              </a:ext>
            </a:extLst>
          </p:cNvPr>
          <p:cNvSpPr txBox="1"/>
          <p:nvPr/>
        </p:nvSpPr>
        <p:spPr>
          <a:xfrm>
            <a:off x="9360154" y="5018184"/>
            <a:ext cx="1153205" cy="61264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solidFill>
                  <a:schemeClr val="tx2"/>
                </a:solidFill>
                <a:latin typeface="+mn-lt"/>
              </a:rPr>
              <a:t>ARC-100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Arc</a:t>
            </a:r>
          </a:p>
        </p:txBody>
      </p:sp>
      <p:sp>
        <p:nvSpPr>
          <p:cNvPr id="1128" name="Oval 1127">
            <a:extLst>
              <a:ext uri="{FF2B5EF4-FFF2-40B4-BE49-F238E27FC236}">
                <a16:creationId xmlns:a16="http://schemas.microsoft.com/office/drawing/2014/main" id="{6ED65141-C530-34E8-CABC-DB90BF7B53CE}"/>
              </a:ext>
            </a:extLst>
          </p:cNvPr>
          <p:cNvSpPr/>
          <p:nvPr/>
        </p:nvSpPr>
        <p:spPr bwMode="auto">
          <a:xfrm>
            <a:off x="9745861" y="4937908"/>
            <a:ext cx="182880" cy="18288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139" name="Picture 1138" descr="A close-up of a machine&#10;&#10;Description automatically generated">
            <a:extLst>
              <a:ext uri="{FF2B5EF4-FFF2-40B4-BE49-F238E27FC236}">
                <a16:creationId xmlns:a16="http://schemas.microsoft.com/office/drawing/2014/main" id="{80988050-0F09-B6BB-BDFB-88ABDEFEC97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42"/>
          <a:stretch/>
        </p:blipFill>
        <p:spPr>
          <a:xfrm>
            <a:off x="9564774" y="1243868"/>
            <a:ext cx="532262" cy="1418184"/>
          </a:xfrm>
          <a:prstGeom prst="rect">
            <a:avLst/>
          </a:prstGeom>
        </p:spPr>
      </p:pic>
      <p:sp>
        <p:nvSpPr>
          <p:cNvPr id="1140" name="TextBox 1139">
            <a:extLst>
              <a:ext uri="{FF2B5EF4-FFF2-40B4-BE49-F238E27FC236}">
                <a16:creationId xmlns:a16="http://schemas.microsoft.com/office/drawing/2014/main" id="{ABA3EF93-8E31-23E0-E4FA-5271CB817C7A}"/>
              </a:ext>
            </a:extLst>
          </p:cNvPr>
          <p:cNvSpPr txBox="1"/>
          <p:nvPr/>
        </p:nvSpPr>
        <p:spPr>
          <a:xfrm>
            <a:off x="9095331" y="513552"/>
            <a:ext cx="154398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solidFill>
                  <a:schemeClr val="tx2"/>
                </a:solidFill>
                <a:latin typeface="+mn-lt"/>
              </a:rPr>
              <a:t>BWRX-300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GE Hitachi</a:t>
            </a:r>
          </a:p>
        </p:txBody>
      </p:sp>
      <p:sp>
        <p:nvSpPr>
          <p:cNvPr id="1141" name="Oval 1140">
            <a:extLst>
              <a:ext uri="{FF2B5EF4-FFF2-40B4-BE49-F238E27FC236}">
                <a16:creationId xmlns:a16="http://schemas.microsoft.com/office/drawing/2014/main" id="{DA8A08B6-F96F-5E98-3B62-3018ACE613DD}"/>
              </a:ext>
            </a:extLst>
          </p:cNvPr>
          <p:cNvSpPr/>
          <p:nvPr/>
        </p:nvSpPr>
        <p:spPr bwMode="auto">
          <a:xfrm>
            <a:off x="9951793" y="1064503"/>
            <a:ext cx="182880" cy="18288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145" name="Picture 1144">
            <a:extLst>
              <a:ext uri="{FF2B5EF4-FFF2-40B4-BE49-F238E27FC236}">
                <a16:creationId xmlns:a16="http://schemas.microsoft.com/office/drawing/2014/main" id="{9A84C35C-AFD9-94AD-4EFC-07898D67A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4205" y="2015460"/>
            <a:ext cx="937234" cy="116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46" name="TextBox 1145">
            <a:extLst>
              <a:ext uri="{FF2B5EF4-FFF2-40B4-BE49-F238E27FC236}">
                <a16:creationId xmlns:a16="http://schemas.microsoft.com/office/drawing/2014/main" id="{EBA79904-506B-4D35-3B97-1D5E64E65347}"/>
              </a:ext>
            </a:extLst>
          </p:cNvPr>
          <p:cNvSpPr txBox="1"/>
          <p:nvPr/>
        </p:nvSpPr>
        <p:spPr>
          <a:xfrm>
            <a:off x="10312195" y="1240700"/>
            <a:ext cx="180216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solidFill>
                  <a:schemeClr val="tx2"/>
                </a:solidFill>
                <a:latin typeface="+mn-lt"/>
              </a:rPr>
              <a:t>Rolls-Royce SMR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Rolls-Royce</a:t>
            </a:r>
          </a:p>
        </p:txBody>
      </p:sp>
      <p:sp>
        <p:nvSpPr>
          <p:cNvPr id="1147" name="Oval 1146">
            <a:extLst>
              <a:ext uri="{FF2B5EF4-FFF2-40B4-BE49-F238E27FC236}">
                <a16:creationId xmlns:a16="http://schemas.microsoft.com/office/drawing/2014/main" id="{1B0FB632-6CA6-8B7D-A49B-BD4698BE51E8}"/>
              </a:ext>
            </a:extLst>
          </p:cNvPr>
          <p:cNvSpPr/>
          <p:nvPr/>
        </p:nvSpPr>
        <p:spPr bwMode="auto">
          <a:xfrm>
            <a:off x="10493494" y="1801188"/>
            <a:ext cx="182880" cy="18288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151" name="Picture 4" descr="Carbon Free Energy | ARC Clean Technology">
            <a:extLst>
              <a:ext uri="{FF2B5EF4-FFF2-40B4-BE49-F238E27FC236}">
                <a16:creationId xmlns:a16="http://schemas.microsoft.com/office/drawing/2014/main" id="{C0FBC172-2167-8E9C-2B57-99E5D6443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139" y="4621852"/>
            <a:ext cx="576803" cy="29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49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20F447D2-641C-49DF-80DC-8019358E3DA8}"/>
              </a:ext>
            </a:extLst>
          </p:cNvPr>
          <p:cNvSpPr/>
          <p:nvPr/>
        </p:nvSpPr>
        <p:spPr bwMode="auto">
          <a:xfrm flipH="1">
            <a:off x="8194859" y="2310030"/>
            <a:ext cx="45719" cy="731520"/>
          </a:xfrm>
          <a:prstGeom prst="rect">
            <a:avLst/>
          </a:prstGeom>
          <a:solidFill>
            <a:srgbClr val="254F97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FF7B7CC-5D69-4DB8-A1ED-85C9B1A016A0}"/>
              </a:ext>
            </a:extLst>
          </p:cNvPr>
          <p:cNvSpPr txBox="1"/>
          <p:nvPr/>
        </p:nvSpPr>
        <p:spPr>
          <a:xfrm>
            <a:off x="7455704" y="1589654"/>
            <a:ext cx="1685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b="1" dirty="0">
                <a:solidFill>
                  <a:schemeClr val="bg1"/>
                </a:solidFill>
                <a:latin typeface="+mj-lt"/>
              </a:rPr>
              <a:t>2032 – 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Apply for operating license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C077BFF-01FD-4562-A419-8160640454DF}"/>
              </a:ext>
            </a:extLst>
          </p:cNvPr>
          <p:cNvSpPr txBox="1"/>
          <p:nvPr/>
        </p:nvSpPr>
        <p:spPr>
          <a:xfrm>
            <a:off x="8125439" y="5452247"/>
            <a:ext cx="3338045" cy="938719"/>
          </a:xfrm>
          <a:prstGeom prst="rect">
            <a:avLst/>
          </a:prstGeom>
          <a:noFill/>
          <a:ln w="15875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100" dirty="0">
                <a:solidFill>
                  <a:schemeClr val="bg1"/>
                </a:solidFill>
                <a:latin typeface="+mj-lt"/>
              </a:rPr>
              <a:t>Basis for Timeline: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+mj-lt"/>
              </a:rPr>
              <a:t>nth of a kind (NOAK) advanced reactor 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+mj-lt"/>
              </a:rPr>
              <a:t>Commercial in 2035 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+mj-lt"/>
              </a:rPr>
              <a:t>Deployed in in the US 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+mj-lt"/>
              </a:rPr>
              <a:t>Licensed under 10 CFR Part 50.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8" name="Rectangle: Rounded Corners 217">
            <a:extLst>
              <a:ext uri="{FF2B5EF4-FFF2-40B4-BE49-F238E27FC236}">
                <a16:creationId xmlns:a16="http://schemas.microsoft.com/office/drawing/2014/main" id="{6135979D-3013-4920-A7A1-213AB7C41678}"/>
              </a:ext>
            </a:extLst>
          </p:cNvPr>
          <p:cNvSpPr/>
          <p:nvPr/>
        </p:nvSpPr>
        <p:spPr bwMode="auto">
          <a:xfrm>
            <a:off x="8857957" y="4774090"/>
            <a:ext cx="1961701" cy="553131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Support from the EPRI Nuclear Sector</a:t>
            </a:r>
          </a:p>
        </p:txBody>
      </p:sp>
      <p:sp>
        <p:nvSpPr>
          <p:cNvPr id="205" name="Rectangle: Rounded Corners 204">
            <a:extLst>
              <a:ext uri="{FF2B5EF4-FFF2-40B4-BE49-F238E27FC236}">
                <a16:creationId xmlns:a16="http://schemas.microsoft.com/office/drawing/2014/main" id="{6C2148A2-94EC-4484-81A9-8CD2519D1C10}"/>
              </a:ext>
            </a:extLst>
          </p:cNvPr>
          <p:cNvSpPr/>
          <p:nvPr/>
        </p:nvSpPr>
        <p:spPr bwMode="auto">
          <a:xfrm>
            <a:off x="7276029" y="3463987"/>
            <a:ext cx="2105637" cy="553131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Turnover Guide - 3002007425</a:t>
            </a:r>
          </a:p>
        </p:txBody>
      </p:sp>
      <p:sp>
        <p:nvSpPr>
          <p:cNvPr id="188" name="Rectangle: Rounded Corners 187">
            <a:extLst>
              <a:ext uri="{FF2B5EF4-FFF2-40B4-BE49-F238E27FC236}">
                <a16:creationId xmlns:a16="http://schemas.microsoft.com/office/drawing/2014/main" id="{3728932F-06E5-4EA1-A58A-4B37F0BB97C7}"/>
              </a:ext>
            </a:extLst>
          </p:cNvPr>
          <p:cNvSpPr/>
          <p:nvPr/>
        </p:nvSpPr>
        <p:spPr bwMode="auto">
          <a:xfrm>
            <a:off x="4718234" y="4317156"/>
            <a:ext cx="2105637" cy="553131"/>
          </a:xfrm>
          <a:prstGeom prst="rect">
            <a:avLst/>
          </a:prstGeom>
          <a:solidFill>
            <a:srgbClr val="2461A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Inspection Guidance for Reinforced Concrete 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- 3002015934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83" name="Rectangle: Rounded Corners 182">
            <a:extLst>
              <a:ext uri="{FF2B5EF4-FFF2-40B4-BE49-F238E27FC236}">
                <a16:creationId xmlns:a16="http://schemas.microsoft.com/office/drawing/2014/main" id="{901DE3C6-0127-486C-BCB5-1D11AB35F734}"/>
              </a:ext>
            </a:extLst>
          </p:cNvPr>
          <p:cNvSpPr/>
          <p:nvPr/>
        </p:nvSpPr>
        <p:spPr bwMode="auto">
          <a:xfrm>
            <a:off x="3807747" y="3477353"/>
            <a:ext cx="2105637" cy="553131"/>
          </a:xfrm>
          <a:prstGeom prst="rect">
            <a:avLst/>
          </a:prstGeom>
          <a:solidFill>
            <a:srgbClr val="2572B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Demonstration of PM-HIP- 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3002010500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ECCA6F95-C77E-40F7-B51B-4EA9EE52BDA7}"/>
              </a:ext>
            </a:extLst>
          </p:cNvPr>
          <p:cNvSpPr/>
          <p:nvPr/>
        </p:nvSpPr>
        <p:spPr bwMode="auto">
          <a:xfrm>
            <a:off x="1792466" y="5634011"/>
            <a:ext cx="1851385" cy="553131"/>
          </a:xfrm>
          <a:prstGeom prst="rect">
            <a:avLst/>
          </a:prstGeom>
          <a:solidFill>
            <a:srgbClr val="2CBBC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Constructability Guide-3002015932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FF4CF70-8B47-4D20-A742-FFA501C50F1E}"/>
              </a:ext>
            </a:extLst>
          </p:cNvPr>
          <p:cNvSpPr/>
          <p:nvPr/>
        </p:nvSpPr>
        <p:spPr bwMode="auto">
          <a:xfrm>
            <a:off x="337849" y="3443673"/>
            <a:ext cx="2105637" cy="553131"/>
          </a:xfrm>
          <a:prstGeom prst="rect">
            <a:avLst/>
          </a:prstGeom>
          <a:solidFill>
            <a:srgbClr val="48C9A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Siting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Guide - 3002023910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8CFFDFC6-17DB-47AC-8A8F-A04605718FD8}"/>
              </a:ext>
            </a:extLst>
          </p:cNvPr>
          <p:cNvSpPr/>
          <p:nvPr/>
        </p:nvSpPr>
        <p:spPr bwMode="auto">
          <a:xfrm>
            <a:off x="338753" y="4171160"/>
            <a:ext cx="2105637" cy="553131"/>
          </a:xfrm>
          <a:prstGeom prst="rect">
            <a:avLst/>
          </a:prstGeom>
          <a:solidFill>
            <a:srgbClr val="48C9A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Owner-Operator Requirements Guide 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- 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3002015751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A0725D6C-0363-4AC5-8D5A-780DF85EB350}"/>
              </a:ext>
            </a:extLst>
          </p:cNvPr>
          <p:cNvSpPr/>
          <p:nvPr/>
        </p:nvSpPr>
        <p:spPr bwMode="auto">
          <a:xfrm>
            <a:off x="322589" y="4897781"/>
            <a:ext cx="2122188" cy="673384"/>
          </a:xfrm>
          <a:prstGeom prst="rect">
            <a:avLst/>
          </a:prstGeom>
          <a:solidFill>
            <a:srgbClr val="48C9A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Reactor Technology Assessment Guide 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- 3002025344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61BCA5-4DF8-4C3F-A843-67CCBAA1E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589" y="212035"/>
            <a:ext cx="11613407" cy="7315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Deployment Timeline for New Reactors</a:t>
            </a:r>
          </a:p>
        </p:txBody>
      </p:sp>
      <p:sp>
        <p:nvSpPr>
          <p:cNvPr id="195" name="Rectangle: Rounded Corners 194">
            <a:extLst>
              <a:ext uri="{FF2B5EF4-FFF2-40B4-BE49-F238E27FC236}">
                <a16:creationId xmlns:a16="http://schemas.microsoft.com/office/drawing/2014/main" id="{2C181ADC-3C3E-4E94-AA5C-3F490C08DDE6}"/>
              </a:ext>
            </a:extLst>
          </p:cNvPr>
          <p:cNvSpPr/>
          <p:nvPr/>
        </p:nvSpPr>
        <p:spPr bwMode="auto">
          <a:xfrm>
            <a:off x="4718234" y="4996050"/>
            <a:ext cx="2105637" cy="553131"/>
          </a:xfrm>
          <a:prstGeom prst="rect">
            <a:avLst/>
          </a:prstGeom>
          <a:solidFill>
            <a:srgbClr val="2461A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Mass Concrete Modeling 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- 3002007577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0" name="Rectangle: Rounded Corners 199">
            <a:extLst>
              <a:ext uri="{FF2B5EF4-FFF2-40B4-BE49-F238E27FC236}">
                <a16:creationId xmlns:a16="http://schemas.microsoft.com/office/drawing/2014/main" id="{FB2D856B-6A08-490A-AF83-F7D222C56C4F}"/>
              </a:ext>
            </a:extLst>
          </p:cNvPr>
          <p:cNvSpPr/>
          <p:nvPr/>
        </p:nvSpPr>
        <p:spPr bwMode="auto">
          <a:xfrm>
            <a:off x="4718233" y="5687924"/>
            <a:ext cx="2105637" cy="553131"/>
          </a:xfrm>
          <a:prstGeom prst="rect">
            <a:avLst/>
          </a:prstGeom>
          <a:solidFill>
            <a:srgbClr val="2461A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Cyber Security Guidance during Construction 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- 3002010470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23" name="Rectangle: Rounded Corners 222">
            <a:extLst>
              <a:ext uri="{FF2B5EF4-FFF2-40B4-BE49-F238E27FC236}">
                <a16:creationId xmlns:a16="http://schemas.microsoft.com/office/drawing/2014/main" id="{88E3AC3D-181F-465C-9141-52902140E107}"/>
              </a:ext>
            </a:extLst>
          </p:cNvPr>
          <p:cNvSpPr/>
          <p:nvPr/>
        </p:nvSpPr>
        <p:spPr bwMode="auto">
          <a:xfrm>
            <a:off x="7270715" y="4104998"/>
            <a:ext cx="2105637" cy="553131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Hot Functional Testing Chemistry Guide 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- 3002008296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BDB64F-2284-46C6-A632-9E69E7AE8E88}"/>
              </a:ext>
            </a:extLst>
          </p:cNvPr>
          <p:cNvSpPr/>
          <p:nvPr/>
        </p:nvSpPr>
        <p:spPr bwMode="auto">
          <a:xfrm flipH="1">
            <a:off x="2417617" y="2315448"/>
            <a:ext cx="27432" cy="3135464"/>
          </a:xfrm>
          <a:prstGeom prst="rect">
            <a:avLst/>
          </a:prstGeom>
          <a:solidFill>
            <a:srgbClr val="48C9A5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F161E99-D24A-47A5-ABF7-95006F75A462}"/>
              </a:ext>
            </a:extLst>
          </p:cNvPr>
          <p:cNvSpPr txBox="1"/>
          <p:nvPr/>
        </p:nvSpPr>
        <p:spPr>
          <a:xfrm>
            <a:off x="1654530" y="1711943"/>
            <a:ext cx="158365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b="1" dirty="0">
                <a:solidFill>
                  <a:schemeClr val="bg1"/>
                </a:solidFill>
                <a:latin typeface="+mj-lt"/>
              </a:rPr>
              <a:t>2026 – 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Site and tech selection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D1850CAC-0A66-4CD7-8C6A-3FDB24A8F1B7}"/>
              </a:ext>
            </a:extLst>
          </p:cNvPr>
          <p:cNvSpPr/>
          <p:nvPr/>
        </p:nvSpPr>
        <p:spPr bwMode="auto">
          <a:xfrm>
            <a:off x="3637982" y="1602397"/>
            <a:ext cx="27432" cy="4584745"/>
          </a:xfrm>
          <a:prstGeom prst="rect">
            <a:avLst/>
          </a:prstGeom>
          <a:solidFill>
            <a:srgbClr val="2CBBC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4EC2530-9A0B-42B4-BB3F-C450A5FF1B99}"/>
              </a:ext>
            </a:extLst>
          </p:cNvPr>
          <p:cNvSpPr txBox="1"/>
          <p:nvPr/>
        </p:nvSpPr>
        <p:spPr>
          <a:xfrm>
            <a:off x="2841332" y="1042423"/>
            <a:ext cx="1752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b="1" dirty="0">
                <a:solidFill>
                  <a:schemeClr val="bg1"/>
                </a:solidFill>
                <a:latin typeface="+mj-lt"/>
              </a:rPr>
              <a:t>2028 – 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Complete system design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E317137E-9A23-4621-BFC6-9BCC028E5D51}"/>
              </a:ext>
            </a:extLst>
          </p:cNvPr>
          <p:cNvSpPr/>
          <p:nvPr/>
        </p:nvSpPr>
        <p:spPr bwMode="auto">
          <a:xfrm flipH="1">
            <a:off x="4703519" y="2313843"/>
            <a:ext cx="45719" cy="662583"/>
          </a:xfrm>
          <a:prstGeom prst="rect">
            <a:avLst/>
          </a:prstGeom>
          <a:solidFill>
            <a:srgbClr val="299BBC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6BF4FB-0A0D-4E9A-8B62-3CFE52C484D5}"/>
              </a:ext>
            </a:extLst>
          </p:cNvPr>
          <p:cNvSpPr txBox="1"/>
          <p:nvPr/>
        </p:nvSpPr>
        <p:spPr>
          <a:xfrm>
            <a:off x="3802012" y="1635570"/>
            <a:ext cx="1907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b="1" dirty="0">
                <a:solidFill>
                  <a:schemeClr val="bg1"/>
                </a:solidFill>
                <a:latin typeface="+mj-lt"/>
              </a:rPr>
              <a:t>2029 – 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Apply for construction permit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6DBB17DA-3D63-44DE-8CD4-913E859E0042}"/>
              </a:ext>
            </a:extLst>
          </p:cNvPr>
          <p:cNvSpPr/>
          <p:nvPr/>
        </p:nvSpPr>
        <p:spPr bwMode="auto">
          <a:xfrm>
            <a:off x="6819105" y="2574792"/>
            <a:ext cx="27432" cy="3667387"/>
          </a:xfrm>
          <a:prstGeom prst="rect">
            <a:avLst/>
          </a:prstGeom>
          <a:solidFill>
            <a:srgbClr val="2461AB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D17230D7-0D74-4E47-A813-E2091B313CB7}"/>
              </a:ext>
            </a:extLst>
          </p:cNvPr>
          <p:cNvSpPr/>
          <p:nvPr/>
        </p:nvSpPr>
        <p:spPr bwMode="auto">
          <a:xfrm>
            <a:off x="5906938" y="1558624"/>
            <a:ext cx="27432" cy="2468880"/>
          </a:xfrm>
          <a:prstGeom prst="rect">
            <a:avLst/>
          </a:prstGeom>
          <a:solidFill>
            <a:srgbClr val="2572B6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21AAC8-C861-4657-B1C6-B72DC4AF689B}"/>
              </a:ext>
            </a:extLst>
          </p:cNvPr>
          <p:cNvSpPr txBox="1"/>
          <p:nvPr/>
        </p:nvSpPr>
        <p:spPr>
          <a:xfrm>
            <a:off x="5959007" y="1745839"/>
            <a:ext cx="1839111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b="1" dirty="0">
                <a:solidFill>
                  <a:schemeClr val="bg1"/>
                </a:solidFill>
                <a:latin typeface="+mj-lt"/>
              </a:rPr>
              <a:t>2031 – 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Break ground to </a:t>
            </a:r>
            <a:br>
              <a:rPr lang="en-US" sz="1400" dirty="0">
                <a:solidFill>
                  <a:schemeClr val="bg1"/>
                </a:solidFill>
                <a:latin typeface="+mj-lt"/>
              </a:rPr>
            </a:br>
            <a:r>
              <a:rPr lang="en-US" sz="1400" dirty="0">
                <a:solidFill>
                  <a:schemeClr val="bg1"/>
                </a:solidFill>
                <a:latin typeface="+mj-lt"/>
              </a:rPr>
              <a:t>begin construction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BBDFC7F-D216-4D14-BC02-B91A8F328B4C}"/>
              </a:ext>
            </a:extLst>
          </p:cNvPr>
          <p:cNvSpPr txBox="1"/>
          <p:nvPr/>
        </p:nvSpPr>
        <p:spPr>
          <a:xfrm>
            <a:off x="4726378" y="1009049"/>
            <a:ext cx="2403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b="1" dirty="0">
                <a:solidFill>
                  <a:schemeClr val="bg1"/>
                </a:solidFill>
                <a:latin typeface="+mj-lt"/>
              </a:rPr>
              <a:t>2030 – 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Begin major component manufacture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777C0BAE-5DE8-4AE2-9BC0-C151ACCD688D}"/>
              </a:ext>
            </a:extLst>
          </p:cNvPr>
          <p:cNvSpPr/>
          <p:nvPr/>
        </p:nvSpPr>
        <p:spPr bwMode="auto">
          <a:xfrm>
            <a:off x="9364418" y="1363493"/>
            <a:ext cx="27432" cy="3291840"/>
          </a:xfrm>
          <a:prstGeom prst="rect">
            <a:avLst/>
          </a:prstGeom>
          <a:solidFill>
            <a:schemeClr val="tx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8202A46D-030F-4ECA-A5AC-51A24889A3B0}"/>
              </a:ext>
            </a:extLst>
          </p:cNvPr>
          <p:cNvSpPr txBox="1"/>
          <p:nvPr/>
        </p:nvSpPr>
        <p:spPr>
          <a:xfrm>
            <a:off x="8171673" y="815891"/>
            <a:ext cx="2357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b="1" dirty="0">
                <a:solidFill>
                  <a:schemeClr val="bg1"/>
                </a:solidFill>
                <a:latin typeface="+mj-lt"/>
              </a:rPr>
              <a:t>2033 – 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Begin commissioning activities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3035D17-AF3B-4CED-BB70-6180426BBC34}"/>
              </a:ext>
            </a:extLst>
          </p:cNvPr>
          <p:cNvSpPr/>
          <p:nvPr/>
        </p:nvSpPr>
        <p:spPr bwMode="auto">
          <a:xfrm>
            <a:off x="10792225" y="2262551"/>
            <a:ext cx="27432" cy="306467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10C922-039F-4740-8824-BE22337EC4C4}"/>
              </a:ext>
            </a:extLst>
          </p:cNvPr>
          <p:cNvSpPr txBox="1"/>
          <p:nvPr/>
        </p:nvSpPr>
        <p:spPr>
          <a:xfrm>
            <a:off x="9809878" y="1462880"/>
            <a:ext cx="20195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b="1" dirty="0">
                <a:solidFill>
                  <a:schemeClr val="bg1"/>
                </a:solidFill>
                <a:latin typeface="+mj-lt"/>
              </a:rPr>
              <a:t>2035 – 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Commercially</a:t>
            </a:r>
            <a:r>
              <a:rPr lang="en-US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Operating</a:t>
            </a:r>
            <a:r>
              <a:rPr lang="en-US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Advanced Reacto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rs</a:t>
            </a:r>
          </a:p>
        </p:txBody>
      </p:sp>
      <p:sp>
        <p:nvSpPr>
          <p:cNvPr id="87" name="Left Arrow 86">
            <a:extLst>
              <a:ext uri="{FF2B5EF4-FFF2-40B4-BE49-F238E27FC236}">
                <a16:creationId xmlns:a16="http://schemas.microsoft.com/office/drawing/2014/main" id="{DFBC6E31-B56F-B443-80E1-A0BCC9196E30}"/>
              </a:ext>
            </a:extLst>
          </p:cNvPr>
          <p:cNvSpPr/>
          <p:nvPr/>
        </p:nvSpPr>
        <p:spPr bwMode="auto">
          <a:xfrm rot="10800000">
            <a:off x="0" y="2774779"/>
            <a:ext cx="11602386" cy="548640"/>
          </a:xfrm>
          <a:prstGeom prst="leftArrow">
            <a:avLst/>
          </a:prstGeom>
          <a:gradFill>
            <a:gsLst>
              <a:gs pos="100000">
                <a:srgbClr val="25276D"/>
              </a:gs>
              <a:gs pos="78000">
                <a:srgbClr val="25448B"/>
              </a:gs>
              <a:gs pos="54000">
                <a:srgbClr val="2469B4"/>
              </a:gs>
              <a:gs pos="28000">
                <a:schemeClr val="accent6"/>
              </a:gs>
              <a:gs pos="0">
                <a:srgbClr val="36BF1B"/>
              </a:gs>
            </a:gsLst>
            <a:lin ang="108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A281B5A-3B1E-D040-B234-F53B38A6B8C0}"/>
              </a:ext>
            </a:extLst>
          </p:cNvPr>
          <p:cNvSpPr/>
          <p:nvPr/>
        </p:nvSpPr>
        <p:spPr bwMode="auto">
          <a:xfrm>
            <a:off x="2361650" y="2279991"/>
            <a:ext cx="132080" cy="132080"/>
          </a:xfrm>
          <a:prstGeom prst="ellipse">
            <a:avLst/>
          </a:prstGeom>
          <a:solidFill>
            <a:srgbClr val="48C9A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91E6B77F-833B-F74D-9346-7714331D92E7}"/>
              </a:ext>
            </a:extLst>
          </p:cNvPr>
          <p:cNvSpPr/>
          <p:nvPr/>
        </p:nvSpPr>
        <p:spPr bwMode="auto">
          <a:xfrm>
            <a:off x="3585659" y="1579863"/>
            <a:ext cx="132080" cy="132080"/>
          </a:xfrm>
          <a:prstGeom prst="ellipse">
            <a:avLst/>
          </a:prstGeom>
          <a:solidFill>
            <a:srgbClr val="2CBBC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1757AABC-830B-324C-B1A4-A7A4C30501D8}"/>
              </a:ext>
            </a:extLst>
          </p:cNvPr>
          <p:cNvSpPr/>
          <p:nvPr/>
        </p:nvSpPr>
        <p:spPr bwMode="auto">
          <a:xfrm>
            <a:off x="4664964" y="2198887"/>
            <a:ext cx="132080" cy="132080"/>
          </a:xfrm>
          <a:prstGeom prst="ellipse">
            <a:avLst/>
          </a:prstGeom>
          <a:solidFill>
            <a:srgbClr val="299B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08A059AF-E0F0-304C-8437-14B3A198CB88}"/>
              </a:ext>
            </a:extLst>
          </p:cNvPr>
          <p:cNvSpPr/>
          <p:nvPr/>
        </p:nvSpPr>
        <p:spPr bwMode="auto">
          <a:xfrm>
            <a:off x="5857176" y="1536357"/>
            <a:ext cx="132080" cy="132080"/>
          </a:xfrm>
          <a:prstGeom prst="ellipse">
            <a:avLst/>
          </a:prstGeom>
          <a:solidFill>
            <a:srgbClr val="2572B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5481C136-6516-9342-9371-1D38A713822F}"/>
              </a:ext>
            </a:extLst>
          </p:cNvPr>
          <p:cNvSpPr/>
          <p:nvPr/>
        </p:nvSpPr>
        <p:spPr bwMode="auto">
          <a:xfrm>
            <a:off x="6766309" y="2508752"/>
            <a:ext cx="132080" cy="132080"/>
          </a:xfrm>
          <a:prstGeom prst="ellipse">
            <a:avLst/>
          </a:prstGeom>
          <a:solidFill>
            <a:srgbClr val="2461A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D9B2987C-DC56-BB4D-B319-1E9D88DB8C2B}"/>
              </a:ext>
            </a:extLst>
          </p:cNvPr>
          <p:cNvSpPr/>
          <p:nvPr/>
        </p:nvSpPr>
        <p:spPr bwMode="auto">
          <a:xfrm>
            <a:off x="8146390" y="2203163"/>
            <a:ext cx="132080" cy="132080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49A8AA8A-8C0A-234E-B317-BC420403B369}"/>
              </a:ext>
            </a:extLst>
          </p:cNvPr>
          <p:cNvSpPr/>
          <p:nvPr/>
        </p:nvSpPr>
        <p:spPr bwMode="auto">
          <a:xfrm>
            <a:off x="9310312" y="1361691"/>
            <a:ext cx="132080" cy="132080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8F68D8F5-1C0C-3144-81F5-DBD5A86DFA27}"/>
              </a:ext>
            </a:extLst>
          </p:cNvPr>
          <p:cNvSpPr/>
          <p:nvPr/>
        </p:nvSpPr>
        <p:spPr bwMode="auto">
          <a:xfrm>
            <a:off x="10739902" y="2242867"/>
            <a:ext cx="132080" cy="132080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pSp>
        <p:nvGrpSpPr>
          <p:cNvPr id="3" name="Graphic 44">
            <a:extLst>
              <a:ext uri="{FF2B5EF4-FFF2-40B4-BE49-F238E27FC236}">
                <a16:creationId xmlns:a16="http://schemas.microsoft.com/office/drawing/2014/main" id="{E8D5DBF1-9C32-7447-A0D9-A50386736DAA}"/>
              </a:ext>
            </a:extLst>
          </p:cNvPr>
          <p:cNvGrpSpPr/>
          <p:nvPr/>
        </p:nvGrpSpPr>
        <p:grpSpPr>
          <a:xfrm>
            <a:off x="10035675" y="2596187"/>
            <a:ext cx="1166992" cy="554816"/>
            <a:chOff x="10035675" y="2596187"/>
            <a:chExt cx="1166992" cy="554816"/>
          </a:xfrm>
        </p:grpSpPr>
        <p:grpSp>
          <p:nvGrpSpPr>
            <p:cNvPr id="5" name="Graphic 44">
              <a:extLst>
                <a:ext uri="{FF2B5EF4-FFF2-40B4-BE49-F238E27FC236}">
                  <a16:creationId xmlns:a16="http://schemas.microsoft.com/office/drawing/2014/main" id="{85595EEC-2539-BE44-B29F-A8868F13B261}"/>
                </a:ext>
              </a:extLst>
            </p:cNvPr>
            <p:cNvGrpSpPr/>
            <p:nvPr/>
          </p:nvGrpSpPr>
          <p:grpSpPr>
            <a:xfrm>
              <a:off x="10035675" y="2596187"/>
              <a:ext cx="1166992" cy="554308"/>
              <a:chOff x="10035675" y="2596187"/>
              <a:chExt cx="1166992" cy="554308"/>
            </a:xfrm>
          </p:grpSpPr>
          <p:grpSp>
            <p:nvGrpSpPr>
              <p:cNvPr id="7" name="Graphic 44">
                <a:extLst>
                  <a:ext uri="{FF2B5EF4-FFF2-40B4-BE49-F238E27FC236}">
                    <a16:creationId xmlns:a16="http://schemas.microsoft.com/office/drawing/2014/main" id="{46452054-6C87-DD4C-A36D-2373C8A61BA3}"/>
                  </a:ext>
                </a:extLst>
              </p:cNvPr>
              <p:cNvGrpSpPr/>
              <p:nvPr/>
            </p:nvGrpSpPr>
            <p:grpSpPr>
              <a:xfrm>
                <a:off x="10068466" y="2596187"/>
                <a:ext cx="493754" cy="529253"/>
                <a:chOff x="10068466" y="2596187"/>
                <a:chExt cx="493754" cy="529253"/>
              </a:xfrm>
              <a:solidFill>
                <a:srgbClr val="FFFFFF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75F0A227-D035-0747-8C47-20668C771CDF}"/>
                    </a:ext>
                  </a:extLst>
                </p:cNvPr>
                <p:cNvSpPr/>
                <p:nvPr/>
              </p:nvSpPr>
              <p:spPr>
                <a:xfrm>
                  <a:off x="10068466" y="2596187"/>
                  <a:ext cx="493715" cy="529214"/>
                </a:xfrm>
                <a:custGeom>
                  <a:avLst/>
                  <a:gdLst>
                    <a:gd name="connsiteX0" fmla="*/ 0 w 493715"/>
                    <a:gd name="connsiteY0" fmla="*/ 529215 h 529214"/>
                    <a:gd name="connsiteX1" fmla="*/ 493716 w 493715"/>
                    <a:gd name="connsiteY1" fmla="*/ 529215 h 529214"/>
                    <a:gd name="connsiteX2" fmla="*/ 492040 w 493715"/>
                    <a:gd name="connsiteY2" fmla="*/ 526370 h 529214"/>
                    <a:gd name="connsiteX3" fmla="*/ 490053 w 493715"/>
                    <a:gd name="connsiteY3" fmla="*/ 522902 h 529214"/>
                    <a:gd name="connsiteX4" fmla="*/ 486507 w 493715"/>
                    <a:gd name="connsiteY4" fmla="*/ 516511 h 529214"/>
                    <a:gd name="connsiteX5" fmla="*/ 485221 w 493715"/>
                    <a:gd name="connsiteY5" fmla="*/ 514095 h 529214"/>
                    <a:gd name="connsiteX6" fmla="*/ 480116 w 493715"/>
                    <a:gd name="connsiteY6" fmla="*/ 504237 h 529214"/>
                    <a:gd name="connsiteX7" fmla="*/ 460282 w 493715"/>
                    <a:gd name="connsiteY7" fmla="*/ 461061 h 529214"/>
                    <a:gd name="connsiteX8" fmla="*/ 452917 w 493715"/>
                    <a:gd name="connsiteY8" fmla="*/ 442824 h 529214"/>
                    <a:gd name="connsiteX9" fmla="*/ 447812 w 493715"/>
                    <a:gd name="connsiteY9" fmla="*/ 429536 h 529214"/>
                    <a:gd name="connsiteX10" fmla="*/ 420613 w 493715"/>
                    <a:gd name="connsiteY10" fmla="*/ 343185 h 529214"/>
                    <a:gd name="connsiteX11" fmla="*/ 415508 w 493715"/>
                    <a:gd name="connsiteY11" fmla="*/ 322259 h 529214"/>
                    <a:gd name="connsiteX12" fmla="*/ 398597 w 493715"/>
                    <a:gd name="connsiteY12" fmla="*/ 217087 h 529214"/>
                    <a:gd name="connsiteX13" fmla="*/ 393959 w 493715"/>
                    <a:gd name="connsiteY13" fmla="*/ 151388 h 529214"/>
                    <a:gd name="connsiteX14" fmla="*/ 393804 w 493715"/>
                    <a:gd name="connsiteY14" fmla="*/ 148816 h 529214"/>
                    <a:gd name="connsiteX15" fmla="*/ 392712 w 493715"/>
                    <a:gd name="connsiteY15" fmla="*/ 123916 h 529214"/>
                    <a:gd name="connsiteX16" fmla="*/ 392596 w 493715"/>
                    <a:gd name="connsiteY16" fmla="*/ 121344 h 529214"/>
                    <a:gd name="connsiteX17" fmla="*/ 393024 w 493715"/>
                    <a:gd name="connsiteY17" fmla="*/ 19640 h 529214"/>
                    <a:gd name="connsiteX18" fmla="*/ 394310 w 493715"/>
                    <a:gd name="connsiteY18" fmla="*/ 0 h 529214"/>
                    <a:gd name="connsiteX19" fmla="*/ 261354 w 493715"/>
                    <a:gd name="connsiteY19" fmla="*/ 0 h 529214"/>
                    <a:gd name="connsiteX20" fmla="*/ 99406 w 493715"/>
                    <a:gd name="connsiteY20" fmla="*/ 0 h 529214"/>
                    <a:gd name="connsiteX21" fmla="*/ 100692 w 493715"/>
                    <a:gd name="connsiteY21" fmla="*/ 19640 h 529214"/>
                    <a:gd name="connsiteX22" fmla="*/ 101042 w 493715"/>
                    <a:gd name="connsiteY22" fmla="*/ 121344 h 529214"/>
                    <a:gd name="connsiteX23" fmla="*/ 100925 w 493715"/>
                    <a:gd name="connsiteY23" fmla="*/ 123916 h 529214"/>
                    <a:gd name="connsiteX24" fmla="*/ 99912 w 493715"/>
                    <a:gd name="connsiteY24" fmla="*/ 148816 h 529214"/>
                    <a:gd name="connsiteX25" fmla="*/ 99756 w 493715"/>
                    <a:gd name="connsiteY25" fmla="*/ 151388 h 529214"/>
                    <a:gd name="connsiteX26" fmla="*/ 97301 w 493715"/>
                    <a:gd name="connsiteY26" fmla="*/ 190199 h 529214"/>
                    <a:gd name="connsiteX27" fmla="*/ 95119 w 493715"/>
                    <a:gd name="connsiteY27" fmla="*/ 217087 h 529214"/>
                    <a:gd name="connsiteX28" fmla="*/ 92197 w 493715"/>
                    <a:gd name="connsiteY28" fmla="*/ 244130 h 529214"/>
                    <a:gd name="connsiteX29" fmla="*/ 64997 w 493715"/>
                    <a:gd name="connsiteY29" fmla="*/ 372371 h 529214"/>
                    <a:gd name="connsiteX30" fmla="*/ 59893 w 493715"/>
                    <a:gd name="connsiteY30" fmla="*/ 388971 h 529214"/>
                    <a:gd name="connsiteX31" fmla="*/ 33356 w 493715"/>
                    <a:gd name="connsiteY31" fmla="*/ 461022 h 529214"/>
                    <a:gd name="connsiteX32" fmla="*/ 32694 w 493715"/>
                    <a:gd name="connsiteY32" fmla="*/ 462542 h 529214"/>
                    <a:gd name="connsiteX33" fmla="*/ 27589 w 493715"/>
                    <a:gd name="connsiteY33" fmla="*/ 474388 h 529214"/>
                    <a:gd name="connsiteX34" fmla="*/ 390 w 493715"/>
                    <a:gd name="connsiteY34" fmla="*/ 528552 h 529214"/>
                    <a:gd name="connsiteX35" fmla="*/ 0 w 493715"/>
                    <a:gd name="connsiteY35" fmla="*/ 529215 h 529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493715" h="529214">
                      <a:moveTo>
                        <a:pt x="0" y="529215"/>
                      </a:moveTo>
                      <a:lnTo>
                        <a:pt x="493716" y="529215"/>
                      </a:lnTo>
                      <a:cubicBezTo>
                        <a:pt x="493209" y="528396"/>
                        <a:pt x="492625" y="527422"/>
                        <a:pt x="492040" y="526370"/>
                      </a:cubicBezTo>
                      <a:cubicBezTo>
                        <a:pt x="491417" y="525357"/>
                        <a:pt x="490754" y="524188"/>
                        <a:pt x="490053" y="522902"/>
                      </a:cubicBezTo>
                      <a:cubicBezTo>
                        <a:pt x="488962" y="520992"/>
                        <a:pt x="487793" y="518849"/>
                        <a:pt x="486507" y="516511"/>
                      </a:cubicBezTo>
                      <a:cubicBezTo>
                        <a:pt x="486078" y="515732"/>
                        <a:pt x="485688" y="514914"/>
                        <a:pt x="485221" y="514095"/>
                      </a:cubicBezTo>
                      <a:cubicBezTo>
                        <a:pt x="483623" y="511134"/>
                        <a:pt x="481948" y="507822"/>
                        <a:pt x="480116" y="504237"/>
                      </a:cubicBezTo>
                      <a:cubicBezTo>
                        <a:pt x="474349" y="492741"/>
                        <a:pt x="467569" y="478206"/>
                        <a:pt x="460282" y="461061"/>
                      </a:cubicBezTo>
                      <a:cubicBezTo>
                        <a:pt x="457827" y="455294"/>
                        <a:pt x="455372" y="449215"/>
                        <a:pt x="452917" y="442824"/>
                      </a:cubicBezTo>
                      <a:cubicBezTo>
                        <a:pt x="451163" y="438538"/>
                        <a:pt x="449449" y="434095"/>
                        <a:pt x="447812" y="429536"/>
                      </a:cubicBezTo>
                      <a:cubicBezTo>
                        <a:pt x="438304" y="404324"/>
                        <a:pt x="428796" y="375216"/>
                        <a:pt x="420613" y="343185"/>
                      </a:cubicBezTo>
                      <a:cubicBezTo>
                        <a:pt x="418782" y="336366"/>
                        <a:pt x="417145" y="329390"/>
                        <a:pt x="415508" y="322259"/>
                      </a:cubicBezTo>
                      <a:cubicBezTo>
                        <a:pt x="407949" y="289644"/>
                        <a:pt x="401909" y="254300"/>
                        <a:pt x="398597" y="217087"/>
                      </a:cubicBezTo>
                      <a:cubicBezTo>
                        <a:pt x="396492" y="193550"/>
                        <a:pt x="394973" y="171573"/>
                        <a:pt x="393959" y="151388"/>
                      </a:cubicBezTo>
                      <a:cubicBezTo>
                        <a:pt x="393920" y="150531"/>
                        <a:pt x="393843" y="149634"/>
                        <a:pt x="393804" y="148816"/>
                      </a:cubicBezTo>
                      <a:cubicBezTo>
                        <a:pt x="393336" y="140165"/>
                        <a:pt x="392985" y="131904"/>
                        <a:pt x="392712" y="123916"/>
                      </a:cubicBezTo>
                      <a:cubicBezTo>
                        <a:pt x="392674" y="123059"/>
                        <a:pt x="392674" y="122162"/>
                        <a:pt x="392596" y="121344"/>
                      </a:cubicBezTo>
                      <a:cubicBezTo>
                        <a:pt x="391076" y="74622"/>
                        <a:pt x="392050" y="39747"/>
                        <a:pt x="393024" y="19640"/>
                      </a:cubicBezTo>
                      <a:cubicBezTo>
                        <a:pt x="393648" y="6819"/>
                        <a:pt x="394310" y="0"/>
                        <a:pt x="394310" y="0"/>
                      </a:cubicBezTo>
                      <a:cubicBezTo>
                        <a:pt x="394310" y="0"/>
                        <a:pt x="297593" y="39"/>
                        <a:pt x="261354" y="0"/>
                      </a:cubicBezTo>
                      <a:lnTo>
                        <a:pt x="99406" y="0"/>
                      </a:lnTo>
                      <a:cubicBezTo>
                        <a:pt x="99406" y="0"/>
                        <a:pt x="100068" y="6819"/>
                        <a:pt x="100692" y="19640"/>
                      </a:cubicBezTo>
                      <a:cubicBezTo>
                        <a:pt x="101666" y="39747"/>
                        <a:pt x="102601" y="74622"/>
                        <a:pt x="101042" y="121344"/>
                      </a:cubicBezTo>
                      <a:cubicBezTo>
                        <a:pt x="101042" y="122201"/>
                        <a:pt x="101003" y="123020"/>
                        <a:pt x="100925" y="123916"/>
                      </a:cubicBezTo>
                      <a:cubicBezTo>
                        <a:pt x="100653" y="131904"/>
                        <a:pt x="100302" y="140165"/>
                        <a:pt x="99912" y="148816"/>
                      </a:cubicBezTo>
                      <a:cubicBezTo>
                        <a:pt x="99873" y="149673"/>
                        <a:pt x="99795" y="150492"/>
                        <a:pt x="99756" y="151388"/>
                      </a:cubicBezTo>
                      <a:cubicBezTo>
                        <a:pt x="99133" y="163702"/>
                        <a:pt x="98315" y="176639"/>
                        <a:pt x="97301" y="190199"/>
                      </a:cubicBezTo>
                      <a:cubicBezTo>
                        <a:pt x="96678" y="198889"/>
                        <a:pt x="95937" y="207890"/>
                        <a:pt x="95119" y="217087"/>
                      </a:cubicBezTo>
                      <a:cubicBezTo>
                        <a:pt x="94340" y="226244"/>
                        <a:pt x="93366" y="235245"/>
                        <a:pt x="92197" y="244130"/>
                      </a:cubicBezTo>
                      <a:cubicBezTo>
                        <a:pt x="86235" y="290969"/>
                        <a:pt x="76298" y="334300"/>
                        <a:pt x="64997" y="372371"/>
                      </a:cubicBezTo>
                      <a:cubicBezTo>
                        <a:pt x="63361" y="378060"/>
                        <a:pt x="61607" y="383555"/>
                        <a:pt x="59893" y="388971"/>
                      </a:cubicBezTo>
                      <a:cubicBezTo>
                        <a:pt x="51203" y="416326"/>
                        <a:pt x="42007" y="440564"/>
                        <a:pt x="33356" y="461022"/>
                      </a:cubicBezTo>
                      <a:cubicBezTo>
                        <a:pt x="33161" y="461528"/>
                        <a:pt x="33005" y="462035"/>
                        <a:pt x="32694" y="462542"/>
                      </a:cubicBezTo>
                      <a:cubicBezTo>
                        <a:pt x="30940" y="466633"/>
                        <a:pt x="29264" y="470608"/>
                        <a:pt x="27589" y="474388"/>
                      </a:cubicBezTo>
                      <a:cubicBezTo>
                        <a:pt x="15743" y="501119"/>
                        <a:pt x="5533" y="519901"/>
                        <a:pt x="390" y="528552"/>
                      </a:cubicBezTo>
                      <a:cubicBezTo>
                        <a:pt x="234" y="528825"/>
                        <a:pt x="78" y="529020"/>
                        <a:pt x="0" y="5292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25307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158DDE8D-851C-9244-A958-E944088B5E91}"/>
                    </a:ext>
                  </a:extLst>
                </p:cNvPr>
                <p:cNvSpPr/>
                <p:nvPr/>
              </p:nvSpPr>
              <p:spPr>
                <a:xfrm>
                  <a:off x="10068466" y="3057287"/>
                  <a:ext cx="493754" cy="68153"/>
                </a:xfrm>
                <a:custGeom>
                  <a:avLst/>
                  <a:gdLst>
                    <a:gd name="connsiteX0" fmla="*/ 0 w 493754"/>
                    <a:gd name="connsiteY0" fmla="*/ 68154 h 68153"/>
                    <a:gd name="connsiteX1" fmla="*/ 493755 w 493754"/>
                    <a:gd name="connsiteY1" fmla="*/ 68154 h 68153"/>
                    <a:gd name="connsiteX2" fmla="*/ 485260 w 493754"/>
                    <a:gd name="connsiteY2" fmla="*/ 53034 h 68153"/>
                    <a:gd name="connsiteX3" fmla="*/ 480155 w 493754"/>
                    <a:gd name="connsiteY3" fmla="*/ 43176 h 68153"/>
                    <a:gd name="connsiteX4" fmla="*/ 460321 w 493754"/>
                    <a:gd name="connsiteY4" fmla="*/ 0 h 68153"/>
                    <a:gd name="connsiteX5" fmla="*/ 33395 w 493754"/>
                    <a:gd name="connsiteY5" fmla="*/ 0 h 68153"/>
                    <a:gd name="connsiteX6" fmla="*/ 32733 w 493754"/>
                    <a:gd name="connsiteY6" fmla="*/ 1520 h 68153"/>
                    <a:gd name="connsiteX7" fmla="*/ 27628 w 493754"/>
                    <a:gd name="connsiteY7" fmla="*/ 13366 h 68153"/>
                    <a:gd name="connsiteX8" fmla="*/ 390 w 493754"/>
                    <a:gd name="connsiteY8" fmla="*/ 67530 h 68153"/>
                    <a:gd name="connsiteX9" fmla="*/ 0 w 493754"/>
                    <a:gd name="connsiteY9" fmla="*/ 68154 h 68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3754" h="68153">
                      <a:moveTo>
                        <a:pt x="0" y="68154"/>
                      </a:moveTo>
                      <a:lnTo>
                        <a:pt x="493755" y="68154"/>
                      </a:lnTo>
                      <a:cubicBezTo>
                        <a:pt x="491728" y="64764"/>
                        <a:pt x="488806" y="59659"/>
                        <a:pt x="485260" y="53034"/>
                      </a:cubicBezTo>
                      <a:cubicBezTo>
                        <a:pt x="483662" y="50073"/>
                        <a:pt x="481948" y="46761"/>
                        <a:pt x="480155" y="43176"/>
                      </a:cubicBezTo>
                      <a:cubicBezTo>
                        <a:pt x="474388" y="31680"/>
                        <a:pt x="467569" y="17146"/>
                        <a:pt x="460321" y="0"/>
                      </a:cubicBezTo>
                      <a:lnTo>
                        <a:pt x="33395" y="0"/>
                      </a:lnTo>
                      <a:cubicBezTo>
                        <a:pt x="33200" y="507"/>
                        <a:pt x="33005" y="1013"/>
                        <a:pt x="32733" y="1520"/>
                      </a:cubicBezTo>
                      <a:cubicBezTo>
                        <a:pt x="30979" y="5611"/>
                        <a:pt x="29303" y="9586"/>
                        <a:pt x="27628" y="13366"/>
                      </a:cubicBezTo>
                      <a:cubicBezTo>
                        <a:pt x="15782" y="40097"/>
                        <a:pt x="5572" y="58880"/>
                        <a:pt x="390" y="67530"/>
                      </a:cubicBezTo>
                      <a:cubicBezTo>
                        <a:pt x="234" y="67725"/>
                        <a:pt x="78" y="67920"/>
                        <a:pt x="0" y="681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25307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DABC9319-96B8-7447-AEB1-DEF5EA0AF9CB}"/>
                    </a:ext>
                  </a:extLst>
                </p:cNvPr>
                <p:cNvSpPr/>
                <p:nvPr/>
              </p:nvSpPr>
              <p:spPr>
                <a:xfrm>
                  <a:off x="10167872" y="2596187"/>
                  <a:ext cx="294904" cy="19639"/>
                </a:xfrm>
                <a:custGeom>
                  <a:avLst/>
                  <a:gdLst>
                    <a:gd name="connsiteX0" fmla="*/ 0 w 294904"/>
                    <a:gd name="connsiteY0" fmla="*/ 0 h 19639"/>
                    <a:gd name="connsiteX1" fmla="*/ 1286 w 294904"/>
                    <a:gd name="connsiteY1" fmla="*/ 19640 h 19639"/>
                    <a:gd name="connsiteX2" fmla="*/ 293619 w 294904"/>
                    <a:gd name="connsiteY2" fmla="*/ 19640 h 19639"/>
                    <a:gd name="connsiteX3" fmla="*/ 294905 w 294904"/>
                    <a:gd name="connsiteY3" fmla="*/ 0 h 19639"/>
                    <a:gd name="connsiteX4" fmla="*/ 0 w 294904"/>
                    <a:gd name="connsiteY4" fmla="*/ 0 h 196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904" h="19639">
                      <a:moveTo>
                        <a:pt x="0" y="0"/>
                      </a:moveTo>
                      <a:cubicBezTo>
                        <a:pt x="0" y="0"/>
                        <a:pt x="662" y="6819"/>
                        <a:pt x="1286" y="19640"/>
                      </a:cubicBezTo>
                      <a:lnTo>
                        <a:pt x="293619" y="19640"/>
                      </a:lnTo>
                      <a:cubicBezTo>
                        <a:pt x="294242" y="6819"/>
                        <a:pt x="294905" y="0"/>
                        <a:pt x="29490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25307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2" name="Graphic 44">
                <a:extLst>
                  <a:ext uri="{FF2B5EF4-FFF2-40B4-BE49-F238E27FC236}">
                    <a16:creationId xmlns:a16="http://schemas.microsoft.com/office/drawing/2014/main" id="{6C6EF894-6501-CD4C-997F-D3F1DE960142}"/>
                  </a:ext>
                </a:extLst>
              </p:cNvPr>
              <p:cNvGrpSpPr/>
              <p:nvPr/>
            </p:nvGrpSpPr>
            <p:grpSpPr>
              <a:xfrm>
                <a:off x="10168262" y="2717492"/>
                <a:ext cx="294125" cy="30043"/>
                <a:chOff x="10168262" y="2717492"/>
                <a:chExt cx="294125" cy="30043"/>
              </a:xfrm>
              <a:solidFill>
                <a:srgbClr val="FFFFFF"/>
              </a:solidFill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CAB0CC0-0E06-0E40-B4F4-1B12594D1326}"/>
                    </a:ext>
                  </a:extLst>
                </p:cNvPr>
                <p:cNvSpPr/>
                <p:nvPr/>
              </p:nvSpPr>
              <p:spPr>
                <a:xfrm>
                  <a:off x="10169431" y="2717492"/>
                  <a:ext cx="291748" cy="2571"/>
                </a:xfrm>
                <a:custGeom>
                  <a:avLst/>
                  <a:gdLst>
                    <a:gd name="connsiteX0" fmla="*/ 0 w 291748"/>
                    <a:gd name="connsiteY0" fmla="*/ 2572 h 2571"/>
                    <a:gd name="connsiteX1" fmla="*/ 291748 w 291748"/>
                    <a:gd name="connsiteY1" fmla="*/ 2572 h 2571"/>
                    <a:gd name="connsiteX2" fmla="*/ 291631 w 291748"/>
                    <a:gd name="connsiteY2" fmla="*/ 0 h 2571"/>
                    <a:gd name="connsiteX3" fmla="*/ 78 w 291748"/>
                    <a:gd name="connsiteY3" fmla="*/ 0 h 2571"/>
                    <a:gd name="connsiteX4" fmla="*/ 0 w 291748"/>
                    <a:gd name="connsiteY4" fmla="*/ 2572 h 2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1748" h="2571">
                      <a:moveTo>
                        <a:pt x="0" y="2572"/>
                      </a:moveTo>
                      <a:lnTo>
                        <a:pt x="291748" y="2572"/>
                      </a:lnTo>
                      <a:cubicBezTo>
                        <a:pt x="291709" y="1715"/>
                        <a:pt x="291709" y="818"/>
                        <a:pt x="291631" y="0"/>
                      </a:cubicBezTo>
                      <a:lnTo>
                        <a:pt x="78" y="0"/>
                      </a:lnTo>
                      <a:cubicBezTo>
                        <a:pt x="78" y="857"/>
                        <a:pt x="39" y="1676"/>
                        <a:pt x="0" y="25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25307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BFE8305-9AF3-4B46-99D7-BA85455C0B72}"/>
                    </a:ext>
                  </a:extLst>
                </p:cNvPr>
                <p:cNvSpPr/>
                <p:nvPr/>
              </p:nvSpPr>
              <p:spPr>
                <a:xfrm>
                  <a:off x="10168262" y="2744925"/>
                  <a:ext cx="294125" cy="2571"/>
                </a:xfrm>
                <a:custGeom>
                  <a:avLst/>
                  <a:gdLst>
                    <a:gd name="connsiteX0" fmla="*/ 0 w 294125"/>
                    <a:gd name="connsiteY0" fmla="*/ 2572 h 2571"/>
                    <a:gd name="connsiteX1" fmla="*/ 294125 w 294125"/>
                    <a:gd name="connsiteY1" fmla="*/ 2572 h 2571"/>
                    <a:gd name="connsiteX2" fmla="*/ 293969 w 294125"/>
                    <a:gd name="connsiteY2" fmla="*/ 0 h 2571"/>
                    <a:gd name="connsiteX3" fmla="*/ 156 w 294125"/>
                    <a:gd name="connsiteY3" fmla="*/ 0 h 2571"/>
                    <a:gd name="connsiteX4" fmla="*/ 0 w 294125"/>
                    <a:gd name="connsiteY4" fmla="*/ 2572 h 2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125" h="2571">
                      <a:moveTo>
                        <a:pt x="0" y="2572"/>
                      </a:moveTo>
                      <a:lnTo>
                        <a:pt x="294125" y="2572"/>
                      </a:lnTo>
                      <a:cubicBezTo>
                        <a:pt x="294086" y="1715"/>
                        <a:pt x="294008" y="818"/>
                        <a:pt x="293969" y="0"/>
                      </a:cubicBezTo>
                      <a:lnTo>
                        <a:pt x="156" y="0"/>
                      </a:lnTo>
                      <a:cubicBezTo>
                        <a:pt x="78" y="896"/>
                        <a:pt x="39" y="1715"/>
                        <a:pt x="0" y="25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25307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35" name="Graphic 44">
                  <a:extLst>
                    <a:ext uri="{FF2B5EF4-FFF2-40B4-BE49-F238E27FC236}">
                      <a16:creationId xmlns:a16="http://schemas.microsoft.com/office/drawing/2014/main" id="{D7C4D6D6-66F0-BA44-8B1E-0D07846A6685}"/>
                    </a:ext>
                  </a:extLst>
                </p:cNvPr>
                <p:cNvGrpSpPr/>
                <p:nvPr/>
              </p:nvGrpSpPr>
              <p:grpSpPr>
                <a:xfrm>
                  <a:off x="10184901" y="2717492"/>
                  <a:ext cx="260925" cy="30043"/>
                  <a:chOff x="10184901" y="2717492"/>
                  <a:chExt cx="260925" cy="30043"/>
                </a:xfrm>
                <a:solidFill>
                  <a:srgbClr val="FFFFFF"/>
                </a:solidFill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63B83450-4E95-E64E-99E5-4A32FD87B163}"/>
                      </a:ext>
                    </a:extLst>
                  </p:cNvPr>
                  <p:cNvSpPr/>
                  <p:nvPr/>
                </p:nvSpPr>
                <p:spPr>
                  <a:xfrm>
                    <a:off x="10184901" y="2717492"/>
                    <a:ext cx="2571" cy="30043"/>
                  </a:xfrm>
                  <a:custGeom>
                    <a:avLst/>
                    <a:gdLst>
                      <a:gd name="connsiteX0" fmla="*/ 0 w 2571"/>
                      <a:gd name="connsiteY0" fmla="*/ 0 h 30043"/>
                      <a:gd name="connsiteX1" fmla="*/ 2572 w 2571"/>
                      <a:gd name="connsiteY1" fmla="*/ 0 h 30043"/>
                      <a:gd name="connsiteX2" fmla="*/ 2572 w 2571"/>
                      <a:gd name="connsiteY2" fmla="*/ 30044 h 30043"/>
                      <a:gd name="connsiteX3" fmla="*/ 0 w 2571"/>
                      <a:gd name="connsiteY3" fmla="*/ 30044 h 30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" h="30043">
                        <a:moveTo>
                          <a:pt x="0" y="0"/>
                        </a:moveTo>
                        <a:lnTo>
                          <a:pt x="2572" y="0"/>
                        </a:lnTo>
                        <a:lnTo>
                          <a:pt x="2572" y="30044"/>
                        </a:lnTo>
                        <a:lnTo>
                          <a:pt x="0" y="300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EB8B4EE-79F4-8240-94BA-50A4D83E93B3}"/>
                      </a:ext>
                    </a:extLst>
                  </p:cNvPr>
                  <p:cNvSpPr/>
                  <p:nvPr/>
                </p:nvSpPr>
                <p:spPr>
                  <a:xfrm>
                    <a:off x="10213581" y="2717492"/>
                    <a:ext cx="2571" cy="30043"/>
                  </a:xfrm>
                  <a:custGeom>
                    <a:avLst/>
                    <a:gdLst>
                      <a:gd name="connsiteX0" fmla="*/ 0 w 2571"/>
                      <a:gd name="connsiteY0" fmla="*/ 0 h 30043"/>
                      <a:gd name="connsiteX1" fmla="*/ 2572 w 2571"/>
                      <a:gd name="connsiteY1" fmla="*/ 0 h 30043"/>
                      <a:gd name="connsiteX2" fmla="*/ 2572 w 2571"/>
                      <a:gd name="connsiteY2" fmla="*/ 30044 h 30043"/>
                      <a:gd name="connsiteX3" fmla="*/ 0 w 2571"/>
                      <a:gd name="connsiteY3" fmla="*/ 30044 h 30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" h="30043">
                        <a:moveTo>
                          <a:pt x="0" y="0"/>
                        </a:moveTo>
                        <a:lnTo>
                          <a:pt x="2572" y="0"/>
                        </a:lnTo>
                        <a:lnTo>
                          <a:pt x="2572" y="30044"/>
                        </a:lnTo>
                        <a:lnTo>
                          <a:pt x="0" y="300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C87E711-E0C8-9D46-894B-B215AF38F522}"/>
                      </a:ext>
                    </a:extLst>
                  </p:cNvPr>
                  <p:cNvSpPr/>
                  <p:nvPr/>
                </p:nvSpPr>
                <p:spPr>
                  <a:xfrm>
                    <a:off x="10242299" y="2717492"/>
                    <a:ext cx="2571" cy="30043"/>
                  </a:xfrm>
                  <a:custGeom>
                    <a:avLst/>
                    <a:gdLst>
                      <a:gd name="connsiteX0" fmla="*/ 0 w 2571"/>
                      <a:gd name="connsiteY0" fmla="*/ 0 h 30043"/>
                      <a:gd name="connsiteX1" fmla="*/ 2572 w 2571"/>
                      <a:gd name="connsiteY1" fmla="*/ 0 h 30043"/>
                      <a:gd name="connsiteX2" fmla="*/ 2572 w 2571"/>
                      <a:gd name="connsiteY2" fmla="*/ 30044 h 30043"/>
                      <a:gd name="connsiteX3" fmla="*/ 0 w 2571"/>
                      <a:gd name="connsiteY3" fmla="*/ 30044 h 30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" h="30043">
                        <a:moveTo>
                          <a:pt x="0" y="0"/>
                        </a:moveTo>
                        <a:lnTo>
                          <a:pt x="2572" y="0"/>
                        </a:lnTo>
                        <a:lnTo>
                          <a:pt x="2572" y="30044"/>
                        </a:lnTo>
                        <a:lnTo>
                          <a:pt x="0" y="300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2D595D85-767F-7E49-BEE4-CECF377BD4BC}"/>
                      </a:ext>
                    </a:extLst>
                  </p:cNvPr>
                  <p:cNvSpPr/>
                  <p:nvPr/>
                </p:nvSpPr>
                <p:spPr>
                  <a:xfrm>
                    <a:off x="10271018" y="2717492"/>
                    <a:ext cx="2571" cy="30043"/>
                  </a:xfrm>
                  <a:custGeom>
                    <a:avLst/>
                    <a:gdLst>
                      <a:gd name="connsiteX0" fmla="*/ 0 w 2571"/>
                      <a:gd name="connsiteY0" fmla="*/ 0 h 30043"/>
                      <a:gd name="connsiteX1" fmla="*/ 2572 w 2571"/>
                      <a:gd name="connsiteY1" fmla="*/ 0 h 30043"/>
                      <a:gd name="connsiteX2" fmla="*/ 2572 w 2571"/>
                      <a:gd name="connsiteY2" fmla="*/ 30044 h 30043"/>
                      <a:gd name="connsiteX3" fmla="*/ 0 w 2571"/>
                      <a:gd name="connsiteY3" fmla="*/ 30044 h 30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" h="30043">
                        <a:moveTo>
                          <a:pt x="0" y="0"/>
                        </a:moveTo>
                        <a:lnTo>
                          <a:pt x="2572" y="0"/>
                        </a:lnTo>
                        <a:lnTo>
                          <a:pt x="2572" y="30044"/>
                        </a:lnTo>
                        <a:lnTo>
                          <a:pt x="0" y="300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1" name="Freeform 40">
                    <a:extLst>
                      <a:ext uri="{FF2B5EF4-FFF2-40B4-BE49-F238E27FC236}">
                        <a16:creationId xmlns:a16="http://schemas.microsoft.com/office/drawing/2014/main" id="{A838FD82-4874-F948-B35B-E5D45D14F884}"/>
                      </a:ext>
                    </a:extLst>
                  </p:cNvPr>
                  <p:cNvSpPr/>
                  <p:nvPr/>
                </p:nvSpPr>
                <p:spPr>
                  <a:xfrm>
                    <a:off x="10299698" y="2717492"/>
                    <a:ext cx="2571" cy="30043"/>
                  </a:xfrm>
                  <a:custGeom>
                    <a:avLst/>
                    <a:gdLst>
                      <a:gd name="connsiteX0" fmla="*/ 0 w 2571"/>
                      <a:gd name="connsiteY0" fmla="*/ 0 h 30043"/>
                      <a:gd name="connsiteX1" fmla="*/ 2572 w 2571"/>
                      <a:gd name="connsiteY1" fmla="*/ 0 h 30043"/>
                      <a:gd name="connsiteX2" fmla="*/ 2572 w 2571"/>
                      <a:gd name="connsiteY2" fmla="*/ 30044 h 30043"/>
                      <a:gd name="connsiteX3" fmla="*/ 0 w 2571"/>
                      <a:gd name="connsiteY3" fmla="*/ 30044 h 30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" h="30043">
                        <a:moveTo>
                          <a:pt x="0" y="0"/>
                        </a:moveTo>
                        <a:lnTo>
                          <a:pt x="2572" y="0"/>
                        </a:lnTo>
                        <a:lnTo>
                          <a:pt x="2572" y="30044"/>
                        </a:lnTo>
                        <a:lnTo>
                          <a:pt x="0" y="300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2" name="Freeform 41">
                    <a:extLst>
                      <a:ext uri="{FF2B5EF4-FFF2-40B4-BE49-F238E27FC236}">
                        <a16:creationId xmlns:a16="http://schemas.microsoft.com/office/drawing/2014/main" id="{4E7A7045-B00C-0C44-B3BF-EA98193D8630}"/>
                      </a:ext>
                    </a:extLst>
                  </p:cNvPr>
                  <p:cNvSpPr/>
                  <p:nvPr/>
                </p:nvSpPr>
                <p:spPr>
                  <a:xfrm>
                    <a:off x="10328417" y="2717492"/>
                    <a:ext cx="2571" cy="30043"/>
                  </a:xfrm>
                  <a:custGeom>
                    <a:avLst/>
                    <a:gdLst>
                      <a:gd name="connsiteX0" fmla="*/ 0 w 2571"/>
                      <a:gd name="connsiteY0" fmla="*/ 0 h 30043"/>
                      <a:gd name="connsiteX1" fmla="*/ 2572 w 2571"/>
                      <a:gd name="connsiteY1" fmla="*/ 0 h 30043"/>
                      <a:gd name="connsiteX2" fmla="*/ 2572 w 2571"/>
                      <a:gd name="connsiteY2" fmla="*/ 30044 h 30043"/>
                      <a:gd name="connsiteX3" fmla="*/ 0 w 2571"/>
                      <a:gd name="connsiteY3" fmla="*/ 30044 h 30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" h="30043">
                        <a:moveTo>
                          <a:pt x="0" y="0"/>
                        </a:moveTo>
                        <a:lnTo>
                          <a:pt x="2572" y="0"/>
                        </a:lnTo>
                        <a:lnTo>
                          <a:pt x="2572" y="30044"/>
                        </a:lnTo>
                        <a:lnTo>
                          <a:pt x="0" y="300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3" name="Freeform 42">
                    <a:extLst>
                      <a:ext uri="{FF2B5EF4-FFF2-40B4-BE49-F238E27FC236}">
                        <a16:creationId xmlns:a16="http://schemas.microsoft.com/office/drawing/2014/main" id="{0F1CA33F-8E0B-A94F-B9AD-B64E723C031B}"/>
                      </a:ext>
                    </a:extLst>
                  </p:cNvPr>
                  <p:cNvSpPr/>
                  <p:nvPr/>
                </p:nvSpPr>
                <p:spPr>
                  <a:xfrm>
                    <a:off x="10357136" y="2717492"/>
                    <a:ext cx="2571" cy="30043"/>
                  </a:xfrm>
                  <a:custGeom>
                    <a:avLst/>
                    <a:gdLst>
                      <a:gd name="connsiteX0" fmla="*/ 0 w 2571"/>
                      <a:gd name="connsiteY0" fmla="*/ 0 h 30043"/>
                      <a:gd name="connsiteX1" fmla="*/ 2572 w 2571"/>
                      <a:gd name="connsiteY1" fmla="*/ 0 h 30043"/>
                      <a:gd name="connsiteX2" fmla="*/ 2572 w 2571"/>
                      <a:gd name="connsiteY2" fmla="*/ 30044 h 30043"/>
                      <a:gd name="connsiteX3" fmla="*/ 0 w 2571"/>
                      <a:gd name="connsiteY3" fmla="*/ 30044 h 30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" h="30043">
                        <a:moveTo>
                          <a:pt x="0" y="0"/>
                        </a:moveTo>
                        <a:lnTo>
                          <a:pt x="2572" y="0"/>
                        </a:lnTo>
                        <a:lnTo>
                          <a:pt x="2572" y="30044"/>
                        </a:lnTo>
                        <a:lnTo>
                          <a:pt x="0" y="300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6F03925C-FFA9-2C4E-B98B-6E5A4786C306}"/>
                      </a:ext>
                    </a:extLst>
                  </p:cNvPr>
                  <p:cNvSpPr/>
                  <p:nvPr/>
                </p:nvSpPr>
                <p:spPr>
                  <a:xfrm>
                    <a:off x="10385816" y="2717492"/>
                    <a:ext cx="2571" cy="30043"/>
                  </a:xfrm>
                  <a:custGeom>
                    <a:avLst/>
                    <a:gdLst>
                      <a:gd name="connsiteX0" fmla="*/ 0 w 2571"/>
                      <a:gd name="connsiteY0" fmla="*/ 0 h 30043"/>
                      <a:gd name="connsiteX1" fmla="*/ 2572 w 2571"/>
                      <a:gd name="connsiteY1" fmla="*/ 0 h 30043"/>
                      <a:gd name="connsiteX2" fmla="*/ 2572 w 2571"/>
                      <a:gd name="connsiteY2" fmla="*/ 30044 h 30043"/>
                      <a:gd name="connsiteX3" fmla="*/ 0 w 2571"/>
                      <a:gd name="connsiteY3" fmla="*/ 30044 h 30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" h="30043">
                        <a:moveTo>
                          <a:pt x="0" y="0"/>
                        </a:moveTo>
                        <a:lnTo>
                          <a:pt x="2572" y="0"/>
                        </a:lnTo>
                        <a:lnTo>
                          <a:pt x="2572" y="30044"/>
                        </a:lnTo>
                        <a:lnTo>
                          <a:pt x="0" y="300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C34EEDB-5053-664A-9848-1699FD4124FE}"/>
                      </a:ext>
                    </a:extLst>
                  </p:cNvPr>
                  <p:cNvSpPr/>
                  <p:nvPr/>
                </p:nvSpPr>
                <p:spPr>
                  <a:xfrm>
                    <a:off x="10414535" y="2717492"/>
                    <a:ext cx="2571" cy="30043"/>
                  </a:xfrm>
                  <a:custGeom>
                    <a:avLst/>
                    <a:gdLst>
                      <a:gd name="connsiteX0" fmla="*/ 0 w 2571"/>
                      <a:gd name="connsiteY0" fmla="*/ 0 h 30043"/>
                      <a:gd name="connsiteX1" fmla="*/ 2572 w 2571"/>
                      <a:gd name="connsiteY1" fmla="*/ 0 h 30043"/>
                      <a:gd name="connsiteX2" fmla="*/ 2572 w 2571"/>
                      <a:gd name="connsiteY2" fmla="*/ 30044 h 30043"/>
                      <a:gd name="connsiteX3" fmla="*/ 0 w 2571"/>
                      <a:gd name="connsiteY3" fmla="*/ 30044 h 30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" h="30043">
                        <a:moveTo>
                          <a:pt x="0" y="0"/>
                        </a:moveTo>
                        <a:lnTo>
                          <a:pt x="2572" y="0"/>
                        </a:lnTo>
                        <a:lnTo>
                          <a:pt x="2572" y="30044"/>
                        </a:lnTo>
                        <a:lnTo>
                          <a:pt x="0" y="300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F3CA0B33-685B-8041-8410-0EA2F9BA491C}"/>
                      </a:ext>
                    </a:extLst>
                  </p:cNvPr>
                  <p:cNvSpPr/>
                  <p:nvPr/>
                </p:nvSpPr>
                <p:spPr>
                  <a:xfrm>
                    <a:off x="10443254" y="2717492"/>
                    <a:ext cx="2571" cy="30043"/>
                  </a:xfrm>
                  <a:custGeom>
                    <a:avLst/>
                    <a:gdLst>
                      <a:gd name="connsiteX0" fmla="*/ 0 w 2571"/>
                      <a:gd name="connsiteY0" fmla="*/ 0 h 30043"/>
                      <a:gd name="connsiteX1" fmla="*/ 2572 w 2571"/>
                      <a:gd name="connsiteY1" fmla="*/ 0 h 30043"/>
                      <a:gd name="connsiteX2" fmla="*/ 2572 w 2571"/>
                      <a:gd name="connsiteY2" fmla="*/ 30044 h 30043"/>
                      <a:gd name="connsiteX3" fmla="*/ 0 w 2571"/>
                      <a:gd name="connsiteY3" fmla="*/ 30044 h 30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" h="30043">
                        <a:moveTo>
                          <a:pt x="0" y="0"/>
                        </a:moveTo>
                        <a:lnTo>
                          <a:pt x="2572" y="0"/>
                        </a:lnTo>
                        <a:lnTo>
                          <a:pt x="2572" y="30044"/>
                        </a:lnTo>
                        <a:lnTo>
                          <a:pt x="0" y="300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238300CC-58B8-9A49-881B-984F883D10A6}"/>
                  </a:ext>
                </a:extLst>
              </p:cNvPr>
              <p:cNvSpPr/>
              <p:nvPr/>
            </p:nvSpPr>
            <p:spPr>
              <a:xfrm rot="-10800000">
                <a:off x="10035675" y="3125401"/>
                <a:ext cx="1166992" cy="25094"/>
              </a:xfrm>
              <a:custGeom>
                <a:avLst/>
                <a:gdLst>
                  <a:gd name="connsiteX0" fmla="*/ 0 w 1166992"/>
                  <a:gd name="connsiteY0" fmla="*/ 0 h 25094"/>
                  <a:gd name="connsiteX1" fmla="*/ 1166993 w 1166992"/>
                  <a:gd name="connsiteY1" fmla="*/ 0 h 25094"/>
                  <a:gd name="connsiteX2" fmla="*/ 1166993 w 1166992"/>
                  <a:gd name="connsiteY2" fmla="*/ 25095 h 25094"/>
                  <a:gd name="connsiteX3" fmla="*/ 0 w 1166992"/>
                  <a:gd name="connsiteY3" fmla="*/ 25095 h 25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6992" h="25094">
                    <a:moveTo>
                      <a:pt x="0" y="0"/>
                    </a:moveTo>
                    <a:lnTo>
                      <a:pt x="1166993" y="0"/>
                    </a:lnTo>
                    <a:lnTo>
                      <a:pt x="1166993" y="25095"/>
                    </a:lnTo>
                    <a:lnTo>
                      <a:pt x="0" y="25095"/>
                    </a:ln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rgbClr val="25307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9" name="Graphic 44">
              <a:extLst>
                <a:ext uri="{FF2B5EF4-FFF2-40B4-BE49-F238E27FC236}">
                  <a16:creationId xmlns:a16="http://schemas.microsoft.com/office/drawing/2014/main" id="{829E9A52-29B3-0B45-B0AC-5A94BEB85049}"/>
                </a:ext>
              </a:extLst>
            </p:cNvPr>
            <p:cNvGrpSpPr/>
            <p:nvPr/>
          </p:nvGrpSpPr>
          <p:grpSpPr>
            <a:xfrm>
              <a:off x="10478948" y="2665432"/>
              <a:ext cx="700086" cy="485571"/>
              <a:chOff x="10478948" y="2665432"/>
              <a:chExt cx="700086" cy="485571"/>
            </a:xfrm>
          </p:grpSpPr>
          <p:grpSp>
            <p:nvGrpSpPr>
              <p:cNvPr id="50" name="Graphic 44">
                <a:extLst>
                  <a:ext uri="{FF2B5EF4-FFF2-40B4-BE49-F238E27FC236}">
                    <a16:creationId xmlns:a16="http://schemas.microsoft.com/office/drawing/2014/main" id="{0B5C4059-467A-014D-9C98-A8A1429F2F60}"/>
                  </a:ext>
                </a:extLst>
              </p:cNvPr>
              <p:cNvGrpSpPr/>
              <p:nvPr/>
            </p:nvGrpSpPr>
            <p:grpSpPr>
              <a:xfrm>
                <a:off x="11169624" y="2836693"/>
                <a:ext cx="9410" cy="314080"/>
                <a:chOff x="11169624" y="2836693"/>
                <a:chExt cx="9410" cy="314080"/>
              </a:xfrm>
              <a:solidFill>
                <a:srgbClr val="FFFFFF"/>
              </a:solidFill>
            </p:grpSpPr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176ACD1D-6AB2-664A-95F2-8CD9214E9E0C}"/>
                    </a:ext>
                  </a:extLst>
                </p:cNvPr>
                <p:cNvSpPr/>
                <p:nvPr/>
              </p:nvSpPr>
              <p:spPr>
                <a:xfrm rot="-10800000">
                  <a:off x="11177148" y="2836697"/>
                  <a:ext cx="1870" cy="314076"/>
                </a:xfrm>
                <a:custGeom>
                  <a:avLst/>
                  <a:gdLst>
                    <a:gd name="connsiteX0" fmla="*/ 0 w 1870"/>
                    <a:gd name="connsiteY0" fmla="*/ 0 h 314076"/>
                    <a:gd name="connsiteX1" fmla="*/ 1870 w 1870"/>
                    <a:gd name="connsiteY1" fmla="*/ 0 h 314076"/>
                    <a:gd name="connsiteX2" fmla="*/ 1870 w 1870"/>
                    <a:gd name="connsiteY2" fmla="*/ 314076 h 314076"/>
                    <a:gd name="connsiteX3" fmla="*/ 0 w 1870"/>
                    <a:gd name="connsiteY3" fmla="*/ 314076 h 314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70" h="314076">
                      <a:moveTo>
                        <a:pt x="0" y="0"/>
                      </a:moveTo>
                      <a:lnTo>
                        <a:pt x="1870" y="0"/>
                      </a:lnTo>
                      <a:lnTo>
                        <a:pt x="1870" y="314076"/>
                      </a:lnTo>
                      <a:lnTo>
                        <a:pt x="0" y="31407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25307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BE0BF99A-DD74-0F46-9514-0A0196F51C33}"/>
                    </a:ext>
                  </a:extLst>
                </p:cNvPr>
                <p:cNvSpPr/>
                <p:nvPr/>
              </p:nvSpPr>
              <p:spPr>
                <a:xfrm rot="-10800000">
                  <a:off x="11169624" y="2836697"/>
                  <a:ext cx="1870" cy="314076"/>
                </a:xfrm>
                <a:custGeom>
                  <a:avLst/>
                  <a:gdLst>
                    <a:gd name="connsiteX0" fmla="*/ 0 w 1870"/>
                    <a:gd name="connsiteY0" fmla="*/ 0 h 314076"/>
                    <a:gd name="connsiteX1" fmla="*/ 1871 w 1870"/>
                    <a:gd name="connsiteY1" fmla="*/ 0 h 314076"/>
                    <a:gd name="connsiteX2" fmla="*/ 1871 w 1870"/>
                    <a:gd name="connsiteY2" fmla="*/ 314076 h 314076"/>
                    <a:gd name="connsiteX3" fmla="*/ 0 w 1870"/>
                    <a:gd name="connsiteY3" fmla="*/ 314076 h 314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70" h="314076">
                      <a:moveTo>
                        <a:pt x="0" y="0"/>
                      </a:moveTo>
                      <a:lnTo>
                        <a:pt x="1871" y="0"/>
                      </a:lnTo>
                      <a:lnTo>
                        <a:pt x="1871" y="314076"/>
                      </a:lnTo>
                      <a:lnTo>
                        <a:pt x="0" y="31407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25307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53" name="Graphic 44">
                  <a:extLst>
                    <a:ext uri="{FF2B5EF4-FFF2-40B4-BE49-F238E27FC236}">
                      <a16:creationId xmlns:a16="http://schemas.microsoft.com/office/drawing/2014/main" id="{2FD5D3B2-597B-C545-A7CC-B8828A07E56E}"/>
                    </a:ext>
                  </a:extLst>
                </p:cNvPr>
                <p:cNvGrpSpPr/>
                <p:nvPr/>
              </p:nvGrpSpPr>
              <p:grpSpPr>
                <a:xfrm>
                  <a:off x="11169643" y="2836693"/>
                  <a:ext cx="9391" cy="307958"/>
                  <a:chOff x="11169643" y="2836693"/>
                  <a:chExt cx="9391" cy="307958"/>
                </a:xfrm>
                <a:solidFill>
                  <a:srgbClr val="FFFFFF"/>
                </a:solidFill>
              </p:grpSpPr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3CBA2586-4083-D541-91B0-A3B66BF3CC0C}"/>
                      </a:ext>
                    </a:extLst>
                  </p:cNvPr>
                  <p:cNvSpPr/>
                  <p:nvPr/>
                </p:nvSpPr>
                <p:spPr>
                  <a:xfrm>
                    <a:off x="11169643" y="3143248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60F5367B-A906-EF46-928B-8A6F9E28EB4F}"/>
                      </a:ext>
                    </a:extLst>
                  </p:cNvPr>
                  <p:cNvSpPr/>
                  <p:nvPr/>
                </p:nvSpPr>
                <p:spPr>
                  <a:xfrm>
                    <a:off x="11169643" y="3137131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11B9A6E3-59BD-7B41-9C51-2DA9C42EA7BC}"/>
                      </a:ext>
                    </a:extLst>
                  </p:cNvPr>
                  <p:cNvSpPr/>
                  <p:nvPr/>
                </p:nvSpPr>
                <p:spPr>
                  <a:xfrm>
                    <a:off x="11169643" y="3130974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4F6D3E0D-C7B0-A447-9812-40CF9EF55492}"/>
                      </a:ext>
                    </a:extLst>
                  </p:cNvPr>
                  <p:cNvSpPr/>
                  <p:nvPr/>
                </p:nvSpPr>
                <p:spPr>
                  <a:xfrm>
                    <a:off x="11169643" y="3124856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8" name="Freeform 57">
                    <a:extLst>
                      <a:ext uri="{FF2B5EF4-FFF2-40B4-BE49-F238E27FC236}">
                        <a16:creationId xmlns:a16="http://schemas.microsoft.com/office/drawing/2014/main" id="{AFF8C2D6-B62E-E348-B51C-761526C7D8D6}"/>
                      </a:ext>
                    </a:extLst>
                  </p:cNvPr>
                  <p:cNvSpPr/>
                  <p:nvPr/>
                </p:nvSpPr>
                <p:spPr>
                  <a:xfrm>
                    <a:off x="11169643" y="3118738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9" name="Freeform 58">
                    <a:extLst>
                      <a:ext uri="{FF2B5EF4-FFF2-40B4-BE49-F238E27FC236}">
                        <a16:creationId xmlns:a16="http://schemas.microsoft.com/office/drawing/2014/main" id="{76C61EAF-08D3-CD4E-BC16-045887EDB146}"/>
                      </a:ext>
                    </a:extLst>
                  </p:cNvPr>
                  <p:cNvSpPr/>
                  <p:nvPr/>
                </p:nvSpPr>
                <p:spPr>
                  <a:xfrm>
                    <a:off x="11169643" y="3112581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0" name="Freeform 59">
                    <a:extLst>
                      <a:ext uri="{FF2B5EF4-FFF2-40B4-BE49-F238E27FC236}">
                        <a16:creationId xmlns:a16="http://schemas.microsoft.com/office/drawing/2014/main" id="{DDDB9077-EEFD-1245-A486-00AC496EE992}"/>
                      </a:ext>
                    </a:extLst>
                  </p:cNvPr>
                  <p:cNvSpPr/>
                  <p:nvPr/>
                </p:nvSpPr>
                <p:spPr>
                  <a:xfrm>
                    <a:off x="11169643" y="3106463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1" name="Freeform 60">
                    <a:extLst>
                      <a:ext uri="{FF2B5EF4-FFF2-40B4-BE49-F238E27FC236}">
                        <a16:creationId xmlns:a16="http://schemas.microsoft.com/office/drawing/2014/main" id="{9F683D6D-EEBB-6F41-9CFD-590C00903107}"/>
                      </a:ext>
                    </a:extLst>
                  </p:cNvPr>
                  <p:cNvSpPr/>
                  <p:nvPr/>
                </p:nvSpPr>
                <p:spPr>
                  <a:xfrm>
                    <a:off x="11169643" y="3100345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EF68E3E8-BE23-E041-9CE4-A170AFDAC8C4}"/>
                      </a:ext>
                    </a:extLst>
                  </p:cNvPr>
                  <p:cNvSpPr/>
                  <p:nvPr/>
                </p:nvSpPr>
                <p:spPr>
                  <a:xfrm>
                    <a:off x="11169643" y="3094189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3" name="Freeform 62">
                    <a:extLst>
                      <a:ext uri="{FF2B5EF4-FFF2-40B4-BE49-F238E27FC236}">
                        <a16:creationId xmlns:a16="http://schemas.microsoft.com/office/drawing/2014/main" id="{4D04666F-3446-4B43-A496-C02AC0791913}"/>
                      </a:ext>
                    </a:extLst>
                  </p:cNvPr>
                  <p:cNvSpPr/>
                  <p:nvPr/>
                </p:nvSpPr>
                <p:spPr>
                  <a:xfrm>
                    <a:off x="11169643" y="3088071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9C6E1623-8BE8-9840-A407-A7599F380886}"/>
                      </a:ext>
                    </a:extLst>
                  </p:cNvPr>
                  <p:cNvSpPr/>
                  <p:nvPr/>
                </p:nvSpPr>
                <p:spPr>
                  <a:xfrm>
                    <a:off x="11169643" y="3081953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35DF58B1-40E3-CA43-910B-6ED0EC66DD0F}"/>
                      </a:ext>
                    </a:extLst>
                  </p:cNvPr>
                  <p:cNvSpPr/>
                  <p:nvPr/>
                </p:nvSpPr>
                <p:spPr>
                  <a:xfrm>
                    <a:off x="11169643" y="3075796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F297EAD1-701D-8643-A1C0-72BDDA69C239}"/>
                      </a:ext>
                    </a:extLst>
                  </p:cNvPr>
                  <p:cNvSpPr/>
                  <p:nvPr/>
                </p:nvSpPr>
                <p:spPr>
                  <a:xfrm>
                    <a:off x="11169643" y="3069678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097792C5-59D7-144D-A73E-ACFB3EB1B7D5}"/>
                      </a:ext>
                    </a:extLst>
                  </p:cNvPr>
                  <p:cNvSpPr/>
                  <p:nvPr/>
                </p:nvSpPr>
                <p:spPr>
                  <a:xfrm>
                    <a:off x="11169643" y="3063560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8" name="Freeform 67">
                    <a:extLst>
                      <a:ext uri="{FF2B5EF4-FFF2-40B4-BE49-F238E27FC236}">
                        <a16:creationId xmlns:a16="http://schemas.microsoft.com/office/drawing/2014/main" id="{26AA83F3-00BF-9C4E-AD01-799A59B068D6}"/>
                      </a:ext>
                    </a:extLst>
                  </p:cNvPr>
                  <p:cNvSpPr/>
                  <p:nvPr/>
                </p:nvSpPr>
                <p:spPr>
                  <a:xfrm>
                    <a:off x="11169643" y="3057403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6EDC0A29-D4B8-ED4F-94DC-12A7844436BB}"/>
                      </a:ext>
                    </a:extLst>
                  </p:cNvPr>
                  <p:cNvSpPr/>
                  <p:nvPr/>
                </p:nvSpPr>
                <p:spPr>
                  <a:xfrm>
                    <a:off x="11169643" y="3051286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7548DC94-0A24-F145-B0B1-7D043AF24DAE}"/>
                      </a:ext>
                    </a:extLst>
                  </p:cNvPr>
                  <p:cNvSpPr/>
                  <p:nvPr/>
                </p:nvSpPr>
                <p:spPr>
                  <a:xfrm>
                    <a:off x="11169643" y="3045168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EE54B46F-E377-934B-9596-62673F671340}"/>
                      </a:ext>
                    </a:extLst>
                  </p:cNvPr>
                  <p:cNvSpPr/>
                  <p:nvPr/>
                </p:nvSpPr>
                <p:spPr>
                  <a:xfrm>
                    <a:off x="11169643" y="3039011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89A27314-0CDE-B34C-9938-376EB3D42DF5}"/>
                      </a:ext>
                    </a:extLst>
                  </p:cNvPr>
                  <p:cNvSpPr/>
                  <p:nvPr/>
                </p:nvSpPr>
                <p:spPr>
                  <a:xfrm>
                    <a:off x="11169643" y="3032893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B3FE308F-B3DF-7A4F-8EA6-D66ABCD05E81}"/>
                      </a:ext>
                    </a:extLst>
                  </p:cNvPr>
                  <p:cNvSpPr/>
                  <p:nvPr/>
                </p:nvSpPr>
                <p:spPr>
                  <a:xfrm>
                    <a:off x="11169643" y="3026775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5" name="Freeform 74">
                    <a:extLst>
                      <a:ext uri="{FF2B5EF4-FFF2-40B4-BE49-F238E27FC236}">
                        <a16:creationId xmlns:a16="http://schemas.microsoft.com/office/drawing/2014/main" id="{4C66879E-79CE-194C-97C1-21EFA63E5B26}"/>
                      </a:ext>
                    </a:extLst>
                  </p:cNvPr>
                  <p:cNvSpPr/>
                  <p:nvPr/>
                </p:nvSpPr>
                <p:spPr>
                  <a:xfrm>
                    <a:off x="11169643" y="3020618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6" name="Freeform 75">
                    <a:extLst>
                      <a:ext uri="{FF2B5EF4-FFF2-40B4-BE49-F238E27FC236}">
                        <a16:creationId xmlns:a16="http://schemas.microsoft.com/office/drawing/2014/main" id="{C205E085-D178-1F4F-B618-8194B8A03B3F}"/>
                      </a:ext>
                    </a:extLst>
                  </p:cNvPr>
                  <p:cNvSpPr/>
                  <p:nvPr/>
                </p:nvSpPr>
                <p:spPr>
                  <a:xfrm>
                    <a:off x="11169643" y="3014501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C06F884E-3C96-494E-86E6-A4F621DA9832}"/>
                      </a:ext>
                    </a:extLst>
                  </p:cNvPr>
                  <p:cNvSpPr/>
                  <p:nvPr/>
                </p:nvSpPr>
                <p:spPr>
                  <a:xfrm>
                    <a:off x="11169643" y="3008383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3A496D68-A8C8-D741-8F39-EABD7EA2A38C}"/>
                      </a:ext>
                    </a:extLst>
                  </p:cNvPr>
                  <p:cNvSpPr/>
                  <p:nvPr/>
                </p:nvSpPr>
                <p:spPr>
                  <a:xfrm>
                    <a:off x="11169643" y="3002226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2" name="Freeform 81">
                    <a:extLst>
                      <a:ext uri="{FF2B5EF4-FFF2-40B4-BE49-F238E27FC236}">
                        <a16:creationId xmlns:a16="http://schemas.microsoft.com/office/drawing/2014/main" id="{D5522888-E996-664D-9919-FB1F87732ECF}"/>
                      </a:ext>
                    </a:extLst>
                  </p:cNvPr>
                  <p:cNvSpPr/>
                  <p:nvPr/>
                </p:nvSpPr>
                <p:spPr>
                  <a:xfrm>
                    <a:off x="11169643" y="2996108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4" name="Freeform 83">
                    <a:extLst>
                      <a:ext uri="{FF2B5EF4-FFF2-40B4-BE49-F238E27FC236}">
                        <a16:creationId xmlns:a16="http://schemas.microsoft.com/office/drawing/2014/main" id="{A94343AA-182D-B441-9C98-DA40403A7F89}"/>
                      </a:ext>
                    </a:extLst>
                  </p:cNvPr>
                  <p:cNvSpPr/>
                  <p:nvPr/>
                </p:nvSpPr>
                <p:spPr>
                  <a:xfrm>
                    <a:off x="11169643" y="2989990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E4A6F6F1-C815-1045-BFFC-915252D0770C}"/>
                      </a:ext>
                    </a:extLst>
                  </p:cNvPr>
                  <p:cNvSpPr/>
                  <p:nvPr/>
                </p:nvSpPr>
                <p:spPr>
                  <a:xfrm>
                    <a:off x="11169643" y="2983833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C6CEE7D0-F9F2-6645-8A58-D3214B23D03C}"/>
                      </a:ext>
                    </a:extLst>
                  </p:cNvPr>
                  <p:cNvSpPr/>
                  <p:nvPr/>
                </p:nvSpPr>
                <p:spPr>
                  <a:xfrm>
                    <a:off x="11169643" y="2977715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9CB3812A-6DE8-2A49-A700-588AB70B49EA}"/>
                      </a:ext>
                    </a:extLst>
                  </p:cNvPr>
                  <p:cNvSpPr/>
                  <p:nvPr/>
                </p:nvSpPr>
                <p:spPr>
                  <a:xfrm>
                    <a:off x="11169643" y="2971559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0" name="Freeform 89">
                    <a:extLst>
                      <a:ext uri="{FF2B5EF4-FFF2-40B4-BE49-F238E27FC236}">
                        <a16:creationId xmlns:a16="http://schemas.microsoft.com/office/drawing/2014/main" id="{7B6EA8F6-43DF-8E4B-A62E-ADE13C3FC760}"/>
                      </a:ext>
                    </a:extLst>
                  </p:cNvPr>
                  <p:cNvSpPr/>
                  <p:nvPr/>
                </p:nvSpPr>
                <p:spPr>
                  <a:xfrm>
                    <a:off x="11169643" y="2965441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" name="Freeform 97">
                    <a:extLst>
                      <a:ext uri="{FF2B5EF4-FFF2-40B4-BE49-F238E27FC236}">
                        <a16:creationId xmlns:a16="http://schemas.microsoft.com/office/drawing/2014/main" id="{2BE7FF92-7100-3C4A-9286-B532BCB79812}"/>
                      </a:ext>
                    </a:extLst>
                  </p:cNvPr>
                  <p:cNvSpPr/>
                  <p:nvPr/>
                </p:nvSpPr>
                <p:spPr>
                  <a:xfrm>
                    <a:off x="11169643" y="2959323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" name="Freeform 98">
                    <a:extLst>
                      <a:ext uri="{FF2B5EF4-FFF2-40B4-BE49-F238E27FC236}">
                        <a16:creationId xmlns:a16="http://schemas.microsoft.com/office/drawing/2014/main" id="{87A74D8D-5AF1-6F40-9080-FBCB08562777}"/>
                      </a:ext>
                    </a:extLst>
                  </p:cNvPr>
                  <p:cNvSpPr/>
                  <p:nvPr/>
                </p:nvSpPr>
                <p:spPr>
                  <a:xfrm>
                    <a:off x="11169643" y="2953166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" name="Freeform 99">
                    <a:extLst>
                      <a:ext uri="{FF2B5EF4-FFF2-40B4-BE49-F238E27FC236}">
                        <a16:creationId xmlns:a16="http://schemas.microsoft.com/office/drawing/2014/main" id="{34FA9779-01C3-6D40-AE38-719CA75401F4}"/>
                      </a:ext>
                    </a:extLst>
                  </p:cNvPr>
                  <p:cNvSpPr/>
                  <p:nvPr/>
                </p:nvSpPr>
                <p:spPr>
                  <a:xfrm>
                    <a:off x="11169643" y="2947048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 100">
                    <a:extLst>
                      <a:ext uri="{FF2B5EF4-FFF2-40B4-BE49-F238E27FC236}">
                        <a16:creationId xmlns:a16="http://schemas.microsoft.com/office/drawing/2014/main" id="{B89A0421-E9E8-B74D-B95B-568505151CF3}"/>
                      </a:ext>
                    </a:extLst>
                  </p:cNvPr>
                  <p:cNvSpPr/>
                  <p:nvPr/>
                </p:nvSpPr>
                <p:spPr>
                  <a:xfrm>
                    <a:off x="11169643" y="2940930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2" name="Freeform 101">
                    <a:extLst>
                      <a:ext uri="{FF2B5EF4-FFF2-40B4-BE49-F238E27FC236}">
                        <a16:creationId xmlns:a16="http://schemas.microsoft.com/office/drawing/2014/main" id="{469258E4-9A38-2743-AA56-4ED009A9516D}"/>
                      </a:ext>
                    </a:extLst>
                  </p:cNvPr>
                  <p:cNvSpPr/>
                  <p:nvPr/>
                </p:nvSpPr>
                <p:spPr>
                  <a:xfrm>
                    <a:off x="11169643" y="2934773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3" name="Freeform 102">
                    <a:extLst>
                      <a:ext uri="{FF2B5EF4-FFF2-40B4-BE49-F238E27FC236}">
                        <a16:creationId xmlns:a16="http://schemas.microsoft.com/office/drawing/2014/main" id="{08F86087-4815-764A-891C-0690E8B1AEDC}"/>
                      </a:ext>
                    </a:extLst>
                  </p:cNvPr>
                  <p:cNvSpPr/>
                  <p:nvPr/>
                </p:nvSpPr>
                <p:spPr>
                  <a:xfrm>
                    <a:off x="11169643" y="2928656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4" name="Freeform 103">
                    <a:extLst>
                      <a:ext uri="{FF2B5EF4-FFF2-40B4-BE49-F238E27FC236}">
                        <a16:creationId xmlns:a16="http://schemas.microsoft.com/office/drawing/2014/main" id="{7CAF9164-F5FF-8943-ADCA-09158D93D249}"/>
                      </a:ext>
                    </a:extLst>
                  </p:cNvPr>
                  <p:cNvSpPr/>
                  <p:nvPr/>
                </p:nvSpPr>
                <p:spPr>
                  <a:xfrm>
                    <a:off x="11169643" y="2922538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5" name="Freeform 104">
                    <a:extLst>
                      <a:ext uri="{FF2B5EF4-FFF2-40B4-BE49-F238E27FC236}">
                        <a16:creationId xmlns:a16="http://schemas.microsoft.com/office/drawing/2014/main" id="{DF5259F9-A253-2E40-8170-265C67B9D8D1}"/>
                      </a:ext>
                    </a:extLst>
                  </p:cNvPr>
                  <p:cNvSpPr/>
                  <p:nvPr/>
                </p:nvSpPr>
                <p:spPr>
                  <a:xfrm>
                    <a:off x="11169643" y="2916381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7" name="Freeform 106">
                    <a:extLst>
                      <a:ext uri="{FF2B5EF4-FFF2-40B4-BE49-F238E27FC236}">
                        <a16:creationId xmlns:a16="http://schemas.microsoft.com/office/drawing/2014/main" id="{7646A24C-5D8D-F941-99DC-0CA88AC4CB7C}"/>
                      </a:ext>
                    </a:extLst>
                  </p:cNvPr>
                  <p:cNvSpPr/>
                  <p:nvPr/>
                </p:nvSpPr>
                <p:spPr>
                  <a:xfrm>
                    <a:off x="11169643" y="2910263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8" name="Freeform 107">
                    <a:extLst>
                      <a:ext uri="{FF2B5EF4-FFF2-40B4-BE49-F238E27FC236}">
                        <a16:creationId xmlns:a16="http://schemas.microsoft.com/office/drawing/2014/main" id="{A6FDAF03-4C24-CB40-9DC7-35D61A69BFFB}"/>
                      </a:ext>
                    </a:extLst>
                  </p:cNvPr>
                  <p:cNvSpPr/>
                  <p:nvPr/>
                </p:nvSpPr>
                <p:spPr>
                  <a:xfrm>
                    <a:off x="11169643" y="2904145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9" name="Freeform 108">
                    <a:extLst>
                      <a:ext uri="{FF2B5EF4-FFF2-40B4-BE49-F238E27FC236}">
                        <a16:creationId xmlns:a16="http://schemas.microsoft.com/office/drawing/2014/main" id="{BB11CF05-FCC3-5F4C-8B86-EE010F85FFEC}"/>
                      </a:ext>
                    </a:extLst>
                  </p:cNvPr>
                  <p:cNvSpPr/>
                  <p:nvPr/>
                </p:nvSpPr>
                <p:spPr>
                  <a:xfrm>
                    <a:off x="11169643" y="2897988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0" name="Freeform 109">
                    <a:extLst>
                      <a:ext uri="{FF2B5EF4-FFF2-40B4-BE49-F238E27FC236}">
                        <a16:creationId xmlns:a16="http://schemas.microsoft.com/office/drawing/2014/main" id="{024D47A6-C663-E24C-A0B4-EA7EEA2CF01C}"/>
                      </a:ext>
                    </a:extLst>
                  </p:cNvPr>
                  <p:cNvSpPr/>
                  <p:nvPr/>
                </p:nvSpPr>
                <p:spPr>
                  <a:xfrm>
                    <a:off x="11169643" y="2891870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1" name="Freeform 110">
                    <a:extLst>
                      <a:ext uri="{FF2B5EF4-FFF2-40B4-BE49-F238E27FC236}">
                        <a16:creationId xmlns:a16="http://schemas.microsoft.com/office/drawing/2014/main" id="{1C09019E-3635-F94F-BB39-A88BC37A0F8F}"/>
                      </a:ext>
                    </a:extLst>
                  </p:cNvPr>
                  <p:cNvSpPr/>
                  <p:nvPr/>
                </p:nvSpPr>
                <p:spPr>
                  <a:xfrm>
                    <a:off x="11169643" y="2885753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2" name="Freeform 111">
                    <a:extLst>
                      <a:ext uri="{FF2B5EF4-FFF2-40B4-BE49-F238E27FC236}">
                        <a16:creationId xmlns:a16="http://schemas.microsoft.com/office/drawing/2014/main" id="{2BABC5F4-F901-3B47-A222-E6C1F752148A}"/>
                      </a:ext>
                    </a:extLst>
                  </p:cNvPr>
                  <p:cNvSpPr/>
                  <p:nvPr/>
                </p:nvSpPr>
                <p:spPr>
                  <a:xfrm>
                    <a:off x="11169643" y="2879596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3" name="Freeform 112">
                    <a:extLst>
                      <a:ext uri="{FF2B5EF4-FFF2-40B4-BE49-F238E27FC236}">
                        <a16:creationId xmlns:a16="http://schemas.microsoft.com/office/drawing/2014/main" id="{731B39A3-124F-3A4A-B48D-4779777034E4}"/>
                      </a:ext>
                    </a:extLst>
                  </p:cNvPr>
                  <p:cNvSpPr/>
                  <p:nvPr/>
                </p:nvSpPr>
                <p:spPr>
                  <a:xfrm>
                    <a:off x="11169643" y="2873478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4" name="Freeform 113">
                    <a:extLst>
                      <a:ext uri="{FF2B5EF4-FFF2-40B4-BE49-F238E27FC236}">
                        <a16:creationId xmlns:a16="http://schemas.microsoft.com/office/drawing/2014/main" id="{010CB458-11B9-594A-8386-57C551B5A5D7}"/>
                      </a:ext>
                    </a:extLst>
                  </p:cNvPr>
                  <p:cNvSpPr/>
                  <p:nvPr/>
                </p:nvSpPr>
                <p:spPr>
                  <a:xfrm>
                    <a:off x="11169643" y="2867360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5" name="Freeform 114">
                    <a:extLst>
                      <a:ext uri="{FF2B5EF4-FFF2-40B4-BE49-F238E27FC236}">
                        <a16:creationId xmlns:a16="http://schemas.microsoft.com/office/drawing/2014/main" id="{E9612DBB-2379-D440-B202-BDFCB5961A7D}"/>
                      </a:ext>
                    </a:extLst>
                  </p:cNvPr>
                  <p:cNvSpPr/>
                  <p:nvPr/>
                </p:nvSpPr>
                <p:spPr>
                  <a:xfrm>
                    <a:off x="11169643" y="2861203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7" name="Freeform 116">
                    <a:extLst>
                      <a:ext uri="{FF2B5EF4-FFF2-40B4-BE49-F238E27FC236}">
                        <a16:creationId xmlns:a16="http://schemas.microsoft.com/office/drawing/2014/main" id="{65A91A4F-A20E-C741-BBFF-A0EA5590A563}"/>
                      </a:ext>
                    </a:extLst>
                  </p:cNvPr>
                  <p:cNvSpPr/>
                  <p:nvPr/>
                </p:nvSpPr>
                <p:spPr>
                  <a:xfrm>
                    <a:off x="11169643" y="2855085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8" name="Freeform 117">
                    <a:extLst>
                      <a:ext uri="{FF2B5EF4-FFF2-40B4-BE49-F238E27FC236}">
                        <a16:creationId xmlns:a16="http://schemas.microsoft.com/office/drawing/2014/main" id="{C47BC743-C8EC-8043-A3CF-13852FDCF11A}"/>
                      </a:ext>
                    </a:extLst>
                  </p:cNvPr>
                  <p:cNvSpPr/>
                  <p:nvPr/>
                </p:nvSpPr>
                <p:spPr>
                  <a:xfrm>
                    <a:off x="11169643" y="2848968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9" name="Freeform 118">
                    <a:extLst>
                      <a:ext uri="{FF2B5EF4-FFF2-40B4-BE49-F238E27FC236}">
                        <a16:creationId xmlns:a16="http://schemas.microsoft.com/office/drawing/2014/main" id="{3665067D-E578-8748-868C-DF5D4C5A04B3}"/>
                      </a:ext>
                    </a:extLst>
                  </p:cNvPr>
                  <p:cNvSpPr/>
                  <p:nvPr/>
                </p:nvSpPr>
                <p:spPr>
                  <a:xfrm>
                    <a:off x="11169643" y="2842811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0" name="Freeform 119">
                    <a:extLst>
                      <a:ext uri="{FF2B5EF4-FFF2-40B4-BE49-F238E27FC236}">
                        <a16:creationId xmlns:a16="http://schemas.microsoft.com/office/drawing/2014/main" id="{2DA16B71-678E-314E-84BB-D42C8304F167}"/>
                      </a:ext>
                    </a:extLst>
                  </p:cNvPr>
                  <p:cNvSpPr/>
                  <p:nvPr/>
                </p:nvSpPr>
                <p:spPr>
                  <a:xfrm>
                    <a:off x="11169643" y="2836693"/>
                    <a:ext cx="9391" cy="1402"/>
                  </a:xfrm>
                  <a:custGeom>
                    <a:avLst/>
                    <a:gdLst>
                      <a:gd name="connsiteX0" fmla="*/ 0 w 9391"/>
                      <a:gd name="connsiteY0" fmla="*/ 0 h 1402"/>
                      <a:gd name="connsiteX1" fmla="*/ 9391 w 9391"/>
                      <a:gd name="connsiteY1" fmla="*/ 0 h 1402"/>
                      <a:gd name="connsiteX2" fmla="*/ 9391 w 9391"/>
                      <a:gd name="connsiteY2" fmla="*/ 1403 h 1402"/>
                      <a:gd name="connsiteX3" fmla="*/ 0 w 9391"/>
                      <a:gd name="connsiteY3" fmla="*/ 1403 h 1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91" h="1402">
                        <a:moveTo>
                          <a:pt x="0" y="0"/>
                        </a:moveTo>
                        <a:lnTo>
                          <a:pt x="9391" y="0"/>
                        </a:lnTo>
                        <a:lnTo>
                          <a:pt x="9391" y="1403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755310F1-A4CA-CD4D-A090-5F7EFD96A362}"/>
                  </a:ext>
                </a:extLst>
              </p:cNvPr>
              <p:cNvSpPr/>
              <p:nvPr/>
            </p:nvSpPr>
            <p:spPr>
              <a:xfrm rot="-10800000">
                <a:off x="11161141" y="2836697"/>
                <a:ext cx="13170" cy="314076"/>
              </a:xfrm>
              <a:custGeom>
                <a:avLst/>
                <a:gdLst>
                  <a:gd name="connsiteX0" fmla="*/ 0 w 13170"/>
                  <a:gd name="connsiteY0" fmla="*/ 0 h 314076"/>
                  <a:gd name="connsiteX1" fmla="*/ 13171 w 13170"/>
                  <a:gd name="connsiteY1" fmla="*/ 0 h 314076"/>
                  <a:gd name="connsiteX2" fmla="*/ 13171 w 13170"/>
                  <a:gd name="connsiteY2" fmla="*/ 314076 h 314076"/>
                  <a:gd name="connsiteX3" fmla="*/ 0 w 13170"/>
                  <a:gd name="connsiteY3" fmla="*/ 314076 h 314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70" h="314076">
                    <a:moveTo>
                      <a:pt x="0" y="0"/>
                    </a:moveTo>
                    <a:lnTo>
                      <a:pt x="13171" y="0"/>
                    </a:lnTo>
                    <a:lnTo>
                      <a:pt x="13171" y="314076"/>
                    </a:lnTo>
                    <a:lnTo>
                      <a:pt x="0" y="314076"/>
                    </a:ln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rgbClr val="25307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E6B695E4-68D9-214C-BF6E-85EE72746656}"/>
                  </a:ext>
                </a:extLst>
              </p:cNvPr>
              <p:cNvSpPr/>
              <p:nvPr/>
            </p:nvSpPr>
            <p:spPr>
              <a:xfrm rot="-10800000">
                <a:off x="11089675" y="2836697"/>
                <a:ext cx="13170" cy="314076"/>
              </a:xfrm>
              <a:custGeom>
                <a:avLst/>
                <a:gdLst>
                  <a:gd name="connsiteX0" fmla="*/ 0 w 13170"/>
                  <a:gd name="connsiteY0" fmla="*/ 0 h 314076"/>
                  <a:gd name="connsiteX1" fmla="*/ 13171 w 13170"/>
                  <a:gd name="connsiteY1" fmla="*/ 0 h 314076"/>
                  <a:gd name="connsiteX2" fmla="*/ 13171 w 13170"/>
                  <a:gd name="connsiteY2" fmla="*/ 314076 h 314076"/>
                  <a:gd name="connsiteX3" fmla="*/ 0 w 13170"/>
                  <a:gd name="connsiteY3" fmla="*/ 314076 h 314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70" h="314076">
                    <a:moveTo>
                      <a:pt x="0" y="0"/>
                    </a:moveTo>
                    <a:lnTo>
                      <a:pt x="13171" y="0"/>
                    </a:lnTo>
                    <a:lnTo>
                      <a:pt x="13171" y="314076"/>
                    </a:lnTo>
                    <a:lnTo>
                      <a:pt x="0" y="314076"/>
                    </a:ln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rgbClr val="25307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D74100E5-68FB-1347-A366-43592B5E32BD}"/>
                  </a:ext>
                </a:extLst>
              </p:cNvPr>
              <p:cNvSpPr/>
              <p:nvPr/>
            </p:nvSpPr>
            <p:spPr>
              <a:xfrm>
                <a:off x="10993589" y="2825392"/>
                <a:ext cx="180730" cy="12274"/>
              </a:xfrm>
              <a:custGeom>
                <a:avLst/>
                <a:gdLst>
                  <a:gd name="connsiteX0" fmla="*/ 0 w 180730"/>
                  <a:gd name="connsiteY0" fmla="*/ 0 h 12274"/>
                  <a:gd name="connsiteX1" fmla="*/ 234 w 180730"/>
                  <a:gd name="connsiteY1" fmla="*/ 507 h 12274"/>
                  <a:gd name="connsiteX2" fmla="*/ 1130 w 180730"/>
                  <a:gd name="connsiteY2" fmla="*/ 2611 h 12274"/>
                  <a:gd name="connsiteX3" fmla="*/ 23575 w 180730"/>
                  <a:gd name="connsiteY3" fmla="*/ 2611 h 12274"/>
                  <a:gd name="connsiteX4" fmla="*/ 23575 w 180730"/>
                  <a:gd name="connsiteY4" fmla="*/ 12275 h 12274"/>
                  <a:gd name="connsiteX5" fmla="*/ 26264 w 180730"/>
                  <a:gd name="connsiteY5" fmla="*/ 12275 h 12274"/>
                  <a:gd name="connsiteX6" fmla="*/ 26264 w 180730"/>
                  <a:gd name="connsiteY6" fmla="*/ 2611 h 12274"/>
                  <a:gd name="connsiteX7" fmla="*/ 54398 w 180730"/>
                  <a:gd name="connsiteY7" fmla="*/ 2611 h 12274"/>
                  <a:gd name="connsiteX8" fmla="*/ 54398 w 180730"/>
                  <a:gd name="connsiteY8" fmla="*/ 12275 h 12274"/>
                  <a:gd name="connsiteX9" fmla="*/ 57165 w 180730"/>
                  <a:gd name="connsiteY9" fmla="*/ 12275 h 12274"/>
                  <a:gd name="connsiteX10" fmla="*/ 57165 w 180730"/>
                  <a:gd name="connsiteY10" fmla="*/ 2611 h 12274"/>
                  <a:gd name="connsiteX11" fmla="*/ 85299 w 180730"/>
                  <a:gd name="connsiteY11" fmla="*/ 2611 h 12274"/>
                  <a:gd name="connsiteX12" fmla="*/ 85299 w 180730"/>
                  <a:gd name="connsiteY12" fmla="*/ 12275 h 12274"/>
                  <a:gd name="connsiteX13" fmla="*/ 87988 w 180730"/>
                  <a:gd name="connsiteY13" fmla="*/ 12275 h 12274"/>
                  <a:gd name="connsiteX14" fmla="*/ 87988 w 180730"/>
                  <a:gd name="connsiteY14" fmla="*/ 2611 h 12274"/>
                  <a:gd name="connsiteX15" fmla="*/ 116123 w 180730"/>
                  <a:gd name="connsiteY15" fmla="*/ 2611 h 12274"/>
                  <a:gd name="connsiteX16" fmla="*/ 116123 w 180730"/>
                  <a:gd name="connsiteY16" fmla="*/ 12275 h 12274"/>
                  <a:gd name="connsiteX17" fmla="*/ 118889 w 180730"/>
                  <a:gd name="connsiteY17" fmla="*/ 12275 h 12274"/>
                  <a:gd name="connsiteX18" fmla="*/ 118889 w 180730"/>
                  <a:gd name="connsiteY18" fmla="*/ 2611 h 12274"/>
                  <a:gd name="connsiteX19" fmla="*/ 147024 w 180730"/>
                  <a:gd name="connsiteY19" fmla="*/ 2611 h 12274"/>
                  <a:gd name="connsiteX20" fmla="*/ 147024 w 180730"/>
                  <a:gd name="connsiteY20" fmla="*/ 12275 h 12274"/>
                  <a:gd name="connsiteX21" fmla="*/ 149712 w 180730"/>
                  <a:gd name="connsiteY21" fmla="*/ 12275 h 12274"/>
                  <a:gd name="connsiteX22" fmla="*/ 149712 w 180730"/>
                  <a:gd name="connsiteY22" fmla="*/ 2611 h 12274"/>
                  <a:gd name="connsiteX23" fmla="*/ 177964 w 180730"/>
                  <a:gd name="connsiteY23" fmla="*/ 2611 h 12274"/>
                  <a:gd name="connsiteX24" fmla="*/ 177964 w 180730"/>
                  <a:gd name="connsiteY24" fmla="*/ 12275 h 12274"/>
                  <a:gd name="connsiteX25" fmla="*/ 180730 w 180730"/>
                  <a:gd name="connsiteY25" fmla="*/ 12275 h 12274"/>
                  <a:gd name="connsiteX26" fmla="*/ 180730 w 180730"/>
                  <a:gd name="connsiteY26" fmla="*/ 39 h 12274"/>
                  <a:gd name="connsiteX27" fmla="*/ 0 w 180730"/>
                  <a:gd name="connsiteY27" fmla="*/ 39 h 12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0730" h="12274">
                    <a:moveTo>
                      <a:pt x="0" y="0"/>
                    </a:moveTo>
                    <a:cubicBezTo>
                      <a:pt x="39" y="156"/>
                      <a:pt x="156" y="351"/>
                      <a:pt x="234" y="507"/>
                    </a:cubicBezTo>
                    <a:cubicBezTo>
                      <a:pt x="507" y="1169"/>
                      <a:pt x="857" y="1870"/>
                      <a:pt x="1130" y="2611"/>
                    </a:cubicBezTo>
                    <a:lnTo>
                      <a:pt x="23575" y="2611"/>
                    </a:lnTo>
                    <a:lnTo>
                      <a:pt x="23575" y="12275"/>
                    </a:lnTo>
                    <a:lnTo>
                      <a:pt x="26264" y="12275"/>
                    </a:lnTo>
                    <a:lnTo>
                      <a:pt x="26264" y="2611"/>
                    </a:lnTo>
                    <a:lnTo>
                      <a:pt x="54398" y="2611"/>
                    </a:lnTo>
                    <a:lnTo>
                      <a:pt x="54398" y="12275"/>
                    </a:lnTo>
                    <a:lnTo>
                      <a:pt x="57165" y="12275"/>
                    </a:lnTo>
                    <a:lnTo>
                      <a:pt x="57165" y="2611"/>
                    </a:lnTo>
                    <a:lnTo>
                      <a:pt x="85299" y="2611"/>
                    </a:lnTo>
                    <a:lnTo>
                      <a:pt x="85299" y="12275"/>
                    </a:lnTo>
                    <a:lnTo>
                      <a:pt x="87988" y="12275"/>
                    </a:lnTo>
                    <a:lnTo>
                      <a:pt x="87988" y="2611"/>
                    </a:lnTo>
                    <a:lnTo>
                      <a:pt x="116123" y="2611"/>
                    </a:lnTo>
                    <a:lnTo>
                      <a:pt x="116123" y="12275"/>
                    </a:lnTo>
                    <a:lnTo>
                      <a:pt x="118889" y="12275"/>
                    </a:lnTo>
                    <a:lnTo>
                      <a:pt x="118889" y="2611"/>
                    </a:lnTo>
                    <a:lnTo>
                      <a:pt x="147024" y="2611"/>
                    </a:lnTo>
                    <a:lnTo>
                      <a:pt x="147024" y="12275"/>
                    </a:lnTo>
                    <a:lnTo>
                      <a:pt x="149712" y="12275"/>
                    </a:lnTo>
                    <a:lnTo>
                      <a:pt x="149712" y="2611"/>
                    </a:lnTo>
                    <a:lnTo>
                      <a:pt x="177964" y="2611"/>
                    </a:lnTo>
                    <a:lnTo>
                      <a:pt x="177964" y="12275"/>
                    </a:lnTo>
                    <a:lnTo>
                      <a:pt x="180730" y="12275"/>
                    </a:lnTo>
                    <a:lnTo>
                      <a:pt x="180730" y="39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rgbClr val="25307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 125">
                <a:extLst>
                  <a:ext uri="{FF2B5EF4-FFF2-40B4-BE49-F238E27FC236}">
                    <a16:creationId xmlns:a16="http://schemas.microsoft.com/office/drawing/2014/main" id="{E7B307C9-BA9B-5A43-82D0-6CE32565A80B}"/>
                  </a:ext>
                </a:extLst>
              </p:cNvPr>
              <p:cNvSpPr/>
              <p:nvPr/>
            </p:nvSpPr>
            <p:spPr>
              <a:xfrm>
                <a:off x="10478987" y="2665471"/>
                <a:ext cx="537709" cy="485298"/>
              </a:xfrm>
              <a:custGeom>
                <a:avLst/>
                <a:gdLst>
                  <a:gd name="connsiteX0" fmla="*/ 0 w 537709"/>
                  <a:gd name="connsiteY0" fmla="*/ 269108 h 485298"/>
                  <a:gd name="connsiteX1" fmla="*/ 0 w 537709"/>
                  <a:gd name="connsiteY1" fmla="*/ 485298 h 485298"/>
                  <a:gd name="connsiteX2" fmla="*/ 537710 w 537709"/>
                  <a:gd name="connsiteY2" fmla="*/ 485298 h 485298"/>
                  <a:gd name="connsiteX3" fmla="*/ 537710 w 537709"/>
                  <a:gd name="connsiteY3" fmla="*/ 269108 h 485298"/>
                  <a:gd name="connsiteX4" fmla="*/ 537242 w 537709"/>
                  <a:gd name="connsiteY4" fmla="*/ 253716 h 485298"/>
                  <a:gd name="connsiteX5" fmla="*/ 537008 w 537709"/>
                  <a:gd name="connsiteY5" fmla="*/ 250482 h 485298"/>
                  <a:gd name="connsiteX6" fmla="*/ 536151 w 537709"/>
                  <a:gd name="connsiteY6" fmla="*/ 240389 h 485298"/>
                  <a:gd name="connsiteX7" fmla="*/ 535761 w 537709"/>
                  <a:gd name="connsiteY7" fmla="*/ 237155 h 485298"/>
                  <a:gd name="connsiteX8" fmla="*/ 534398 w 537709"/>
                  <a:gd name="connsiteY8" fmla="*/ 226984 h 485298"/>
                  <a:gd name="connsiteX9" fmla="*/ 533891 w 537709"/>
                  <a:gd name="connsiteY9" fmla="*/ 223828 h 485298"/>
                  <a:gd name="connsiteX10" fmla="*/ 531904 w 537709"/>
                  <a:gd name="connsiteY10" fmla="*/ 213658 h 485298"/>
                  <a:gd name="connsiteX11" fmla="*/ 531241 w 537709"/>
                  <a:gd name="connsiteY11" fmla="*/ 210501 h 485298"/>
                  <a:gd name="connsiteX12" fmla="*/ 528825 w 537709"/>
                  <a:gd name="connsiteY12" fmla="*/ 200331 h 485298"/>
                  <a:gd name="connsiteX13" fmla="*/ 527968 w 537709"/>
                  <a:gd name="connsiteY13" fmla="*/ 197174 h 485298"/>
                  <a:gd name="connsiteX14" fmla="*/ 527812 w 537709"/>
                  <a:gd name="connsiteY14" fmla="*/ 196629 h 485298"/>
                  <a:gd name="connsiteX15" fmla="*/ 524929 w 537709"/>
                  <a:gd name="connsiteY15" fmla="*/ 187043 h 485298"/>
                  <a:gd name="connsiteX16" fmla="*/ 523915 w 537709"/>
                  <a:gd name="connsiteY16" fmla="*/ 183887 h 485298"/>
                  <a:gd name="connsiteX17" fmla="*/ 520291 w 537709"/>
                  <a:gd name="connsiteY17" fmla="*/ 173716 h 485298"/>
                  <a:gd name="connsiteX18" fmla="*/ 519317 w 537709"/>
                  <a:gd name="connsiteY18" fmla="*/ 171183 h 485298"/>
                  <a:gd name="connsiteX19" fmla="*/ 519044 w 537709"/>
                  <a:gd name="connsiteY19" fmla="*/ 170521 h 485298"/>
                  <a:gd name="connsiteX20" fmla="*/ 515732 w 537709"/>
                  <a:gd name="connsiteY20" fmla="*/ 162494 h 485298"/>
                  <a:gd name="connsiteX21" fmla="*/ 514836 w 537709"/>
                  <a:gd name="connsiteY21" fmla="*/ 160389 h 485298"/>
                  <a:gd name="connsiteX22" fmla="*/ 514602 w 537709"/>
                  <a:gd name="connsiteY22" fmla="*/ 159883 h 485298"/>
                  <a:gd name="connsiteX23" fmla="*/ 513355 w 537709"/>
                  <a:gd name="connsiteY23" fmla="*/ 157194 h 485298"/>
                  <a:gd name="connsiteX24" fmla="*/ 508523 w 537709"/>
                  <a:gd name="connsiteY24" fmla="*/ 147101 h 485298"/>
                  <a:gd name="connsiteX25" fmla="*/ 506848 w 537709"/>
                  <a:gd name="connsiteY25" fmla="*/ 143867 h 485298"/>
                  <a:gd name="connsiteX26" fmla="*/ 501275 w 537709"/>
                  <a:gd name="connsiteY26" fmla="*/ 133697 h 485298"/>
                  <a:gd name="connsiteX27" fmla="*/ 499366 w 537709"/>
                  <a:gd name="connsiteY27" fmla="*/ 130540 h 485298"/>
                  <a:gd name="connsiteX28" fmla="*/ 492936 w 537709"/>
                  <a:gd name="connsiteY28" fmla="*/ 120370 h 485298"/>
                  <a:gd name="connsiteX29" fmla="*/ 490793 w 537709"/>
                  <a:gd name="connsiteY29" fmla="*/ 117214 h 485298"/>
                  <a:gd name="connsiteX30" fmla="*/ 483506 w 537709"/>
                  <a:gd name="connsiteY30" fmla="*/ 107043 h 485298"/>
                  <a:gd name="connsiteX31" fmla="*/ 481090 w 537709"/>
                  <a:gd name="connsiteY31" fmla="*/ 103887 h 485298"/>
                  <a:gd name="connsiteX32" fmla="*/ 472790 w 537709"/>
                  <a:gd name="connsiteY32" fmla="*/ 93716 h 485298"/>
                  <a:gd name="connsiteX33" fmla="*/ 469985 w 537709"/>
                  <a:gd name="connsiteY33" fmla="*/ 90482 h 485298"/>
                  <a:gd name="connsiteX34" fmla="*/ 460516 w 537709"/>
                  <a:gd name="connsiteY34" fmla="*/ 80389 h 485298"/>
                  <a:gd name="connsiteX35" fmla="*/ 457281 w 537709"/>
                  <a:gd name="connsiteY35" fmla="*/ 77155 h 485298"/>
                  <a:gd name="connsiteX36" fmla="*/ 446448 w 537709"/>
                  <a:gd name="connsiteY36" fmla="*/ 67063 h 485298"/>
                  <a:gd name="connsiteX37" fmla="*/ 442708 w 537709"/>
                  <a:gd name="connsiteY37" fmla="*/ 63828 h 485298"/>
                  <a:gd name="connsiteX38" fmla="*/ 429965 w 537709"/>
                  <a:gd name="connsiteY38" fmla="*/ 53658 h 485298"/>
                  <a:gd name="connsiteX39" fmla="*/ 425679 w 537709"/>
                  <a:gd name="connsiteY39" fmla="*/ 50502 h 485298"/>
                  <a:gd name="connsiteX40" fmla="*/ 410521 w 537709"/>
                  <a:gd name="connsiteY40" fmla="*/ 40331 h 485298"/>
                  <a:gd name="connsiteX41" fmla="*/ 405260 w 537709"/>
                  <a:gd name="connsiteY41" fmla="*/ 37175 h 485298"/>
                  <a:gd name="connsiteX42" fmla="*/ 386439 w 537709"/>
                  <a:gd name="connsiteY42" fmla="*/ 27004 h 485298"/>
                  <a:gd name="connsiteX43" fmla="*/ 379736 w 537709"/>
                  <a:gd name="connsiteY43" fmla="*/ 23848 h 485298"/>
                  <a:gd name="connsiteX44" fmla="*/ 353745 w 537709"/>
                  <a:gd name="connsiteY44" fmla="*/ 13678 h 485298"/>
                  <a:gd name="connsiteX45" fmla="*/ 343653 w 537709"/>
                  <a:gd name="connsiteY45" fmla="*/ 10521 h 485298"/>
                  <a:gd name="connsiteX46" fmla="*/ 303711 w 537709"/>
                  <a:gd name="connsiteY46" fmla="*/ 2299 h 485298"/>
                  <a:gd name="connsiteX47" fmla="*/ 283565 w 537709"/>
                  <a:gd name="connsiteY47" fmla="*/ 390 h 485298"/>
                  <a:gd name="connsiteX48" fmla="*/ 268913 w 537709"/>
                  <a:gd name="connsiteY48" fmla="*/ 0 h 485298"/>
                  <a:gd name="connsiteX49" fmla="*/ 254262 w 537709"/>
                  <a:gd name="connsiteY49" fmla="*/ 390 h 485298"/>
                  <a:gd name="connsiteX50" fmla="*/ 194135 w 537709"/>
                  <a:gd name="connsiteY50" fmla="*/ 10560 h 485298"/>
                  <a:gd name="connsiteX51" fmla="*/ 184043 w 537709"/>
                  <a:gd name="connsiteY51" fmla="*/ 13716 h 485298"/>
                  <a:gd name="connsiteX52" fmla="*/ 158051 w 537709"/>
                  <a:gd name="connsiteY52" fmla="*/ 23887 h 485298"/>
                  <a:gd name="connsiteX53" fmla="*/ 151349 w 537709"/>
                  <a:gd name="connsiteY53" fmla="*/ 27043 h 485298"/>
                  <a:gd name="connsiteX54" fmla="*/ 132528 w 537709"/>
                  <a:gd name="connsiteY54" fmla="*/ 37214 h 485298"/>
                  <a:gd name="connsiteX55" fmla="*/ 127267 w 537709"/>
                  <a:gd name="connsiteY55" fmla="*/ 40370 h 485298"/>
                  <a:gd name="connsiteX56" fmla="*/ 112109 w 537709"/>
                  <a:gd name="connsiteY56" fmla="*/ 50541 h 485298"/>
                  <a:gd name="connsiteX57" fmla="*/ 107823 w 537709"/>
                  <a:gd name="connsiteY57" fmla="*/ 53697 h 485298"/>
                  <a:gd name="connsiteX58" fmla="*/ 95080 w 537709"/>
                  <a:gd name="connsiteY58" fmla="*/ 63867 h 485298"/>
                  <a:gd name="connsiteX59" fmla="*/ 91339 w 537709"/>
                  <a:gd name="connsiteY59" fmla="*/ 67102 h 485298"/>
                  <a:gd name="connsiteX60" fmla="*/ 80506 w 537709"/>
                  <a:gd name="connsiteY60" fmla="*/ 77194 h 485298"/>
                  <a:gd name="connsiteX61" fmla="*/ 77272 w 537709"/>
                  <a:gd name="connsiteY61" fmla="*/ 80428 h 485298"/>
                  <a:gd name="connsiteX62" fmla="*/ 67803 w 537709"/>
                  <a:gd name="connsiteY62" fmla="*/ 90521 h 485298"/>
                  <a:gd name="connsiteX63" fmla="*/ 64997 w 537709"/>
                  <a:gd name="connsiteY63" fmla="*/ 93755 h 485298"/>
                  <a:gd name="connsiteX64" fmla="*/ 56775 w 537709"/>
                  <a:gd name="connsiteY64" fmla="*/ 103926 h 485298"/>
                  <a:gd name="connsiteX65" fmla="*/ 54359 w 537709"/>
                  <a:gd name="connsiteY65" fmla="*/ 107082 h 485298"/>
                  <a:gd name="connsiteX66" fmla="*/ 47034 w 537709"/>
                  <a:gd name="connsiteY66" fmla="*/ 117253 h 485298"/>
                  <a:gd name="connsiteX67" fmla="*/ 44890 w 537709"/>
                  <a:gd name="connsiteY67" fmla="*/ 120409 h 485298"/>
                  <a:gd name="connsiteX68" fmla="*/ 38461 w 537709"/>
                  <a:gd name="connsiteY68" fmla="*/ 130579 h 485298"/>
                  <a:gd name="connsiteX69" fmla="*/ 36590 w 537709"/>
                  <a:gd name="connsiteY69" fmla="*/ 133736 h 485298"/>
                  <a:gd name="connsiteX70" fmla="*/ 30940 w 537709"/>
                  <a:gd name="connsiteY70" fmla="*/ 143906 h 485298"/>
                  <a:gd name="connsiteX71" fmla="*/ 29303 w 537709"/>
                  <a:gd name="connsiteY71" fmla="*/ 147140 h 485298"/>
                  <a:gd name="connsiteX72" fmla="*/ 24394 w 537709"/>
                  <a:gd name="connsiteY72" fmla="*/ 157233 h 485298"/>
                  <a:gd name="connsiteX73" fmla="*/ 23147 w 537709"/>
                  <a:gd name="connsiteY73" fmla="*/ 159922 h 485298"/>
                  <a:gd name="connsiteX74" fmla="*/ 22913 w 537709"/>
                  <a:gd name="connsiteY74" fmla="*/ 160428 h 485298"/>
                  <a:gd name="connsiteX75" fmla="*/ 22017 w 537709"/>
                  <a:gd name="connsiteY75" fmla="*/ 162532 h 485298"/>
                  <a:gd name="connsiteX76" fmla="*/ 18743 w 537709"/>
                  <a:gd name="connsiteY76" fmla="*/ 170560 h 485298"/>
                  <a:gd name="connsiteX77" fmla="*/ 18471 w 537709"/>
                  <a:gd name="connsiteY77" fmla="*/ 171222 h 485298"/>
                  <a:gd name="connsiteX78" fmla="*/ 17496 w 537709"/>
                  <a:gd name="connsiteY78" fmla="*/ 173755 h 485298"/>
                  <a:gd name="connsiteX79" fmla="*/ 13872 w 537709"/>
                  <a:gd name="connsiteY79" fmla="*/ 183926 h 485298"/>
                  <a:gd name="connsiteX80" fmla="*/ 12781 w 537709"/>
                  <a:gd name="connsiteY80" fmla="*/ 187082 h 485298"/>
                  <a:gd name="connsiteX81" fmla="*/ 9898 w 537709"/>
                  <a:gd name="connsiteY81" fmla="*/ 196668 h 485298"/>
                  <a:gd name="connsiteX82" fmla="*/ 9742 w 537709"/>
                  <a:gd name="connsiteY82" fmla="*/ 197213 h 485298"/>
                  <a:gd name="connsiteX83" fmla="*/ 8885 w 537709"/>
                  <a:gd name="connsiteY83" fmla="*/ 200370 h 485298"/>
                  <a:gd name="connsiteX84" fmla="*/ 6469 w 537709"/>
                  <a:gd name="connsiteY84" fmla="*/ 210540 h 485298"/>
                  <a:gd name="connsiteX85" fmla="*/ 5806 w 537709"/>
                  <a:gd name="connsiteY85" fmla="*/ 213697 h 485298"/>
                  <a:gd name="connsiteX86" fmla="*/ 3897 w 537709"/>
                  <a:gd name="connsiteY86" fmla="*/ 223867 h 485298"/>
                  <a:gd name="connsiteX87" fmla="*/ 3351 w 537709"/>
                  <a:gd name="connsiteY87" fmla="*/ 227023 h 485298"/>
                  <a:gd name="connsiteX88" fmla="*/ 1987 w 537709"/>
                  <a:gd name="connsiteY88" fmla="*/ 237194 h 485298"/>
                  <a:gd name="connsiteX89" fmla="*/ 1598 w 537709"/>
                  <a:gd name="connsiteY89" fmla="*/ 240428 h 485298"/>
                  <a:gd name="connsiteX90" fmla="*/ 740 w 537709"/>
                  <a:gd name="connsiteY90" fmla="*/ 250521 h 485298"/>
                  <a:gd name="connsiteX91" fmla="*/ 507 w 537709"/>
                  <a:gd name="connsiteY91" fmla="*/ 253755 h 485298"/>
                  <a:gd name="connsiteX92" fmla="*/ 0 w 537709"/>
                  <a:gd name="connsiteY92" fmla="*/ 269108 h 485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537709" h="485298">
                    <a:moveTo>
                      <a:pt x="0" y="269108"/>
                    </a:moveTo>
                    <a:lnTo>
                      <a:pt x="0" y="485298"/>
                    </a:lnTo>
                    <a:lnTo>
                      <a:pt x="537710" y="485298"/>
                    </a:lnTo>
                    <a:lnTo>
                      <a:pt x="537710" y="269108"/>
                    </a:lnTo>
                    <a:cubicBezTo>
                      <a:pt x="537710" y="263925"/>
                      <a:pt x="537554" y="258782"/>
                      <a:pt x="537242" y="253716"/>
                    </a:cubicBezTo>
                    <a:cubicBezTo>
                      <a:pt x="537203" y="252625"/>
                      <a:pt x="537125" y="251573"/>
                      <a:pt x="537008" y="250482"/>
                    </a:cubicBezTo>
                    <a:cubicBezTo>
                      <a:pt x="536853" y="247091"/>
                      <a:pt x="536502" y="243701"/>
                      <a:pt x="536151" y="240389"/>
                    </a:cubicBezTo>
                    <a:cubicBezTo>
                      <a:pt x="536034" y="239298"/>
                      <a:pt x="535917" y="238246"/>
                      <a:pt x="535761" y="237155"/>
                    </a:cubicBezTo>
                    <a:cubicBezTo>
                      <a:pt x="535411" y="233726"/>
                      <a:pt x="534904" y="230336"/>
                      <a:pt x="534398" y="226984"/>
                    </a:cubicBezTo>
                    <a:cubicBezTo>
                      <a:pt x="534242" y="225893"/>
                      <a:pt x="534047" y="224841"/>
                      <a:pt x="533891" y="223828"/>
                    </a:cubicBezTo>
                    <a:cubicBezTo>
                      <a:pt x="533345" y="220399"/>
                      <a:pt x="532644" y="217048"/>
                      <a:pt x="531904" y="213658"/>
                    </a:cubicBezTo>
                    <a:cubicBezTo>
                      <a:pt x="531748" y="212566"/>
                      <a:pt x="531514" y="211553"/>
                      <a:pt x="531241" y="210501"/>
                    </a:cubicBezTo>
                    <a:cubicBezTo>
                      <a:pt x="530501" y="207111"/>
                      <a:pt x="529722" y="203721"/>
                      <a:pt x="528825" y="200331"/>
                    </a:cubicBezTo>
                    <a:cubicBezTo>
                      <a:pt x="528553" y="199240"/>
                      <a:pt x="528280" y="198227"/>
                      <a:pt x="527968" y="197174"/>
                    </a:cubicBezTo>
                    <a:cubicBezTo>
                      <a:pt x="527929" y="197019"/>
                      <a:pt x="527851" y="196785"/>
                      <a:pt x="527812" y="196629"/>
                    </a:cubicBezTo>
                    <a:cubicBezTo>
                      <a:pt x="526916" y="193356"/>
                      <a:pt x="525942" y="190199"/>
                      <a:pt x="524929" y="187043"/>
                    </a:cubicBezTo>
                    <a:cubicBezTo>
                      <a:pt x="524578" y="185952"/>
                      <a:pt x="524266" y="184900"/>
                      <a:pt x="523915" y="183887"/>
                    </a:cubicBezTo>
                    <a:cubicBezTo>
                      <a:pt x="522785" y="180457"/>
                      <a:pt x="521538" y="177067"/>
                      <a:pt x="520291" y="173716"/>
                    </a:cubicBezTo>
                    <a:cubicBezTo>
                      <a:pt x="519941" y="172859"/>
                      <a:pt x="519629" y="172041"/>
                      <a:pt x="519317" y="171183"/>
                    </a:cubicBezTo>
                    <a:cubicBezTo>
                      <a:pt x="519200" y="170949"/>
                      <a:pt x="519083" y="170716"/>
                      <a:pt x="519044" y="170521"/>
                    </a:cubicBezTo>
                    <a:cubicBezTo>
                      <a:pt x="517953" y="167832"/>
                      <a:pt x="516862" y="165143"/>
                      <a:pt x="515732" y="162494"/>
                    </a:cubicBezTo>
                    <a:cubicBezTo>
                      <a:pt x="515459" y="161753"/>
                      <a:pt x="515109" y="161091"/>
                      <a:pt x="514836" y="160389"/>
                    </a:cubicBezTo>
                    <a:cubicBezTo>
                      <a:pt x="514797" y="160233"/>
                      <a:pt x="514680" y="160039"/>
                      <a:pt x="514602" y="159883"/>
                    </a:cubicBezTo>
                    <a:cubicBezTo>
                      <a:pt x="514213" y="158986"/>
                      <a:pt x="513823" y="158090"/>
                      <a:pt x="513355" y="157194"/>
                    </a:cubicBezTo>
                    <a:cubicBezTo>
                      <a:pt x="511835" y="153765"/>
                      <a:pt x="510199" y="150414"/>
                      <a:pt x="508523" y="147101"/>
                    </a:cubicBezTo>
                    <a:cubicBezTo>
                      <a:pt x="507978" y="146010"/>
                      <a:pt x="507393" y="144958"/>
                      <a:pt x="506848" y="143867"/>
                    </a:cubicBezTo>
                    <a:cubicBezTo>
                      <a:pt x="505055" y="140438"/>
                      <a:pt x="503185" y="137048"/>
                      <a:pt x="501275" y="133697"/>
                    </a:cubicBezTo>
                    <a:cubicBezTo>
                      <a:pt x="500652" y="132606"/>
                      <a:pt x="500028" y="131554"/>
                      <a:pt x="499366" y="130540"/>
                    </a:cubicBezTo>
                    <a:cubicBezTo>
                      <a:pt x="497340" y="127111"/>
                      <a:pt x="495197" y="123721"/>
                      <a:pt x="492936" y="120370"/>
                    </a:cubicBezTo>
                    <a:cubicBezTo>
                      <a:pt x="492274" y="119279"/>
                      <a:pt x="491534" y="118227"/>
                      <a:pt x="490793" y="117214"/>
                    </a:cubicBezTo>
                    <a:cubicBezTo>
                      <a:pt x="488494" y="113784"/>
                      <a:pt x="486000" y="110394"/>
                      <a:pt x="483506" y="107043"/>
                    </a:cubicBezTo>
                    <a:cubicBezTo>
                      <a:pt x="482727" y="105952"/>
                      <a:pt x="481870" y="104900"/>
                      <a:pt x="481090" y="103887"/>
                    </a:cubicBezTo>
                    <a:cubicBezTo>
                      <a:pt x="478402" y="100458"/>
                      <a:pt x="475635" y="97067"/>
                      <a:pt x="472790" y="93716"/>
                    </a:cubicBezTo>
                    <a:cubicBezTo>
                      <a:pt x="471816" y="92625"/>
                      <a:pt x="470920" y="91573"/>
                      <a:pt x="469985" y="90482"/>
                    </a:cubicBezTo>
                    <a:cubicBezTo>
                      <a:pt x="466945" y="87053"/>
                      <a:pt x="463789" y="83663"/>
                      <a:pt x="460516" y="80389"/>
                    </a:cubicBezTo>
                    <a:cubicBezTo>
                      <a:pt x="459502" y="79298"/>
                      <a:pt x="458411" y="78246"/>
                      <a:pt x="457281" y="77155"/>
                    </a:cubicBezTo>
                    <a:cubicBezTo>
                      <a:pt x="453774" y="73648"/>
                      <a:pt x="450189" y="70336"/>
                      <a:pt x="446448" y="67063"/>
                    </a:cubicBezTo>
                    <a:cubicBezTo>
                      <a:pt x="445201" y="65972"/>
                      <a:pt x="443954" y="64919"/>
                      <a:pt x="442708" y="63828"/>
                    </a:cubicBezTo>
                    <a:cubicBezTo>
                      <a:pt x="438577" y="60321"/>
                      <a:pt x="434291" y="56931"/>
                      <a:pt x="429965" y="53658"/>
                    </a:cubicBezTo>
                    <a:cubicBezTo>
                      <a:pt x="428562" y="52567"/>
                      <a:pt x="427160" y="51515"/>
                      <a:pt x="425679" y="50502"/>
                    </a:cubicBezTo>
                    <a:cubicBezTo>
                      <a:pt x="420730" y="46956"/>
                      <a:pt x="415703" y="43565"/>
                      <a:pt x="410521" y="40331"/>
                    </a:cubicBezTo>
                    <a:cubicBezTo>
                      <a:pt x="408767" y="39240"/>
                      <a:pt x="407013" y="38188"/>
                      <a:pt x="405260" y="37175"/>
                    </a:cubicBezTo>
                    <a:cubicBezTo>
                      <a:pt x="399181" y="33512"/>
                      <a:pt x="392868" y="30200"/>
                      <a:pt x="386439" y="27004"/>
                    </a:cubicBezTo>
                    <a:cubicBezTo>
                      <a:pt x="384257" y="25952"/>
                      <a:pt x="381996" y="24861"/>
                      <a:pt x="379736" y="23848"/>
                    </a:cubicBezTo>
                    <a:cubicBezTo>
                      <a:pt x="371319" y="20029"/>
                      <a:pt x="362630" y="16639"/>
                      <a:pt x="353745" y="13678"/>
                    </a:cubicBezTo>
                    <a:cubicBezTo>
                      <a:pt x="350433" y="12547"/>
                      <a:pt x="347043" y="11495"/>
                      <a:pt x="343653" y="10521"/>
                    </a:cubicBezTo>
                    <a:cubicBezTo>
                      <a:pt x="330677" y="6741"/>
                      <a:pt x="317350" y="3975"/>
                      <a:pt x="303711" y="2299"/>
                    </a:cubicBezTo>
                    <a:cubicBezTo>
                      <a:pt x="297048" y="1325"/>
                      <a:pt x="290345" y="779"/>
                      <a:pt x="283565" y="390"/>
                    </a:cubicBezTo>
                    <a:cubicBezTo>
                      <a:pt x="278733" y="117"/>
                      <a:pt x="273823" y="0"/>
                      <a:pt x="268913" y="0"/>
                    </a:cubicBezTo>
                    <a:cubicBezTo>
                      <a:pt x="264004" y="0"/>
                      <a:pt x="259094" y="117"/>
                      <a:pt x="254262" y="390"/>
                    </a:cubicBezTo>
                    <a:cubicBezTo>
                      <a:pt x="233492" y="1520"/>
                      <a:pt x="213385" y="4949"/>
                      <a:pt x="194135" y="10560"/>
                    </a:cubicBezTo>
                    <a:cubicBezTo>
                      <a:pt x="190745" y="11534"/>
                      <a:pt x="187355" y="12586"/>
                      <a:pt x="184043" y="13716"/>
                    </a:cubicBezTo>
                    <a:cubicBezTo>
                      <a:pt x="175119" y="16639"/>
                      <a:pt x="166507" y="20029"/>
                      <a:pt x="158051" y="23887"/>
                    </a:cubicBezTo>
                    <a:cubicBezTo>
                      <a:pt x="155791" y="24900"/>
                      <a:pt x="153531" y="25991"/>
                      <a:pt x="151349" y="27043"/>
                    </a:cubicBezTo>
                    <a:cubicBezTo>
                      <a:pt x="144919" y="30200"/>
                      <a:pt x="138646" y="33512"/>
                      <a:pt x="132528" y="37214"/>
                    </a:cubicBezTo>
                    <a:cubicBezTo>
                      <a:pt x="130774" y="38227"/>
                      <a:pt x="129021" y="39318"/>
                      <a:pt x="127267" y="40370"/>
                    </a:cubicBezTo>
                    <a:cubicBezTo>
                      <a:pt x="122085" y="43604"/>
                      <a:pt x="117058" y="46956"/>
                      <a:pt x="112109" y="50541"/>
                    </a:cubicBezTo>
                    <a:cubicBezTo>
                      <a:pt x="110628" y="51554"/>
                      <a:pt x="109225" y="52645"/>
                      <a:pt x="107823" y="53697"/>
                    </a:cubicBezTo>
                    <a:cubicBezTo>
                      <a:pt x="103497" y="56970"/>
                      <a:pt x="99211" y="60360"/>
                      <a:pt x="95080" y="63867"/>
                    </a:cubicBezTo>
                    <a:cubicBezTo>
                      <a:pt x="93833" y="64958"/>
                      <a:pt x="92586" y="66011"/>
                      <a:pt x="91339" y="67102"/>
                    </a:cubicBezTo>
                    <a:cubicBezTo>
                      <a:pt x="87599" y="70375"/>
                      <a:pt x="84014" y="73687"/>
                      <a:pt x="80506" y="77194"/>
                    </a:cubicBezTo>
                    <a:lnTo>
                      <a:pt x="77272" y="80428"/>
                    </a:lnTo>
                    <a:cubicBezTo>
                      <a:pt x="73999" y="83702"/>
                      <a:pt x="70882" y="87092"/>
                      <a:pt x="67803" y="90521"/>
                    </a:cubicBezTo>
                    <a:cubicBezTo>
                      <a:pt x="66907" y="91612"/>
                      <a:pt x="65933" y="92664"/>
                      <a:pt x="64997" y="93755"/>
                    </a:cubicBezTo>
                    <a:cubicBezTo>
                      <a:pt x="62192" y="97067"/>
                      <a:pt x="59425" y="100458"/>
                      <a:pt x="56775" y="103926"/>
                    </a:cubicBezTo>
                    <a:cubicBezTo>
                      <a:pt x="55918" y="104939"/>
                      <a:pt x="55139" y="106030"/>
                      <a:pt x="54359" y="107082"/>
                    </a:cubicBezTo>
                    <a:cubicBezTo>
                      <a:pt x="51827" y="110394"/>
                      <a:pt x="49411" y="113784"/>
                      <a:pt x="47034" y="117253"/>
                    </a:cubicBezTo>
                    <a:cubicBezTo>
                      <a:pt x="46293" y="118266"/>
                      <a:pt x="45631" y="119357"/>
                      <a:pt x="44890" y="120409"/>
                    </a:cubicBezTo>
                    <a:cubicBezTo>
                      <a:pt x="42708" y="123721"/>
                      <a:pt x="40565" y="127111"/>
                      <a:pt x="38461" y="130579"/>
                    </a:cubicBezTo>
                    <a:cubicBezTo>
                      <a:pt x="37837" y="131592"/>
                      <a:pt x="37214" y="132684"/>
                      <a:pt x="36590" y="133736"/>
                    </a:cubicBezTo>
                    <a:cubicBezTo>
                      <a:pt x="34603" y="137048"/>
                      <a:pt x="32772" y="140438"/>
                      <a:pt x="30940" y="143906"/>
                    </a:cubicBezTo>
                    <a:cubicBezTo>
                      <a:pt x="30395" y="144997"/>
                      <a:pt x="29810" y="146049"/>
                      <a:pt x="29303" y="147140"/>
                    </a:cubicBezTo>
                    <a:cubicBezTo>
                      <a:pt x="27550" y="150453"/>
                      <a:pt x="25991" y="153804"/>
                      <a:pt x="24394" y="157233"/>
                    </a:cubicBezTo>
                    <a:cubicBezTo>
                      <a:pt x="23926" y="158129"/>
                      <a:pt x="23614" y="159025"/>
                      <a:pt x="23147" y="159922"/>
                    </a:cubicBezTo>
                    <a:cubicBezTo>
                      <a:pt x="23108" y="160078"/>
                      <a:pt x="22991" y="160272"/>
                      <a:pt x="22913" y="160428"/>
                    </a:cubicBezTo>
                    <a:cubicBezTo>
                      <a:pt x="22640" y="161091"/>
                      <a:pt x="22289" y="161831"/>
                      <a:pt x="22017" y="162532"/>
                    </a:cubicBezTo>
                    <a:cubicBezTo>
                      <a:pt x="20886" y="165182"/>
                      <a:pt x="19756" y="167832"/>
                      <a:pt x="18743" y="170560"/>
                    </a:cubicBezTo>
                    <a:cubicBezTo>
                      <a:pt x="18626" y="170794"/>
                      <a:pt x="18587" y="171027"/>
                      <a:pt x="18471" y="171222"/>
                    </a:cubicBezTo>
                    <a:cubicBezTo>
                      <a:pt x="18120" y="172079"/>
                      <a:pt x="17847" y="172898"/>
                      <a:pt x="17496" y="173755"/>
                    </a:cubicBezTo>
                    <a:cubicBezTo>
                      <a:pt x="16210" y="177067"/>
                      <a:pt x="14963" y="180457"/>
                      <a:pt x="13872" y="183926"/>
                    </a:cubicBezTo>
                    <a:cubicBezTo>
                      <a:pt x="13483" y="184939"/>
                      <a:pt x="13132" y="186030"/>
                      <a:pt x="12781" y="187082"/>
                    </a:cubicBezTo>
                    <a:cubicBezTo>
                      <a:pt x="11768" y="190238"/>
                      <a:pt x="10794" y="193395"/>
                      <a:pt x="9898" y="196668"/>
                    </a:cubicBezTo>
                    <a:cubicBezTo>
                      <a:pt x="9859" y="196824"/>
                      <a:pt x="9781" y="197058"/>
                      <a:pt x="9742" y="197213"/>
                    </a:cubicBezTo>
                    <a:cubicBezTo>
                      <a:pt x="9469" y="198304"/>
                      <a:pt x="9196" y="199318"/>
                      <a:pt x="8885" y="200370"/>
                    </a:cubicBezTo>
                    <a:cubicBezTo>
                      <a:pt x="7988" y="203760"/>
                      <a:pt x="7209" y="207150"/>
                      <a:pt x="6469" y="210540"/>
                    </a:cubicBezTo>
                    <a:cubicBezTo>
                      <a:pt x="6196" y="211631"/>
                      <a:pt x="5962" y="212644"/>
                      <a:pt x="5806" y="213697"/>
                    </a:cubicBezTo>
                    <a:cubicBezTo>
                      <a:pt x="5066" y="217087"/>
                      <a:pt x="4403" y="220399"/>
                      <a:pt x="3897" y="223867"/>
                    </a:cubicBezTo>
                    <a:cubicBezTo>
                      <a:pt x="3663" y="224880"/>
                      <a:pt x="3507" y="225971"/>
                      <a:pt x="3351" y="227023"/>
                    </a:cubicBezTo>
                    <a:cubicBezTo>
                      <a:pt x="2845" y="230336"/>
                      <a:pt x="2338" y="233726"/>
                      <a:pt x="1987" y="237194"/>
                    </a:cubicBezTo>
                    <a:cubicBezTo>
                      <a:pt x="1831" y="238285"/>
                      <a:pt x="1715" y="239337"/>
                      <a:pt x="1598" y="240428"/>
                    </a:cubicBezTo>
                    <a:cubicBezTo>
                      <a:pt x="1247" y="243740"/>
                      <a:pt x="935" y="247130"/>
                      <a:pt x="740" y="250521"/>
                    </a:cubicBezTo>
                    <a:cubicBezTo>
                      <a:pt x="623" y="251612"/>
                      <a:pt x="585" y="252664"/>
                      <a:pt x="507" y="253755"/>
                    </a:cubicBezTo>
                    <a:cubicBezTo>
                      <a:pt x="156" y="258782"/>
                      <a:pt x="0" y="263886"/>
                      <a:pt x="0" y="2691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rgbClr val="25307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003D8134-0A67-B44C-9D0B-927C6032E7A6}"/>
                  </a:ext>
                </a:extLst>
              </p:cNvPr>
              <p:cNvSpPr/>
              <p:nvPr/>
            </p:nvSpPr>
            <p:spPr>
              <a:xfrm>
                <a:off x="10713531" y="2665432"/>
                <a:ext cx="303672" cy="485571"/>
              </a:xfrm>
              <a:custGeom>
                <a:avLst/>
                <a:gdLst>
                  <a:gd name="connsiteX0" fmla="*/ 0 w 303672"/>
                  <a:gd name="connsiteY0" fmla="*/ 2572 h 485571"/>
                  <a:gd name="connsiteX1" fmla="*/ 39941 w 303672"/>
                  <a:gd name="connsiteY1" fmla="*/ 10794 h 485571"/>
                  <a:gd name="connsiteX2" fmla="*/ 50034 w 303672"/>
                  <a:gd name="connsiteY2" fmla="*/ 13950 h 485571"/>
                  <a:gd name="connsiteX3" fmla="*/ 76025 w 303672"/>
                  <a:gd name="connsiteY3" fmla="*/ 24121 h 485571"/>
                  <a:gd name="connsiteX4" fmla="*/ 82728 w 303672"/>
                  <a:gd name="connsiteY4" fmla="*/ 27277 h 485571"/>
                  <a:gd name="connsiteX5" fmla="*/ 101549 w 303672"/>
                  <a:gd name="connsiteY5" fmla="*/ 37448 h 485571"/>
                  <a:gd name="connsiteX6" fmla="*/ 106809 w 303672"/>
                  <a:gd name="connsiteY6" fmla="*/ 40604 h 485571"/>
                  <a:gd name="connsiteX7" fmla="*/ 121968 w 303672"/>
                  <a:gd name="connsiteY7" fmla="*/ 50774 h 485571"/>
                  <a:gd name="connsiteX8" fmla="*/ 126254 w 303672"/>
                  <a:gd name="connsiteY8" fmla="*/ 53931 h 485571"/>
                  <a:gd name="connsiteX9" fmla="*/ 138996 w 303672"/>
                  <a:gd name="connsiteY9" fmla="*/ 64101 h 485571"/>
                  <a:gd name="connsiteX10" fmla="*/ 142737 w 303672"/>
                  <a:gd name="connsiteY10" fmla="*/ 67335 h 485571"/>
                  <a:gd name="connsiteX11" fmla="*/ 153570 w 303672"/>
                  <a:gd name="connsiteY11" fmla="*/ 77428 h 485571"/>
                  <a:gd name="connsiteX12" fmla="*/ 156804 w 303672"/>
                  <a:gd name="connsiteY12" fmla="*/ 80662 h 485571"/>
                  <a:gd name="connsiteX13" fmla="*/ 166273 w 303672"/>
                  <a:gd name="connsiteY13" fmla="*/ 90755 h 485571"/>
                  <a:gd name="connsiteX14" fmla="*/ 169079 w 303672"/>
                  <a:gd name="connsiteY14" fmla="*/ 93989 h 485571"/>
                  <a:gd name="connsiteX15" fmla="*/ 177379 w 303672"/>
                  <a:gd name="connsiteY15" fmla="*/ 104160 h 485571"/>
                  <a:gd name="connsiteX16" fmla="*/ 179795 w 303672"/>
                  <a:gd name="connsiteY16" fmla="*/ 107316 h 485571"/>
                  <a:gd name="connsiteX17" fmla="*/ 187082 w 303672"/>
                  <a:gd name="connsiteY17" fmla="*/ 117486 h 485571"/>
                  <a:gd name="connsiteX18" fmla="*/ 189225 w 303672"/>
                  <a:gd name="connsiteY18" fmla="*/ 120643 h 485571"/>
                  <a:gd name="connsiteX19" fmla="*/ 195655 w 303672"/>
                  <a:gd name="connsiteY19" fmla="*/ 130813 h 485571"/>
                  <a:gd name="connsiteX20" fmla="*/ 197564 w 303672"/>
                  <a:gd name="connsiteY20" fmla="*/ 133969 h 485571"/>
                  <a:gd name="connsiteX21" fmla="*/ 203137 w 303672"/>
                  <a:gd name="connsiteY21" fmla="*/ 144140 h 485571"/>
                  <a:gd name="connsiteX22" fmla="*/ 204812 w 303672"/>
                  <a:gd name="connsiteY22" fmla="*/ 147374 h 485571"/>
                  <a:gd name="connsiteX23" fmla="*/ 209644 w 303672"/>
                  <a:gd name="connsiteY23" fmla="*/ 157467 h 485571"/>
                  <a:gd name="connsiteX24" fmla="*/ 210891 w 303672"/>
                  <a:gd name="connsiteY24" fmla="*/ 160156 h 485571"/>
                  <a:gd name="connsiteX25" fmla="*/ 211125 w 303672"/>
                  <a:gd name="connsiteY25" fmla="*/ 160662 h 485571"/>
                  <a:gd name="connsiteX26" fmla="*/ 212021 w 303672"/>
                  <a:gd name="connsiteY26" fmla="*/ 162766 h 485571"/>
                  <a:gd name="connsiteX27" fmla="*/ 215333 w 303672"/>
                  <a:gd name="connsiteY27" fmla="*/ 170794 h 485571"/>
                  <a:gd name="connsiteX28" fmla="*/ 215606 w 303672"/>
                  <a:gd name="connsiteY28" fmla="*/ 171456 h 485571"/>
                  <a:gd name="connsiteX29" fmla="*/ 216580 w 303672"/>
                  <a:gd name="connsiteY29" fmla="*/ 173989 h 485571"/>
                  <a:gd name="connsiteX30" fmla="*/ 220204 w 303672"/>
                  <a:gd name="connsiteY30" fmla="*/ 184159 h 485571"/>
                  <a:gd name="connsiteX31" fmla="*/ 221217 w 303672"/>
                  <a:gd name="connsiteY31" fmla="*/ 187316 h 485571"/>
                  <a:gd name="connsiteX32" fmla="*/ 224101 w 303672"/>
                  <a:gd name="connsiteY32" fmla="*/ 196902 h 485571"/>
                  <a:gd name="connsiteX33" fmla="*/ 224257 w 303672"/>
                  <a:gd name="connsiteY33" fmla="*/ 197447 h 485571"/>
                  <a:gd name="connsiteX34" fmla="*/ 225114 w 303672"/>
                  <a:gd name="connsiteY34" fmla="*/ 200604 h 485571"/>
                  <a:gd name="connsiteX35" fmla="*/ 227530 w 303672"/>
                  <a:gd name="connsiteY35" fmla="*/ 210774 h 485571"/>
                  <a:gd name="connsiteX36" fmla="*/ 228193 w 303672"/>
                  <a:gd name="connsiteY36" fmla="*/ 213930 h 485571"/>
                  <a:gd name="connsiteX37" fmla="*/ 230180 w 303672"/>
                  <a:gd name="connsiteY37" fmla="*/ 224101 h 485571"/>
                  <a:gd name="connsiteX38" fmla="*/ 230686 w 303672"/>
                  <a:gd name="connsiteY38" fmla="*/ 227257 h 485571"/>
                  <a:gd name="connsiteX39" fmla="*/ 232050 w 303672"/>
                  <a:gd name="connsiteY39" fmla="*/ 237428 h 485571"/>
                  <a:gd name="connsiteX40" fmla="*/ 232440 w 303672"/>
                  <a:gd name="connsiteY40" fmla="*/ 240662 h 485571"/>
                  <a:gd name="connsiteX41" fmla="*/ 233297 w 303672"/>
                  <a:gd name="connsiteY41" fmla="*/ 250754 h 485571"/>
                  <a:gd name="connsiteX42" fmla="*/ 233531 w 303672"/>
                  <a:gd name="connsiteY42" fmla="*/ 253989 h 485571"/>
                  <a:gd name="connsiteX43" fmla="*/ 233999 w 303672"/>
                  <a:gd name="connsiteY43" fmla="*/ 269381 h 485571"/>
                  <a:gd name="connsiteX44" fmla="*/ 233999 w 303672"/>
                  <a:gd name="connsiteY44" fmla="*/ 485571 h 485571"/>
                  <a:gd name="connsiteX45" fmla="*/ 303672 w 303672"/>
                  <a:gd name="connsiteY45" fmla="*/ 485571 h 485571"/>
                  <a:gd name="connsiteX46" fmla="*/ 303672 w 303672"/>
                  <a:gd name="connsiteY46" fmla="*/ 269147 h 485571"/>
                  <a:gd name="connsiteX47" fmla="*/ 303205 w 303672"/>
                  <a:gd name="connsiteY47" fmla="*/ 253755 h 485571"/>
                  <a:gd name="connsiteX48" fmla="*/ 302971 w 303672"/>
                  <a:gd name="connsiteY48" fmla="*/ 250521 h 485571"/>
                  <a:gd name="connsiteX49" fmla="*/ 302113 w 303672"/>
                  <a:gd name="connsiteY49" fmla="*/ 240428 h 485571"/>
                  <a:gd name="connsiteX50" fmla="*/ 301724 w 303672"/>
                  <a:gd name="connsiteY50" fmla="*/ 237194 h 485571"/>
                  <a:gd name="connsiteX51" fmla="*/ 300360 w 303672"/>
                  <a:gd name="connsiteY51" fmla="*/ 227023 h 485571"/>
                  <a:gd name="connsiteX52" fmla="*/ 299853 w 303672"/>
                  <a:gd name="connsiteY52" fmla="*/ 223867 h 485571"/>
                  <a:gd name="connsiteX53" fmla="*/ 297866 w 303672"/>
                  <a:gd name="connsiteY53" fmla="*/ 213697 h 485571"/>
                  <a:gd name="connsiteX54" fmla="*/ 297204 w 303672"/>
                  <a:gd name="connsiteY54" fmla="*/ 210540 h 485571"/>
                  <a:gd name="connsiteX55" fmla="*/ 294788 w 303672"/>
                  <a:gd name="connsiteY55" fmla="*/ 200370 h 485571"/>
                  <a:gd name="connsiteX56" fmla="*/ 293930 w 303672"/>
                  <a:gd name="connsiteY56" fmla="*/ 197213 h 485571"/>
                  <a:gd name="connsiteX57" fmla="*/ 293774 w 303672"/>
                  <a:gd name="connsiteY57" fmla="*/ 196668 h 485571"/>
                  <a:gd name="connsiteX58" fmla="*/ 290891 w 303672"/>
                  <a:gd name="connsiteY58" fmla="*/ 187082 h 485571"/>
                  <a:gd name="connsiteX59" fmla="*/ 289878 w 303672"/>
                  <a:gd name="connsiteY59" fmla="*/ 183926 h 485571"/>
                  <a:gd name="connsiteX60" fmla="*/ 286254 w 303672"/>
                  <a:gd name="connsiteY60" fmla="*/ 173755 h 485571"/>
                  <a:gd name="connsiteX61" fmla="*/ 285280 w 303672"/>
                  <a:gd name="connsiteY61" fmla="*/ 171222 h 485571"/>
                  <a:gd name="connsiteX62" fmla="*/ 285007 w 303672"/>
                  <a:gd name="connsiteY62" fmla="*/ 170560 h 485571"/>
                  <a:gd name="connsiteX63" fmla="*/ 281695 w 303672"/>
                  <a:gd name="connsiteY63" fmla="*/ 162533 h 485571"/>
                  <a:gd name="connsiteX64" fmla="*/ 280798 w 303672"/>
                  <a:gd name="connsiteY64" fmla="*/ 160428 h 485571"/>
                  <a:gd name="connsiteX65" fmla="*/ 280565 w 303672"/>
                  <a:gd name="connsiteY65" fmla="*/ 159922 h 485571"/>
                  <a:gd name="connsiteX66" fmla="*/ 279318 w 303672"/>
                  <a:gd name="connsiteY66" fmla="*/ 157233 h 485571"/>
                  <a:gd name="connsiteX67" fmla="*/ 274486 w 303672"/>
                  <a:gd name="connsiteY67" fmla="*/ 147140 h 485571"/>
                  <a:gd name="connsiteX68" fmla="*/ 272810 w 303672"/>
                  <a:gd name="connsiteY68" fmla="*/ 143906 h 485571"/>
                  <a:gd name="connsiteX69" fmla="*/ 267238 w 303672"/>
                  <a:gd name="connsiteY69" fmla="*/ 133736 h 485571"/>
                  <a:gd name="connsiteX70" fmla="*/ 265328 w 303672"/>
                  <a:gd name="connsiteY70" fmla="*/ 130579 h 485571"/>
                  <a:gd name="connsiteX71" fmla="*/ 258899 w 303672"/>
                  <a:gd name="connsiteY71" fmla="*/ 120409 h 485571"/>
                  <a:gd name="connsiteX72" fmla="*/ 256756 w 303672"/>
                  <a:gd name="connsiteY72" fmla="*/ 117253 h 485571"/>
                  <a:gd name="connsiteX73" fmla="*/ 249469 w 303672"/>
                  <a:gd name="connsiteY73" fmla="*/ 107082 h 485571"/>
                  <a:gd name="connsiteX74" fmla="*/ 247053 w 303672"/>
                  <a:gd name="connsiteY74" fmla="*/ 103926 h 485571"/>
                  <a:gd name="connsiteX75" fmla="*/ 238753 w 303672"/>
                  <a:gd name="connsiteY75" fmla="*/ 93755 h 485571"/>
                  <a:gd name="connsiteX76" fmla="*/ 235947 w 303672"/>
                  <a:gd name="connsiteY76" fmla="*/ 90521 h 485571"/>
                  <a:gd name="connsiteX77" fmla="*/ 226478 w 303672"/>
                  <a:gd name="connsiteY77" fmla="*/ 80428 h 485571"/>
                  <a:gd name="connsiteX78" fmla="*/ 223244 w 303672"/>
                  <a:gd name="connsiteY78" fmla="*/ 77194 h 485571"/>
                  <a:gd name="connsiteX79" fmla="*/ 212411 w 303672"/>
                  <a:gd name="connsiteY79" fmla="*/ 67102 h 485571"/>
                  <a:gd name="connsiteX80" fmla="*/ 208670 w 303672"/>
                  <a:gd name="connsiteY80" fmla="*/ 63867 h 485571"/>
                  <a:gd name="connsiteX81" fmla="*/ 195928 w 303672"/>
                  <a:gd name="connsiteY81" fmla="*/ 53697 h 485571"/>
                  <a:gd name="connsiteX82" fmla="*/ 191641 w 303672"/>
                  <a:gd name="connsiteY82" fmla="*/ 50541 h 485571"/>
                  <a:gd name="connsiteX83" fmla="*/ 176483 w 303672"/>
                  <a:gd name="connsiteY83" fmla="*/ 40370 h 485571"/>
                  <a:gd name="connsiteX84" fmla="*/ 171222 w 303672"/>
                  <a:gd name="connsiteY84" fmla="*/ 37214 h 485571"/>
                  <a:gd name="connsiteX85" fmla="*/ 152401 w 303672"/>
                  <a:gd name="connsiteY85" fmla="*/ 27043 h 485571"/>
                  <a:gd name="connsiteX86" fmla="*/ 145699 w 303672"/>
                  <a:gd name="connsiteY86" fmla="*/ 23887 h 485571"/>
                  <a:gd name="connsiteX87" fmla="*/ 119707 w 303672"/>
                  <a:gd name="connsiteY87" fmla="*/ 13716 h 485571"/>
                  <a:gd name="connsiteX88" fmla="*/ 109615 w 303672"/>
                  <a:gd name="connsiteY88" fmla="*/ 10560 h 485571"/>
                  <a:gd name="connsiteX89" fmla="*/ 49527 w 303672"/>
                  <a:gd name="connsiteY89" fmla="*/ 390 h 485571"/>
                  <a:gd name="connsiteX90" fmla="*/ 34876 w 303672"/>
                  <a:gd name="connsiteY90" fmla="*/ 0 h 485571"/>
                  <a:gd name="connsiteX91" fmla="*/ 20224 w 303672"/>
                  <a:gd name="connsiteY91" fmla="*/ 390 h 485571"/>
                  <a:gd name="connsiteX92" fmla="*/ 0 w 303672"/>
                  <a:gd name="connsiteY92" fmla="*/ 2572 h 48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303672" h="485571">
                    <a:moveTo>
                      <a:pt x="0" y="2572"/>
                    </a:moveTo>
                    <a:cubicBezTo>
                      <a:pt x="13639" y="4247"/>
                      <a:pt x="26965" y="7014"/>
                      <a:pt x="39941" y="10794"/>
                    </a:cubicBezTo>
                    <a:cubicBezTo>
                      <a:pt x="43332" y="11768"/>
                      <a:pt x="46722" y="12820"/>
                      <a:pt x="50034" y="13950"/>
                    </a:cubicBezTo>
                    <a:cubicBezTo>
                      <a:pt x="58957" y="16873"/>
                      <a:pt x="67647" y="20263"/>
                      <a:pt x="76025" y="24121"/>
                    </a:cubicBezTo>
                    <a:cubicBezTo>
                      <a:pt x="78285" y="25134"/>
                      <a:pt x="80545" y="26225"/>
                      <a:pt x="82728" y="27277"/>
                    </a:cubicBezTo>
                    <a:cubicBezTo>
                      <a:pt x="89157" y="30433"/>
                      <a:pt x="95470" y="33746"/>
                      <a:pt x="101549" y="37448"/>
                    </a:cubicBezTo>
                    <a:cubicBezTo>
                      <a:pt x="103302" y="38461"/>
                      <a:pt x="105056" y="39552"/>
                      <a:pt x="106809" y="40604"/>
                    </a:cubicBezTo>
                    <a:cubicBezTo>
                      <a:pt x="111992" y="43838"/>
                      <a:pt x="117019" y="47189"/>
                      <a:pt x="121968" y="50774"/>
                    </a:cubicBezTo>
                    <a:cubicBezTo>
                      <a:pt x="123448" y="51788"/>
                      <a:pt x="124851" y="52879"/>
                      <a:pt x="126254" y="53931"/>
                    </a:cubicBezTo>
                    <a:cubicBezTo>
                      <a:pt x="130579" y="57204"/>
                      <a:pt x="134866" y="60594"/>
                      <a:pt x="138996" y="64101"/>
                    </a:cubicBezTo>
                    <a:cubicBezTo>
                      <a:pt x="140243" y="65192"/>
                      <a:pt x="141490" y="66244"/>
                      <a:pt x="142737" y="67335"/>
                    </a:cubicBezTo>
                    <a:cubicBezTo>
                      <a:pt x="146478" y="70609"/>
                      <a:pt x="150063" y="73921"/>
                      <a:pt x="153570" y="77428"/>
                    </a:cubicBezTo>
                    <a:cubicBezTo>
                      <a:pt x="154700" y="78519"/>
                      <a:pt x="155752" y="79571"/>
                      <a:pt x="156804" y="80662"/>
                    </a:cubicBezTo>
                    <a:cubicBezTo>
                      <a:pt x="160078" y="83936"/>
                      <a:pt x="163234" y="87326"/>
                      <a:pt x="166273" y="90755"/>
                    </a:cubicBezTo>
                    <a:cubicBezTo>
                      <a:pt x="167248" y="91846"/>
                      <a:pt x="168144" y="92898"/>
                      <a:pt x="169079" y="93989"/>
                    </a:cubicBezTo>
                    <a:cubicBezTo>
                      <a:pt x="171885" y="97301"/>
                      <a:pt x="174651" y="100691"/>
                      <a:pt x="177379" y="104160"/>
                    </a:cubicBezTo>
                    <a:cubicBezTo>
                      <a:pt x="178158" y="105173"/>
                      <a:pt x="179016" y="106264"/>
                      <a:pt x="179795" y="107316"/>
                    </a:cubicBezTo>
                    <a:cubicBezTo>
                      <a:pt x="182289" y="110628"/>
                      <a:pt x="184744" y="114018"/>
                      <a:pt x="187082" y="117486"/>
                    </a:cubicBezTo>
                    <a:cubicBezTo>
                      <a:pt x="187822" y="118499"/>
                      <a:pt x="188563" y="119591"/>
                      <a:pt x="189225" y="120643"/>
                    </a:cubicBezTo>
                    <a:cubicBezTo>
                      <a:pt x="191485" y="123955"/>
                      <a:pt x="193628" y="127345"/>
                      <a:pt x="195655" y="130813"/>
                    </a:cubicBezTo>
                    <a:cubicBezTo>
                      <a:pt x="196317" y="131826"/>
                      <a:pt x="196941" y="132917"/>
                      <a:pt x="197564" y="133969"/>
                    </a:cubicBezTo>
                    <a:cubicBezTo>
                      <a:pt x="199474" y="137282"/>
                      <a:pt x="201344" y="140672"/>
                      <a:pt x="203137" y="144140"/>
                    </a:cubicBezTo>
                    <a:cubicBezTo>
                      <a:pt x="203682" y="145231"/>
                      <a:pt x="204267" y="146283"/>
                      <a:pt x="204812" y="147374"/>
                    </a:cubicBezTo>
                    <a:cubicBezTo>
                      <a:pt x="206488" y="150686"/>
                      <a:pt x="208124" y="154038"/>
                      <a:pt x="209644" y="157467"/>
                    </a:cubicBezTo>
                    <a:cubicBezTo>
                      <a:pt x="210112" y="158363"/>
                      <a:pt x="210501" y="159259"/>
                      <a:pt x="210891" y="160156"/>
                    </a:cubicBezTo>
                    <a:cubicBezTo>
                      <a:pt x="210930" y="160311"/>
                      <a:pt x="211047" y="160506"/>
                      <a:pt x="211125" y="160662"/>
                    </a:cubicBezTo>
                    <a:cubicBezTo>
                      <a:pt x="211398" y="161325"/>
                      <a:pt x="211748" y="162026"/>
                      <a:pt x="212021" y="162766"/>
                    </a:cubicBezTo>
                    <a:cubicBezTo>
                      <a:pt x="213151" y="165416"/>
                      <a:pt x="214281" y="168066"/>
                      <a:pt x="215333" y="170794"/>
                    </a:cubicBezTo>
                    <a:cubicBezTo>
                      <a:pt x="215372" y="171027"/>
                      <a:pt x="215489" y="171261"/>
                      <a:pt x="215606" y="171456"/>
                    </a:cubicBezTo>
                    <a:cubicBezTo>
                      <a:pt x="215879" y="172313"/>
                      <a:pt x="216230" y="173132"/>
                      <a:pt x="216580" y="173989"/>
                    </a:cubicBezTo>
                    <a:cubicBezTo>
                      <a:pt x="217827" y="177301"/>
                      <a:pt x="219074" y="180691"/>
                      <a:pt x="220204" y="184159"/>
                    </a:cubicBezTo>
                    <a:cubicBezTo>
                      <a:pt x="220555" y="185172"/>
                      <a:pt x="220867" y="186264"/>
                      <a:pt x="221217" y="187316"/>
                    </a:cubicBezTo>
                    <a:cubicBezTo>
                      <a:pt x="222231" y="190472"/>
                      <a:pt x="223205" y="193628"/>
                      <a:pt x="224101" y="196902"/>
                    </a:cubicBezTo>
                    <a:cubicBezTo>
                      <a:pt x="224140" y="197057"/>
                      <a:pt x="224218" y="197291"/>
                      <a:pt x="224257" y="197447"/>
                    </a:cubicBezTo>
                    <a:cubicBezTo>
                      <a:pt x="224530" y="198538"/>
                      <a:pt x="224802" y="199551"/>
                      <a:pt x="225114" y="200604"/>
                    </a:cubicBezTo>
                    <a:cubicBezTo>
                      <a:pt x="226010" y="203994"/>
                      <a:pt x="226790" y="207384"/>
                      <a:pt x="227530" y="210774"/>
                    </a:cubicBezTo>
                    <a:cubicBezTo>
                      <a:pt x="227803" y="211865"/>
                      <a:pt x="228037" y="212878"/>
                      <a:pt x="228193" y="213930"/>
                    </a:cubicBezTo>
                    <a:cubicBezTo>
                      <a:pt x="228933" y="217320"/>
                      <a:pt x="229595" y="220633"/>
                      <a:pt x="230180" y="224101"/>
                    </a:cubicBezTo>
                    <a:cubicBezTo>
                      <a:pt x="230336" y="225114"/>
                      <a:pt x="230531" y="226205"/>
                      <a:pt x="230686" y="227257"/>
                    </a:cubicBezTo>
                    <a:cubicBezTo>
                      <a:pt x="231193" y="230569"/>
                      <a:pt x="231700" y="233960"/>
                      <a:pt x="232050" y="237428"/>
                    </a:cubicBezTo>
                    <a:cubicBezTo>
                      <a:pt x="232206" y="238519"/>
                      <a:pt x="232323" y="239571"/>
                      <a:pt x="232440" y="240662"/>
                    </a:cubicBezTo>
                    <a:cubicBezTo>
                      <a:pt x="232791" y="243974"/>
                      <a:pt x="233102" y="247364"/>
                      <a:pt x="233297" y="250754"/>
                    </a:cubicBezTo>
                    <a:cubicBezTo>
                      <a:pt x="233414" y="251846"/>
                      <a:pt x="233453" y="252898"/>
                      <a:pt x="233531" y="253989"/>
                    </a:cubicBezTo>
                    <a:cubicBezTo>
                      <a:pt x="233804" y="259054"/>
                      <a:pt x="233999" y="264198"/>
                      <a:pt x="233999" y="269381"/>
                    </a:cubicBezTo>
                    <a:lnTo>
                      <a:pt x="233999" y="485571"/>
                    </a:lnTo>
                    <a:lnTo>
                      <a:pt x="303672" y="485571"/>
                    </a:lnTo>
                    <a:lnTo>
                      <a:pt x="303672" y="269147"/>
                    </a:lnTo>
                    <a:cubicBezTo>
                      <a:pt x="303672" y="263964"/>
                      <a:pt x="303516" y="258821"/>
                      <a:pt x="303205" y="253755"/>
                    </a:cubicBezTo>
                    <a:cubicBezTo>
                      <a:pt x="303166" y="252664"/>
                      <a:pt x="303088" y="251612"/>
                      <a:pt x="302971" y="250521"/>
                    </a:cubicBezTo>
                    <a:cubicBezTo>
                      <a:pt x="302815" y="247130"/>
                      <a:pt x="302464" y="243740"/>
                      <a:pt x="302113" y="240428"/>
                    </a:cubicBezTo>
                    <a:cubicBezTo>
                      <a:pt x="301997" y="239337"/>
                      <a:pt x="301880" y="238285"/>
                      <a:pt x="301724" y="237194"/>
                    </a:cubicBezTo>
                    <a:cubicBezTo>
                      <a:pt x="301373" y="233765"/>
                      <a:pt x="300867" y="230375"/>
                      <a:pt x="300360" y="227023"/>
                    </a:cubicBezTo>
                    <a:cubicBezTo>
                      <a:pt x="300204" y="225932"/>
                      <a:pt x="300009" y="224880"/>
                      <a:pt x="299853" y="223867"/>
                    </a:cubicBezTo>
                    <a:cubicBezTo>
                      <a:pt x="299308" y="220438"/>
                      <a:pt x="298606" y="217087"/>
                      <a:pt x="297866" y="213697"/>
                    </a:cubicBezTo>
                    <a:cubicBezTo>
                      <a:pt x="297710" y="212605"/>
                      <a:pt x="297476" y="211592"/>
                      <a:pt x="297204" y="210540"/>
                    </a:cubicBezTo>
                    <a:cubicBezTo>
                      <a:pt x="296463" y="207150"/>
                      <a:pt x="295684" y="203760"/>
                      <a:pt x="294788" y="200370"/>
                    </a:cubicBezTo>
                    <a:cubicBezTo>
                      <a:pt x="294515" y="199279"/>
                      <a:pt x="294242" y="198266"/>
                      <a:pt x="293930" y="197213"/>
                    </a:cubicBezTo>
                    <a:cubicBezTo>
                      <a:pt x="293891" y="197057"/>
                      <a:pt x="293813" y="196824"/>
                      <a:pt x="293774" y="196668"/>
                    </a:cubicBezTo>
                    <a:cubicBezTo>
                      <a:pt x="292878" y="193395"/>
                      <a:pt x="291904" y="190238"/>
                      <a:pt x="290891" y="187082"/>
                    </a:cubicBezTo>
                    <a:cubicBezTo>
                      <a:pt x="290540" y="185991"/>
                      <a:pt x="290228" y="184939"/>
                      <a:pt x="289878" y="183926"/>
                    </a:cubicBezTo>
                    <a:cubicBezTo>
                      <a:pt x="288748" y="180496"/>
                      <a:pt x="287501" y="177106"/>
                      <a:pt x="286254" y="173755"/>
                    </a:cubicBezTo>
                    <a:cubicBezTo>
                      <a:pt x="285903" y="172898"/>
                      <a:pt x="285591" y="172079"/>
                      <a:pt x="285280" y="171222"/>
                    </a:cubicBezTo>
                    <a:cubicBezTo>
                      <a:pt x="285163" y="170988"/>
                      <a:pt x="285046" y="170755"/>
                      <a:pt x="285007" y="170560"/>
                    </a:cubicBezTo>
                    <a:cubicBezTo>
                      <a:pt x="283955" y="167871"/>
                      <a:pt x="282825" y="165182"/>
                      <a:pt x="281695" y="162533"/>
                    </a:cubicBezTo>
                    <a:cubicBezTo>
                      <a:pt x="281422" y="161792"/>
                      <a:pt x="281071" y="161130"/>
                      <a:pt x="280798" y="160428"/>
                    </a:cubicBezTo>
                    <a:cubicBezTo>
                      <a:pt x="280759" y="160272"/>
                      <a:pt x="280642" y="160078"/>
                      <a:pt x="280565" y="159922"/>
                    </a:cubicBezTo>
                    <a:cubicBezTo>
                      <a:pt x="280175" y="159025"/>
                      <a:pt x="279785" y="158129"/>
                      <a:pt x="279318" y="157233"/>
                    </a:cubicBezTo>
                    <a:cubicBezTo>
                      <a:pt x="277798" y="153804"/>
                      <a:pt x="276161" y="150453"/>
                      <a:pt x="274486" y="147140"/>
                    </a:cubicBezTo>
                    <a:cubicBezTo>
                      <a:pt x="273940" y="146049"/>
                      <a:pt x="273356" y="144997"/>
                      <a:pt x="272810" y="143906"/>
                    </a:cubicBezTo>
                    <a:cubicBezTo>
                      <a:pt x="271018" y="140477"/>
                      <a:pt x="269147" y="137087"/>
                      <a:pt x="267238" y="133736"/>
                    </a:cubicBezTo>
                    <a:cubicBezTo>
                      <a:pt x="266614" y="132645"/>
                      <a:pt x="265991" y="131592"/>
                      <a:pt x="265328" y="130579"/>
                    </a:cubicBezTo>
                    <a:cubicBezTo>
                      <a:pt x="263302" y="127150"/>
                      <a:pt x="261159" y="123760"/>
                      <a:pt x="258899" y="120409"/>
                    </a:cubicBezTo>
                    <a:cubicBezTo>
                      <a:pt x="258236" y="119318"/>
                      <a:pt x="257496" y="118266"/>
                      <a:pt x="256756" y="117253"/>
                    </a:cubicBezTo>
                    <a:cubicBezTo>
                      <a:pt x="254456" y="113823"/>
                      <a:pt x="251963" y="110433"/>
                      <a:pt x="249469" y="107082"/>
                    </a:cubicBezTo>
                    <a:cubicBezTo>
                      <a:pt x="248689" y="105991"/>
                      <a:pt x="247832" y="104939"/>
                      <a:pt x="247053" y="103926"/>
                    </a:cubicBezTo>
                    <a:cubicBezTo>
                      <a:pt x="244364" y="100497"/>
                      <a:pt x="241597" y="97106"/>
                      <a:pt x="238753" y="93755"/>
                    </a:cubicBezTo>
                    <a:cubicBezTo>
                      <a:pt x="237778" y="92664"/>
                      <a:pt x="236882" y="91612"/>
                      <a:pt x="235947" y="90521"/>
                    </a:cubicBezTo>
                    <a:cubicBezTo>
                      <a:pt x="232908" y="87092"/>
                      <a:pt x="229751" y="83702"/>
                      <a:pt x="226478" y="80428"/>
                    </a:cubicBezTo>
                    <a:cubicBezTo>
                      <a:pt x="225465" y="79337"/>
                      <a:pt x="224374" y="78285"/>
                      <a:pt x="223244" y="77194"/>
                    </a:cubicBezTo>
                    <a:cubicBezTo>
                      <a:pt x="219737" y="73687"/>
                      <a:pt x="216152" y="70375"/>
                      <a:pt x="212411" y="67102"/>
                    </a:cubicBezTo>
                    <a:cubicBezTo>
                      <a:pt x="211164" y="66011"/>
                      <a:pt x="209917" y="64958"/>
                      <a:pt x="208670" y="63867"/>
                    </a:cubicBezTo>
                    <a:cubicBezTo>
                      <a:pt x="204539" y="60360"/>
                      <a:pt x="200253" y="56970"/>
                      <a:pt x="195928" y="53697"/>
                    </a:cubicBezTo>
                    <a:cubicBezTo>
                      <a:pt x="194525" y="52606"/>
                      <a:pt x="193122" y="51554"/>
                      <a:pt x="191641" y="50541"/>
                    </a:cubicBezTo>
                    <a:cubicBezTo>
                      <a:pt x="186692" y="46995"/>
                      <a:pt x="181666" y="43604"/>
                      <a:pt x="176483" y="40370"/>
                    </a:cubicBezTo>
                    <a:cubicBezTo>
                      <a:pt x="174729" y="39279"/>
                      <a:pt x="172976" y="38227"/>
                      <a:pt x="171222" y="37214"/>
                    </a:cubicBezTo>
                    <a:cubicBezTo>
                      <a:pt x="165143" y="33551"/>
                      <a:pt x="158831" y="30239"/>
                      <a:pt x="152401" y="27043"/>
                    </a:cubicBezTo>
                    <a:cubicBezTo>
                      <a:pt x="150219" y="25991"/>
                      <a:pt x="147959" y="24900"/>
                      <a:pt x="145699" y="23887"/>
                    </a:cubicBezTo>
                    <a:cubicBezTo>
                      <a:pt x="137282" y="20068"/>
                      <a:pt x="128592" y="16678"/>
                      <a:pt x="119707" y="13716"/>
                    </a:cubicBezTo>
                    <a:cubicBezTo>
                      <a:pt x="116395" y="12586"/>
                      <a:pt x="113005" y="11534"/>
                      <a:pt x="109615" y="10560"/>
                    </a:cubicBezTo>
                    <a:cubicBezTo>
                      <a:pt x="90365" y="4988"/>
                      <a:pt x="70297" y="1520"/>
                      <a:pt x="49527" y="390"/>
                    </a:cubicBezTo>
                    <a:cubicBezTo>
                      <a:pt x="44695" y="117"/>
                      <a:pt x="39786" y="0"/>
                      <a:pt x="34876" y="0"/>
                    </a:cubicBezTo>
                    <a:cubicBezTo>
                      <a:pt x="29966" y="0"/>
                      <a:pt x="25056" y="117"/>
                      <a:pt x="20224" y="390"/>
                    </a:cubicBezTo>
                    <a:cubicBezTo>
                      <a:pt x="13405" y="1013"/>
                      <a:pt x="6663" y="1637"/>
                      <a:pt x="0" y="2572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6350" cap="flat">
                <a:solidFill>
                  <a:srgbClr val="25307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F76DE978-B9E2-844E-B1F5-FAEE5438342D}"/>
                  </a:ext>
                </a:extLst>
              </p:cNvPr>
              <p:cNvSpPr/>
              <p:nvPr/>
            </p:nvSpPr>
            <p:spPr>
              <a:xfrm>
                <a:off x="10998343" y="2836693"/>
                <a:ext cx="176015" cy="25445"/>
              </a:xfrm>
              <a:custGeom>
                <a:avLst/>
                <a:gdLst>
                  <a:gd name="connsiteX0" fmla="*/ 0 w 176015"/>
                  <a:gd name="connsiteY0" fmla="*/ 0 h 25445"/>
                  <a:gd name="connsiteX1" fmla="*/ 974 w 176015"/>
                  <a:gd name="connsiteY1" fmla="*/ 2533 h 25445"/>
                  <a:gd name="connsiteX2" fmla="*/ 4598 w 176015"/>
                  <a:gd name="connsiteY2" fmla="*/ 12703 h 25445"/>
                  <a:gd name="connsiteX3" fmla="*/ 5611 w 176015"/>
                  <a:gd name="connsiteY3" fmla="*/ 15860 h 25445"/>
                  <a:gd name="connsiteX4" fmla="*/ 8495 w 176015"/>
                  <a:gd name="connsiteY4" fmla="*/ 25446 h 25445"/>
                  <a:gd name="connsiteX5" fmla="*/ 176015 w 176015"/>
                  <a:gd name="connsiteY5" fmla="*/ 25446 h 25445"/>
                  <a:gd name="connsiteX6" fmla="*/ 176015 w 176015"/>
                  <a:gd name="connsiteY6" fmla="*/ 0 h 25445"/>
                  <a:gd name="connsiteX7" fmla="*/ 0 w 176015"/>
                  <a:gd name="connsiteY7" fmla="*/ 0 h 2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6015" h="25445">
                    <a:moveTo>
                      <a:pt x="0" y="0"/>
                    </a:moveTo>
                    <a:cubicBezTo>
                      <a:pt x="273" y="857"/>
                      <a:pt x="623" y="1676"/>
                      <a:pt x="974" y="2533"/>
                    </a:cubicBezTo>
                    <a:cubicBezTo>
                      <a:pt x="2221" y="5845"/>
                      <a:pt x="3468" y="9235"/>
                      <a:pt x="4598" y="12703"/>
                    </a:cubicBezTo>
                    <a:cubicBezTo>
                      <a:pt x="4949" y="13716"/>
                      <a:pt x="5261" y="14808"/>
                      <a:pt x="5611" y="15860"/>
                    </a:cubicBezTo>
                    <a:cubicBezTo>
                      <a:pt x="6624" y="19016"/>
                      <a:pt x="7599" y="22172"/>
                      <a:pt x="8495" y="25446"/>
                    </a:cubicBezTo>
                    <a:lnTo>
                      <a:pt x="176015" y="25446"/>
                    </a:lnTo>
                    <a:lnTo>
                      <a:pt x="17601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rgbClr val="25307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3" name="Graphic 44">
                <a:extLst>
                  <a:ext uri="{FF2B5EF4-FFF2-40B4-BE49-F238E27FC236}">
                    <a16:creationId xmlns:a16="http://schemas.microsoft.com/office/drawing/2014/main" id="{84AB2D10-AAC9-5F43-8F55-20558070B875}"/>
                  </a:ext>
                </a:extLst>
              </p:cNvPr>
              <p:cNvGrpSpPr/>
              <p:nvPr/>
            </p:nvGrpSpPr>
            <p:grpSpPr>
              <a:xfrm>
                <a:off x="10479415" y="2676226"/>
                <a:ext cx="536813" cy="242960"/>
                <a:chOff x="10479415" y="2676226"/>
                <a:chExt cx="536813" cy="242960"/>
              </a:xfrm>
              <a:solidFill>
                <a:srgbClr val="FFFFFF"/>
              </a:solidFill>
            </p:grpSpPr>
            <p:sp>
              <p:nvSpPr>
                <p:cNvPr id="134" name="Freeform 133">
                  <a:extLst>
                    <a:ext uri="{FF2B5EF4-FFF2-40B4-BE49-F238E27FC236}">
                      <a16:creationId xmlns:a16="http://schemas.microsoft.com/office/drawing/2014/main" id="{5BB13D6E-0802-E44B-8180-1FEF53579F1B}"/>
                    </a:ext>
                  </a:extLst>
                </p:cNvPr>
                <p:cNvSpPr/>
                <p:nvPr/>
              </p:nvSpPr>
              <p:spPr>
                <a:xfrm>
                  <a:off x="10479415" y="2915952"/>
                  <a:ext cx="536813" cy="3234"/>
                </a:xfrm>
                <a:custGeom>
                  <a:avLst/>
                  <a:gdLst>
                    <a:gd name="connsiteX0" fmla="*/ 0 w 536813"/>
                    <a:gd name="connsiteY0" fmla="*/ 3234 h 3234"/>
                    <a:gd name="connsiteX1" fmla="*/ 536814 w 536813"/>
                    <a:gd name="connsiteY1" fmla="*/ 3234 h 3234"/>
                    <a:gd name="connsiteX2" fmla="*/ 536580 w 536813"/>
                    <a:gd name="connsiteY2" fmla="*/ 0 h 3234"/>
                    <a:gd name="connsiteX3" fmla="*/ 234 w 536813"/>
                    <a:gd name="connsiteY3" fmla="*/ 0 h 3234"/>
                    <a:gd name="connsiteX4" fmla="*/ 0 w 536813"/>
                    <a:gd name="connsiteY4" fmla="*/ 3234 h 3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6813" h="3234">
                      <a:moveTo>
                        <a:pt x="0" y="3234"/>
                      </a:moveTo>
                      <a:lnTo>
                        <a:pt x="536814" y="3234"/>
                      </a:lnTo>
                      <a:cubicBezTo>
                        <a:pt x="536775" y="2143"/>
                        <a:pt x="536697" y="1091"/>
                        <a:pt x="536580" y="0"/>
                      </a:cubicBezTo>
                      <a:lnTo>
                        <a:pt x="234" y="0"/>
                      </a:lnTo>
                      <a:cubicBezTo>
                        <a:pt x="117" y="1091"/>
                        <a:pt x="39" y="2143"/>
                        <a:pt x="0" y="32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25307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5" name="Freeform 134">
                  <a:extLst>
                    <a:ext uri="{FF2B5EF4-FFF2-40B4-BE49-F238E27FC236}">
                      <a16:creationId xmlns:a16="http://schemas.microsoft.com/office/drawing/2014/main" id="{109D5127-049E-BE4B-83FC-E93C9EEBAC34}"/>
                    </a:ext>
                  </a:extLst>
                </p:cNvPr>
                <p:cNvSpPr/>
                <p:nvPr/>
              </p:nvSpPr>
              <p:spPr>
                <a:xfrm>
                  <a:off x="10480468" y="2902625"/>
                  <a:ext cx="534670" cy="3234"/>
                </a:xfrm>
                <a:custGeom>
                  <a:avLst/>
                  <a:gdLst>
                    <a:gd name="connsiteX0" fmla="*/ 0 w 534670"/>
                    <a:gd name="connsiteY0" fmla="*/ 3234 h 3234"/>
                    <a:gd name="connsiteX1" fmla="*/ 534670 w 534670"/>
                    <a:gd name="connsiteY1" fmla="*/ 3234 h 3234"/>
                    <a:gd name="connsiteX2" fmla="*/ 534281 w 534670"/>
                    <a:gd name="connsiteY2" fmla="*/ 0 h 3234"/>
                    <a:gd name="connsiteX3" fmla="*/ 390 w 534670"/>
                    <a:gd name="connsiteY3" fmla="*/ 0 h 3234"/>
                    <a:gd name="connsiteX4" fmla="*/ 0 w 534670"/>
                    <a:gd name="connsiteY4" fmla="*/ 3234 h 3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4670" h="3234">
                      <a:moveTo>
                        <a:pt x="0" y="3234"/>
                      </a:moveTo>
                      <a:lnTo>
                        <a:pt x="534670" y="3234"/>
                      </a:lnTo>
                      <a:cubicBezTo>
                        <a:pt x="534553" y="2143"/>
                        <a:pt x="534437" y="1091"/>
                        <a:pt x="534281" y="0"/>
                      </a:cubicBezTo>
                      <a:lnTo>
                        <a:pt x="390" y="0"/>
                      </a:lnTo>
                      <a:cubicBezTo>
                        <a:pt x="234" y="1091"/>
                        <a:pt x="117" y="2182"/>
                        <a:pt x="0" y="32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25307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7" name="Freeform 136">
                  <a:extLst>
                    <a:ext uri="{FF2B5EF4-FFF2-40B4-BE49-F238E27FC236}">
                      <a16:creationId xmlns:a16="http://schemas.microsoft.com/office/drawing/2014/main" id="{5DFB072B-D0E9-894D-AD14-0452694CB818}"/>
                    </a:ext>
                  </a:extLst>
                </p:cNvPr>
                <p:cNvSpPr/>
                <p:nvPr/>
              </p:nvSpPr>
              <p:spPr>
                <a:xfrm>
                  <a:off x="10482221" y="2889338"/>
                  <a:ext cx="531163" cy="3156"/>
                </a:xfrm>
                <a:custGeom>
                  <a:avLst/>
                  <a:gdLst>
                    <a:gd name="connsiteX0" fmla="*/ 0 w 531163"/>
                    <a:gd name="connsiteY0" fmla="*/ 3156 h 3156"/>
                    <a:gd name="connsiteX1" fmla="*/ 531163 w 531163"/>
                    <a:gd name="connsiteY1" fmla="*/ 3156 h 3156"/>
                    <a:gd name="connsiteX2" fmla="*/ 530657 w 531163"/>
                    <a:gd name="connsiteY2" fmla="*/ 0 h 3156"/>
                    <a:gd name="connsiteX3" fmla="*/ 585 w 531163"/>
                    <a:gd name="connsiteY3" fmla="*/ 0 h 3156"/>
                    <a:gd name="connsiteX4" fmla="*/ 0 w 531163"/>
                    <a:gd name="connsiteY4" fmla="*/ 3156 h 3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1163" h="3156">
                      <a:moveTo>
                        <a:pt x="0" y="3156"/>
                      </a:moveTo>
                      <a:lnTo>
                        <a:pt x="531163" y="3156"/>
                      </a:lnTo>
                      <a:cubicBezTo>
                        <a:pt x="531007" y="2065"/>
                        <a:pt x="530813" y="1013"/>
                        <a:pt x="530657" y="0"/>
                      </a:cubicBezTo>
                      <a:lnTo>
                        <a:pt x="585" y="0"/>
                      </a:lnTo>
                      <a:cubicBezTo>
                        <a:pt x="351" y="1013"/>
                        <a:pt x="156" y="2065"/>
                        <a:pt x="0" y="31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25307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8" name="Freeform 137">
                  <a:extLst>
                    <a:ext uri="{FF2B5EF4-FFF2-40B4-BE49-F238E27FC236}">
                      <a16:creationId xmlns:a16="http://schemas.microsoft.com/office/drawing/2014/main" id="{BAB5CEE7-5EC1-2E40-A838-DF88E2176730}"/>
                    </a:ext>
                  </a:extLst>
                </p:cNvPr>
                <p:cNvSpPr/>
                <p:nvPr/>
              </p:nvSpPr>
              <p:spPr>
                <a:xfrm>
                  <a:off x="10484715" y="2876011"/>
                  <a:ext cx="526214" cy="3156"/>
                </a:xfrm>
                <a:custGeom>
                  <a:avLst/>
                  <a:gdLst>
                    <a:gd name="connsiteX0" fmla="*/ 0 w 526214"/>
                    <a:gd name="connsiteY0" fmla="*/ 3156 h 3156"/>
                    <a:gd name="connsiteX1" fmla="*/ 526214 w 526214"/>
                    <a:gd name="connsiteY1" fmla="*/ 3156 h 3156"/>
                    <a:gd name="connsiteX2" fmla="*/ 525552 w 526214"/>
                    <a:gd name="connsiteY2" fmla="*/ 0 h 3156"/>
                    <a:gd name="connsiteX3" fmla="*/ 662 w 526214"/>
                    <a:gd name="connsiteY3" fmla="*/ 0 h 3156"/>
                    <a:gd name="connsiteX4" fmla="*/ 0 w 526214"/>
                    <a:gd name="connsiteY4" fmla="*/ 3156 h 3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6214" h="3156">
                      <a:moveTo>
                        <a:pt x="0" y="3156"/>
                      </a:moveTo>
                      <a:lnTo>
                        <a:pt x="526214" y="3156"/>
                      </a:lnTo>
                      <a:cubicBezTo>
                        <a:pt x="526059" y="2065"/>
                        <a:pt x="525825" y="1052"/>
                        <a:pt x="525552" y="0"/>
                      </a:cubicBezTo>
                      <a:lnTo>
                        <a:pt x="662" y="0"/>
                      </a:lnTo>
                      <a:cubicBezTo>
                        <a:pt x="390" y="1091"/>
                        <a:pt x="156" y="2104"/>
                        <a:pt x="0" y="31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25307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9" name="Freeform 138">
                  <a:extLst>
                    <a:ext uri="{FF2B5EF4-FFF2-40B4-BE49-F238E27FC236}">
                      <a16:creationId xmlns:a16="http://schemas.microsoft.com/office/drawing/2014/main" id="{CF49009B-BAED-DE47-9E3A-78E0704B9808}"/>
                    </a:ext>
                  </a:extLst>
                </p:cNvPr>
                <p:cNvSpPr/>
                <p:nvPr/>
              </p:nvSpPr>
              <p:spPr>
                <a:xfrm>
                  <a:off x="10487793" y="2862723"/>
                  <a:ext cx="520018" cy="3156"/>
                </a:xfrm>
                <a:custGeom>
                  <a:avLst/>
                  <a:gdLst>
                    <a:gd name="connsiteX0" fmla="*/ 0 w 520018"/>
                    <a:gd name="connsiteY0" fmla="*/ 3156 h 3156"/>
                    <a:gd name="connsiteX1" fmla="*/ 520019 w 520018"/>
                    <a:gd name="connsiteY1" fmla="*/ 3156 h 3156"/>
                    <a:gd name="connsiteX2" fmla="*/ 519161 w 520018"/>
                    <a:gd name="connsiteY2" fmla="*/ 0 h 3156"/>
                    <a:gd name="connsiteX3" fmla="*/ 857 w 520018"/>
                    <a:gd name="connsiteY3" fmla="*/ 0 h 3156"/>
                    <a:gd name="connsiteX4" fmla="*/ 0 w 520018"/>
                    <a:gd name="connsiteY4" fmla="*/ 3156 h 3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018" h="3156">
                      <a:moveTo>
                        <a:pt x="0" y="3156"/>
                      </a:moveTo>
                      <a:lnTo>
                        <a:pt x="520019" y="3156"/>
                      </a:lnTo>
                      <a:cubicBezTo>
                        <a:pt x="519746" y="2065"/>
                        <a:pt x="519473" y="1052"/>
                        <a:pt x="519161" y="0"/>
                      </a:cubicBezTo>
                      <a:lnTo>
                        <a:pt x="857" y="0"/>
                      </a:lnTo>
                      <a:cubicBezTo>
                        <a:pt x="585" y="1052"/>
                        <a:pt x="312" y="2065"/>
                        <a:pt x="0" y="31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25307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0" name="Freeform 139">
                  <a:extLst>
                    <a:ext uri="{FF2B5EF4-FFF2-40B4-BE49-F238E27FC236}">
                      <a16:creationId xmlns:a16="http://schemas.microsoft.com/office/drawing/2014/main" id="{B882A198-E932-834C-940F-8855B7DB69FA}"/>
                    </a:ext>
                  </a:extLst>
                </p:cNvPr>
                <p:cNvSpPr/>
                <p:nvPr/>
              </p:nvSpPr>
              <p:spPr>
                <a:xfrm>
                  <a:off x="10491690" y="2849396"/>
                  <a:ext cx="512225" cy="3156"/>
                </a:xfrm>
                <a:custGeom>
                  <a:avLst/>
                  <a:gdLst>
                    <a:gd name="connsiteX0" fmla="*/ 0 w 512225"/>
                    <a:gd name="connsiteY0" fmla="*/ 3156 h 3156"/>
                    <a:gd name="connsiteX1" fmla="*/ 512225 w 512225"/>
                    <a:gd name="connsiteY1" fmla="*/ 3156 h 3156"/>
                    <a:gd name="connsiteX2" fmla="*/ 511212 w 512225"/>
                    <a:gd name="connsiteY2" fmla="*/ 0 h 3156"/>
                    <a:gd name="connsiteX3" fmla="*/ 1091 w 512225"/>
                    <a:gd name="connsiteY3" fmla="*/ 0 h 3156"/>
                    <a:gd name="connsiteX4" fmla="*/ 0 w 512225"/>
                    <a:gd name="connsiteY4" fmla="*/ 3156 h 3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2225" h="3156">
                      <a:moveTo>
                        <a:pt x="0" y="3156"/>
                      </a:moveTo>
                      <a:lnTo>
                        <a:pt x="512225" y="3156"/>
                      </a:lnTo>
                      <a:cubicBezTo>
                        <a:pt x="511874" y="2065"/>
                        <a:pt x="511563" y="1013"/>
                        <a:pt x="511212" y="0"/>
                      </a:cubicBezTo>
                      <a:lnTo>
                        <a:pt x="1091" y="0"/>
                      </a:lnTo>
                      <a:cubicBezTo>
                        <a:pt x="701" y="1013"/>
                        <a:pt x="351" y="2104"/>
                        <a:pt x="0" y="31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25307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1" name="Freeform 140">
                  <a:extLst>
                    <a:ext uri="{FF2B5EF4-FFF2-40B4-BE49-F238E27FC236}">
                      <a16:creationId xmlns:a16="http://schemas.microsoft.com/office/drawing/2014/main" id="{084C4686-3D3F-5444-9889-C3170AA0F3FB}"/>
                    </a:ext>
                  </a:extLst>
                </p:cNvPr>
                <p:cNvSpPr/>
                <p:nvPr/>
              </p:nvSpPr>
              <p:spPr>
                <a:xfrm>
                  <a:off x="10496366" y="2836030"/>
                  <a:ext cx="502950" cy="3234"/>
                </a:xfrm>
                <a:custGeom>
                  <a:avLst/>
                  <a:gdLst>
                    <a:gd name="connsiteX0" fmla="*/ 0 w 502950"/>
                    <a:gd name="connsiteY0" fmla="*/ 3234 h 3234"/>
                    <a:gd name="connsiteX1" fmla="*/ 502951 w 502950"/>
                    <a:gd name="connsiteY1" fmla="*/ 3234 h 3234"/>
                    <a:gd name="connsiteX2" fmla="*/ 501704 w 502950"/>
                    <a:gd name="connsiteY2" fmla="*/ 0 h 3234"/>
                    <a:gd name="connsiteX3" fmla="*/ 1247 w 502950"/>
                    <a:gd name="connsiteY3" fmla="*/ 0 h 3234"/>
                    <a:gd name="connsiteX4" fmla="*/ 0 w 502950"/>
                    <a:gd name="connsiteY4" fmla="*/ 3234 h 3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2950" h="3234">
                      <a:moveTo>
                        <a:pt x="0" y="3234"/>
                      </a:moveTo>
                      <a:lnTo>
                        <a:pt x="502951" y="3234"/>
                      </a:lnTo>
                      <a:cubicBezTo>
                        <a:pt x="502561" y="2143"/>
                        <a:pt x="502094" y="1091"/>
                        <a:pt x="501704" y="0"/>
                      </a:cubicBezTo>
                      <a:lnTo>
                        <a:pt x="1247" y="0"/>
                      </a:lnTo>
                      <a:cubicBezTo>
                        <a:pt x="818" y="1091"/>
                        <a:pt x="429" y="2143"/>
                        <a:pt x="0" y="32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25307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2" name="Freeform 141">
                  <a:extLst>
                    <a:ext uri="{FF2B5EF4-FFF2-40B4-BE49-F238E27FC236}">
                      <a16:creationId xmlns:a16="http://schemas.microsoft.com/office/drawing/2014/main" id="{3B859854-0D06-BF4F-8A04-6407272CE441}"/>
                    </a:ext>
                  </a:extLst>
                </p:cNvPr>
                <p:cNvSpPr/>
                <p:nvPr/>
              </p:nvSpPr>
              <p:spPr>
                <a:xfrm>
                  <a:off x="10501783" y="2822704"/>
                  <a:ext cx="492040" cy="3234"/>
                </a:xfrm>
                <a:custGeom>
                  <a:avLst/>
                  <a:gdLst>
                    <a:gd name="connsiteX0" fmla="*/ 0 w 492040"/>
                    <a:gd name="connsiteY0" fmla="*/ 3234 h 3234"/>
                    <a:gd name="connsiteX1" fmla="*/ 492040 w 492040"/>
                    <a:gd name="connsiteY1" fmla="*/ 3234 h 3234"/>
                    <a:gd name="connsiteX2" fmla="*/ 490559 w 492040"/>
                    <a:gd name="connsiteY2" fmla="*/ 0 h 3234"/>
                    <a:gd name="connsiteX3" fmla="*/ 1481 w 492040"/>
                    <a:gd name="connsiteY3" fmla="*/ 0 h 3234"/>
                    <a:gd name="connsiteX4" fmla="*/ 0 w 492040"/>
                    <a:gd name="connsiteY4" fmla="*/ 3234 h 3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2040" h="3234">
                      <a:moveTo>
                        <a:pt x="0" y="3234"/>
                      </a:moveTo>
                      <a:lnTo>
                        <a:pt x="492040" y="3234"/>
                      </a:lnTo>
                      <a:cubicBezTo>
                        <a:pt x="491573" y="2143"/>
                        <a:pt x="491066" y="1091"/>
                        <a:pt x="490559" y="0"/>
                      </a:cubicBezTo>
                      <a:lnTo>
                        <a:pt x="1481" y="0"/>
                      </a:lnTo>
                      <a:cubicBezTo>
                        <a:pt x="974" y="1091"/>
                        <a:pt x="507" y="2143"/>
                        <a:pt x="0" y="32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25307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3" name="Freeform 142">
                  <a:extLst>
                    <a:ext uri="{FF2B5EF4-FFF2-40B4-BE49-F238E27FC236}">
                      <a16:creationId xmlns:a16="http://schemas.microsoft.com/office/drawing/2014/main" id="{900416F4-D4DF-7F43-A5AA-832D7038F63E}"/>
                    </a:ext>
                  </a:extLst>
                </p:cNvPr>
                <p:cNvSpPr/>
                <p:nvPr/>
              </p:nvSpPr>
              <p:spPr>
                <a:xfrm>
                  <a:off x="10508173" y="2809377"/>
                  <a:ext cx="479336" cy="3234"/>
                </a:xfrm>
                <a:custGeom>
                  <a:avLst/>
                  <a:gdLst>
                    <a:gd name="connsiteX0" fmla="*/ 0 w 479336"/>
                    <a:gd name="connsiteY0" fmla="*/ 3234 h 3234"/>
                    <a:gd name="connsiteX1" fmla="*/ 479337 w 479336"/>
                    <a:gd name="connsiteY1" fmla="*/ 3234 h 3234"/>
                    <a:gd name="connsiteX2" fmla="*/ 477661 w 479336"/>
                    <a:gd name="connsiteY2" fmla="*/ 0 h 3234"/>
                    <a:gd name="connsiteX3" fmla="*/ 1637 w 479336"/>
                    <a:gd name="connsiteY3" fmla="*/ 0 h 3234"/>
                    <a:gd name="connsiteX4" fmla="*/ 0 w 479336"/>
                    <a:gd name="connsiteY4" fmla="*/ 3234 h 3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9336" h="3234">
                      <a:moveTo>
                        <a:pt x="0" y="3234"/>
                      </a:moveTo>
                      <a:lnTo>
                        <a:pt x="479337" y="3234"/>
                      </a:lnTo>
                      <a:cubicBezTo>
                        <a:pt x="478791" y="2143"/>
                        <a:pt x="478207" y="1091"/>
                        <a:pt x="477661" y="0"/>
                      </a:cubicBezTo>
                      <a:lnTo>
                        <a:pt x="1637" y="0"/>
                      </a:lnTo>
                      <a:cubicBezTo>
                        <a:pt x="1091" y="1091"/>
                        <a:pt x="507" y="2182"/>
                        <a:pt x="0" y="32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25307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4" name="Freeform 143">
                  <a:extLst>
                    <a:ext uri="{FF2B5EF4-FFF2-40B4-BE49-F238E27FC236}">
                      <a16:creationId xmlns:a16="http://schemas.microsoft.com/office/drawing/2014/main" id="{E79F4189-3528-4C48-8A7A-9382F396FF24}"/>
                    </a:ext>
                  </a:extLst>
                </p:cNvPr>
                <p:cNvSpPr/>
                <p:nvPr/>
              </p:nvSpPr>
              <p:spPr>
                <a:xfrm>
                  <a:off x="10515460" y="2796089"/>
                  <a:ext cx="464762" cy="3156"/>
                </a:xfrm>
                <a:custGeom>
                  <a:avLst/>
                  <a:gdLst>
                    <a:gd name="connsiteX0" fmla="*/ 0 w 464762"/>
                    <a:gd name="connsiteY0" fmla="*/ 3156 h 3156"/>
                    <a:gd name="connsiteX1" fmla="*/ 464763 w 464762"/>
                    <a:gd name="connsiteY1" fmla="*/ 3156 h 3156"/>
                    <a:gd name="connsiteX2" fmla="*/ 462854 w 464762"/>
                    <a:gd name="connsiteY2" fmla="*/ 0 h 3156"/>
                    <a:gd name="connsiteX3" fmla="*/ 1870 w 464762"/>
                    <a:gd name="connsiteY3" fmla="*/ 0 h 3156"/>
                    <a:gd name="connsiteX4" fmla="*/ 0 w 464762"/>
                    <a:gd name="connsiteY4" fmla="*/ 3156 h 3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4762" h="3156">
                      <a:moveTo>
                        <a:pt x="0" y="3156"/>
                      </a:moveTo>
                      <a:lnTo>
                        <a:pt x="464763" y="3156"/>
                      </a:lnTo>
                      <a:cubicBezTo>
                        <a:pt x="464140" y="2065"/>
                        <a:pt x="463516" y="1013"/>
                        <a:pt x="462854" y="0"/>
                      </a:cubicBezTo>
                      <a:lnTo>
                        <a:pt x="1870" y="0"/>
                      </a:lnTo>
                      <a:cubicBezTo>
                        <a:pt x="1247" y="1013"/>
                        <a:pt x="623" y="2104"/>
                        <a:pt x="0" y="31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25307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5" name="Freeform 144">
                  <a:extLst>
                    <a:ext uri="{FF2B5EF4-FFF2-40B4-BE49-F238E27FC236}">
                      <a16:creationId xmlns:a16="http://schemas.microsoft.com/office/drawing/2014/main" id="{AB08FE61-C7AC-ED45-8FAB-758D2DE149B4}"/>
                    </a:ext>
                  </a:extLst>
                </p:cNvPr>
                <p:cNvSpPr/>
                <p:nvPr/>
              </p:nvSpPr>
              <p:spPr>
                <a:xfrm>
                  <a:off x="10523760" y="2782801"/>
                  <a:ext cx="448162" cy="3156"/>
                </a:xfrm>
                <a:custGeom>
                  <a:avLst/>
                  <a:gdLst>
                    <a:gd name="connsiteX0" fmla="*/ 0 w 448162"/>
                    <a:gd name="connsiteY0" fmla="*/ 3156 h 3156"/>
                    <a:gd name="connsiteX1" fmla="*/ 448163 w 448162"/>
                    <a:gd name="connsiteY1" fmla="*/ 3156 h 3156"/>
                    <a:gd name="connsiteX2" fmla="*/ 446020 w 448162"/>
                    <a:gd name="connsiteY2" fmla="*/ 0 h 3156"/>
                    <a:gd name="connsiteX3" fmla="*/ 2143 w 448162"/>
                    <a:gd name="connsiteY3" fmla="*/ 0 h 3156"/>
                    <a:gd name="connsiteX4" fmla="*/ 0 w 448162"/>
                    <a:gd name="connsiteY4" fmla="*/ 3156 h 3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8162" h="3156">
                      <a:moveTo>
                        <a:pt x="0" y="3156"/>
                      </a:moveTo>
                      <a:lnTo>
                        <a:pt x="448163" y="3156"/>
                      </a:lnTo>
                      <a:cubicBezTo>
                        <a:pt x="447501" y="2065"/>
                        <a:pt x="446760" y="1013"/>
                        <a:pt x="446020" y="0"/>
                      </a:cubicBezTo>
                      <a:lnTo>
                        <a:pt x="2143" y="0"/>
                      </a:lnTo>
                      <a:cubicBezTo>
                        <a:pt x="1403" y="1013"/>
                        <a:pt x="701" y="2065"/>
                        <a:pt x="0" y="31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25307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id="{6A32618D-0440-404A-93F1-764B11C692A0}"/>
                    </a:ext>
                  </a:extLst>
                </p:cNvPr>
                <p:cNvSpPr/>
                <p:nvPr/>
              </p:nvSpPr>
              <p:spPr>
                <a:xfrm>
                  <a:off x="10533229" y="2769474"/>
                  <a:ext cx="429263" cy="3156"/>
                </a:xfrm>
                <a:custGeom>
                  <a:avLst/>
                  <a:gdLst>
                    <a:gd name="connsiteX0" fmla="*/ 0 w 429263"/>
                    <a:gd name="connsiteY0" fmla="*/ 3156 h 3156"/>
                    <a:gd name="connsiteX1" fmla="*/ 429264 w 429263"/>
                    <a:gd name="connsiteY1" fmla="*/ 3156 h 3156"/>
                    <a:gd name="connsiteX2" fmla="*/ 426848 w 429263"/>
                    <a:gd name="connsiteY2" fmla="*/ 0 h 3156"/>
                    <a:gd name="connsiteX3" fmla="*/ 2416 w 429263"/>
                    <a:gd name="connsiteY3" fmla="*/ 0 h 3156"/>
                    <a:gd name="connsiteX4" fmla="*/ 0 w 429263"/>
                    <a:gd name="connsiteY4" fmla="*/ 3156 h 3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9263" h="3156">
                      <a:moveTo>
                        <a:pt x="0" y="3156"/>
                      </a:moveTo>
                      <a:lnTo>
                        <a:pt x="429264" y="3156"/>
                      </a:lnTo>
                      <a:cubicBezTo>
                        <a:pt x="428484" y="2065"/>
                        <a:pt x="427627" y="1013"/>
                        <a:pt x="426848" y="0"/>
                      </a:cubicBezTo>
                      <a:lnTo>
                        <a:pt x="2416" y="0"/>
                      </a:lnTo>
                      <a:cubicBezTo>
                        <a:pt x="1559" y="1013"/>
                        <a:pt x="779" y="2065"/>
                        <a:pt x="0" y="31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25307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7" name="Freeform 146">
                  <a:extLst>
                    <a:ext uri="{FF2B5EF4-FFF2-40B4-BE49-F238E27FC236}">
                      <a16:creationId xmlns:a16="http://schemas.microsoft.com/office/drawing/2014/main" id="{535D0497-BC02-6242-AE44-8A2B2460E453}"/>
                    </a:ext>
                  </a:extLst>
                </p:cNvPr>
                <p:cNvSpPr/>
                <p:nvPr/>
              </p:nvSpPr>
              <p:spPr>
                <a:xfrm>
                  <a:off x="10543867" y="2756070"/>
                  <a:ext cx="407870" cy="3234"/>
                </a:xfrm>
                <a:custGeom>
                  <a:avLst/>
                  <a:gdLst>
                    <a:gd name="connsiteX0" fmla="*/ 0 w 407870"/>
                    <a:gd name="connsiteY0" fmla="*/ 3234 h 3234"/>
                    <a:gd name="connsiteX1" fmla="*/ 407871 w 407870"/>
                    <a:gd name="connsiteY1" fmla="*/ 3234 h 3234"/>
                    <a:gd name="connsiteX2" fmla="*/ 405065 w 407870"/>
                    <a:gd name="connsiteY2" fmla="*/ 0 h 3234"/>
                    <a:gd name="connsiteX3" fmla="*/ 2845 w 407870"/>
                    <a:gd name="connsiteY3" fmla="*/ 0 h 3234"/>
                    <a:gd name="connsiteX4" fmla="*/ 0 w 407870"/>
                    <a:gd name="connsiteY4" fmla="*/ 3234 h 3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7870" h="3234">
                      <a:moveTo>
                        <a:pt x="0" y="3234"/>
                      </a:moveTo>
                      <a:lnTo>
                        <a:pt x="407871" y="3234"/>
                      </a:lnTo>
                      <a:cubicBezTo>
                        <a:pt x="406897" y="2143"/>
                        <a:pt x="406000" y="1091"/>
                        <a:pt x="405065" y="0"/>
                      </a:cubicBezTo>
                      <a:lnTo>
                        <a:pt x="2845" y="0"/>
                      </a:lnTo>
                      <a:cubicBezTo>
                        <a:pt x="1948" y="1091"/>
                        <a:pt x="974" y="2182"/>
                        <a:pt x="0" y="32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25307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8" name="Freeform 147">
                  <a:extLst>
                    <a:ext uri="{FF2B5EF4-FFF2-40B4-BE49-F238E27FC236}">
                      <a16:creationId xmlns:a16="http://schemas.microsoft.com/office/drawing/2014/main" id="{AFFFC336-4A2A-E942-A4CF-7A62CA446819}"/>
                    </a:ext>
                  </a:extLst>
                </p:cNvPr>
                <p:cNvSpPr/>
                <p:nvPr/>
              </p:nvSpPr>
              <p:spPr>
                <a:xfrm>
                  <a:off x="10556181" y="2742782"/>
                  <a:ext cx="383282" cy="3234"/>
                </a:xfrm>
                <a:custGeom>
                  <a:avLst/>
                  <a:gdLst>
                    <a:gd name="connsiteX0" fmla="*/ 0 w 383282"/>
                    <a:gd name="connsiteY0" fmla="*/ 3234 h 3234"/>
                    <a:gd name="connsiteX1" fmla="*/ 383282 w 383282"/>
                    <a:gd name="connsiteY1" fmla="*/ 3234 h 3234"/>
                    <a:gd name="connsiteX2" fmla="*/ 380048 w 383282"/>
                    <a:gd name="connsiteY2" fmla="*/ 0 h 3234"/>
                    <a:gd name="connsiteX3" fmla="*/ 3195 w 383282"/>
                    <a:gd name="connsiteY3" fmla="*/ 0 h 3234"/>
                    <a:gd name="connsiteX4" fmla="*/ 0 w 383282"/>
                    <a:gd name="connsiteY4" fmla="*/ 3234 h 3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282" h="3234">
                      <a:moveTo>
                        <a:pt x="0" y="3234"/>
                      </a:moveTo>
                      <a:lnTo>
                        <a:pt x="383282" y="3234"/>
                      </a:lnTo>
                      <a:cubicBezTo>
                        <a:pt x="382269" y="2143"/>
                        <a:pt x="381178" y="1091"/>
                        <a:pt x="380048" y="0"/>
                      </a:cubicBezTo>
                      <a:lnTo>
                        <a:pt x="3195" y="0"/>
                      </a:lnTo>
                      <a:lnTo>
                        <a:pt x="0" y="323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25307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id="{10C125FD-F17C-8B4F-83C1-F6DB75441DFC}"/>
                    </a:ext>
                  </a:extLst>
                </p:cNvPr>
                <p:cNvSpPr/>
                <p:nvPr/>
              </p:nvSpPr>
              <p:spPr>
                <a:xfrm>
                  <a:off x="10570209" y="2729455"/>
                  <a:ext cx="355186" cy="3234"/>
                </a:xfrm>
                <a:custGeom>
                  <a:avLst/>
                  <a:gdLst>
                    <a:gd name="connsiteX0" fmla="*/ 0 w 355186"/>
                    <a:gd name="connsiteY0" fmla="*/ 3234 h 3234"/>
                    <a:gd name="connsiteX1" fmla="*/ 355187 w 355186"/>
                    <a:gd name="connsiteY1" fmla="*/ 3234 h 3234"/>
                    <a:gd name="connsiteX2" fmla="*/ 351446 w 355186"/>
                    <a:gd name="connsiteY2" fmla="*/ 0 h 3234"/>
                    <a:gd name="connsiteX3" fmla="*/ 3702 w 355186"/>
                    <a:gd name="connsiteY3" fmla="*/ 0 h 3234"/>
                    <a:gd name="connsiteX4" fmla="*/ 0 w 355186"/>
                    <a:gd name="connsiteY4" fmla="*/ 3234 h 3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5186" h="3234">
                      <a:moveTo>
                        <a:pt x="0" y="3234"/>
                      </a:moveTo>
                      <a:lnTo>
                        <a:pt x="355187" y="3234"/>
                      </a:lnTo>
                      <a:cubicBezTo>
                        <a:pt x="353940" y="2143"/>
                        <a:pt x="352693" y="1091"/>
                        <a:pt x="351446" y="0"/>
                      </a:cubicBezTo>
                      <a:lnTo>
                        <a:pt x="3702" y="0"/>
                      </a:lnTo>
                      <a:cubicBezTo>
                        <a:pt x="2494" y="1091"/>
                        <a:pt x="1247" y="2182"/>
                        <a:pt x="0" y="32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25307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DB74653F-A5D2-1D43-B90E-73C5E7484A97}"/>
                    </a:ext>
                  </a:extLst>
                </p:cNvPr>
                <p:cNvSpPr/>
                <p:nvPr/>
              </p:nvSpPr>
              <p:spPr>
                <a:xfrm>
                  <a:off x="10586692" y="2716167"/>
                  <a:ext cx="322259" cy="3156"/>
                </a:xfrm>
                <a:custGeom>
                  <a:avLst/>
                  <a:gdLst>
                    <a:gd name="connsiteX0" fmla="*/ 0 w 322259"/>
                    <a:gd name="connsiteY0" fmla="*/ 3156 h 3156"/>
                    <a:gd name="connsiteX1" fmla="*/ 322260 w 322259"/>
                    <a:gd name="connsiteY1" fmla="*/ 3156 h 3156"/>
                    <a:gd name="connsiteX2" fmla="*/ 317973 w 322259"/>
                    <a:gd name="connsiteY2" fmla="*/ 0 h 3156"/>
                    <a:gd name="connsiteX3" fmla="*/ 4286 w 322259"/>
                    <a:gd name="connsiteY3" fmla="*/ 0 h 3156"/>
                    <a:gd name="connsiteX4" fmla="*/ 0 w 322259"/>
                    <a:gd name="connsiteY4" fmla="*/ 3156 h 3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2259" h="3156">
                      <a:moveTo>
                        <a:pt x="0" y="3156"/>
                      </a:moveTo>
                      <a:lnTo>
                        <a:pt x="322260" y="3156"/>
                      </a:lnTo>
                      <a:cubicBezTo>
                        <a:pt x="320857" y="2065"/>
                        <a:pt x="319454" y="1013"/>
                        <a:pt x="317973" y="0"/>
                      </a:cubicBezTo>
                      <a:lnTo>
                        <a:pt x="4286" y="0"/>
                      </a:lnTo>
                      <a:cubicBezTo>
                        <a:pt x="2806" y="1013"/>
                        <a:pt x="1403" y="2104"/>
                        <a:pt x="0" y="31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25307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596B052D-6E65-4B47-9BDE-91526EDCB3D1}"/>
                    </a:ext>
                  </a:extLst>
                </p:cNvPr>
                <p:cNvSpPr/>
                <p:nvPr/>
              </p:nvSpPr>
              <p:spPr>
                <a:xfrm>
                  <a:off x="10606137" y="2702840"/>
                  <a:ext cx="283331" cy="3156"/>
                </a:xfrm>
                <a:custGeom>
                  <a:avLst/>
                  <a:gdLst>
                    <a:gd name="connsiteX0" fmla="*/ 0 w 283331"/>
                    <a:gd name="connsiteY0" fmla="*/ 3156 h 3156"/>
                    <a:gd name="connsiteX1" fmla="*/ 283331 w 283331"/>
                    <a:gd name="connsiteY1" fmla="*/ 3156 h 3156"/>
                    <a:gd name="connsiteX2" fmla="*/ 278071 w 283331"/>
                    <a:gd name="connsiteY2" fmla="*/ 0 h 3156"/>
                    <a:gd name="connsiteX3" fmla="*/ 5222 w 283331"/>
                    <a:gd name="connsiteY3" fmla="*/ 0 h 3156"/>
                    <a:gd name="connsiteX4" fmla="*/ 0 w 283331"/>
                    <a:gd name="connsiteY4" fmla="*/ 3156 h 3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3331" h="3156">
                      <a:moveTo>
                        <a:pt x="0" y="3156"/>
                      </a:moveTo>
                      <a:lnTo>
                        <a:pt x="283331" y="3156"/>
                      </a:lnTo>
                      <a:cubicBezTo>
                        <a:pt x="281578" y="2065"/>
                        <a:pt x="279824" y="1013"/>
                        <a:pt x="278071" y="0"/>
                      </a:cubicBezTo>
                      <a:lnTo>
                        <a:pt x="5222" y="0"/>
                      </a:lnTo>
                      <a:cubicBezTo>
                        <a:pt x="3507" y="1013"/>
                        <a:pt x="1754" y="2104"/>
                        <a:pt x="0" y="31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25307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EE68FF1F-7C8D-3541-B5CA-2665B36FE4C5}"/>
                    </a:ext>
                  </a:extLst>
                </p:cNvPr>
                <p:cNvSpPr/>
                <p:nvPr/>
              </p:nvSpPr>
              <p:spPr>
                <a:xfrm>
                  <a:off x="10630219" y="2689552"/>
                  <a:ext cx="235167" cy="3156"/>
                </a:xfrm>
                <a:custGeom>
                  <a:avLst/>
                  <a:gdLst>
                    <a:gd name="connsiteX0" fmla="*/ 0 w 235167"/>
                    <a:gd name="connsiteY0" fmla="*/ 3156 h 3156"/>
                    <a:gd name="connsiteX1" fmla="*/ 235168 w 235167"/>
                    <a:gd name="connsiteY1" fmla="*/ 3156 h 3156"/>
                    <a:gd name="connsiteX2" fmla="*/ 228465 w 235167"/>
                    <a:gd name="connsiteY2" fmla="*/ 0 h 3156"/>
                    <a:gd name="connsiteX3" fmla="*/ 6741 w 235167"/>
                    <a:gd name="connsiteY3" fmla="*/ 0 h 3156"/>
                    <a:gd name="connsiteX4" fmla="*/ 0 w 235167"/>
                    <a:gd name="connsiteY4" fmla="*/ 3156 h 3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167" h="3156">
                      <a:moveTo>
                        <a:pt x="0" y="3156"/>
                      </a:moveTo>
                      <a:lnTo>
                        <a:pt x="235168" y="3156"/>
                      </a:lnTo>
                      <a:cubicBezTo>
                        <a:pt x="232985" y="2065"/>
                        <a:pt x="230725" y="1013"/>
                        <a:pt x="228465" y="0"/>
                      </a:cubicBezTo>
                      <a:lnTo>
                        <a:pt x="6741" y="0"/>
                      </a:lnTo>
                      <a:cubicBezTo>
                        <a:pt x="4481" y="1013"/>
                        <a:pt x="2221" y="2065"/>
                        <a:pt x="0" y="31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25307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3" name="Freeform 152">
                  <a:extLst>
                    <a:ext uri="{FF2B5EF4-FFF2-40B4-BE49-F238E27FC236}">
                      <a16:creationId xmlns:a16="http://schemas.microsoft.com/office/drawing/2014/main" id="{6DBE7743-46FC-D14D-835B-1997A76B815F}"/>
                    </a:ext>
                  </a:extLst>
                </p:cNvPr>
                <p:cNvSpPr/>
                <p:nvPr/>
              </p:nvSpPr>
              <p:spPr>
                <a:xfrm>
                  <a:off x="10662951" y="2676226"/>
                  <a:ext cx="169741" cy="3156"/>
                </a:xfrm>
                <a:custGeom>
                  <a:avLst/>
                  <a:gdLst>
                    <a:gd name="connsiteX0" fmla="*/ 0 w 169741"/>
                    <a:gd name="connsiteY0" fmla="*/ 3156 h 3156"/>
                    <a:gd name="connsiteX1" fmla="*/ 169742 w 169741"/>
                    <a:gd name="connsiteY1" fmla="*/ 3156 h 3156"/>
                    <a:gd name="connsiteX2" fmla="*/ 159649 w 169741"/>
                    <a:gd name="connsiteY2" fmla="*/ 0 h 3156"/>
                    <a:gd name="connsiteX3" fmla="*/ 10132 w 169741"/>
                    <a:gd name="connsiteY3" fmla="*/ 0 h 3156"/>
                    <a:gd name="connsiteX4" fmla="*/ 0 w 169741"/>
                    <a:gd name="connsiteY4" fmla="*/ 3156 h 3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9741" h="3156">
                      <a:moveTo>
                        <a:pt x="0" y="3156"/>
                      </a:moveTo>
                      <a:lnTo>
                        <a:pt x="169742" y="3156"/>
                      </a:lnTo>
                      <a:cubicBezTo>
                        <a:pt x="166429" y="2026"/>
                        <a:pt x="163039" y="974"/>
                        <a:pt x="159649" y="0"/>
                      </a:cubicBezTo>
                      <a:lnTo>
                        <a:pt x="10132" y="0"/>
                      </a:lnTo>
                      <a:cubicBezTo>
                        <a:pt x="6702" y="974"/>
                        <a:pt x="3312" y="2026"/>
                        <a:pt x="0" y="31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25307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54" name="Freeform 153">
                <a:extLst>
                  <a:ext uri="{FF2B5EF4-FFF2-40B4-BE49-F238E27FC236}">
                    <a16:creationId xmlns:a16="http://schemas.microsoft.com/office/drawing/2014/main" id="{846D83AA-4979-3D4D-89E8-9C23289C002B}"/>
                  </a:ext>
                </a:extLst>
              </p:cNvPr>
              <p:cNvSpPr/>
              <p:nvPr/>
            </p:nvSpPr>
            <p:spPr>
              <a:xfrm>
                <a:off x="10478948" y="2908198"/>
                <a:ext cx="695371" cy="12235"/>
              </a:xfrm>
              <a:custGeom>
                <a:avLst/>
                <a:gdLst>
                  <a:gd name="connsiteX0" fmla="*/ 2806 w 695371"/>
                  <a:gd name="connsiteY0" fmla="*/ 0 h 12235"/>
                  <a:gd name="connsiteX1" fmla="*/ 31486 w 695371"/>
                  <a:gd name="connsiteY1" fmla="*/ 0 h 12235"/>
                  <a:gd name="connsiteX2" fmla="*/ 34291 w 695371"/>
                  <a:gd name="connsiteY2" fmla="*/ 0 h 12235"/>
                  <a:gd name="connsiteX3" fmla="*/ 62971 w 695371"/>
                  <a:gd name="connsiteY3" fmla="*/ 0 h 12235"/>
                  <a:gd name="connsiteX4" fmla="*/ 65777 w 695371"/>
                  <a:gd name="connsiteY4" fmla="*/ 0 h 12235"/>
                  <a:gd name="connsiteX5" fmla="*/ 94457 w 695371"/>
                  <a:gd name="connsiteY5" fmla="*/ 0 h 12235"/>
                  <a:gd name="connsiteX6" fmla="*/ 97262 w 695371"/>
                  <a:gd name="connsiteY6" fmla="*/ 0 h 12235"/>
                  <a:gd name="connsiteX7" fmla="*/ 125942 w 695371"/>
                  <a:gd name="connsiteY7" fmla="*/ 0 h 12235"/>
                  <a:gd name="connsiteX8" fmla="*/ 128748 w 695371"/>
                  <a:gd name="connsiteY8" fmla="*/ 0 h 12235"/>
                  <a:gd name="connsiteX9" fmla="*/ 157428 w 695371"/>
                  <a:gd name="connsiteY9" fmla="*/ 0 h 12235"/>
                  <a:gd name="connsiteX10" fmla="*/ 160234 w 695371"/>
                  <a:gd name="connsiteY10" fmla="*/ 0 h 12235"/>
                  <a:gd name="connsiteX11" fmla="*/ 188874 w 695371"/>
                  <a:gd name="connsiteY11" fmla="*/ 0 h 12235"/>
                  <a:gd name="connsiteX12" fmla="*/ 191680 w 695371"/>
                  <a:gd name="connsiteY12" fmla="*/ 0 h 12235"/>
                  <a:gd name="connsiteX13" fmla="*/ 220360 w 695371"/>
                  <a:gd name="connsiteY13" fmla="*/ 0 h 12235"/>
                  <a:gd name="connsiteX14" fmla="*/ 223166 w 695371"/>
                  <a:gd name="connsiteY14" fmla="*/ 0 h 12235"/>
                  <a:gd name="connsiteX15" fmla="*/ 251846 w 695371"/>
                  <a:gd name="connsiteY15" fmla="*/ 0 h 12235"/>
                  <a:gd name="connsiteX16" fmla="*/ 254651 w 695371"/>
                  <a:gd name="connsiteY16" fmla="*/ 0 h 12235"/>
                  <a:gd name="connsiteX17" fmla="*/ 283331 w 695371"/>
                  <a:gd name="connsiteY17" fmla="*/ 0 h 12235"/>
                  <a:gd name="connsiteX18" fmla="*/ 286137 w 695371"/>
                  <a:gd name="connsiteY18" fmla="*/ 0 h 12235"/>
                  <a:gd name="connsiteX19" fmla="*/ 314817 w 695371"/>
                  <a:gd name="connsiteY19" fmla="*/ 0 h 12235"/>
                  <a:gd name="connsiteX20" fmla="*/ 317622 w 695371"/>
                  <a:gd name="connsiteY20" fmla="*/ 0 h 12235"/>
                  <a:gd name="connsiteX21" fmla="*/ 346302 w 695371"/>
                  <a:gd name="connsiteY21" fmla="*/ 0 h 12235"/>
                  <a:gd name="connsiteX22" fmla="*/ 349108 w 695371"/>
                  <a:gd name="connsiteY22" fmla="*/ 0 h 12235"/>
                  <a:gd name="connsiteX23" fmla="*/ 349108 w 695371"/>
                  <a:gd name="connsiteY23" fmla="*/ 0 h 12235"/>
                  <a:gd name="connsiteX24" fmla="*/ 377788 w 695371"/>
                  <a:gd name="connsiteY24" fmla="*/ 0 h 12235"/>
                  <a:gd name="connsiteX25" fmla="*/ 380594 w 695371"/>
                  <a:gd name="connsiteY25" fmla="*/ 0 h 12235"/>
                  <a:gd name="connsiteX26" fmla="*/ 409274 w 695371"/>
                  <a:gd name="connsiteY26" fmla="*/ 0 h 12235"/>
                  <a:gd name="connsiteX27" fmla="*/ 412040 w 695371"/>
                  <a:gd name="connsiteY27" fmla="*/ 0 h 12235"/>
                  <a:gd name="connsiteX28" fmla="*/ 440720 w 695371"/>
                  <a:gd name="connsiteY28" fmla="*/ 0 h 12235"/>
                  <a:gd name="connsiteX29" fmla="*/ 443526 w 695371"/>
                  <a:gd name="connsiteY29" fmla="*/ 0 h 12235"/>
                  <a:gd name="connsiteX30" fmla="*/ 472206 w 695371"/>
                  <a:gd name="connsiteY30" fmla="*/ 0 h 12235"/>
                  <a:gd name="connsiteX31" fmla="*/ 475011 w 695371"/>
                  <a:gd name="connsiteY31" fmla="*/ 0 h 12235"/>
                  <a:gd name="connsiteX32" fmla="*/ 503691 w 695371"/>
                  <a:gd name="connsiteY32" fmla="*/ 0 h 12235"/>
                  <a:gd name="connsiteX33" fmla="*/ 506497 w 695371"/>
                  <a:gd name="connsiteY33" fmla="*/ 0 h 12235"/>
                  <a:gd name="connsiteX34" fmla="*/ 535177 w 695371"/>
                  <a:gd name="connsiteY34" fmla="*/ 0 h 12235"/>
                  <a:gd name="connsiteX35" fmla="*/ 537983 w 695371"/>
                  <a:gd name="connsiteY35" fmla="*/ 0 h 12235"/>
                  <a:gd name="connsiteX36" fmla="*/ 566662 w 695371"/>
                  <a:gd name="connsiteY36" fmla="*/ 0 h 12235"/>
                  <a:gd name="connsiteX37" fmla="*/ 569468 w 695371"/>
                  <a:gd name="connsiteY37" fmla="*/ 0 h 12235"/>
                  <a:gd name="connsiteX38" fmla="*/ 598148 w 695371"/>
                  <a:gd name="connsiteY38" fmla="*/ 0 h 12235"/>
                  <a:gd name="connsiteX39" fmla="*/ 600954 w 695371"/>
                  <a:gd name="connsiteY39" fmla="*/ 0 h 12235"/>
                  <a:gd name="connsiteX40" fmla="*/ 629634 w 695371"/>
                  <a:gd name="connsiteY40" fmla="*/ 0 h 12235"/>
                  <a:gd name="connsiteX41" fmla="*/ 632439 w 695371"/>
                  <a:gd name="connsiteY41" fmla="*/ 0 h 12235"/>
                  <a:gd name="connsiteX42" fmla="*/ 661080 w 695371"/>
                  <a:gd name="connsiteY42" fmla="*/ 0 h 12235"/>
                  <a:gd name="connsiteX43" fmla="*/ 663886 w 695371"/>
                  <a:gd name="connsiteY43" fmla="*/ 0 h 12235"/>
                  <a:gd name="connsiteX44" fmla="*/ 692566 w 695371"/>
                  <a:gd name="connsiteY44" fmla="*/ 0 h 12235"/>
                  <a:gd name="connsiteX45" fmla="*/ 695371 w 695371"/>
                  <a:gd name="connsiteY45" fmla="*/ 0 h 12235"/>
                  <a:gd name="connsiteX46" fmla="*/ 695371 w 695371"/>
                  <a:gd name="connsiteY46" fmla="*/ 2611 h 12235"/>
                  <a:gd name="connsiteX47" fmla="*/ 695371 w 695371"/>
                  <a:gd name="connsiteY47" fmla="*/ 12236 h 12235"/>
                  <a:gd name="connsiteX48" fmla="*/ 692566 w 695371"/>
                  <a:gd name="connsiteY48" fmla="*/ 12236 h 12235"/>
                  <a:gd name="connsiteX49" fmla="*/ 692566 w 695371"/>
                  <a:gd name="connsiteY49" fmla="*/ 2611 h 12235"/>
                  <a:gd name="connsiteX50" fmla="*/ 663886 w 695371"/>
                  <a:gd name="connsiteY50" fmla="*/ 2611 h 12235"/>
                  <a:gd name="connsiteX51" fmla="*/ 663886 w 695371"/>
                  <a:gd name="connsiteY51" fmla="*/ 12236 h 12235"/>
                  <a:gd name="connsiteX52" fmla="*/ 661080 w 695371"/>
                  <a:gd name="connsiteY52" fmla="*/ 12236 h 12235"/>
                  <a:gd name="connsiteX53" fmla="*/ 661080 w 695371"/>
                  <a:gd name="connsiteY53" fmla="*/ 2611 h 12235"/>
                  <a:gd name="connsiteX54" fmla="*/ 632439 w 695371"/>
                  <a:gd name="connsiteY54" fmla="*/ 2611 h 12235"/>
                  <a:gd name="connsiteX55" fmla="*/ 632439 w 695371"/>
                  <a:gd name="connsiteY55" fmla="*/ 12236 h 12235"/>
                  <a:gd name="connsiteX56" fmla="*/ 629634 w 695371"/>
                  <a:gd name="connsiteY56" fmla="*/ 12236 h 12235"/>
                  <a:gd name="connsiteX57" fmla="*/ 629634 w 695371"/>
                  <a:gd name="connsiteY57" fmla="*/ 2611 h 12235"/>
                  <a:gd name="connsiteX58" fmla="*/ 600954 w 695371"/>
                  <a:gd name="connsiteY58" fmla="*/ 2611 h 12235"/>
                  <a:gd name="connsiteX59" fmla="*/ 600954 w 695371"/>
                  <a:gd name="connsiteY59" fmla="*/ 12236 h 12235"/>
                  <a:gd name="connsiteX60" fmla="*/ 598148 w 695371"/>
                  <a:gd name="connsiteY60" fmla="*/ 12236 h 12235"/>
                  <a:gd name="connsiteX61" fmla="*/ 598148 w 695371"/>
                  <a:gd name="connsiteY61" fmla="*/ 2611 h 12235"/>
                  <a:gd name="connsiteX62" fmla="*/ 569468 w 695371"/>
                  <a:gd name="connsiteY62" fmla="*/ 2611 h 12235"/>
                  <a:gd name="connsiteX63" fmla="*/ 569468 w 695371"/>
                  <a:gd name="connsiteY63" fmla="*/ 12236 h 12235"/>
                  <a:gd name="connsiteX64" fmla="*/ 566662 w 695371"/>
                  <a:gd name="connsiteY64" fmla="*/ 12236 h 12235"/>
                  <a:gd name="connsiteX65" fmla="*/ 566662 w 695371"/>
                  <a:gd name="connsiteY65" fmla="*/ 2611 h 12235"/>
                  <a:gd name="connsiteX66" fmla="*/ 537983 w 695371"/>
                  <a:gd name="connsiteY66" fmla="*/ 2611 h 12235"/>
                  <a:gd name="connsiteX67" fmla="*/ 537983 w 695371"/>
                  <a:gd name="connsiteY67" fmla="*/ 12236 h 12235"/>
                  <a:gd name="connsiteX68" fmla="*/ 535177 w 695371"/>
                  <a:gd name="connsiteY68" fmla="*/ 12236 h 12235"/>
                  <a:gd name="connsiteX69" fmla="*/ 535177 w 695371"/>
                  <a:gd name="connsiteY69" fmla="*/ 2611 h 12235"/>
                  <a:gd name="connsiteX70" fmla="*/ 506497 w 695371"/>
                  <a:gd name="connsiteY70" fmla="*/ 2611 h 12235"/>
                  <a:gd name="connsiteX71" fmla="*/ 506497 w 695371"/>
                  <a:gd name="connsiteY71" fmla="*/ 12236 h 12235"/>
                  <a:gd name="connsiteX72" fmla="*/ 503691 w 695371"/>
                  <a:gd name="connsiteY72" fmla="*/ 12236 h 12235"/>
                  <a:gd name="connsiteX73" fmla="*/ 503691 w 695371"/>
                  <a:gd name="connsiteY73" fmla="*/ 2611 h 12235"/>
                  <a:gd name="connsiteX74" fmla="*/ 475011 w 695371"/>
                  <a:gd name="connsiteY74" fmla="*/ 2611 h 12235"/>
                  <a:gd name="connsiteX75" fmla="*/ 475011 w 695371"/>
                  <a:gd name="connsiteY75" fmla="*/ 12236 h 12235"/>
                  <a:gd name="connsiteX76" fmla="*/ 472206 w 695371"/>
                  <a:gd name="connsiteY76" fmla="*/ 12236 h 12235"/>
                  <a:gd name="connsiteX77" fmla="*/ 472206 w 695371"/>
                  <a:gd name="connsiteY77" fmla="*/ 2611 h 12235"/>
                  <a:gd name="connsiteX78" fmla="*/ 443526 w 695371"/>
                  <a:gd name="connsiteY78" fmla="*/ 2611 h 12235"/>
                  <a:gd name="connsiteX79" fmla="*/ 443526 w 695371"/>
                  <a:gd name="connsiteY79" fmla="*/ 12236 h 12235"/>
                  <a:gd name="connsiteX80" fmla="*/ 440720 w 695371"/>
                  <a:gd name="connsiteY80" fmla="*/ 12236 h 12235"/>
                  <a:gd name="connsiteX81" fmla="*/ 440720 w 695371"/>
                  <a:gd name="connsiteY81" fmla="*/ 2611 h 12235"/>
                  <a:gd name="connsiteX82" fmla="*/ 412040 w 695371"/>
                  <a:gd name="connsiteY82" fmla="*/ 2611 h 12235"/>
                  <a:gd name="connsiteX83" fmla="*/ 412040 w 695371"/>
                  <a:gd name="connsiteY83" fmla="*/ 12236 h 12235"/>
                  <a:gd name="connsiteX84" fmla="*/ 409274 w 695371"/>
                  <a:gd name="connsiteY84" fmla="*/ 12236 h 12235"/>
                  <a:gd name="connsiteX85" fmla="*/ 409274 w 695371"/>
                  <a:gd name="connsiteY85" fmla="*/ 2611 h 12235"/>
                  <a:gd name="connsiteX86" fmla="*/ 380594 w 695371"/>
                  <a:gd name="connsiteY86" fmla="*/ 2611 h 12235"/>
                  <a:gd name="connsiteX87" fmla="*/ 380594 w 695371"/>
                  <a:gd name="connsiteY87" fmla="*/ 12236 h 12235"/>
                  <a:gd name="connsiteX88" fmla="*/ 377788 w 695371"/>
                  <a:gd name="connsiteY88" fmla="*/ 12236 h 12235"/>
                  <a:gd name="connsiteX89" fmla="*/ 377788 w 695371"/>
                  <a:gd name="connsiteY89" fmla="*/ 2611 h 12235"/>
                  <a:gd name="connsiteX90" fmla="*/ 349108 w 695371"/>
                  <a:gd name="connsiteY90" fmla="*/ 2611 h 12235"/>
                  <a:gd name="connsiteX91" fmla="*/ 349108 w 695371"/>
                  <a:gd name="connsiteY91" fmla="*/ 12236 h 12235"/>
                  <a:gd name="connsiteX92" fmla="*/ 349108 w 695371"/>
                  <a:gd name="connsiteY92" fmla="*/ 12236 h 12235"/>
                  <a:gd name="connsiteX93" fmla="*/ 346302 w 695371"/>
                  <a:gd name="connsiteY93" fmla="*/ 12236 h 12235"/>
                  <a:gd name="connsiteX94" fmla="*/ 346302 w 695371"/>
                  <a:gd name="connsiteY94" fmla="*/ 2611 h 12235"/>
                  <a:gd name="connsiteX95" fmla="*/ 317622 w 695371"/>
                  <a:gd name="connsiteY95" fmla="*/ 2611 h 12235"/>
                  <a:gd name="connsiteX96" fmla="*/ 317622 w 695371"/>
                  <a:gd name="connsiteY96" fmla="*/ 12236 h 12235"/>
                  <a:gd name="connsiteX97" fmla="*/ 314817 w 695371"/>
                  <a:gd name="connsiteY97" fmla="*/ 12236 h 12235"/>
                  <a:gd name="connsiteX98" fmla="*/ 314817 w 695371"/>
                  <a:gd name="connsiteY98" fmla="*/ 2611 h 12235"/>
                  <a:gd name="connsiteX99" fmla="*/ 286137 w 695371"/>
                  <a:gd name="connsiteY99" fmla="*/ 2611 h 12235"/>
                  <a:gd name="connsiteX100" fmla="*/ 286137 w 695371"/>
                  <a:gd name="connsiteY100" fmla="*/ 12236 h 12235"/>
                  <a:gd name="connsiteX101" fmla="*/ 283331 w 695371"/>
                  <a:gd name="connsiteY101" fmla="*/ 12236 h 12235"/>
                  <a:gd name="connsiteX102" fmla="*/ 283331 w 695371"/>
                  <a:gd name="connsiteY102" fmla="*/ 2611 h 12235"/>
                  <a:gd name="connsiteX103" fmla="*/ 254651 w 695371"/>
                  <a:gd name="connsiteY103" fmla="*/ 2611 h 12235"/>
                  <a:gd name="connsiteX104" fmla="*/ 254651 w 695371"/>
                  <a:gd name="connsiteY104" fmla="*/ 12236 h 12235"/>
                  <a:gd name="connsiteX105" fmla="*/ 251846 w 695371"/>
                  <a:gd name="connsiteY105" fmla="*/ 12236 h 12235"/>
                  <a:gd name="connsiteX106" fmla="*/ 251846 w 695371"/>
                  <a:gd name="connsiteY106" fmla="*/ 2611 h 12235"/>
                  <a:gd name="connsiteX107" fmla="*/ 223166 w 695371"/>
                  <a:gd name="connsiteY107" fmla="*/ 2611 h 12235"/>
                  <a:gd name="connsiteX108" fmla="*/ 223166 w 695371"/>
                  <a:gd name="connsiteY108" fmla="*/ 12236 h 12235"/>
                  <a:gd name="connsiteX109" fmla="*/ 220360 w 695371"/>
                  <a:gd name="connsiteY109" fmla="*/ 12236 h 12235"/>
                  <a:gd name="connsiteX110" fmla="*/ 220360 w 695371"/>
                  <a:gd name="connsiteY110" fmla="*/ 2611 h 12235"/>
                  <a:gd name="connsiteX111" fmla="*/ 191680 w 695371"/>
                  <a:gd name="connsiteY111" fmla="*/ 2611 h 12235"/>
                  <a:gd name="connsiteX112" fmla="*/ 191680 w 695371"/>
                  <a:gd name="connsiteY112" fmla="*/ 12236 h 12235"/>
                  <a:gd name="connsiteX113" fmla="*/ 188874 w 695371"/>
                  <a:gd name="connsiteY113" fmla="*/ 12236 h 12235"/>
                  <a:gd name="connsiteX114" fmla="*/ 188874 w 695371"/>
                  <a:gd name="connsiteY114" fmla="*/ 2611 h 12235"/>
                  <a:gd name="connsiteX115" fmla="*/ 160234 w 695371"/>
                  <a:gd name="connsiteY115" fmla="*/ 2611 h 12235"/>
                  <a:gd name="connsiteX116" fmla="*/ 160234 w 695371"/>
                  <a:gd name="connsiteY116" fmla="*/ 12236 h 12235"/>
                  <a:gd name="connsiteX117" fmla="*/ 157428 w 695371"/>
                  <a:gd name="connsiteY117" fmla="*/ 12236 h 12235"/>
                  <a:gd name="connsiteX118" fmla="*/ 157428 w 695371"/>
                  <a:gd name="connsiteY118" fmla="*/ 2611 h 12235"/>
                  <a:gd name="connsiteX119" fmla="*/ 128748 w 695371"/>
                  <a:gd name="connsiteY119" fmla="*/ 2611 h 12235"/>
                  <a:gd name="connsiteX120" fmla="*/ 128748 w 695371"/>
                  <a:gd name="connsiteY120" fmla="*/ 12236 h 12235"/>
                  <a:gd name="connsiteX121" fmla="*/ 125942 w 695371"/>
                  <a:gd name="connsiteY121" fmla="*/ 12236 h 12235"/>
                  <a:gd name="connsiteX122" fmla="*/ 125942 w 695371"/>
                  <a:gd name="connsiteY122" fmla="*/ 2611 h 12235"/>
                  <a:gd name="connsiteX123" fmla="*/ 97262 w 695371"/>
                  <a:gd name="connsiteY123" fmla="*/ 2611 h 12235"/>
                  <a:gd name="connsiteX124" fmla="*/ 97262 w 695371"/>
                  <a:gd name="connsiteY124" fmla="*/ 12236 h 12235"/>
                  <a:gd name="connsiteX125" fmla="*/ 94457 w 695371"/>
                  <a:gd name="connsiteY125" fmla="*/ 12236 h 12235"/>
                  <a:gd name="connsiteX126" fmla="*/ 94457 w 695371"/>
                  <a:gd name="connsiteY126" fmla="*/ 2611 h 12235"/>
                  <a:gd name="connsiteX127" fmla="*/ 65777 w 695371"/>
                  <a:gd name="connsiteY127" fmla="*/ 2611 h 12235"/>
                  <a:gd name="connsiteX128" fmla="*/ 65777 w 695371"/>
                  <a:gd name="connsiteY128" fmla="*/ 12236 h 12235"/>
                  <a:gd name="connsiteX129" fmla="*/ 62971 w 695371"/>
                  <a:gd name="connsiteY129" fmla="*/ 12236 h 12235"/>
                  <a:gd name="connsiteX130" fmla="*/ 62971 w 695371"/>
                  <a:gd name="connsiteY130" fmla="*/ 2611 h 12235"/>
                  <a:gd name="connsiteX131" fmla="*/ 34291 w 695371"/>
                  <a:gd name="connsiteY131" fmla="*/ 2611 h 12235"/>
                  <a:gd name="connsiteX132" fmla="*/ 34291 w 695371"/>
                  <a:gd name="connsiteY132" fmla="*/ 12236 h 12235"/>
                  <a:gd name="connsiteX133" fmla="*/ 31486 w 695371"/>
                  <a:gd name="connsiteY133" fmla="*/ 12236 h 12235"/>
                  <a:gd name="connsiteX134" fmla="*/ 31486 w 695371"/>
                  <a:gd name="connsiteY134" fmla="*/ 2611 h 12235"/>
                  <a:gd name="connsiteX135" fmla="*/ 2806 w 695371"/>
                  <a:gd name="connsiteY135" fmla="*/ 2611 h 12235"/>
                  <a:gd name="connsiteX136" fmla="*/ 2806 w 695371"/>
                  <a:gd name="connsiteY136" fmla="*/ 12236 h 12235"/>
                  <a:gd name="connsiteX137" fmla="*/ 0 w 695371"/>
                  <a:gd name="connsiteY137" fmla="*/ 12236 h 12235"/>
                  <a:gd name="connsiteX138" fmla="*/ 0 w 695371"/>
                  <a:gd name="connsiteY138" fmla="*/ 2611 h 12235"/>
                  <a:gd name="connsiteX139" fmla="*/ 0 w 695371"/>
                  <a:gd name="connsiteY139" fmla="*/ 0 h 12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</a:cxnLst>
                <a:rect l="l" t="t" r="r" b="b"/>
                <a:pathLst>
                  <a:path w="695371" h="12235">
                    <a:moveTo>
                      <a:pt x="2806" y="0"/>
                    </a:moveTo>
                    <a:lnTo>
                      <a:pt x="31486" y="0"/>
                    </a:lnTo>
                    <a:lnTo>
                      <a:pt x="34291" y="0"/>
                    </a:lnTo>
                    <a:lnTo>
                      <a:pt x="62971" y="0"/>
                    </a:lnTo>
                    <a:lnTo>
                      <a:pt x="65777" y="0"/>
                    </a:lnTo>
                    <a:lnTo>
                      <a:pt x="94457" y="0"/>
                    </a:lnTo>
                    <a:lnTo>
                      <a:pt x="97262" y="0"/>
                    </a:lnTo>
                    <a:lnTo>
                      <a:pt x="125942" y="0"/>
                    </a:lnTo>
                    <a:lnTo>
                      <a:pt x="128748" y="0"/>
                    </a:lnTo>
                    <a:lnTo>
                      <a:pt x="157428" y="0"/>
                    </a:lnTo>
                    <a:lnTo>
                      <a:pt x="160234" y="0"/>
                    </a:lnTo>
                    <a:lnTo>
                      <a:pt x="188874" y="0"/>
                    </a:lnTo>
                    <a:lnTo>
                      <a:pt x="191680" y="0"/>
                    </a:lnTo>
                    <a:lnTo>
                      <a:pt x="220360" y="0"/>
                    </a:lnTo>
                    <a:lnTo>
                      <a:pt x="223166" y="0"/>
                    </a:lnTo>
                    <a:lnTo>
                      <a:pt x="251846" y="0"/>
                    </a:lnTo>
                    <a:lnTo>
                      <a:pt x="254651" y="0"/>
                    </a:lnTo>
                    <a:lnTo>
                      <a:pt x="283331" y="0"/>
                    </a:lnTo>
                    <a:lnTo>
                      <a:pt x="286137" y="0"/>
                    </a:lnTo>
                    <a:lnTo>
                      <a:pt x="314817" y="0"/>
                    </a:lnTo>
                    <a:lnTo>
                      <a:pt x="317622" y="0"/>
                    </a:lnTo>
                    <a:lnTo>
                      <a:pt x="346302" y="0"/>
                    </a:lnTo>
                    <a:lnTo>
                      <a:pt x="349108" y="0"/>
                    </a:lnTo>
                    <a:lnTo>
                      <a:pt x="349108" y="0"/>
                    </a:lnTo>
                    <a:lnTo>
                      <a:pt x="377788" y="0"/>
                    </a:lnTo>
                    <a:lnTo>
                      <a:pt x="380594" y="0"/>
                    </a:lnTo>
                    <a:lnTo>
                      <a:pt x="409274" y="0"/>
                    </a:lnTo>
                    <a:lnTo>
                      <a:pt x="412040" y="0"/>
                    </a:lnTo>
                    <a:lnTo>
                      <a:pt x="440720" y="0"/>
                    </a:lnTo>
                    <a:lnTo>
                      <a:pt x="443526" y="0"/>
                    </a:lnTo>
                    <a:lnTo>
                      <a:pt x="472206" y="0"/>
                    </a:lnTo>
                    <a:lnTo>
                      <a:pt x="475011" y="0"/>
                    </a:lnTo>
                    <a:lnTo>
                      <a:pt x="503691" y="0"/>
                    </a:lnTo>
                    <a:lnTo>
                      <a:pt x="506497" y="0"/>
                    </a:lnTo>
                    <a:lnTo>
                      <a:pt x="535177" y="0"/>
                    </a:lnTo>
                    <a:lnTo>
                      <a:pt x="537983" y="0"/>
                    </a:lnTo>
                    <a:lnTo>
                      <a:pt x="566662" y="0"/>
                    </a:lnTo>
                    <a:lnTo>
                      <a:pt x="569468" y="0"/>
                    </a:lnTo>
                    <a:lnTo>
                      <a:pt x="598148" y="0"/>
                    </a:lnTo>
                    <a:lnTo>
                      <a:pt x="600954" y="0"/>
                    </a:lnTo>
                    <a:lnTo>
                      <a:pt x="629634" y="0"/>
                    </a:lnTo>
                    <a:lnTo>
                      <a:pt x="632439" y="0"/>
                    </a:lnTo>
                    <a:lnTo>
                      <a:pt x="661080" y="0"/>
                    </a:lnTo>
                    <a:lnTo>
                      <a:pt x="663886" y="0"/>
                    </a:lnTo>
                    <a:lnTo>
                      <a:pt x="692566" y="0"/>
                    </a:lnTo>
                    <a:lnTo>
                      <a:pt x="695371" y="0"/>
                    </a:lnTo>
                    <a:lnTo>
                      <a:pt x="695371" y="2611"/>
                    </a:lnTo>
                    <a:lnTo>
                      <a:pt x="695371" y="12236"/>
                    </a:lnTo>
                    <a:lnTo>
                      <a:pt x="692566" y="12236"/>
                    </a:lnTo>
                    <a:lnTo>
                      <a:pt x="692566" y="2611"/>
                    </a:lnTo>
                    <a:lnTo>
                      <a:pt x="663886" y="2611"/>
                    </a:lnTo>
                    <a:lnTo>
                      <a:pt x="663886" y="12236"/>
                    </a:lnTo>
                    <a:lnTo>
                      <a:pt x="661080" y="12236"/>
                    </a:lnTo>
                    <a:lnTo>
                      <a:pt x="661080" y="2611"/>
                    </a:lnTo>
                    <a:lnTo>
                      <a:pt x="632439" y="2611"/>
                    </a:lnTo>
                    <a:lnTo>
                      <a:pt x="632439" y="12236"/>
                    </a:lnTo>
                    <a:lnTo>
                      <a:pt x="629634" y="12236"/>
                    </a:lnTo>
                    <a:lnTo>
                      <a:pt x="629634" y="2611"/>
                    </a:lnTo>
                    <a:lnTo>
                      <a:pt x="600954" y="2611"/>
                    </a:lnTo>
                    <a:lnTo>
                      <a:pt x="600954" y="12236"/>
                    </a:lnTo>
                    <a:lnTo>
                      <a:pt x="598148" y="12236"/>
                    </a:lnTo>
                    <a:lnTo>
                      <a:pt x="598148" y="2611"/>
                    </a:lnTo>
                    <a:lnTo>
                      <a:pt x="569468" y="2611"/>
                    </a:lnTo>
                    <a:lnTo>
                      <a:pt x="569468" y="12236"/>
                    </a:lnTo>
                    <a:lnTo>
                      <a:pt x="566662" y="12236"/>
                    </a:lnTo>
                    <a:lnTo>
                      <a:pt x="566662" y="2611"/>
                    </a:lnTo>
                    <a:lnTo>
                      <a:pt x="537983" y="2611"/>
                    </a:lnTo>
                    <a:lnTo>
                      <a:pt x="537983" y="12236"/>
                    </a:lnTo>
                    <a:lnTo>
                      <a:pt x="535177" y="12236"/>
                    </a:lnTo>
                    <a:lnTo>
                      <a:pt x="535177" y="2611"/>
                    </a:lnTo>
                    <a:lnTo>
                      <a:pt x="506497" y="2611"/>
                    </a:lnTo>
                    <a:lnTo>
                      <a:pt x="506497" y="12236"/>
                    </a:lnTo>
                    <a:lnTo>
                      <a:pt x="503691" y="12236"/>
                    </a:lnTo>
                    <a:lnTo>
                      <a:pt x="503691" y="2611"/>
                    </a:lnTo>
                    <a:lnTo>
                      <a:pt x="475011" y="2611"/>
                    </a:lnTo>
                    <a:lnTo>
                      <a:pt x="475011" y="12236"/>
                    </a:lnTo>
                    <a:lnTo>
                      <a:pt x="472206" y="12236"/>
                    </a:lnTo>
                    <a:lnTo>
                      <a:pt x="472206" y="2611"/>
                    </a:lnTo>
                    <a:lnTo>
                      <a:pt x="443526" y="2611"/>
                    </a:lnTo>
                    <a:lnTo>
                      <a:pt x="443526" y="12236"/>
                    </a:lnTo>
                    <a:lnTo>
                      <a:pt x="440720" y="12236"/>
                    </a:lnTo>
                    <a:lnTo>
                      <a:pt x="440720" y="2611"/>
                    </a:lnTo>
                    <a:lnTo>
                      <a:pt x="412040" y="2611"/>
                    </a:lnTo>
                    <a:lnTo>
                      <a:pt x="412040" y="12236"/>
                    </a:lnTo>
                    <a:lnTo>
                      <a:pt x="409274" y="12236"/>
                    </a:lnTo>
                    <a:lnTo>
                      <a:pt x="409274" y="2611"/>
                    </a:lnTo>
                    <a:lnTo>
                      <a:pt x="380594" y="2611"/>
                    </a:lnTo>
                    <a:lnTo>
                      <a:pt x="380594" y="12236"/>
                    </a:lnTo>
                    <a:lnTo>
                      <a:pt x="377788" y="12236"/>
                    </a:lnTo>
                    <a:lnTo>
                      <a:pt x="377788" y="2611"/>
                    </a:lnTo>
                    <a:lnTo>
                      <a:pt x="349108" y="2611"/>
                    </a:lnTo>
                    <a:lnTo>
                      <a:pt x="349108" y="12236"/>
                    </a:lnTo>
                    <a:lnTo>
                      <a:pt x="349108" y="12236"/>
                    </a:lnTo>
                    <a:lnTo>
                      <a:pt x="346302" y="12236"/>
                    </a:lnTo>
                    <a:lnTo>
                      <a:pt x="346302" y="2611"/>
                    </a:lnTo>
                    <a:lnTo>
                      <a:pt x="317622" y="2611"/>
                    </a:lnTo>
                    <a:lnTo>
                      <a:pt x="317622" y="12236"/>
                    </a:lnTo>
                    <a:lnTo>
                      <a:pt x="314817" y="12236"/>
                    </a:lnTo>
                    <a:lnTo>
                      <a:pt x="314817" y="2611"/>
                    </a:lnTo>
                    <a:lnTo>
                      <a:pt x="286137" y="2611"/>
                    </a:lnTo>
                    <a:lnTo>
                      <a:pt x="286137" y="12236"/>
                    </a:lnTo>
                    <a:lnTo>
                      <a:pt x="283331" y="12236"/>
                    </a:lnTo>
                    <a:lnTo>
                      <a:pt x="283331" y="2611"/>
                    </a:lnTo>
                    <a:lnTo>
                      <a:pt x="254651" y="2611"/>
                    </a:lnTo>
                    <a:lnTo>
                      <a:pt x="254651" y="12236"/>
                    </a:lnTo>
                    <a:lnTo>
                      <a:pt x="251846" y="12236"/>
                    </a:lnTo>
                    <a:lnTo>
                      <a:pt x="251846" y="2611"/>
                    </a:lnTo>
                    <a:lnTo>
                      <a:pt x="223166" y="2611"/>
                    </a:lnTo>
                    <a:lnTo>
                      <a:pt x="223166" y="12236"/>
                    </a:lnTo>
                    <a:lnTo>
                      <a:pt x="220360" y="12236"/>
                    </a:lnTo>
                    <a:lnTo>
                      <a:pt x="220360" y="2611"/>
                    </a:lnTo>
                    <a:lnTo>
                      <a:pt x="191680" y="2611"/>
                    </a:lnTo>
                    <a:lnTo>
                      <a:pt x="191680" y="12236"/>
                    </a:lnTo>
                    <a:lnTo>
                      <a:pt x="188874" y="12236"/>
                    </a:lnTo>
                    <a:lnTo>
                      <a:pt x="188874" y="2611"/>
                    </a:lnTo>
                    <a:lnTo>
                      <a:pt x="160234" y="2611"/>
                    </a:lnTo>
                    <a:lnTo>
                      <a:pt x="160234" y="12236"/>
                    </a:lnTo>
                    <a:lnTo>
                      <a:pt x="157428" y="12236"/>
                    </a:lnTo>
                    <a:lnTo>
                      <a:pt x="157428" y="2611"/>
                    </a:lnTo>
                    <a:lnTo>
                      <a:pt x="128748" y="2611"/>
                    </a:lnTo>
                    <a:lnTo>
                      <a:pt x="128748" y="12236"/>
                    </a:lnTo>
                    <a:lnTo>
                      <a:pt x="125942" y="12236"/>
                    </a:lnTo>
                    <a:lnTo>
                      <a:pt x="125942" y="2611"/>
                    </a:lnTo>
                    <a:lnTo>
                      <a:pt x="97262" y="2611"/>
                    </a:lnTo>
                    <a:lnTo>
                      <a:pt x="97262" y="12236"/>
                    </a:lnTo>
                    <a:lnTo>
                      <a:pt x="94457" y="12236"/>
                    </a:lnTo>
                    <a:lnTo>
                      <a:pt x="94457" y="2611"/>
                    </a:lnTo>
                    <a:lnTo>
                      <a:pt x="65777" y="2611"/>
                    </a:lnTo>
                    <a:lnTo>
                      <a:pt x="65777" y="12236"/>
                    </a:lnTo>
                    <a:lnTo>
                      <a:pt x="62971" y="12236"/>
                    </a:lnTo>
                    <a:lnTo>
                      <a:pt x="62971" y="2611"/>
                    </a:lnTo>
                    <a:lnTo>
                      <a:pt x="34291" y="2611"/>
                    </a:lnTo>
                    <a:lnTo>
                      <a:pt x="34291" y="12236"/>
                    </a:lnTo>
                    <a:lnTo>
                      <a:pt x="31486" y="12236"/>
                    </a:lnTo>
                    <a:lnTo>
                      <a:pt x="31486" y="2611"/>
                    </a:lnTo>
                    <a:lnTo>
                      <a:pt x="2806" y="2611"/>
                    </a:lnTo>
                    <a:lnTo>
                      <a:pt x="2806" y="12236"/>
                    </a:lnTo>
                    <a:lnTo>
                      <a:pt x="0" y="12236"/>
                    </a:lnTo>
                    <a:lnTo>
                      <a:pt x="0" y="26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rgbClr val="25307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 154">
                <a:extLst>
                  <a:ext uri="{FF2B5EF4-FFF2-40B4-BE49-F238E27FC236}">
                    <a16:creationId xmlns:a16="http://schemas.microsoft.com/office/drawing/2014/main" id="{BD63A614-DD5A-2E4E-9B35-35ECD436B05B}"/>
                  </a:ext>
                </a:extLst>
              </p:cNvPr>
              <p:cNvSpPr/>
              <p:nvPr/>
            </p:nvSpPr>
            <p:spPr>
              <a:xfrm rot="-10800000">
                <a:off x="10478948" y="2918976"/>
                <a:ext cx="695371" cy="25484"/>
              </a:xfrm>
              <a:custGeom>
                <a:avLst/>
                <a:gdLst>
                  <a:gd name="connsiteX0" fmla="*/ 0 w 695371"/>
                  <a:gd name="connsiteY0" fmla="*/ 0 h 25484"/>
                  <a:gd name="connsiteX1" fmla="*/ 695371 w 695371"/>
                  <a:gd name="connsiteY1" fmla="*/ 0 h 25484"/>
                  <a:gd name="connsiteX2" fmla="*/ 695371 w 695371"/>
                  <a:gd name="connsiteY2" fmla="*/ 25485 h 25484"/>
                  <a:gd name="connsiteX3" fmla="*/ 0 w 695371"/>
                  <a:gd name="connsiteY3" fmla="*/ 25485 h 25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5371" h="25484">
                    <a:moveTo>
                      <a:pt x="0" y="0"/>
                    </a:moveTo>
                    <a:lnTo>
                      <a:pt x="695371" y="0"/>
                    </a:lnTo>
                    <a:lnTo>
                      <a:pt x="695371" y="25485"/>
                    </a:lnTo>
                    <a:lnTo>
                      <a:pt x="0" y="25485"/>
                    </a:ln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rgbClr val="25307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57" name="Graphic 44">
              <a:extLst>
                <a:ext uri="{FF2B5EF4-FFF2-40B4-BE49-F238E27FC236}">
                  <a16:creationId xmlns:a16="http://schemas.microsoft.com/office/drawing/2014/main" id="{D04388E0-87AD-4E42-9597-9A6D9AC458E6}"/>
                </a:ext>
              </a:extLst>
            </p:cNvPr>
            <p:cNvGrpSpPr/>
            <p:nvPr/>
          </p:nvGrpSpPr>
          <p:grpSpPr>
            <a:xfrm>
              <a:off x="10534320" y="2823288"/>
              <a:ext cx="146750" cy="327480"/>
              <a:chOff x="10534320" y="2823288"/>
              <a:chExt cx="146750" cy="327480"/>
            </a:xfrm>
          </p:grpSpPr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98AF94AA-EAED-D34F-9AB9-6CEE50046D90}"/>
                  </a:ext>
                </a:extLst>
              </p:cNvPr>
              <p:cNvSpPr/>
              <p:nvPr/>
            </p:nvSpPr>
            <p:spPr>
              <a:xfrm>
                <a:off x="10534320" y="2823288"/>
                <a:ext cx="146750" cy="327480"/>
              </a:xfrm>
              <a:custGeom>
                <a:avLst/>
                <a:gdLst>
                  <a:gd name="connsiteX0" fmla="*/ 0 w 146750"/>
                  <a:gd name="connsiteY0" fmla="*/ 73375 h 327480"/>
                  <a:gd name="connsiteX1" fmla="*/ 0 w 146750"/>
                  <a:gd name="connsiteY1" fmla="*/ 327481 h 327480"/>
                  <a:gd name="connsiteX2" fmla="*/ 146751 w 146750"/>
                  <a:gd name="connsiteY2" fmla="*/ 327481 h 327480"/>
                  <a:gd name="connsiteX3" fmla="*/ 146751 w 146750"/>
                  <a:gd name="connsiteY3" fmla="*/ 73375 h 327480"/>
                  <a:gd name="connsiteX4" fmla="*/ 89781 w 146750"/>
                  <a:gd name="connsiteY4" fmla="*/ 1870 h 327480"/>
                  <a:gd name="connsiteX5" fmla="*/ 73375 w 146750"/>
                  <a:gd name="connsiteY5" fmla="*/ 0 h 327480"/>
                  <a:gd name="connsiteX6" fmla="*/ 21471 w 146750"/>
                  <a:gd name="connsiteY6" fmla="*/ 21510 h 327480"/>
                  <a:gd name="connsiteX7" fmla="*/ 0 w 146750"/>
                  <a:gd name="connsiteY7" fmla="*/ 73375 h 327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750" h="327480">
                    <a:moveTo>
                      <a:pt x="0" y="73375"/>
                    </a:moveTo>
                    <a:lnTo>
                      <a:pt x="0" y="327481"/>
                    </a:lnTo>
                    <a:lnTo>
                      <a:pt x="146751" y="327481"/>
                    </a:lnTo>
                    <a:lnTo>
                      <a:pt x="146751" y="73375"/>
                    </a:lnTo>
                    <a:cubicBezTo>
                      <a:pt x="146751" y="38461"/>
                      <a:pt x="122396" y="9313"/>
                      <a:pt x="89781" y="1870"/>
                    </a:cubicBezTo>
                    <a:cubicBezTo>
                      <a:pt x="84520" y="623"/>
                      <a:pt x="79026" y="0"/>
                      <a:pt x="73375" y="0"/>
                    </a:cubicBezTo>
                    <a:cubicBezTo>
                      <a:pt x="53073" y="0"/>
                      <a:pt x="34720" y="8183"/>
                      <a:pt x="21471" y="21510"/>
                    </a:cubicBezTo>
                    <a:cubicBezTo>
                      <a:pt x="8183" y="34759"/>
                      <a:pt x="0" y="53073"/>
                      <a:pt x="0" y="733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rgbClr val="25307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 158">
                <a:extLst>
                  <a:ext uri="{FF2B5EF4-FFF2-40B4-BE49-F238E27FC236}">
                    <a16:creationId xmlns:a16="http://schemas.microsoft.com/office/drawing/2014/main" id="{46B782CF-8BBB-6942-AB83-D377D956FF11}"/>
                  </a:ext>
                </a:extLst>
              </p:cNvPr>
              <p:cNvSpPr/>
              <p:nvPr/>
            </p:nvSpPr>
            <p:spPr>
              <a:xfrm>
                <a:off x="10591213" y="2823288"/>
                <a:ext cx="89858" cy="327480"/>
              </a:xfrm>
              <a:custGeom>
                <a:avLst/>
                <a:gdLst>
                  <a:gd name="connsiteX0" fmla="*/ 0 w 89858"/>
                  <a:gd name="connsiteY0" fmla="*/ 1870 h 327480"/>
                  <a:gd name="connsiteX1" fmla="*/ 56970 w 89858"/>
                  <a:gd name="connsiteY1" fmla="*/ 73375 h 327480"/>
                  <a:gd name="connsiteX2" fmla="*/ 56970 w 89858"/>
                  <a:gd name="connsiteY2" fmla="*/ 327481 h 327480"/>
                  <a:gd name="connsiteX3" fmla="*/ 89859 w 89858"/>
                  <a:gd name="connsiteY3" fmla="*/ 327481 h 327480"/>
                  <a:gd name="connsiteX4" fmla="*/ 89859 w 89858"/>
                  <a:gd name="connsiteY4" fmla="*/ 73375 h 327480"/>
                  <a:gd name="connsiteX5" fmla="*/ 16483 w 89858"/>
                  <a:gd name="connsiteY5" fmla="*/ 0 h 327480"/>
                  <a:gd name="connsiteX6" fmla="*/ 0 w 89858"/>
                  <a:gd name="connsiteY6" fmla="*/ 1870 h 327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858" h="327480">
                    <a:moveTo>
                      <a:pt x="0" y="1870"/>
                    </a:moveTo>
                    <a:cubicBezTo>
                      <a:pt x="32616" y="9313"/>
                      <a:pt x="56970" y="38461"/>
                      <a:pt x="56970" y="73375"/>
                    </a:cubicBezTo>
                    <a:lnTo>
                      <a:pt x="56970" y="327481"/>
                    </a:lnTo>
                    <a:lnTo>
                      <a:pt x="89859" y="327481"/>
                    </a:lnTo>
                    <a:lnTo>
                      <a:pt x="89859" y="73375"/>
                    </a:lnTo>
                    <a:cubicBezTo>
                      <a:pt x="89859" y="32810"/>
                      <a:pt x="56970" y="0"/>
                      <a:pt x="16483" y="0"/>
                    </a:cubicBezTo>
                    <a:cubicBezTo>
                      <a:pt x="10833" y="0"/>
                      <a:pt x="5299" y="623"/>
                      <a:pt x="0" y="1870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6350" cap="flat">
                <a:solidFill>
                  <a:srgbClr val="25307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0" name="Graphic 44">
              <a:extLst>
                <a:ext uri="{FF2B5EF4-FFF2-40B4-BE49-F238E27FC236}">
                  <a16:creationId xmlns:a16="http://schemas.microsoft.com/office/drawing/2014/main" id="{2727AE18-41D4-F848-9B6A-39B7492CF416}"/>
                </a:ext>
              </a:extLst>
            </p:cNvPr>
            <p:cNvGrpSpPr/>
            <p:nvPr/>
          </p:nvGrpSpPr>
          <p:grpSpPr>
            <a:xfrm>
              <a:off x="10446371" y="2844019"/>
              <a:ext cx="128825" cy="306789"/>
              <a:chOff x="10446371" y="2844019"/>
              <a:chExt cx="128825" cy="306789"/>
            </a:xfrm>
          </p:grpSpPr>
          <p:sp>
            <p:nvSpPr>
              <p:cNvPr id="161" name="Freeform 160">
                <a:extLst>
                  <a:ext uri="{FF2B5EF4-FFF2-40B4-BE49-F238E27FC236}">
                    <a16:creationId xmlns:a16="http://schemas.microsoft.com/office/drawing/2014/main" id="{9FDE29B3-A0CC-5D43-9E1E-B7DA9F4FD86A}"/>
                  </a:ext>
                </a:extLst>
              </p:cNvPr>
              <p:cNvSpPr/>
              <p:nvPr/>
            </p:nvSpPr>
            <p:spPr>
              <a:xfrm>
                <a:off x="10446371" y="2844019"/>
                <a:ext cx="128786" cy="306789"/>
              </a:xfrm>
              <a:custGeom>
                <a:avLst/>
                <a:gdLst>
                  <a:gd name="connsiteX0" fmla="*/ 0 w 128786"/>
                  <a:gd name="connsiteY0" fmla="*/ 68738 h 306789"/>
                  <a:gd name="connsiteX1" fmla="*/ 0 w 128786"/>
                  <a:gd name="connsiteY1" fmla="*/ 306789 h 306789"/>
                  <a:gd name="connsiteX2" fmla="*/ 128787 w 128786"/>
                  <a:gd name="connsiteY2" fmla="*/ 306789 h 306789"/>
                  <a:gd name="connsiteX3" fmla="*/ 128787 w 128786"/>
                  <a:gd name="connsiteY3" fmla="*/ 68738 h 306789"/>
                  <a:gd name="connsiteX4" fmla="*/ 78792 w 128786"/>
                  <a:gd name="connsiteY4" fmla="*/ 1754 h 306789"/>
                  <a:gd name="connsiteX5" fmla="*/ 64374 w 128786"/>
                  <a:gd name="connsiteY5" fmla="*/ 0 h 306789"/>
                  <a:gd name="connsiteX6" fmla="*/ 18821 w 128786"/>
                  <a:gd name="connsiteY6" fmla="*/ 20146 h 306789"/>
                  <a:gd name="connsiteX7" fmla="*/ 0 w 128786"/>
                  <a:gd name="connsiteY7" fmla="*/ 68738 h 306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8786" h="306789">
                    <a:moveTo>
                      <a:pt x="0" y="68738"/>
                    </a:moveTo>
                    <a:lnTo>
                      <a:pt x="0" y="306789"/>
                    </a:lnTo>
                    <a:lnTo>
                      <a:pt x="128787" y="306789"/>
                    </a:lnTo>
                    <a:lnTo>
                      <a:pt x="128787" y="68738"/>
                    </a:lnTo>
                    <a:cubicBezTo>
                      <a:pt x="128787" y="36045"/>
                      <a:pt x="107394" y="8729"/>
                      <a:pt x="78792" y="1754"/>
                    </a:cubicBezTo>
                    <a:cubicBezTo>
                      <a:pt x="74194" y="585"/>
                      <a:pt x="69323" y="0"/>
                      <a:pt x="64374" y="0"/>
                    </a:cubicBezTo>
                    <a:cubicBezTo>
                      <a:pt x="46566" y="0"/>
                      <a:pt x="30472" y="7677"/>
                      <a:pt x="18821" y="20146"/>
                    </a:cubicBezTo>
                    <a:cubicBezTo>
                      <a:pt x="7170" y="32538"/>
                      <a:pt x="0" y="49722"/>
                      <a:pt x="0" y="687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rgbClr val="25307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 161">
                <a:extLst>
                  <a:ext uri="{FF2B5EF4-FFF2-40B4-BE49-F238E27FC236}">
                    <a16:creationId xmlns:a16="http://schemas.microsoft.com/office/drawing/2014/main" id="{9A672152-AFD4-4D4E-B457-7FE62FE7138A}"/>
                  </a:ext>
                </a:extLst>
              </p:cNvPr>
              <p:cNvSpPr/>
              <p:nvPr/>
            </p:nvSpPr>
            <p:spPr>
              <a:xfrm>
                <a:off x="10496327" y="2844019"/>
                <a:ext cx="78869" cy="306750"/>
              </a:xfrm>
              <a:custGeom>
                <a:avLst/>
                <a:gdLst>
                  <a:gd name="connsiteX0" fmla="*/ 0 w 78869"/>
                  <a:gd name="connsiteY0" fmla="*/ 1715 h 306750"/>
                  <a:gd name="connsiteX1" fmla="*/ 49995 w 78869"/>
                  <a:gd name="connsiteY1" fmla="*/ 68699 h 306750"/>
                  <a:gd name="connsiteX2" fmla="*/ 49995 w 78869"/>
                  <a:gd name="connsiteY2" fmla="*/ 306750 h 306750"/>
                  <a:gd name="connsiteX3" fmla="*/ 78870 w 78869"/>
                  <a:gd name="connsiteY3" fmla="*/ 306750 h 306750"/>
                  <a:gd name="connsiteX4" fmla="*/ 78870 w 78869"/>
                  <a:gd name="connsiteY4" fmla="*/ 68738 h 306750"/>
                  <a:gd name="connsiteX5" fmla="*/ 14457 w 78869"/>
                  <a:gd name="connsiteY5" fmla="*/ 0 h 306750"/>
                  <a:gd name="connsiteX6" fmla="*/ 0 w 78869"/>
                  <a:gd name="connsiteY6" fmla="*/ 1715 h 30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869" h="306750">
                    <a:moveTo>
                      <a:pt x="0" y="1715"/>
                    </a:moveTo>
                    <a:cubicBezTo>
                      <a:pt x="28602" y="8690"/>
                      <a:pt x="49995" y="36006"/>
                      <a:pt x="49995" y="68699"/>
                    </a:cubicBezTo>
                    <a:lnTo>
                      <a:pt x="49995" y="306750"/>
                    </a:lnTo>
                    <a:lnTo>
                      <a:pt x="78870" y="306750"/>
                    </a:lnTo>
                    <a:lnTo>
                      <a:pt x="78870" y="68738"/>
                    </a:lnTo>
                    <a:cubicBezTo>
                      <a:pt x="78870" y="30745"/>
                      <a:pt x="49995" y="0"/>
                      <a:pt x="14457" y="0"/>
                    </a:cubicBezTo>
                    <a:cubicBezTo>
                      <a:pt x="9508" y="0"/>
                      <a:pt x="4637" y="546"/>
                      <a:pt x="0" y="1715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6350" cap="flat">
                <a:solidFill>
                  <a:srgbClr val="25307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3" name="Graphic 44">
              <a:extLst>
                <a:ext uri="{FF2B5EF4-FFF2-40B4-BE49-F238E27FC236}">
                  <a16:creationId xmlns:a16="http://schemas.microsoft.com/office/drawing/2014/main" id="{5E85A3C5-90A6-D04B-9AA3-85900BF85464}"/>
                </a:ext>
              </a:extLst>
            </p:cNvPr>
            <p:cNvGrpSpPr/>
            <p:nvPr/>
          </p:nvGrpSpPr>
          <p:grpSpPr>
            <a:xfrm>
              <a:off x="10435075" y="3050432"/>
              <a:ext cx="569818" cy="100352"/>
              <a:chOff x="10435075" y="3050432"/>
              <a:chExt cx="569818" cy="100352"/>
            </a:xfrm>
            <a:solidFill>
              <a:srgbClr val="FFFFFF"/>
            </a:solidFill>
          </p:grpSpPr>
          <p:grpSp>
            <p:nvGrpSpPr>
              <p:cNvPr id="164" name="Graphic 44">
                <a:extLst>
                  <a:ext uri="{FF2B5EF4-FFF2-40B4-BE49-F238E27FC236}">
                    <a16:creationId xmlns:a16="http://schemas.microsoft.com/office/drawing/2014/main" id="{80F8C5BB-25F9-1A4A-B46E-22F8DDFDBD43}"/>
                  </a:ext>
                </a:extLst>
              </p:cNvPr>
              <p:cNvGrpSpPr/>
              <p:nvPr/>
            </p:nvGrpSpPr>
            <p:grpSpPr>
              <a:xfrm>
                <a:off x="10438562" y="3056874"/>
                <a:ext cx="560622" cy="93911"/>
                <a:chOff x="10438562" y="3056874"/>
                <a:chExt cx="560622" cy="93911"/>
              </a:xfrm>
              <a:solidFill>
                <a:srgbClr val="FFFFFF"/>
              </a:solidFill>
            </p:grpSpPr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id="{36DDC708-9400-094B-B34B-31FC22E6070C}"/>
                    </a:ext>
                  </a:extLst>
                </p:cNvPr>
                <p:cNvSpPr/>
                <p:nvPr/>
              </p:nvSpPr>
              <p:spPr>
                <a:xfrm rot="-10800000">
                  <a:off x="10438562" y="3056874"/>
                  <a:ext cx="560622" cy="93911"/>
                </a:xfrm>
                <a:custGeom>
                  <a:avLst/>
                  <a:gdLst>
                    <a:gd name="connsiteX0" fmla="*/ 0 w 560622"/>
                    <a:gd name="connsiteY0" fmla="*/ 0 h 93911"/>
                    <a:gd name="connsiteX1" fmla="*/ 560623 w 560622"/>
                    <a:gd name="connsiteY1" fmla="*/ 0 h 93911"/>
                    <a:gd name="connsiteX2" fmla="*/ 560623 w 560622"/>
                    <a:gd name="connsiteY2" fmla="*/ 93911 h 93911"/>
                    <a:gd name="connsiteX3" fmla="*/ 0 w 560622"/>
                    <a:gd name="connsiteY3" fmla="*/ 93911 h 9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0622" h="93911">
                      <a:moveTo>
                        <a:pt x="0" y="0"/>
                      </a:moveTo>
                      <a:lnTo>
                        <a:pt x="560623" y="0"/>
                      </a:lnTo>
                      <a:lnTo>
                        <a:pt x="560623" y="93911"/>
                      </a:lnTo>
                      <a:lnTo>
                        <a:pt x="0" y="939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25307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id="{D478B81D-3641-5644-BAAD-612C9ED696FD}"/>
                    </a:ext>
                  </a:extLst>
                </p:cNvPr>
                <p:cNvSpPr/>
                <p:nvPr/>
              </p:nvSpPr>
              <p:spPr>
                <a:xfrm rot="-10800000">
                  <a:off x="10464475" y="3070902"/>
                  <a:ext cx="508796" cy="11885"/>
                </a:xfrm>
                <a:custGeom>
                  <a:avLst/>
                  <a:gdLst>
                    <a:gd name="connsiteX0" fmla="*/ 0 w 508796"/>
                    <a:gd name="connsiteY0" fmla="*/ 0 h 11885"/>
                    <a:gd name="connsiteX1" fmla="*/ 508796 w 508796"/>
                    <a:gd name="connsiteY1" fmla="*/ 0 h 11885"/>
                    <a:gd name="connsiteX2" fmla="*/ 508796 w 508796"/>
                    <a:gd name="connsiteY2" fmla="*/ 11885 h 11885"/>
                    <a:gd name="connsiteX3" fmla="*/ 0 w 508796"/>
                    <a:gd name="connsiteY3" fmla="*/ 11885 h 11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8796" h="11885">
                      <a:moveTo>
                        <a:pt x="0" y="0"/>
                      </a:moveTo>
                      <a:lnTo>
                        <a:pt x="508796" y="0"/>
                      </a:lnTo>
                      <a:lnTo>
                        <a:pt x="508796" y="11885"/>
                      </a:lnTo>
                      <a:lnTo>
                        <a:pt x="0" y="118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25307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id="{E1B6AEE3-4E11-2D4B-959F-736CA529FFEA}"/>
                    </a:ext>
                  </a:extLst>
                </p:cNvPr>
                <p:cNvSpPr/>
                <p:nvPr/>
              </p:nvSpPr>
              <p:spPr>
                <a:xfrm rot="-10800000">
                  <a:off x="10464475" y="3093787"/>
                  <a:ext cx="508796" cy="11885"/>
                </a:xfrm>
                <a:custGeom>
                  <a:avLst/>
                  <a:gdLst>
                    <a:gd name="connsiteX0" fmla="*/ 0 w 508796"/>
                    <a:gd name="connsiteY0" fmla="*/ 0 h 11885"/>
                    <a:gd name="connsiteX1" fmla="*/ 508796 w 508796"/>
                    <a:gd name="connsiteY1" fmla="*/ 0 h 11885"/>
                    <a:gd name="connsiteX2" fmla="*/ 508796 w 508796"/>
                    <a:gd name="connsiteY2" fmla="*/ 11885 h 11885"/>
                    <a:gd name="connsiteX3" fmla="*/ 0 w 508796"/>
                    <a:gd name="connsiteY3" fmla="*/ 11885 h 11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8796" h="11885">
                      <a:moveTo>
                        <a:pt x="0" y="0"/>
                      </a:moveTo>
                      <a:lnTo>
                        <a:pt x="508796" y="0"/>
                      </a:lnTo>
                      <a:lnTo>
                        <a:pt x="508796" y="11885"/>
                      </a:lnTo>
                      <a:lnTo>
                        <a:pt x="0" y="118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25307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8" name="Freeform 167">
                  <a:extLst>
                    <a:ext uri="{FF2B5EF4-FFF2-40B4-BE49-F238E27FC236}">
                      <a16:creationId xmlns:a16="http://schemas.microsoft.com/office/drawing/2014/main" id="{25E68E3B-8221-7941-A65E-FF4C7F2EF013}"/>
                    </a:ext>
                  </a:extLst>
                </p:cNvPr>
                <p:cNvSpPr/>
                <p:nvPr/>
              </p:nvSpPr>
              <p:spPr>
                <a:xfrm rot="-10800000">
                  <a:off x="10464475" y="3116712"/>
                  <a:ext cx="508796" cy="11885"/>
                </a:xfrm>
                <a:custGeom>
                  <a:avLst/>
                  <a:gdLst>
                    <a:gd name="connsiteX0" fmla="*/ 0 w 508796"/>
                    <a:gd name="connsiteY0" fmla="*/ 0 h 11885"/>
                    <a:gd name="connsiteX1" fmla="*/ 508796 w 508796"/>
                    <a:gd name="connsiteY1" fmla="*/ 0 h 11885"/>
                    <a:gd name="connsiteX2" fmla="*/ 508796 w 508796"/>
                    <a:gd name="connsiteY2" fmla="*/ 11885 h 11885"/>
                    <a:gd name="connsiteX3" fmla="*/ 0 w 508796"/>
                    <a:gd name="connsiteY3" fmla="*/ 11885 h 11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8796" h="11885">
                      <a:moveTo>
                        <a:pt x="0" y="0"/>
                      </a:moveTo>
                      <a:lnTo>
                        <a:pt x="508796" y="0"/>
                      </a:lnTo>
                      <a:lnTo>
                        <a:pt x="508796" y="11885"/>
                      </a:lnTo>
                      <a:lnTo>
                        <a:pt x="0" y="118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25307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id="{53E8F3AD-A051-EC49-95D4-6F802F0AA02A}"/>
                  </a:ext>
                </a:extLst>
              </p:cNvPr>
              <p:cNvSpPr/>
              <p:nvPr/>
            </p:nvSpPr>
            <p:spPr>
              <a:xfrm rot="-10800000">
                <a:off x="10435075" y="3050432"/>
                <a:ext cx="569818" cy="9157"/>
              </a:xfrm>
              <a:custGeom>
                <a:avLst/>
                <a:gdLst>
                  <a:gd name="connsiteX0" fmla="*/ 0 w 569818"/>
                  <a:gd name="connsiteY0" fmla="*/ 0 h 9157"/>
                  <a:gd name="connsiteX1" fmla="*/ 569819 w 569818"/>
                  <a:gd name="connsiteY1" fmla="*/ 0 h 9157"/>
                  <a:gd name="connsiteX2" fmla="*/ 569819 w 569818"/>
                  <a:gd name="connsiteY2" fmla="*/ 9157 h 9157"/>
                  <a:gd name="connsiteX3" fmla="*/ 0 w 569818"/>
                  <a:gd name="connsiteY3" fmla="*/ 9157 h 9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9818" h="9157">
                    <a:moveTo>
                      <a:pt x="0" y="0"/>
                    </a:moveTo>
                    <a:lnTo>
                      <a:pt x="569819" y="0"/>
                    </a:lnTo>
                    <a:lnTo>
                      <a:pt x="569819" y="9157"/>
                    </a:lnTo>
                    <a:lnTo>
                      <a:pt x="0" y="9157"/>
                    </a:ln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rgbClr val="25307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0" name="Graphic 44">
              <a:extLst>
                <a:ext uri="{FF2B5EF4-FFF2-40B4-BE49-F238E27FC236}">
                  <a16:creationId xmlns:a16="http://schemas.microsoft.com/office/drawing/2014/main" id="{09A70110-2CC7-C141-AFAB-4D32A43C8ABF}"/>
                </a:ext>
              </a:extLst>
            </p:cNvPr>
            <p:cNvGrpSpPr/>
            <p:nvPr/>
          </p:nvGrpSpPr>
          <p:grpSpPr>
            <a:xfrm>
              <a:off x="10135237" y="2948217"/>
              <a:ext cx="317622" cy="202567"/>
              <a:chOff x="10135237" y="2948217"/>
              <a:chExt cx="317622" cy="202567"/>
            </a:xfrm>
            <a:solidFill>
              <a:srgbClr val="FFFFFF"/>
            </a:solidFill>
          </p:grpSpPr>
          <p:sp>
            <p:nvSpPr>
              <p:cNvPr id="171" name="Freeform 170">
                <a:extLst>
                  <a:ext uri="{FF2B5EF4-FFF2-40B4-BE49-F238E27FC236}">
                    <a16:creationId xmlns:a16="http://schemas.microsoft.com/office/drawing/2014/main" id="{C2D8F8AA-AB07-A841-8A0F-042625831F34}"/>
                  </a:ext>
                </a:extLst>
              </p:cNvPr>
              <p:cNvSpPr/>
              <p:nvPr/>
            </p:nvSpPr>
            <p:spPr>
              <a:xfrm rot="-10800000">
                <a:off x="10206894" y="2954335"/>
                <a:ext cx="179678" cy="36122"/>
              </a:xfrm>
              <a:custGeom>
                <a:avLst/>
                <a:gdLst>
                  <a:gd name="connsiteX0" fmla="*/ 0 w 179678"/>
                  <a:gd name="connsiteY0" fmla="*/ 0 h 36122"/>
                  <a:gd name="connsiteX1" fmla="*/ 179678 w 179678"/>
                  <a:gd name="connsiteY1" fmla="*/ 0 h 36122"/>
                  <a:gd name="connsiteX2" fmla="*/ 179678 w 179678"/>
                  <a:gd name="connsiteY2" fmla="*/ 36123 h 36122"/>
                  <a:gd name="connsiteX3" fmla="*/ 0 w 179678"/>
                  <a:gd name="connsiteY3" fmla="*/ 36123 h 3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678" h="36122">
                    <a:moveTo>
                      <a:pt x="0" y="0"/>
                    </a:moveTo>
                    <a:lnTo>
                      <a:pt x="179678" y="0"/>
                    </a:lnTo>
                    <a:lnTo>
                      <a:pt x="179678" y="36123"/>
                    </a:lnTo>
                    <a:lnTo>
                      <a:pt x="0" y="36123"/>
                    </a:ln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rgbClr val="25307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72" name="Graphic 44">
                <a:extLst>
                  <a:ext uri="{FF2B5EF4-FFF2-40B4-BE49-F238E27FC236}">
                    <a16:creationId xmlns:a16="http://schemas.microsoft.com/office/drawing/2014/main" id="{7A3F270E-2713-FC43-9746-0BAD8344FBD3}"/>
                  </a:ext>
                </a:extLst>
              </p:cNvPr>
              <p:cNvGrpSpPr/>
              <p:nvPr/>
            </p:nvGrpSpPr>
            <p:grpSpPr>
              <a:xfrm>
                <a:off x="10135237" y="2986339"/>
                <a:ext cx="317622" cy="164445"/>
                <a:chOff x="10135237" y="2986339"/>
                <a:chExt cx="317622" cy="164445"/>
              </a:xfrm>
              <a:solidFill>
                <a:srgbClr val="FFFFFF"/>
              </a:solidFill>
            </p:grpSpPr>
            <p:grpSp>
              <p:nvGrpSpPr>
                <p:cNvPr id="173" name="Graphic 44">
                  <a:extLst>
                    <a:ext uri="{FF2B5EF4-FFF2-40B4-BE49-F238E27FC236}">
                      <a16:creationId xmlns:a16="http://schemas.microsoft.com/office/drawing/2014/main" id="{7DCB44A1-480A-064E-A313-CDC437EE3B36}"/>
                    </a:ext>
                  </a:extLst>
                </p:cNvPr>
                <p:cNvGrpSpPr/>
                <p:nvPr/>
              </p:nvGrpSpPr>
              <p:grpSpPr>
                <a:xfrm>
                  <a:off x="10140778" y="2990473"/>
                  <a:ext cx="305815" cy="160311"/>
                  <a:chOff x="10140778" y="2990473"/>
                  <a:chExt cx="305815" cy="160311"/>
                </a:xfrm>
                <a:solidFill>
                  <a:srgbClr val="FFFFFF"/>
                </a:solidFill>
              </p:grpSpPr>
              <p:sp>
                <p:nvSpPr>
                  <p:cNvPr id="174" name="Freeform 173">
                    <a:extLst>
                      <a:ext uri="{FF2B5EF4-FFF2-40B4-BE49-F238E27FC236}">
                        <a16:creationId xmlns:a16="http://schemas.microsoft.com/office/drawing/2014/main" id="{1074BC04-629F-3C40-8CFB-5F1EAB18B54F}"/>
                      </a:ext>
                    </a:extLst>
                  </p:cNvPr>
                  <p:cNvSpPr/>
                  <p:nvPr/>
                </p:nvSpPr>
                <p:spPr>
                  <a:xfrm rot="-10800000">
                    <a:off x="10140778" y="2990473"/>
                    <a:ext cx="305815" cy="160311"/>
                  </a:xfrm>
                  <a:custGeom>
                    <a:avLst/>
                    <a:gdLst>
                      <a:gd name="connsiteX0" fmla="*/ 0 w 305815"/>
                      <a:gd name="connsiteY0" fmla="*/ 0 h 160311"/>
                      <a:gd name="connsiteX1" fmla="*/ 305815 w 305815"/>
                      <a:gd name="connsiteY1" fmla="*/ 0 h 160311"/>
                      <a:gd name="connsiteX2" fmla="*/ 305815 w 305815"/>
                      <a:gd name="connsiteY2" fmla="*/ 160311 h 160311"/>
                      <a:gd name="connsiteX3" fmla="*/ 0 w 305815"/>
                      <a:gd name="connsiteY3" fmla="*/ 160311 h 160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5815" h="160311">
                        <a:moveTo>
                          <a:pt x="0" y="0"/>
                        </a:moveTo>
                        <a:lnTo>
                          <a:pt x="305815" y="0"/>
                        </a:lnTo>
                        <a:lnTo>
                          <a:pt x="305815" y="160311"/>
                        </a:lnTo>
                        <a:lnTo>
                          <a:pt x="0" y="16031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6350" cap="flat">
                    <a:solidFill>
                      <a:srgbClr val="25307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75" name="Graphic 44">
                    <a:extLst>
                      <a:ext uri="{FF2B5EF4-FFF2-40B4-BE49-F238E27FC236}">
                        <a16:creationId xmlns:a16="http://schemas.microsoft.com/office/drawing/2014/main" id="{D90E9AA4-7311-9E43-9DD2-AF493DE8C4F1}"/>
                      </a:ext>
                    </a:extLst>
                  </p:cNvPr>
                  <p:cNvGrpSpPr/>
                  <p:nvPr/>
                </p:nvGrpSpPr>
                <p:grpSpPr>
                  <a:xfrm>
                    <a:off x="10172041" y="3041154"/>
                    <a:ext cx="241908" cy="99444"/>
                    <a:chOff x="10172041" y="3041154"/>
                    <a:chExt cx="241908" cy="99444"/>
                  </a:xfrm>
                  <a:solidFill>
                    <a:srgbClr val="FFFFFF"/>
                  </a:solidFill>
                </p:grpSpPr>
                <p:grpSp>
                  <p:nvGrpSpPr>
                    <p:cNvPr id="176" name="Graphic 44">
                      <a:extLst>
                        <a:ext uri="{FF2B5EF4-FFF2-40B4-BE49-F238E27FC236}">
                          <a16:creationId xmlns:a16="http://schemas.microsoft.com/office/drawing/2014/main" id="{3D64567B-CC26-6941-9A27-263785C5CC9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172041" y="3041154"/>
                      <a:ext cx="241908" cy="25133"/>
                      <a:chOff x="10172041" y="3041154"/>
                      <a:chExt cx="241908" cy="25133"/>
                    </a:xfrm>
                    <a:solidFill>
                      <a:srgbClr val="FFFFFF"/>
                    </a:solidFill>
                  </p:grpSpPr>
                  <p:sp>
                    <p:nvSpPr>
                      <p:cNvPr id="177" name="Freeform 176">
                        <a:extLst>
                          <a:ext uri="{FF2B5EF4-FFF2-40B4-BE49-F238E27FC236}">
                            <a16:creationId xmlns:a16="http://schemas.microsoft.com/office/drawing/2014/main" id="{299E804D-E50F-6647-8999-F79E874955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71203" y="3041154"/>
                        <a:ext cx="42747" cy="25133"/>
                      </a:xfrm>
                      <a:custGeom>
                        <a:avLst/>
                        <a:gdLst>
                          <a:gd name="connsiteX0" fmla="*/ 0 w 42747"/>
                          <a:gd name="connsiteY0" fmla="*/ 0 h 25133"/>
                          <a:gd name="connsiteX1" fmla="*/ 42747 w 42747"/>
                          <a:gd name="connsiteY1" fmla="*/ 0 h 25133"/>
                          <a:gd name="connsiteX2" fmla="*/ 42747 w 42747"/>
                          <a:gd name="connsiteY2" fmla="*/ 25134 h 25133"/>
                          <a:gd name="connsiteX3" fmla="*/ 0 w 42747"/>
                          <a:gd name="connsiteY3" fmla="*/ 25134 h 251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2747" h="25133">
                            <a:moveTo>
                              <a:pt x="0" y="0"/>
                            </a:moveTo>
                            <a:lnTo>
                              <a:pt x="42747" y="0"/>
                            </a:lnTo>
                            <a:lnTo>
                              <a:pt x="42747" y="25134"/>
                            </a:lnTo>
                            <a:lnTo>
                              <a:pt x="0" y="25134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6350" cap="flat">
                        <a:solidFill>
                          <a:srgbClr val="253076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8" name="Freeform 177">
                        <a:extLst>
                          <a:ext uri="{FF2B5EF4-FFF2-40B4-BE49-F238E27FC236}">
                            <a16:creationId xmlns:a16="http://schemas.microsoft.com/office/drawing/2014/main" id="{231BECF6-EA7B-DC47-8C20-C91AB868AA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04803" y="3041154"/>
                        <a:ext cx="42747" cy="25133"/>
                      </a:xfrm>
                      <a:custGeom>
                        <a:avLst/>
                        <a:gdLst>
                          <a:gd name="connsiteX0" fmla="*/ 0 w 42747"/>
                          <a:gd name="connsiteY0" fmla="*/ 0 h 25133"/>
                          <a:gd name="connsiteX1" fmla="*/ 42747 w 42747"/>
                          <a:gd name="connsiteY1" fmla="*/ 0 h 25133"/>
                          <a:gd name="connsiteX2" fmla="*/ 42747 w 42747"/>
                          <a:gd name="connsiteY2" fmla="*/ 25134 h 25133"/>
                          <a:gd name="connsiteX3" fmla="*/ 0 w 42747"/>
                          <a:gd name="connsiteY3" fmla="*/ 25134 h 251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2747" h="25133">
                            <a:moveTo>
                              <a:pt x="0" y="0"/>
                            </a:moveTo>
                            <a:lnTo>
                              <a:pt x="42747" y="0"/>
                            </a:lnTo>
                            <a:lnTo>
                              <a:pt x="42747" y="25134"/>
                            </a:lnTo>
                            <a:lnTo>
                              <a:pt x="0" y="25134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6350" cap="flat">
                        <a:solidFill>
                          <a:srgbClr val="253076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9" name="Freeform 178">
                        <a:extLst>
                          <a:ext uri="{FF2B5EF4-FFF2-40B4-BE49-F238E27FC236}">
                            <a16:creationId xmlns:a16="http://schemas.microsoft.com/office/drawing/2014/main" id="{2F6CB014-EE68-F04C-9D1E-141BC34824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38442" y="3041154"/>
                        <a:ext cx="42747" cy="25133"/>
                      </a:xfrm>
                      <a:custGeom>
                        <a:avLst/>
                        <a:gdLst>
                          <a:gd name="connsiteX0" fmla="*/ 0 w 42747"/>
                          <a:gd name="connsiteY0" fmla="*/ 0 h 25133"/>
                          <a:gd name="connsiteX1" fmla="*/ 42747 w 42747"/>
                          <a:gd name="connsiteY1" fmla="*/ 0 h 25133"/>
                          <a:gd name="connsiteX2" fmla="*/ 42747 w 42747"/>
                          <a:gd name="connsiteY2" fmla="*/ 25134 h 25133"/>
                          <a:gd name="connsiteX3" fmla="*/ 0 w 42747"/>
                          <a:gd name="connsiteY3" fmla="*/ 25134 h 251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2747" h="25133">
                            <a:moveTo>
                              <a:pt x="0" y="0"/>
                            </a:moveTo>
                            <a:lnTo>
                              <a:pt x="42747" y="0"/>
                            </a:lnTo>
                            <a:lnTo>
                              <a:pt x="42747" y="25134"/>
                            </a:lnTo>
                            <a:lnTo>
                              <a:pt x="0" y="25134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6350" cap="flat">
                        <a:solidFill>
                          <a:srgbClr val="253076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0" name="Freeform 179">
                        <a:extLst>
                          <a:ext uri="{FF2B5EF4-FFF2-40B4-BE49-F238E27FC236}">
                            <a16:creationId xmlns:a16="http://schemas.microsoft.com/office/drawing/2014/main" id="{87B4BB6D-5DE4-CC47-B274-D3759A7DBF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72041" y="3041154"/>
                        <a:ext cx="42747" cy="25133"/>
                      </a:xfrm>
                      <a:custGeom>
                        <a:avLst/>
                        <a:gdLst>
                          <a:gd name="connsiteX0" fmla="*/ 0 w 42747"/>
                          <a:gd name="connsiteY0" fmla="*/ 0 h 25133"/>
                          <a:gd name="connsiteX1" fmla="*/ 42747 w 42747"/>
                          <a:gd name="connsiteY1" fmla="*/ 0 h 25133"/>
                          <a:gd name="connsiteX2" fmla="*/ 42747 w 42747"/>
                          <a:gd name="connsiteY2" fmla="*/ 25134 h 25133"/>
                          <a:gd name="connsiteX3" fmla="*/ 0 w 42747"/>
                          <a:gd name="connsiteY3" fmla="*/ 25134 h 251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2747" h="25133">
                            <a:moveTo>
                              <a:pt x="0" y="0"/>
                            </a:moveTo>
                            <a:lnTo>
                              <a:pt x="42747" y="0"/>
                            </a:lnTo>
                            <a:lnTo>
                              <a:pt x="42747" y="25134"/>
                            </a:lnTo>
                            <a:lnTo>
                              <a:pt x="0" y="25134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6350" cap="flat">
                        <a:solidFill>
                          <a:srgbClr val="253076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81" name="Graphic 44">
                      <a:extLst>
                        <a:ext uri="{FF2B5EF4-FFF2-40B4-BE49-F238E27FC236}">
                          <a16:creationId xmlns:a16="http://schemas.microsoft.com/office/drawing/2014/main" id="{A2530174-20D3-494A-B09E-CCC650B432B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172041" y="3115465"/>
                      <a:ext cx="241908" cy="25133"/>
                      <a:chOff x="10172041" y="3115465"/>
                      <a:chExt cx="241908" cy="25133"/>
                    </a:xfrm>
                    <a:solidFill>
                      <a:srgbClr val="FFFFFF"/>
                    </a:solidFill>
                  </p:grpSpPr>
                  <p:sp>
                    <p:nvSpPr>
                      <p:cNvPr id="182" name="Freeform 181">
                        <a:extLst>
                          <a:ext uri="{FF2B5EF4-FFF2-40B4-BE49-F238E27FC236}">
                            <a16:creationId xmlns:a16="http://schemas.microsoft.com/office/drawing/2014/main" id="{68C4567D-B6EF-B34E-93C7-D5C7CCD7F8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71203" y="3115465"/>
                        <a:ext cx="42747" cy="25133"/>
                      </a:xfrm>
                      <a:custGeom>
                        <a:avLst/>
                        <a:gdLst>
                          <a:gd name="connsiteX0" fmla="*/ 0 w 42747"/>
                          <a:gd name="connsiteY0" fmla="*/ 0 h 25133"/>
                          <a:gd name="connsiteX1" fmla="*/ 42747 w 42747"/>
                          <a:gd name="connsiteY1" fmla="*/ 0 h 25133"/>
                          <a:gd name="connsiteX2" fmla="*/ 42747 w 42747"/>
                          <a:gd name="connsiteY2" fmla="*/ 25134 h 25133"/>
                          <a:gd name="connsiteX3" fmla="*/ 0 w 42747"/>
                          <a:gd name="connsiteY3" fmla="*/ 25134 h 251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2747" h="25133">
                            <a:moveTo>
                              <a:pt x="0" y="0"/>
                            </a:moveTo>
                            <a:lnTo>
                              <a:pt x="42747" y="0"/>
                            </a:lnTo>
                            <a:lnTo>
                              <a:pt x="42747" y="25134"/>
                            </a:lnTo>
                            <a:lnTo>
                              <a:pt x="0" y="25134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6350" cap="flat">
                        <a:solidFill>
                          <a:srgbClr val="253076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4" name="Freeform 183">
                        <a:extLst>
                          <a:ext uri="{FF2B5EF4-FFF2-40B4-BE49-F238E27FC236}">
                            <a16:creationId xmlns:a16="http://schemas.microsoft.com/office/drawing/2014/main" id="{73BD1208-A0C9-AA46-AB95-D5F21BB7BF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04803" y="3115465"/>
                        <a:ext cx="42747" cy="25133"/>
                      </a:xfrm>
                      <a:custGeom>
                        <a:avLst/>
                        <a:gdLst>
                          <a:gd name="connsiteX0" fmla="*/ 0 w 42747"/>
                          <a:gd name="connsiteY0" fmla="*/ 0 h 25133"/>
                          <a:gd name="connsiteX1" fmla="*/ 42747 w 42747"/>
                          <a:gd name="connsiteY1" fmla="*/ 0 h 25133"/>
                          <a:gd name="connsiteX2" fmla="*/ 42747 w 42747"/>
                          <a:gd name="connsiteY2" fmla="*/ 25134 h 25133"/>
                          <a:gd name="connsiteX3" fmla="*/ 0 w 42747"/>
                          <a:gd name="connsiteY3" fmla="*/ 25134 h 251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2747" h="25133">
                            <a:moveTo>
                              <a:pt x="0" y="0"/>
                            </a:moveTo>
                            <a:lnTo>
                              <a:pt x="42747" y="0"/>
                            </a:lnTo>
                            <a:lnTo>
                              <a:pt x="42747" y="25134"/>
                            </a:lnTo>
                            <a:lnTo>
                              <a:pt x="0" y="25134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6350" cap="flat">
                        <a:solidFill>
                          <a:srgbClr val="253076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5" name="Freeform 184">
                        <a:extLst>
                          <a:ext uri="{FF2B5EF4-FFF2-40B4-BE49-F238E27FC236}">
                            <a16:creationId xmlns:a16="http://schemas.microsoft.com/office/drawing/2014/main" id="{53CE317D-CD19-7C46-9B00-99DD494C25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38442" y="3115465"/>
                        <a:ext cx="42747" cy="25133"/>
                      </a:xfrm>
                      <a:custGeom>
                        <a:avLst/>
                        <a:gdLst>
                          <a:gd name="connsiteX0" fmla="*/ 0 w 42747"/>
                          <a:gd name="connsiteY0" fmla="*/ 0 h 25133"/>
                          <a:gd name="connsiteX1" fmla="*/ 42747 w 42747"/>
                          <a:gd name="connsiteY1" fmla="*/ 0 h 25133"/>
                          <a:gd name="connsiteX2" fmla="*/ 42747 w 42747"/>
                          <a:gd name="connsiteY2" fmla="*/ 25134 h 25133"/>
                          <a:gd name="connsiteX3" fmla="*/ 0 w 42747"/>
                          <a:gd name="connsiteY3" fmla="*/ 25134 h 251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2747" h="25133">
                            <a:moveTo>
                              <a:pt x="0" y="0"/>
                            </a:moveTo>
                            <a:lnTo>
                              <a:pt x="42747" y="0"/>
                            </a:lnTo>
                            <a:lnTo>
                              <a:pt x="42747" y="25134"/>
                            </a:lnTo>
                            <a:lnTo>
                              <a:pt x="0" y="25134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6350" cap="flat">
                        <a:solidFill>
                          <a:srgbClr val="253076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6" name="Freeform 185">
                        <a:extLst>
                          <a:ext uri="{FF2B5EF4-FFF2-40B4-BE49-F238E27FC236}">
                            <a16:creationId xmlns:a16="http://schemas.microsoft.com/office/drawing/2014/main" id="{786BECCE-2383-E74E-B412-2B1E168AED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72041" y="3115465"/>
                        <a:ext cx="42747" cy="25133"/>
                      </a:xfrm>
                      <a:custGeom>
                        <a:avLst/>
                        <a:gdLst>
                          <a:gd name="connsiteX0" fmla="*/ 0 w 42747"/>
                          <a:gd name="connsiteY0" fmla="*/ 0 h 25133"/>
                          <a:gd name="connsiteX1" fmla="*/ 42747 w 42747"/>
                          <a:gd name="connsiteY1" fmla="*/ 0 h 25133"/>
                          <a:gd name="connsiteX2" fmla="*/ 42747 w 42747"/>
                          <a:gd name="connsiteY2" fmla="*/ 25134 h 25133"/>
                          <a:gd name="connsiteX3" fmla="*/ 0 w 42747"/>
                          <a:gd name="connsiteY3" fmla="*/ 25134 h 251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2747" h="25133">
                            <a:moveTo>
                              <a:pt x="0" y="0"/>
                            </a:moveTo>
                            <a:lnTo>
                              <a:pt x="42747" y="0"/>
                            </a:lnTo>
                            <a:lnTo>
                              <a:pt x="42747" y="25134"/>
                            </a:lnTo>
                            <a:lnTo>
                              <a:pt x="0" y="25134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6350" cap="flat">
                        <a:solidFill>
                          <a:srgbClr val="253076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87" name="Graphic 44">
                      <a:extLst>
                        <a:ext uri="{FF2B5EF4-FFF2-40B4-BE49-F238E27FC236}">
                          <a16:creationId xmlns:a16="http://schemas.microsoft.com/office/drawing/2014/main" id="{4CDBA429-EF36-8A4B-8D95-5FD9F90CF66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172041" y="3078329"/>
                      <a:ext cx="241908" cy="25133"/>
                      <a:chOff x="10172041" y="3078329"/>
                      <a:chExt cx="241908" cy="25133"/>
                    </a:xfrm>
                    <a:solidFill>
                      <a:srgbClr val="FFFFFF"/>
                    </a:solidFill>
                  </p:grpSpPr>
                  <p:sp>
                    <p:nvSpPr>
                      <p:cNvPr id="189" name="Freeform 188">
                        <a:extLst>
                          <a:ext uri="{FF2B5EF4-FFF2-40B4-BE49-F238E27FC236}">
                            <a16:creationId xmlns:a16="http://schemas.microsoft.com/office/drawing/2014/main" id="{8D20E8B2-5615-7543-B2FD-2E689A7C83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71203" y="3078329"/>
                        <a:ext cx="42747" cy="25133"/>
                      </a:xfrm>
                      <a:custGeom>
                        <a:avLst/>
                        <a:gdLst>
                          <a:gd name="connsiteX0" fmla="*/ 0 w 42747"/>
                          <a:gd name="connsiteY0" fmla="*/ 0 h 25133"/>
                          <a:gd name="connsiteX1" fmla="*/ 42747 w 42747"/>
                          <a:gd name="connsiteY1" fmla="*/ 0 h 25133"/>
                          <a:gd name="connsiteX2" fmla="*/ 42747 w 42747"/>
                          <a:gd name="connsiteY2" fmla="*/ 25134 h 25133"/>
                          <a:gd name="connsiteX3" fmla="*/ 0 w 42747"/>
                          <a:gd name="connsiteY3" fmla="*/ 25134 h 251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2747" h="25133">
                            <a:moveTo>
                              <a:pt x="0" y="0"/>
                            </a:moveTo>
                            <a:lnTo>
                              <a:pt x="42747" y="0"/>
                            </a:lnTo>
                            <a:lnTo>
                              <a:pt x="42747" y="25134"/>
                            </a:lnTo>
                            <a:lnTo>
                              <a:pt x="0" y="25134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6350" cap="flat">
                        <a:solidFill>
                          <a:srgbClr val="253076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0" name="Freeform 189">
                        <a:extLst>
                          <a:ext uri="{FF2B5EF4-FFF2-40B4-BE49-F238E27FC236}">
                            <a16:creationId xmlns:a16="http://schemas.microsoft.com/office/drawing/2014/main" id="{178F466C-CB28-6B43-B0BC-6C7BB7F946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04803" y="3078329"/>
                        <a:ext cx="42747" cy="25133"/>
                      </a:xfrm>
                      <a:custGeom>
                        <a:avLst/>
                        <a:gdLst>
                          <a:gd name="connsiteX0" fmla="*/ 0 w 42747"/>
                          <a:gd name="connsiteY0" fmla="*/ 0 h 25133"/>
                          <a:gd name="connsiteX1" fmla="*/ 42747 w 42747"/>
                          <a:gd name="connsiteY1" fmla="*/ 0 h 25133"/>
                          <a:gd name="connsiteX2" fmla="*/ 42747 w 42747"/>
                          <a:gd name="connsiteY2" fmla="*/ 25134 h 25133"/>
                          <a:gd name="connsiteX3" fmla="*/ 0 w 42747"/>
                          <a:gd name="connsiteY3" fmla="*/ 25134 h 251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2747" h="25133">
                            <a:moveTo>
                              <a:pt x="0" y="0"/>
                            </a:moveTo>
                            <a:lnTo>
                              <a:pt x="42747" y="0"/>
                            </a:lnTo>
                            <a:lnTo>
                              <a:pt x="42747" y="25134"/>
                            </a:lnTo>
                            <a:lnTo>
                              <a:pt x="0" y="25134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6350" cap="flat">
                        <a:solidFill>
                          <a:srgbClr val="253076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1" name="Freeform 190">
                        <a:extLst>
                          <a:ext uri="{FF2B5EF4-FFF2-40B4-BE49-F238E27FC236}">
                            <a16:creationId xmlns:a16="http://schemas.microsoft.com/office/drawing/2014/main" id="{4E5E8889-418D-5D4F-81F0-66C96410FC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38442" y="3078329"/>
                        <a:ext cx="42747" cy="25133"/>
                      </a:xfrm>
                      <a:custGeom>
                        <a:avLst/>
                        <a:gdLst>
                          <a:gd name="connsiteX0" fmla="*/ 0 w 42747"/>
                          <a:gd name="connsiteY0" fmla="*/ 0 h 25133"/>
                          <a:gd name="connsiteX1" fmla="*/ 42747 w 42747"/>
                          <a:gd name="connsiteY1" fmla="*/ 0 h 25133"/>
                          <a:gd name="connsiteX2" fmla="*/ 42747 w 42747"/>
                          <a:gd name="connsiteY2" fmla="*/ 25134 h 25133"/>
                          <a:gd name="connsiteX3" fmla="*/ 0 w 42747"/>
                          <a:gd name="connsiteY3" fmla="*/ 25134 h 251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2747" h="25133">
                            <a:moveTo>
                              <a:pt x="0" y="0"/>
                            </a:moveTo>
                            <a:lnTo>
                              <a:pt x="42747" y="0"/>
                            </a:lnTo>
                            <a:lnTo>
                              <a:pt x="42747" y="25134"/>
                            </a:lnTo>
                            <a:lnTo>
                              <a:pt x="0" y="25134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6350" cap="flat">
                        <a:solidFill>
                          <a:srgbClr val="253076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2" name="Freeform 191">
                        <a:extLst>
                          <a:ext uri="{FF2B5EF4-FFF2-40B4-BE49-F238E27FC236}">
                            <a16:creationId xmlns:a16="http://schemas.microsoft.com/office/drawing/2014/main" id="{2744AA4D-353B-7C4C-A044-035AB8E96A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72041" y="3078329"/>
                        <a:ext cx="42747" cy="25133"/>
                      </a:xfrm>
                      <a:custGeom>
                        <a:avLst/>
                        <a:gdLst>
                          <a:gd name="connsiteX0" fmla="*/ 0 w 42747"/>
                          <a:gd name="connsiteY0" fmla="*/ 0 h 25133"/>
                          <a:gd name="connsiteX1" fmla="*/ 42747 w 42747"/>
                          <a:gd name="connsiteY1" fmla="*/ 0 h 25133"/>
                          <a:gd name="connsiteX2" fmla="*/ 42747 w 42747"/>
                          <a:gd name="connsiteY2" fmla="*/ 25134 h 25133"/>
                          <a:gd name="connsiteX3" fmla="*/ 0 w 42747"/>
                          <a:gd name="connsiteY3" fmla="*/ 25134 h 251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2747" h="25133">
                            <a:moveTo>
                              <a:pt x="0" y="0"/>
                            </a:moveTo>
                            <a:lnTo>
                              <a:pt x="42747" y="0"/>
                            </a:lnTo>
                            <a:lnTo>
                              <a:pt x="42747" y="25134"/>
                            </a:lnTo>
                            <a:lnTo>
                              <a:pt x="0" y="25134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6350" cap="flat">
                        <a:solidFill>
                          <a:srgbClr val="253076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193" name="Freeform 192">
                  <a:extLst>
                    <a:ext uri="{FF2B5EF4-FFF2-40B4-BE49-F238E27FC236}">
                      <a16:creationId xmlns:a16="http://schemas.microsoft.com/office/drawing/2014/main" id="{B57C51AE-8172-2244-B24B-89399C55D437}"/>
                    </a:ext>
                  </a:extLst>
                </p:cNvPr>
                <p:cNvSpPr/>
                <p:nvPr/>
              </p:nvSpPr>
              <p:spPr>
                <a:xfrm rot="-10800000">
                  <a:off x="10135237" y="2986339"/>
                  <a:ext cx="317622" cy="8261"/>
                </a:xfrm>
                <a:custGeom>
                  <a:avLst/>
                  <a:gdLst>
                    <a:gd name="connsiteX0" fmla="*/ 0 w 317622"/>
                    <a:gd name="connsiteY0" fmla="*/ 0 h 8261"/>
                    <a:gd name="connsiteX1" fmla="*/ 317622 w 317622"/>
                    <a:gd name="connsiteY1" fmla="*/ 0 h 8261"/>
                    <a:gd name="connsiteX2" fmla="*/ 317622 w 317622"/>
                    <a:gd name="connsiteY2" fmla="*/ 8261 h 8261"/>
                    <a:gd name="connsiteX3" fmla="*/ 0 w 317622"/>
                    <a:gd name="connsiteY3" fmla="*/ 8261 h 8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622" h="8261">
                      <a:moveTo>
                        <a:pt x="0" y="0"/>
                      </a:moveTo>
                      <a:lnTo>
                        <a:pt x="317622" y="0"/>
                      </a:lnTo>
                      <a:lnTo>
                        <a:pt x="317622" y="8261"/>
                      </a:lnTo>
                      <a:lnTo>
                        <a:pt x="0" y="8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350" cap="flat">
                  <a:solidFill>
                    <a:srgbClr val="25307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1CA77A24-D8C5-964B-898C-ED1DBFEBC9D7}"/>
                  </a:ext>
                </a:extLst>
              </p:cNvPr>
              <p:cNvSpPr/>
              <p:nvPr/>
            </p:nvSpPr>
            <p:spPr>
              <a:xfrm>
                <a:off x="10200449" y="2948217"/>
                <a:ext cx="193199" cy="6117"/>
              </a:xfrm>
              <a:custGeom>
                <a:avLst/>
                <a:gdLst>
                  <a:gd name="connsiteX0" fmla="*/ 0 w 193199"/>
                  <a:gd name="connsiteY0" fmla="*/ 0 h 6117"/>
                  <a:gd name="connsiteX1" fmla="*/ 193200 w 193199"/>
                  <a:gd name="connsiteY1" fmla="*/ 0 h 6117"/>
                  <a:gd name="connsiteX2" fmla="*/ 193200 w 193199"/>
                  <a:gd name="connsiteY2" fmla="*/ 6118 h 6117"/>
                  <a:gd name="connsiteX3" fmla="*/ 0 w 193199"/>
                  <a:gd name="connsiteY3" fmla="*/ 6118 h 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3199" h="6117">
                    <a:moveTo>
                      <a:pt x="0" y="0"/>
                    </a:moveTo>
                    <a:lnTo>
                      <a:pt x="193200" y="0"/>
                    </a:lnTo>
                    <a:lnTo>
                      <a:pt x="193200" y="6118"/>
                    </a:lnTo>
                    <a:lnTo>
                      <a:pt x="0" y="6118"/>
                    </a:ln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rgbClr val="25307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8" name="Graphic 6">
            <a:extLst>
              <a:ext uri="{FF2B5EF4-FFF2-40B4-BE49-F238E27FC236}">
                <a16:creationId xmlns:a16="http://schemas.microsoft.com/office/drawing/2014/main" id="{1384290C-FB6F-3440-8358-8B7A5A9F3890}"/>
              </a:ext>
            </a:extLst>
          </p:cNvPr>
          <p:cNvGrpSpPr/>
          <p:nvPr/>
        </p:nvGrpSpPr>
        <p:grpSpPr>
          <a:xfrm>
            <a:off x="4496960" y="2636315"/>
            <a:ext cx="444021" cy="531163"/>
            <a:chOff x="721217" y="1797627"/>
            <a:chExt cx="2726747" cy="3261879"/>
          </a:xfrm>
          <a:solidFill>
            <a:srgbClr val="25539C"/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538A43-9920-DC48-B7CC-E83AA90A825E}"/>
                </a:ext>
              </a:extLst>
            </p:cNvPr>
            <p:cNvSpPr/>
            <p:nvPr/>
          </p:nvSpPr>
          <p:spPr>
            <a:xfrm>
              <a:off x="721217" y="1797627"/>
              <a:ext cx="2726747" cy="3261879"/>
            </a:xfrm>
            <a:custGeom>
              <a:avLst/>
              <a:gdLst>
                <a:gd name="connsiteX0" fmla="*/ 2726748 w 2726747"/>
                <a:gd name="connsiteY0" fmla="*/ 679739 h 3261879"/>
                <a:gd name="connsiteX1" fmla="*/ 2726748 w 2726747"/>
                <a:gd name="connsiteY1" fmla="*/ 3198668 h 3261879"/>
                <a:gd name="connsiteX2" fmla="*/ 2661805 w 2726747"/>
                <a:gd name="connsiteY2" fmla="*/ 3261880 h 3261879"/>
                <a:gd name="connsiteX3" fmla="*/ 66675 w 2726747"/>
                <a:gd name="connsiteY3" fmla="*/ 3261880 h 3261879"/>
                <a:gd name="connsiteX4" fmla="*/ 866 w 2726747"/>
                <a:gd name="connsiteY4" fmla="*/ 3196071 h 3261879"/>
                <a:gd name="connsiteX5" fmla="*/ 0 w 2726747"/>
                <a:gd name="connsiteY5" fmla="*/ 980209 h 3261879"/>
                <a:gd name="connsiteX6" fmla="*/ 49357 w 2726747"/>
                <a:gd name="connsiteY6" fmla="*/ 862446 h 3261879"/>
                <a:gd name="connsiteX7" fmla="*/ 895350 w 2726747"/>
                <a:gd name="connsiteY7" fmla="*/ 18184 h 3261879"/>
                <a:gd name="connsiteX8" fmla="*/ 937780 w 2726747"/>
                <a:gd name="connsiteY8" fmla="*/ 866 h 3261879"/>
                <a:gd name="connsiteX9" fmla="*/ 2675659 w 2726747"/>
                <a:gd name="connsiteY9" fmla="*/ 0 h 3261879"/>
                <a:gd name="connsiteX10" fmla="*/ 2726748 w 2726747"/>
                <a:gd name="connsiteY10" fmla="*/ 44161 h 3261879"/>
                <a:gd name="connsiteX11" fmla="*/ 2726748 w 2726747"/>
                <a:gd name="connsiteY11" fmla="*/ 679739 h 3261879"/>
                <a:gd name="connsiteX12" fmla="*/ 2726748 w 2726747"/>
                <a:gd name="connsiteY12" fmla="*/ 679739 h 3261879"/>
                <a:gd name="connsiteX13" fmla="*/ 2649682 w 2726747"/>
                <a:gd name="connsiteY13" fmla="*/ 1035627 h 3261879"/>
                <a:gd name="connsiteX14" fmla="*/ 2649682 w 2726747"/>
                <a:gd name="connsiteY14" fmla="*/ 80529 h 3261879"/>
                <a:gd name="connsiteX15" fmla="*/ 968086 w 2726747"/>
                <a:gd name="connsiteY15" fmla="*/ 80529 h 3261879"/>
                <a:gd name="connsiteX16" fmla="*/ 968086 w 2726747"/>
                <a:gd name="connsiteY16" fmla="*/ 119495 h 3261879"/>
                <a:gd name="connsiteX17" fmla="*/ 968086 w 2726747"/>
                <a:gd name="connsiteY17" fmla="*/ 898814 h 3261879"/>
                <a:gd name="connsiteX18" fmla="*/ 897082 w 2726747"/>
                <a:gd name="connsiteY18" fmla="*/ 968086 h 3261879"/>
                <a:gd name="connsiteX19" fmla="*/ 79664 w 2726747"/>
                <a:gd name="connsiteY19" fmla="*/ 968086 h 3261879"/>
                <a:gd name="connsiteX20" fmla="*/ 79664 w 2726747"/>
                <a:gd name="connsiteY20" fmla="*/ 3182216 h 3261879"/>
                <a:gd name="connsiteX21" fmla="*/ 2647084 w 2726747"/>
                <a:gd name="connsiteY21" fmla="*/ 3182216 h 3261879"/>
                <a:gd name="connsiteX22" fmla="*/ 2647084 w 2726747"/>
                <a:gd name="connsiteY22" fmla="*/ 1034761 h 3261879"/>
                <a:gd name="connsiteX23" fmla="*/ 2649682 w 2726747"/>
                <a:gd name="connsiteY23" fmla="*/ 1034761 h 3261879"/>
                <a:gd name="connsiteX24" fmla="*/ 887557 w 2726747"/>
                <a:gd name="connsiteY24" fmla="*/ 886691 h 3261879"/>
                <a:gd name="connsiteX25" fmla="*/ 887557 w 2726747"/>
                <a:gd name="connsiteY25" fmla="*/ 148936 h 3261879"/>
                <a:gd name="connsiteX26" fmla="*/ 150668 w 2726747"/>
                <a:gd name="connsiteY26" fmla="*/ 886691 h 3261879"/>
                <a:gd name="connsiteX27" fmla="*/ 887557 w 2726747"/>
                <a:gd name="connsiteY27" fmla="*/ 886691 h 326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726747" h="3261879">
                  <a:moveTo>
                    <a:pt x="2726748" y="679739"/>
                  </a:moveTo>
                  <a:lnTo>
                    <a:pt x="2726748" y="3198668"/>
                  </a:lnTo>
                  <a:cubicBezTo>
                    <a:pt x="2726748" y="3252355"/>
                    <a:pt x="2716357" y="3261880"/>
                    <a:pt x="2661805" y="3261880"/>
                  </a:cubicBezTo>
                  <a:lnTo>
                    <a:pt x="66675" y="3261880"/>
                  </a:lnTo>
                  <a:cubicBezTo>
                    <a:pt x="9525" y="3261880"/>
                    <a:pt x="866" y="3253220"/>
                    <a:pt x="866" y="3196071"/>
                  </a:cubicBezTo>
                  <a:cubicBezTo>
                    <a:pt x="866" y="2457450"/>
                    <a:pt x="1732" y="1718830"/>
                    <a:pt x="0" y="980209"/>
                  </a:cubicBezTo>
                  <a:cubicBezTo>
                    <a:pt x="0" y="929986"/>
                    <a:pt x="14720" y="897082"/>
                    <a:pt x="49357" y="862446"/>
                  </a:cubicBezTo>
                  <a:cubicBezTo>
                    <a:pt x="332509" y="581891"/>
                    <a:pt x="613064" y="299604"/>
                    <a:pt x="895350" y="18184"/>
                  </a:cubicBezTo>
                  <a:cubicBezTo>
                    <a:pt x="905741" y="7793"/>
                    <a:pt x="923059" y="866"/>
                    <a:pt x="937780" y="866"/>
                  </a:cubicBezTo>
                  <a:cubicBezTo>
                    <a:pt x="1517073" y="0"/>
                    <a:pt x="2096366" y="0"/>
                    <a:pt x="2675659" y="0"/>
                  </a:cubicBezTo>
                  <a:cubicBezTo>
                    <a:pt x="2711162" y="0"/>
                    <a:pt x="2726748" y="12123"/>
                    <a:pt x="2726748" y="44161"/>
                  </a:cubicBezTo>
                  <a:cubicBezTo>
                    <a:pt x="2726748" y="256309"/>
                    <a:pt x="2726748" y="467591"/>
                    <a:pt x="2726748" y="679739"/>
                  </a:cubicBezTo>
                  <a:lnTo>
                    <a:pt x="2726748" y="679739"/>
                  </a:lnTo>
                  <a:close/>
                  <a:moveTo>
                    <a:pt x="2649682" y="1035627"/>
                  </a:moveTo>
                  <a:lnTo>
                    <a:pt x="2649682" y="80529"/>
                  </a:lnTo>
                  <a:lnTo>
                    <a:pt x="968086" y="80529"/>
                  </a:lnTo>
                  <a:lnTo>
                    <a:pt x="968086" y="119495"/>
                  </a:lnTo>
                  <a:cubicBezTo>
                    <a:pt x="968086" y="379268"/>
                    <a:pt x="968086" y="639041"/>
                    <a:pt x="968086" y="898814"/>
                  </a:cubicBezTo>
                  <a:cubicBezTo>
                    <a:pt x="968086" y="963757"/>
                    <a:pt x="963757" y="968086"/>
                    <a:pt x="897082" y="968086"/>
                  </a:cubicBezTo>
                  <a:lnTo>
                    <a:pt x="79664" y="968086"/>
                  </a:lnTo>
                  <a:lnTo>
                    <a:pt x="79664" y="3182216"/>
                  </a:lnTo>
                  <a:lnTo>
                    <a:pt x="2647084" y="3182216"/>
                  </a:lnTo>
                  <a:lnTo>
                    <a:pt x="2647084" y="1034761"/>
                  </a:lnTo>
                  <a:lnTo>
                    <a:pt x="2649682" y="1034761"/>
                  </a:lnTo>
                  <a:close/>
                  <a:moveTo>
                    <a:pt x="887557" y="886691"/>
                  </a:moveTo>
                  <a:lnTo>
                    <a:pt x="887557" y="148936"/>
                  </a:lnTo>
                  <a:cubicBezTo>
                    <a:pt x="642505" y="393989"/>
                    <a:pt x="394855" y="641639"/>
                    <a:pt x="150668" y="886691"/>
                  </a:cubicBezTo>
                  <a:lnTo>
                    <a:pt x="887557" y="886691"/>
                  </a:lnTo>
                  <a:close/>
                </a:path>
              </a:pathLst>
            </a:custGeom>
            <a:solidFill>
              <a:srgbClr val="25539C"/>
            </a:solidFill>
            <a:ln w="8653" cap="flat">
              <a:solidFill>
                <a:srgbClr val="299BB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36D4BBC-9FA3-9F45-9A99-C02FE42C8AC0}"/>
                </a:ext>
              </a:extLst>
            </p:cNvPr>
            <p:cNvSpPr/>
            <p:nvPr/>
          </p:nvSpPr>
          <p:spPr>
            <a:xfrm>
              <a:off x="801746" y="1878156"/>
              <a:ext cx="2569152" cy="3102552"/>
            </a:xfrm>
            <a:custGeom>
              <a:avLst/>
              <a:gdLst>
                <a:gd name="connsiteX0" fmla="*/ 2569153 w 2569152"/>
                <a:gd name="connsiteY0" fmla="*/ 0 h 3102552"/>
                <a:gd name="connsiteX1" fmla="*/ 2569153 w 2569152"/>
                <a:gd name="connsiteY1" fmla="*/ 955098 h 3102552"/>
                <a:gd name="connsiteX2" fmla="*/ 2567421 w 2569152"/>
                <a:gd name="connsiteY2" fmla="*/ 955098 h 3102552"/>
                <a:gd name="connsiteX3" fmla="*/ 2567421 w 2569152"/>
                <a:gd name="connsiteY3" fmla="*/ 3102553 h 3102552"/>
                <a:gd name="connsiteX4" fmla="*/ 0 w 2569152"/>
                <a:gd name="connsiteY4" fmla="*/ 3102553 h 3102552"/>
                <a:gd name="connsiteX5" fmla="*/ 0 w 2569152"/>
                <a:gd name="connsiteY5" fmla="*/ 888423 h 3102552"/>
                <a:gd name="connsiteX6" fmla="*/ 817418 w 2569152"/>
                <a:gd name="connsiteY6" fmla="*/ 888423 h 3102552"/>
                <a:gd name="connsiteX7" fmla="*/ 888423 w 2569152"/>
                <a:gd name="connsiteY7" fmla="*/ 819150 h 3102552"/>
                <a:gd name="connsiteX8" fmla="*/ 888423 w 2569152"/>
                <a:gd name="connsiteY8" fmla="*/ 39832 h 3102552"/>
                <a:gd name="connsiteX9" fmla="*/ 888423 w 2569152"/>
                <a:gd name="connsiteY9" fmla="*/ 866 h 3102552"/>
                <a:gd name="connsiteX10" fmla="*/ 2569153 w 2569152"/>
                <a:gd name="connsiteY10" fmla="*/ 866 h 3102552"/>
                <a:gd name="connsiteX11" fmla="*/ 2112818 w 2569152"/>
                <a:gd name="connsiteY11" fmla="*/ 1206212 h 3102552"/>
                <a:gd name="connsiteX12" fmla="*/ 2111952 w 2569152"/>
                <a:gd name="connsiteY12" fmla="*/ 1124816 h 3102552"/>
                <a:gd name="connsiteX13" fmla="*/ 1898939 w 2569152"/>
                <a:gd name="connsiteY13" fmla="*/ 911802 h 3102552"/>
                <a:gd name="connsiteX14" fmla="*/ 1808884 w 2569152"/>
                <a:gd name="connsiteY14" fmla="*/ 911802 h 3102552"/>
                <a:gd name="connsiteX15" fmla="*/ 1106632 w 2569152"/>
                <a:gd name="connsiteY15" fmla="*/ 1614921 h 3102552"/>
                <a:gd name="connsiteX16" fmla="*/ 1085850 w 2569152"/>
                <a:gd name="connsiteY16" fmla="*/ 1646093 h 3102552"/>
                <a:gd name="connsiteX17" fmla="*/ 1055543 w 2569152"/>
                <a:gd name="connsiteY17" fmla="*/ 1616652 h 3102552"/>
                <a:gd name="connsiteX18" fmla="*/ 752475 w 2569152"/>
                <a:gd name="connsiteY18" fmla="*/ 1313584 h 3102552"/>
                <a:gd name="connsiteX19" fmla="*/ 673677 w 2569152"/>
                <a:gd name="connsiteY19" fmla="*/ 1313584 h 3102552"/>
                <a:gd name="connsiteX20" fmla="*/ 453736 w 2569152"/>
                <a:gd name="connsiteY20" fmla="*/ 1534391 h 3102552"/>
                <a:gd name="connsiteX21" fmla="*/ 452871 w 2569152"/>
                <a:gd name="connsiteY21" fmla="*/ 1613189 h 3102552"/>
                <a:gd name="connsiteX22" fmla="*/ 1035627 w 2569152"/>
                <a:gd name="connsiteY22" fmla="*/ 2195946 h 3102552"/>
                <a:gd name="connsiteX23" fmla="*/ 1114425 w 2569152"/>
                <a:gd name="connsiteY23" fmla="*/ 2195946 h 3102552"/>
                <a:gd name="connsiteX24" fmla="*/ 2112818 w 2569152"/>
                <a:gd name="connsiteY24" fmla="*/ 1206212 h 3102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69152" h="3102552">
                  <a:moveTo>
                    <a:pt x="2569153" y="0"/>
                  </a:moveTo>
                  <a:lnTo>
                    <a:pt x="2569153" y="955098"/>
                  </a:lnTo>
                  <a:lnTo>
                    <a:pt x="2567421" y="955098"/>
                  </a:lnTo>
                  <a:lnTo>
                    <a:pt x="2567421" y="3102553"/>
                  </a:lnTo>
                  <a:lnTo>
                    <a:pt x="0" y="3102553"/>
                  </a:lnTo>
                  <a:lnTo>
                    <a:pt x="0" y="888423"/>
                  </a:lnTo>
                  <a:lnTo>
                    <a:pt x="817418" y="888423"/>
                  </a:lnTo>
                  <a:cubicBezTo>
                    <a:pt x="884093" y="888423"/>
                    <a:pt x="888423" y="884093"/>
                    <a:pt x="888423" y="819150"/>
                  </a:cubicBezTo>
                  <a:cubicBezTo>
                    <a:pt x="888423" y="559377"/>
                    <a:pt x="888423" y="299605"/>
                    <a:pt x="888423" y="39832"/>
                  </a:cubicBezTo>
                  <a:lnTo>
                    <a:pt x="888423" y="866"/>
                  </a:lnTo>
                  <a:lnTo>
                    <a:pt x="2569153" y="866"/>
                  </a:lnTo>
                  <a:close/>
                  <a:moveTo>
                    <a:pt x="2112818" y="1206212"/>
                  </a:moveTo>
                  <a:cubicBezTo>
                    <a:pt x="2144857" y="1174173"/>
                    <a:pt x="2144857" y="1157721"/>
                    <a:pt x="2111952" y="1124816"/>
                  </a:cubicBezTo>
                  <a:cubicBezTo>
                    <a:pt x="2040948" y="1053812"/>
                    <a:pt x="1969943" y="982807"/>
                    <a:pt x="1898939" y="911802"/>
                  </a:cubicBezTo>
                  <a:cubicBezTo>
                    <a:pt x="1859973" y="872837"/>
                    <a:pt x="1847850" y="872837"/>
                    <a:pt x="1808884" y="911802"/>
                  </a:cubicBezTo>
                  <a:cubicBezTo>
                    <a:pt x="1575089" y="1145598"/>
                    <a:pt x="1340428" y="1380259"/>
                    <a:pt x="1106632" y="1614921"/>
                  </a:cubicBezTo>
                  <a:cubicBezTo>
                    <a:pt x="1097973" y="1623580"/>
                    <a:pt x="1093643" y="1634837"/>
                    <a:pt x="1085850" y="1646093"/>
                  </a:cubicBezTo>
                  <a:cubicBezTo>
                    <a:pt x="1070264" y="1631373"/>
                    <a:pt x="1062471" y="1624446"/>
                    <a:pt x="1055543" y="1616652"/>
                  </a:cubicBezTo>
                  <a:cubicBezTo>
                    <a:pt x="954232" y="1515341"/>
                    <a:pt x="853787" y="1414895"/>
                    <a:pt x="752475" y="1313584"/>
                  </a:cubicBezTo>
                  <a:cubicBezTo>
                    <a:pt x="720437" y="1281546"/>
                    <a:pt x="705716" y="1282411"/>
                    <a:pt x="673677" y="1313584"/>
                  </a:cubicBezTo>
                  <a:cubicBezTo>
                    <a:pt x="600075" y="1387187"/>
                    <a:pt x="526473" y="1460789"/>
                    <a:pt x="453736" y="1534391"/>
                  </a:cubicBezTo>
                  <a:cubicBezTo>
                    <a:pt x="422564" y="1565564"/>
                    <a:pt x="422564" y="1582016"/>
                    <a:pt x="452871" y="1613189"/>
                  </a:cubicBezTo>
                  <a:cubicBezTo>
                    <a:pt x="646834" y="1807152"/>
                    <a:pt x="841664" y="2001982"/>
                    <a:pt x="1035627" y="2195946"/>
                  </a:cubicBezTo>
                  <a:cubicBezTo>
                    <a:pt x="1066800" y="2227118"/>
                    <a:pt x="1083252" y="2227118"/>
                    <a:pt x="1114425" y="2195946"/>
                  </a:cubicBezTo>
                  <a:cubicBezTo>
                    <a:pt x="1446934" y="1866034"/>
                    <a:pt x="1779443" y="1536123"/>
                    <a:pt x="2112818" y="1206212"/>
                  </a:cubicBezTo>
                  <a:close/>
                </a:path>
              </a:pathLst>
            </a:custGeom>
            <a:solidFill>
              <a:schemeClr val="bg1"/>
            </a:solidFill>
            <a:ln w="8653" cap="flat">
              <a:solidFill>
                <a:srgbClr val="299BB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6D763FB-BBCC-B446-ABD6-0109A6985C00}"/>
                </a:ext>
              </a:extLst>
            </p:cNvPr>
            <p:cNvSpPr/>
            <p:nvPr/>
          </p:nvSpPr>
          <p:spPr>
            <a:xfrm>
              <a:off x="1231344" y="2760734"/>
              <a:ext cx="1707142" cy="1336747"/>
            </a:xfrm>
            <a:custGeom>
              <a:avLst/>
              <a:gdLst>
                <a:gd name="connsiteX0" fmla="*/ 1682354 w 1707142"/>
                <a:gd name="connsiteY0" fmla="*/ 242238 h 1336747"/>
                <a:gd name="connsiteX1" fmla="*/ 1683220 w 1707142"/>
                <a:gd name="connsiteY1" fmla="*/ 323634 h 1336747"/>
                <a:gd name="connsiteX2" fmla="*/ 684827 w 1707142"/>
                <a:gd name="connsiteY2" fmla="*/ 1313368 h 1336747"/>
                <a:gd name="connsiteX3" fmla="*/ 606029 w 1707142"/>
                <a:gd name="connsiteY3" fmla="*/ 1313368 h 1336747"/>
                <a:gd name="connsiteX4" fmla="*/ 23272 w 1707142"/>
                <a:gd name="connsiteY4" fmla="*/ 730611 h 1336747"/>
                <a:gd name="connsiteX5" fmla="*/ 24138 w 1707142"/>
                <a:gd name="connsiteY5" fmla="*/ 651813 h 1336747"/>
                <a:gd name="connsiteX6" fmla="*/ 244079 w 1707142"/>
                <a:gd name="connsiteY6" fmla="*/ 431006 h 1336747"/>
                <a:gd name="connsiteX7" fmla="*/ 322877 w 1707142"/>
                <a:gd name="connsiteY7" fmla="*/ 431006 h 1336747"/>
                <a:gd name="connsiteX8" fmla="*/ 625945 w 1707142"/>
                <a:gd name="connsiteY8" fmla="*/ 734074 h 1336747"/>
                <a:gd name="connsiteX9" fmla="*/ 656252 w 1707142"/>
                <a:gd name="connsiteY9" fmla="*/ 763515 h 1336747"/>
                <a:gd name="connsiteX10" fmla="*/ 677034 w 1707142"/>
                <a:gd name="connsiteY10" fmla="*/ 732342 h 1336747"/>
                <a:gd name="connsiteX11" fmla="*/ 1379286 w 1707142"/>
                <a:gd name="connsiteY11" fmla="*/ 29224 h 1336747"/>
                <a:gd name="connsiteX12" fmla="*/ 1469341 w 1707142"/>
                <a:gd name="connsiteY12" fmla="*/ 29224 h 1336747"/>
                <a:gd name="connsiteX13" fmla="*/ 1682354 w 1707142"/>
                <a:gd name="connsiteY13" fmla="*/ 242238 h 1336747"/>
                <a:gd name="connsiteX14" fmla="*/ 1609618 w 1707142"/>
                <a:gd name="connsiteY14" fmla="*/ 287265 h 1336747"/>
                <a:gd name="connsiteX15" fmla="*/ 1416520 w 1707142"/>
                <a:gd name="connsiteY15" fmla="*/ 94168 h 1336747"/>
                <a:gd name="connsiteX16" fmla="*/ 1397470 w 1707142"/>
                <a:gd name="connsiteY16" fmla="*/ 121011 h 1336747"/>
                <a:gd name="connsiteX17" fmla="*/ 696950 w 1707142"/>
                <a:gd name="connsiteY17" fmla="*/ 821531 h 1336747"/>
                <a:gd name="connsiteX18" fmla="*/ 604297 w 1707142"/>
                <a:gd name="connsiteY18" fmla="*/ 822397 h 1336747"/>
                <a:gd name="connsiteX19" fmla="*/ 310754 w 1707142"/>
                <a:gd name="connsiteY19" fmla="*/ 528854 h 1336747"/>
                <a:gd name="connsiteX20" fmla="*/ 289106 w 1707142"/>
                <a:gd name="connsiteY20" fmla="*/ 508072 h 1336747"/>
                <a:gd name="connsiteX21" fmla="*/ 103802 w 1707142"/>
                <a:gd name="connsiteY21" fmla="*/ 689913 h 1336747"/>
                <a:gd name="connsiteX22" fmla="*/ 651922 w 1707142"/>
                <a:gd name="connsiteY22" fmla="*/ 1238033 h 1336747"/>
                <a:gd name="connsiteX23" fmla="*/ 1609618 w 1707142"/>
                <a:gd name="connsiteY23" fmla="*/ 287265 h 1336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07142" h="1336747">
                  <a:moveTo>
                    <a:pt x="1682354" y="242238"/>
                  </a:moveTo>
                  <a:cubicBezTo>
                    <a:pt x="1715259" y="275143"/>
                    <a:pt x="1715259" y="291595"/>
                    <a:pt x="1683220" y="323634"/>
                  </a:cubicBezTo>
                  <a:cubicBezTo>
                    <a:pt x="1350711" y="653545"/>
                    <a:pt x="1018202" y="983456"/>
                    <a:pt x="684827" y="1313368"/>
                  </a:cubicBezTo>
                  <a:cubicBezTo>
                    <a:pt x="653654" y="1344540"/>
                    <a:pt x="637202" y="1344540"/>
                    <a:pt x="606029" y="1313368"/>
                  </a:cubicBezTo>
                  <a:cubicBezTo>
                    <a:pt x="412066" y="1119404"/>
                    <a:pt x="217236" y="924574"/>
                    <a:pt x="23272" y="730611"/>
                  </a:cubicBezTo>
                  <a:cubicBezTo>
                    <a:pt x="-7900" y="699438"/>
                    <a:pt x="-7900" y="682986"/>
                    <a:pt x="24138" y="651813"/>
                  </a:cubicBezTo>
                  <a:cubicBezTo>
                    <a:pt x="97741" y="578211"/>
                    <a:pt x="170477" y="504608"/>
                    <a:pt x="244079" y="431006"/>
                  </a:cubicBezTo>
                  <a:cubicBezTo>
                    <a:pt x="276118" y="398967"/>
                    <a:pt x="290838" y="398967"/>
                    <a:pt x="322877" y="431006"/>
                  </a:cubicBezTo>
                  <a:cubicBezTo>
                    <a:pt x="424188" y="532317"/>
                    <a:pt x="524634" y="632763"/>
                    <a:pt x="625945" y="734074"/>
                  </a:cubicBezTo>
                  <a:cubicBezTo>
                    <a:pt x="633738" y="741868"/>
                    <a:pt x="641532" y="748795"/>
                    <a:pt x="656252" y="763515"/>
                  </a:cubicBezTo>
                  <a:cubicBezTo>
                    <a:pt x="663179" y="752259"/>
                    <a:pt x="668375" y="741002"/>
                    <a:pt x="677034" y="732342"/>
                  </a:cubicBezTo>
                  <a:cubicBezTo>
                    <a:pt x="910829" y="497681"/>
                    <a:pt x="1144625" y="263886"/>
                    <a:pt x="1379286" y="29224"/>
                  </a:cubicBezTo>
                  <a:cubicBezTo>
                    <a:pt x="1418252" y="-9741"/>
                    <a:pt x="1430375" y="-9741"/>
                    <a:pt x="1469341" y="29224"/>
                  </a:cubicBezTo>
                  <a:cubicBezTo>
                    <a:pt x="1540345" y="100229"/>
                    <a:pt x="1611350" y="171233"/>
                    <a:pt x="1682354" y="242238"/>
                  </a:cubicBezTo>
                  <a:close/>
                  <a:moveTo>
                    <a:pt x="1609618" y="287265"/>
                  </a:moveTo>
                  <a:cubicBezTo>
                    <a:pt x="1545541" y="223188"/>
                    <a:pt x="1484061" y="161708"/>
                    <a:pt x="1416520" y="94168"/>
                  </a:cubicBezTo>
                  <a:cubicBezTo>
                    <a:pt x="1411325" y="101961"/>
                    <a:pt x="1406129" y="112351"/>
                    <a:pt x="1397470" y="121011"/>
                  </a:cubicBezTo>
                  <a:cubicBezTo>
                    <a:pt x="1164541" y="354806"/>
                    <a:pt x="930745" y="588602"/>
                    <a:pt x="696950" y="821531"/>
                  </a:cubicBezTo>
                  <a:cubicBezTo>
                    <a:pt x="655386" y="863095"/>
                    <a:pt x="644129" y="863095"/>
                    <a:pt x="604297" y="822397"/>
                  </a:cubicBezTo>
                  <a:cubicBezTo>
                    <a:pt x="506450" y="724549"/>
                    <a:pt x="408602" y="626702"/>
                    <a:pt x="310754" y="528854"/>
                  </a:cubicBezTo>
                  <a:cubicBezTo>
                    <a:pt x="302961" y="521061"/>
                    <a:pt x="294302" y="512402"/>
                    <a:pt x="289106" y="508072"/>
                  </a:cubicBezTo>
                  <a:cubicBezTo>
                    <a:pt x="225029" y="571283"/>
                    <a:pt x="161818" y="632763"/>
                    <a:pt x="103802" y="689913"/>
                  </a:cubicBezTo>
                  <a:cubicBezTo>
                    <a:pt x="285643" y="871754"/>
                    <a:pt x="468350" y="1054461"/>
                    <a:pt x="651922" y="1238033"/>
                  </a:cubicBezTo>
                  <a:cubicBezTo>
                    <a:pt x="969711" y="921111"/>
                    <a:pt x="1290098" y="603322"/>
                    <a:pt x="1609618" y="287265"/>
                  </a:cubicBezTo>
                  <a:close/>
                </a:path>
              </a:pathLst>
            </a:custGeom>
            <a:solidFill>
              <a:srgbClr val="25539C"/>
            </a:solidFill>
            <a:ln w="8653" cap="flat">
              <a:solidFill>
                <a:srgbClr val="299BB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ABF85B6-99E0-6F4A-92F8-C7975E590497}"/>
                </a:ext>
              </a:extLst>
            </p:cNvPr>
            <p:cNvSpPr/>
            <p:nvPr/>
          </p:nvSpPr>
          <p:spPr>
            <a:xfrm>
              <a:off x="1333414" y="2854902"/>
              <a:ext cx="1506681" cy="1143000"/>
            </a:xfrm>
            <a:custGeom>
              <a:avLst/>
              <a:gdLst>
                <a:gd name="connsiteX0" fmla="*/ 1313584 w 1506681"/>
                <a:gd name="connsiteY0" fmla="*/ 0 h 1143000"/>
                <a:gd name="connsiteX1" fmla="*/ 1506682 w 1506681"/>
                <a:gd name="connsiteY1" fmla="*/ 193098 h 1143000"/>
                <a:gd name="connsiteX2" fmla="*/ 548121 w 1506681"/>
                <a:gd name="connsiteY2" fmla="*/ 1143000 h 1143000"/>
                <a:gd name="connsiteX3" fmla="*/ 0 w 1506681"/>
                <a:gd name="connsiteY3" fmla="*/ 594879 h 1143000"/>
                <a:gd name="connsiteX4" fmla="*/ 185305 w 1506681"/>
                <a:gd name="connsiteY4" fmla="*/ 413038 h 1143000"/>
                <a:gd name="connsiteX5" fmla="*/ 206952 w 1506681"/>
                <a:gd name="connsiteY5" fmla="*/ 433820 h 1143000"/>
                <a:gd name="connsiteX6" fmla="*/ 500496 w 1506681"/>
                <a:gd name="connsiteY6" fmla="*/ 727364 h 1143000"/>
                <a:gd name="connsiteX7" fmla="*/ 593148 w 1506681"/>
                <a:gd name="connsiteY7" fmla="*/ 726498 h 1143000"/>
                <a:gd name="connsiteX8" fmla="*/ 1293668 w 1506681"/>
                <a:gd name="connsiteY8" fmla="*/ 25977 h 1143000"/>
                <a:gd name="connsiteX9" fmla="*/ 1313584 w 1506681"/>
                <a:gd name="connsiteY9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06681" h="1143000">
                  <a:moveTo>
                    <a:pt x="1313584" y="0"/>
                  </a:moveTo>
                  <a:cubicBezTo>
                    <a:pt x="1381125" y="67541"/>
                    <a:pt x="1442605" y="129020"/>
                    <a:pt x="1506682" y="193098"/>
                  </a:cubicBezTo>
                  <a:cubicBezTo>
                    <a:pt x="1188027" y="509154"/>
                    <a:pt x="866775" y="827809"/>
                    <a:pt x="548121" y="1143000"/>
                  </a:cubicBezTo>
                  <a:cubicBezTo>
                    <a:pt x="364548" y="959427"/>
                    <a:pt x="181841" y="776720"/>
                    <a:pt x="0" y="594879"/>
                  </a:cubicBezTo>
                  <a:cubicBezTo>
                    <a:pt x="58016" y="537729"/>
                    <a:pt x="120361" y="476250"/>
                    <a:pt x="185305" y="413038"/>
                  </a:cubicBezTo>
                  <a:cubicBezTo>
                    <a:pt x="190500" y="418234"/>
                    <a:pt x="199159" y="426027"/>
                    <a:pt x="206952" y="433820"/>
                  </a:cubicBezTo>
                  <a:cubicBezTo>
                    <a:pt x="304800" y="531668"/>
                    <a:pt x="402648" y="629516"/>
                    <a:pt x="500496" y="727364"/>
                  </a:cubicBezTo>
                  <a:cubicBezTo>
                    <a:pt x="541193" y="768061"/>
                    <a:pt x="552450" y="767195"/>
                    <a:pt x="593148" y="726498"/>
                  </a:cubicBezTo>
                  <a:cubicBezTo>
                    <a:pt x="826943" y="492702"/>
                    <a:pt x="1059873" y="259773"/>
                    <a:pt x="1293668" y="25977"/>
                  </a:cubicBezTo>
                  <a:cubicBezTo>
                    <a:pt x="1303193" y="18184"/>
                    <a:pt x="1308389" y="6927"/>
                    <a:pt x="1313584" y="0"/>
                  </a:cubicBezTo>
                  <a:close/>
                </a:path>
              </a:pathLst>
            </a:custGeom>
            <a:solidFill>
              <a:schemeClr val="bg1"/>
            </a:solidFill>
            <a:ln w="8653" cap="flat">
              <a:solidFill>
                <a:srgbClr val="299BB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24E1568-2F11-B44A-8DA0-2E6859DD2BC5}"/>
                </a:ext>
              </a:extLst>
            </p:cNvPr>
            <p:cNvSpPr/>
            <p:nvPr/>
          </p:nvSpPr>
          <p:spPr>
            <a:xfrm>
              <a:off x="871885" y="1947429"/>
              <a:ext cx="736888" cy="736888"/>
            </a:xfrm>
            <a:custGeom>
              <a:avLst/>
              <a:gdLst>
                <a:gd name="connsiteX0" fmla="*/ 736889 w 736888"/>
                <a:gd name="connsiteY0" fmla="*/ 0 h 736888"/>
                <a:gd name="connsiteX1" fmla="*/ 736889 w 736888"/>
                <a:gd name="connsiteY1" fmla="*/ 736889 h 736888"/>
                <a:gd name="connsiteX2" fmla="*/ 0 w 736888"/>
                <a:gd name="connsiteY2" fmla="*/ 736889 h 736888"/>
                <a:gd name="connsiteX3" fmla="*/ 736889 w 736888"/>
                <a:gd name="connsiteY3" fmla="*/ 0 h 736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6888" h="736888">
                  <a:moveTo>
                    <a:pt x="736889" y="0"/>
                  </a:moveTo>
                  <a:lnTo>
                    <a:pt x="736889" y="736889"/>
                  </a:lnTo>
                  <a:lnTo>
                    <a:pt x="0" y="736889"/>
                  </a:lnTo>
                  <a:cubicBezTo>
                    <a:pt x="244186" y="492702"/>
                    <a:pt x="491836" y="245052"/>
                    <a:pt x="736889" y="0"/>
                  </a:cubicBezTo>
                  <a:close/>
                </a:path>
              </a:pathLst>
            </a:custGeom>
            <a:solidFill>
              <a:schemeClr val="bg1"/>
            </a:solidFill>
            <a:ln w="8653" cap="flat">
              <a:solidFill>
                <a:srgbClr val="299BB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" name="Graphic 15">
            <a:extLst>
              <a:ext uri="{FF2B5EF4-FFF2-40B4-BE49-F238E27FC236}">
                <a16:creationId xmlns:a16="http://schemas.microsoft.com/office/drawing/2014/main" id="{8B7BF243-C5AC-F245-8B57-13242C71F67B}"/>
              </a:ext>
            </a:extLst>
          </p:cNvPr>
          <p:cNvGrpSpPr/>
          <p:nvPr/>
        </p:nvGrpSpPr>
        <p:grpSpPr>
          <a:xfrm>
            <a:off x="7902929" y="2782333"/>
            <a:ext cx="611899" cy="399784"/>
            <a:chOff x="-1360389" y="2333464"/>
            <a:chExt cx="2752725" cy="1798493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796D440-5345-7943-AC00-C917DBBA7086}"/>
                </a:ext>
              </a:extLst>
            </p:cNvPr>
            <p:cNvSpPr/>
            <p:nvPr/>
          </p:nvSpPr>
          <p:spPr>
            <a:xfrm>
              <a:off x="-1360389" y="2333464"/>
              <a:ext cx="2752725" cy="1798493"/>
            </a:xfrm>
            <a:custGeom>
              <a:avLst/>
              <a:gdLst>
                <a:gd name="connsiteX0" fmla="*/ 1378527 w 2752725"/>
                <a:gd name="connsiteY0" fmla="*/ 0 h 1798493"/>
                <a:gd name="connsiteX1" fmla="*/ 2679989 w 2752725"/>
                <a:gd name="connsiteY1" fmla="*/ 0 h 1798493"/>
                <a:gd name="connsiteX2" fmla="*/ 2752725 w 2752725"/>
                <a:gd name="connsiteY2" fmla="*/ 71004 h 1798493"/>
                <a:gd name="connsiteX3" fmla="*/ 2752725 w 2752725"/>
                <a:gd name="connsiteY3" fmla="*/ 1726623 h 1798493"/>
                <a:gd name="connsiteX4" fmla="*/ 2679989 w 2752725"/>
                <a:gd name="connsiteY4" fmla="*/ 1798493 h 1798493"/>
                <a:gd name="connsiteX5" fmla="*/ 72736 w 2752725"/>
                <a:gd name="connsiteY5" fmla="*/ 1798493 h 1798493"/>
                <a:gd name="connsiteX6" fmla="*/ 0 w 2752725"/>
                <a:gd name="connsiteY6" fmla="*/ 1726623 h 1798493"/>
                <a:gd name="connsiteX7" fmla="*/ 0 w 2752725"/>
                <a:gd name="connsiteY7" fmla="*/ 71004 h 1798493"/>
                <a:gd name="connsiteX8" fmla="*/ 72736 w 2752725"/>
                <a:gd name="connsiteY8" fmla="*/ 0 h 1798493"/>
                <a:gd name="connsiteX9" fmla="*/ 1378527 w 2752725"/>
                <a:gd name="connsiteY9" fmla="*/ 0 h 1798493"/>
                <a:gd name="connsiteX10" fmla="*/ 94384 w 2752725"/>
                <a:gd name="connsiteY10" fmla="*/ 432955 h 1798493"/>
                <a:gd name="connsiteX11" fmla="*/ 94384 w 2752725"/>
                <a:gd name="connsiteY11" fmla="*/ 1704975 h 1798493"/>
                <a:gd name="connsiteX12" fmla="*/ 2660939 w 2752725"/>
                <a:gd name="connsiteY12" fmla="*/ 1704975 h 1798493"/>
                <a:gd name="connsiteX13" fmla="*/ 2660939 w 2752725"/>
                <a:gd name="connsiteY13" fmla="*/ 432955 h 1798493"/>
                <a:gd name="connsiteX14" fmla="*/ 94384 w 2752725"/>
                <a:gd name="connsiteY14" fmla="*/ 432955 h 1798493"/>
                <a:gd name="connsiteX15" fmla="*/ 93518 w 2752725"/>
                <a:gd name="connsiteY15" fmla="*/ 337705 h 1798493"/>
                <a:gd name="connsiteX16" fmla="*/ 2659207 w 2752725"/>
                <a:gd name="connsiteY16" fmla="*/ 337705 h 1798493"/>
                <a:gd name="connsiteX17" fmla="*/ 2659207 w 2752725"/>
                <a:gd name="connsiteY17" fmla="*/ 93518 h 1798493"/>
                <a:gd name="connsiteX18" fmla="*/ 93518 w 2752725"/>
                <a:gd name="connsiteY18" fmla="*/ 93518 h 1798493"/>
                <a:gd name="connsiteX19" fmla="*/ 93518 w 2752725"/>
                <a:gd name="connsiteY19" fmla="*/ 337705 h 179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52725" h="1798493">
                  <a:moveTo>
                    <a:pt x="1378527" y="0"/>
                  </a:moveTo>
                  <a:cubicBezTo>
                    <a:pt x="1812348" y="0"/>
                    <a:pt x="2246169" y="0"/>
                    <a:pt x="2679989" y="0"/>
                  </a:cubicBezTo>
                  <a:cubicBezTo>
                    <a:pt x="2740603" y="0"/>
                    <a:pt x="2752725" y="11257"/>
                    <a:pt x="2752725" y="71004"/>
                  </a:cubicBezTo>
                  <a:cubicBezTo>
                    <a:pt x="2752725" y="622589"/>
                    <a:pt x="2752725" y="1175039"/>
                    <a:pt x="2752725" y="1726623"/>
                  </a:cubicBezTo>
                  <a:cubicBezTo>
                    <a:pt x="2752725" y="1786370"/>
                    <a:pt x="2740603" y="1798493"/>
                    <a:pt x="2679989" y="1798493"/>
                  </a:cubicBezTo>
                  <a:cubicBezTo>
                    <a:pt x="1810616" y="1798493"/>
                    <a:pt x="942109" y="1798493"/>
                    <a:pt x="72736" y="1798493"/>
                  </a:cubicBezTo>
                  <a:cubicBezTo>
                    <a:pt x="12123" y="1798493"/>
                    <a:pt x="0" y="1786370"/>
                    <a:pt x="0" y="1726623"/>
                  </a:cubicBezTo>
                  <a:cubicBezTo>
                    <a:pt x="0" y="1175039"/>
                    <a:pt x="0" y="622589"/>
                    <a:pt x="0" y="71004"/>
                  </a:cubicBezTo>
                  <a:cubicBezTo>
                    <a:pt x="0" y="11257"/>
                    <a:pt x="11257" y="0"/>
                    <a:pt x="72736" y="0"/>
                  </a:cubicBezTo>
                  <a:cubicBezTo>
                    <a:pt x="509155" y="0"/>
                    <a:pt x="943841" y="0"/>
                    <a:pt x="1378527" y="0"/>
                  </a:cubicBezTo>
                  <a:close/>
                  <a:moveTo>
                    <a:pt x="94384" y="432955"/>
                  </a:moveTo>
                  <a:cubicBezTo>
                    <a:pt x="94384" y="858982"/>
                    <a:pt x="94384" y="1281546"/>
                    <a:pt x="94384" y="1704975"/>
                  </a:cubicBezTo>
                  <a:cubicBezTo>
                    <a:pt x="950768" y="1704975"/>
                    <a:pt x="1805421" y="1704975"/>
                    <a:pt x="2660939" y="1704975"/>
                  </a:cubicBezTo>
                  <a:cubicBezTo>
                    <a:pt x="2660939" y="1279814"/>
                    <a:pt x="2660939" y="857250"/>
                    <a:pt x="2660939" y="432955"/>
                  </a:cubicBezTo>
                  <a:cubicBezTo>
                    <a:pt x="1804555" y="432955"/>
                    <a:pt x="949902" y="432955"/>
                    <a:pt x="94384" y="432955"/>
                  </a:cubicBezTo>
                  <a:close/>
                  <a:moveTo>
                    <a:pt x="93518" y="337705"/>
                  </a:moveTo>
                  <a:cubicBezTo>
                    <a:pt x="950768" y="337705"/>
                    <a:pt x="1806286" y="337705"/>
                    <a:pt x="2659207" y="337705"/>
                  </a:cubicBezTo>
                  <a:cubicBezTo>
                    <a:pt x="2659207" y="254577"/>
                    <a:pt x="2659207" y="174048"/>
                    <a:pt x="2659207" y="93518"/>
                  </a:cubicBezTo>
                  <a:cubicBezTo>
                    <a:pt x="1802823" y="93518"/>
                    <a:pt x="948171" y="93518"/>
                    <a:pt x="93518" y="93518"/>
                  </a:cubicBezTo>
                  <a:cubicBezTo>
                    <a:pt x="93518" y="175779"/>
                    <a:pt x="93518" y="255443"/>
                    <a:pt x="93518" y="337705"/>
                  </a:cubicBezTo>
                  <a:close/>
                </a:path>
              </a:pathLst>
            </a:custGeom>
            <a:solidFill>
              <a:srgbClr val="254F97"/>
            </a:solidFill>
            <a:ln w="8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C88CB68-1D14-5049-B67D-F9C850BB62BF}"/>
                </a:ext>
              </a:extLst>
            </p:cNvPr>
            <p:cNvSpPr/>
            <p:nvPr/>
          </p:nvSpPr>
          <p:spPr>
            <a:xfrm>
              <a:off x="-1266005" y="2766419"/>
              <a:ext cx="2566554" cy="1272020"/>
            </a:xfrm>
            <a:custGeom>
              <a:avLst/>
              <a:gdLst>
                <a:gd name="connsiteX0" fmla="*/ 0 w 2566554"/>
                <a:gd name="connsiteY0" fmla="*/ 0 h 1272020"/>
                <a:gd name="connsiteX1" fmla="*/ 2566555 w 2566554"/>
                <a:gd name="connsiteY1" fmla="*/ 0 h 1272020"/>
                <a:gd name="connsiteX2" fmla="*/ 2566555 w 2566554"/>
                <a:gd name="connsiteY2" fmla="*/ 1272020 h 1272020"/>
                <a:gd name="connsiteX3" fmla="*/ 0 w 2566554"/>
                <a:gd name="connsiteY3" fmla="*/ 1272020 h 1272020"/>
                <a:gd name="connsiteX4" fmla="*/ 0 w 2566554"/>
                <a:gd name="connsiteY4" fmla="*/ 0 h 1272020"/>
                <a:gd name="connsiteX5" fmla="*/ 539461 w 2566554"/>
                <a:gd name="connsiteY5" fmla="*/ 563707 h 1272020"/>
                <a:gd name="connsiteX6" fmla="*/ 513484 w 2566554"/>
                <a:gd name="connsiteY6" fmla="*/ 576695 h 1272020"/>
                <a:gd name="connsiteX7" fmla="*/ 275359 w 2566554"/>
                <a:gd name="connsiteY7" fmla="*/ 822614 h 1272020"/>
                <a:gd name="connsiteX8" fmla="*/ 236393 w 2566554"/>
                <a:gd name="connsiteY8" fmla="*/ 1077191 h 1272020"/>
                <a:gd name="connsiteX9" fmla="*/ 301336 w 2566554"/>
                <a:gd name="connsiteY9" fmla="*/ 1142134 h 1272020"/>
                <a:gd name="connsiteX10" fmla="*/ 823480 w 2566554"/>
                <a:gd name="connsiteY10" fmla="*/ 1142134 h 1272020"/>
                <a:gd name="connsiteX11" fmla="*/ 1131743 w 2566554"/>
                <a:gd name="connsiteY11" fmla="*/ 1142134 h 1272020"/>
                <a:gd name="connsiteX12" fmla="*/ 1190625 w 2566554"/>
                <a:gd name="connsiteY12" fmla="*/ 1083252 h 1272020"/>
                <a:gd name="connsiteX13" fmla="*/ 1190625 w 2566554"/>
                <a:gd name="connsiteY13" fmla="*/ 999259 h 1272020"/>
                <a:gd name="connsiteX14" fmla="*/ 937780 w 2566554"/>
                <a:gd name="connsiteY14" fmla="*/ 588818 h 1272020"/>
                <a:gd name="connsiteX15" fmla="*/ 889289 w 2566554"/>
                <a:gd name="connsiteY15" fmla="*/ 563707 h 1272020"/>
                <a:gd name="connsiteX16" fmla="*/ 997527 w 2566554"/>
                <a:gd name="connsiteY16" fmla="*/ 345498 h 1272020"/>
                <a:gd name="connsiteX17" fmla="*/ 897082 w 2566554"/>
                <a:gd name="connsiteY17" fmla="*/ 122959 h 1272020"/>
                <a:gd name="connsiteX18" fmla="*/ 507423 w 2566554"/>
                <a:gd name="connsiteY18" fmla="*/ 145473 h 1272020"/>
                <a:gd name="connsiteX19" fmla="*/ 539461 w 2566554"/>
                <a:gd name="connsiteY19" fmla="*/ 563707 h 1272020"/>
                <a:gd name="connsiteX20" fmla="*/ 1944832 w 2566554"/>
                <a:gd name="connsiteY20" fmla="*/ 588818 h 1272020"/>
                <a:gd name="connsiteX21" fmla="*/ 1584614 w 2566554"/>
                <a:gd name="connsiteY21" fmla="*/ 588818 h 1272020"/>
                <a:gd name="connsiteX22" fmla="*/ 1558637 w 2566554"/>
                <a:gd name="connsiteY22" fmla="*/ 589684 h 1272020"/>
                <a:gd name="connsiteX23" fmla="*/ 1517073 w 2566554"/>
                <a:gd name="connsiteY23" fmla="*/ 634711 h 1272020"/>
                <a:gd name="connsiteX24" fmla="*/ 1559502 w 2566554"/>
                <a:gd name="connsiteY24" fmla="*/ 679739 h 1272020"/>
                <a:gd name="connsiteX25" fmla="*/ 1588943 w 2566554"/>
                <a:gd name="connsiteY25" fmla="*/ 680604 h 1272020"/>
                <a:gd name="connsiteX26" fmla="*/ 2276475 w 2566554"/>
                <a:gd name="connsiteY26" fmla="*/ 680604 h 1272020"/>
                <a:gd name="connsiteX27" fmla="*/ 2331893 w 2566554"/>
                <a:gd name="connsiteY27" fmla="*/ 679739 h 1272020"/>
                <a:gd name="connsiteX28" fmla="*/ 2373457 w 2566554"/>
                <a:gd name="connsiteY28" fmla="*/ 634711 h 1272020"/>
                <a:gd name="connsiteX29" fmla="*/ 2331027 w 2566554"/>
                <a:gd name="connsiteY29" fmla="*/ 589684 h 1272020"/>
                <a:gd name="connsiteX30" fmla="*/ 2305050 w 2566554"/>
                <a:gd name="connsiteY30" fmla="*/ 588818 h 1272020"/>
                <a:gd name="connsiteX31" fmla="*/ 1944832 w 2566554"/>
                <a:gd name="connsiteY31" fmla="*/ 588818 h 1272020"/>
                <a:gd name="connsiteX32" fmla="*/ 1948296 w 2566554"/>
                <a:gd name="connsiteY32" fmla="*/ 930852 h 1272020"/>
                <a:gd name="connsiteX33" fmla="*/ 1588077 w 2566554"/>
                <a:gd name="connsiteY33" fmla="*/ 930852 h 1272020"/>
                <a:gd name="connsiteX34" fmla="*/ 1517073 w 2566554"/>
                <a:gd name="connsiteY34" fmla="*/ 976745 h 1272020"/>
                <a:gd name="connsiteX35" fmla="*/ 1588943 w 2566554"/>
                <a:gd name="connsiteY35" fmla="*/ 1021773 h 1272020"/>
                <a:gd name="connsiteX36" fmla="*/ 2302453 w 2566554"/>
                <a:gd name="connsiteY36" fmla="*/ 1021773 h 1272020"/>
                <a:gd name="connsiteX37" fmla="*/ 2340552 w 2566554"/>
                <a:gd name="connsiteY37" fmla="*/ 1017443 h 1272020"/>
                <a:gd name="connsiteX38" fmla="*/ 2372591 w 2566554"/>
                <a:gd name="connsiteY38" fmla="*/ 975013 h 1272020"/>
                <a:gd name="connsiteX39" fmla="*/ 2337089 w 2566554"/>
                <a:gd name="connsiteY39" fmla="*/ 932584 h 1272020"/>
                <a:gd name="connsiteX40" fmla="*/ 2305050 w 2566554"/>
                <a:gd name="connsiteY40" fmla="*/ 930852 h 1272020"/>
                <a:gd name="connsiteX41" fmla="*/ 1948296 w 2566554"/>
                <a:gd name="connsiteY41" fmla="*/ 930852 h 1272020"/>
                <a:gd name="connsiteX42" fmla="*/ 1860839 w 2566554"/>
                <a:gd name="connsiteY42" fmla="*/ 248516 h 1272020"/>
                <a:gd name="connsiteX43" fmla="*/ 1585480 w 2566554"/>
                <a:gd name="connsiteY43" fmla="*/ 248516 h 1272020"/>
                <a:gd name="connsiteX44" fmla="*/ 1517073 w 2566554"/>
                <a:gd name="connsiteY44" fmla="*/ 293543 h 1272020"/>
                <a:gd name="connsiteX45" fmla="*/ 1585480 w 2566554"/>
                <a:gd name="connsiteY45" fmla="*/ 339436 h 1272020"/>
                <a:gd name="connsiteX46" fmla="*/ 1588943 w 2566554"/>
                <a:gd name="connsiteY46" fmla="*/ 339436 h 1272020"/>
                <a:gd name="connsiteX47" fmla="*/ 2133600 w 2566554"/>
                <a:gd name="connsiteY47" fmla="*/ 339436 h 1272020"/>
                <a:gd name="connsiteX48" fmla="*/ 2174298 w 2566554"/>
                <a:gd name="connsiteY48" fmla="*/ 334241 h 1272020"/>
                <a:gd name="connsiteX49" fmla="*/ 2202873 w 2566554"/>
                <a:gd name="connsiteY49" fmla="*/ 293543 h 1272020"/>
                <a:gd name="connsiteX50" fmla="*/ 2170834 w 2566554"/>
                <a:gd name="connsiteY50" fmla="*/ 251114 h 1272020"/>
                <a:gd name="connsiteX51" fmla="*/ 2139662 w 2566554"/>
                <a:gd name="connsiteY51" fmla="*/ 248516 h 1272020"/>
                <a:gd name="connsiteX52" fmla="*/ 1860839 w 2566554"/>
                <a:gd name="connsiteY52" fmla="*/ 248516 h 127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566554" h="1272020">
                  <a:moveTo>
                    <a:pt x="0" y="0"/>
                  </a:moveTo>
                  <a:cubicBezTo>
                    <a:pt x="855518" y="0"/>
                    <a:pt x="1710171" y="0"/>
                    <a:pt x="2566555" y="0"/>
                  </a:cubicBezTo>
                  <a:cubicBezTo>
                    <a:pt x="2566555" y="424295"/>
                    <a:pt x="2566555" y="846859"/>
                    <a:pt x="2566555" y="1272020"/>
                  </a:cubicBezTo>
                  <a:cubicBezTo>
                    <a:pt x="1711037" y="1272020"/>
                    <a:pt x="857250" y="1272020"/>
                    <a:pt x="0" y="1272020"/>
                  </a:cubicBezTo>
                  <a:cubicBezTo>
                    <a:pt x="0" y="848591"/>
                    <a:pt x="0" y="426027"/>
                    <a:pt x="0" y="0"/>
                  </a:cubicBezTo>
                  <a:close/>
                  <a:moveTo>
                    <a:pt x="539461" y="563707"/>
                  </a:moveTo>
                  <a:cubicBezTo>
                    <a:pt x="529070" y="568902"/>
                    <a:pt x="521277" y="572366"/>
                    <a:pt x="513484" y="576695"/>
                  </a:cubicBezTo>
                  <a:cubicBezTo>
                    <a:pt x="403514" y="628650"/>
                    <a:pt x="324716" y="710911"/>
                    <a:pt x="275359" y="822614"/>
                  </a:cubicBezTo>
                  <a:cubicBezTo>
                    <a:pt x="239857" y="904009"/>
                    <a:pt x="234661" y="989734"/>
                    <a:pt x="236393" y="1077191"/>
                  </a:cubicBezTo>
                  <a:cubicBezTo>
                    <a:pt x="237259" y="1129145"/>
                    <a:pt x="250248" y="1142134"/>
                    <a:pt x="301336" y="1142134"/>
                  </a:cubicBezTo>
                  <a:cubicBezTo>
                    <a:pt x="475384" y="1142134"/>
                    <a:pt x="649432" y="1142134"/>
                    <a:pt x="823480" y="1142134"/>
                  </a:cubicBezTo>
                  <a:cubicBezTo>
                    <a:pt x="926523" y="1142134"/>
                    <a:pt x="1028700" y="1142134"/>
                    <a:pt x="1131743" y="1142134"/>
                  </a:cubicBezTo>
                  <a:cubicBezTo>
                    <a:pt x="1175039" y="1142134"/>
                    <a:pt x="1189759" y="1126548"/>
                    <a:pt x="1190625" y="1083252"/>
                  </a:cubicBezTo>
                  <a:cubicBezTo>
                    <a:pt x="1190625" y="1055543"/>
                    <a:pt x="1191491" y="1026968"/>
                    <a:pt x="1190625" y="999259"/>
                  </a:cubicBezTo>
                  <a:cubicBezTo>
                    <a:pt x="1181100" y="816552"/>
                    <a:pt x="1097107" y="678873"/>
                    <a:pt x="937780" y="588818"/>
                  </a:cubicBezTo>
                  <a:cubicBezTo>
                    <a:pt x="923059" y="580159"/>
                    <a:pt x="907473" y="573232"/>
                    <a:pt x="889289" y="563707"/>
                  </a:cubicBezTo>
                  <a:cubicBezTo>
                    <a:pt x="956830" y="503959"/>
                    <a:pt x="995796" y="433820"/>
                    <a:pt x="997527" y="345498"/>
                  </a:cubicBezTo>
                  <a:cubicBezTo>
                    <a:pt x="999259" y="255443"/>
                    <a:pt x="965489" y="180975"/>
                    <a:pt x="897082" y="122959"/>
                  </a:cubicBezTo>
                  <a:cubicBezTo>
                    <a:pt x="782782" y="25111"/>
                    <a:pt x="610466" y="36368"/>
                    <a:pt x="507423" y="145473"/>
                  </a:cubicBezTo>
                  <a:cubicBezTo>
                    <a:pt x="413904" y="243320"/>
                    <a:pt x="387927" y="427759"/>
                    <a:pt x="539461" y="563707"/>
                  </a:cubicBezTo>
                  <a:close/>
                  <a:moveTo>
                    <a:pt x="1944832" y="588818"/>
                  </a:moveTo>
                  <a:cubicBezTo>
                    <a:pt x="1824470" y="588818"/>
                    <a:pt x="1704975" y="588818"/>
                    <a:pt x="1584614" y="588818"/>
                  </a:cubicBezTo>
                  <a:cubicBezTo>
                    <a:pt x="1575955" y="588818"/>
                    <a:pt x="1567296" y="587952"/>
                    <a:pt x="1558637" y="589684"/>
                  </a:cubicBezTo>
                  <a:cubicBezTo>
                    <a:pt x="1532659" y="593148"/>
                    <a:pt x="1517073" y="608734"/>
                    <a:pt x="1517073" y="634711"/>
                  </a:cubicBezTo>
                  <a:cubicBezTo>
                    <a:pt x="1517073" y="661555"/>
                    <a:pt x="1533525" y="676275"/>
                    <a:pt x="1559502" y="679739"/>
                  </a:cubicBezTo>
                  <a:cubicBezTo>
                    <a:pt x="1569027" y="680604"/>
                    <a:pt x="1578552" y="680604"/>
                    <a:pt x="1588943" y="680604"/>
                  </a:cubicBezTo>
                  <a:cubicBezTo>
                    <a:pt x="1818409" y="680604"/>
                    <a:pt x="2047009" y="680604"/>
                    <a:pt x="2276475" y="680604"/>
                  </a:cubicBezTo>
                  <a:cubicBezTo>
                    <a:pt x="2294659" y="680604"/>
                    <a:pt x="2313709" y="681470"/>
                    <a:pt x="2331893" y="679739"/>
                  </a:cubicBezTo>
                  <a:cubicBezTo>
                    <a:pt x="2357871" y="677141"/>
                    <a:pt x="2373457" y="661555"/>
                    <a:pt x="2373457" y="634711"/>
                  </a:cubicBezTo>
                  <a:cubicBezTo>
                    <a:pt x="2373457" y="608734"/>
                    <a:pt x="2357005" y="593148"/>
                    <a:pt x="2331027" y="589684"/>
                  </a:cubicBezTo>
                  <a:cubicBezTo>
                    <a:pt x="2322368" y="588818"/>
                    <a:pt x="2313709" y="588818"/>
                    <a:pt x="2305050" y="588818"/>
                  </a:cubicBezTo>
                  <a:cubicBezTo>
                    <a:pt x="2185555" y="588818"/>
                    <a:pt x="2065193" y="588818"/>
                    <a:pt x="1944832" y="588818"/>
                  </a:cubicBezTo>
                  <a:close/>
                  <a:moveTo>
                    <a:pt x="1948296" y="930852"/>
                  </a:moveTo>
                  <a:cubicBezTo>
                    <a:pt x="1827934" y="930852"/>
                    <a:pt x="1708439" y="930852"/>
                    <a:pt x="1588077" y="930852"/>
                  </a:cubicBezTo>
                  <a:cubicBezTo>
                    <a:pt x="1537855" y="930852"/>
                    <a:pt x="1516207" y="944707"/>
                    <a:pt x="1517073" y="976745"/>
                  </a:cubicBezTo>
                  <a:cubicBezTo>
                    <a:pt x="1517073" y="1007918"/>
                    <a:pt x="1539586" y="1021773"/>
                    <a:pt x="1588943" y="1021773"/>
                  </a:cubicBezTo>
                  <a:cubicBezTo>
                    <a:pt x="1827068" y="1021773"/>
                    <a:pt x="2064327" y="1021773"/>
                    <a:pt x="2302453" y="1021773"/>
                  </a:cubicBezTo>
                  <a:cubicBezTo>
                    <a:pt x="2315441" y="1021773"/>
                    <a:pt x="2331893" y="1024370"/>
                    <a:pt x="2340552" y="1017443"/>
                  </a:cubicBezTo>
                  <a:cubicBezTo>
                    <a:pt x="2354407" y="1007052"/>
                    <a:pt x="2369128" y="990600"/>
                    <a:pt x="2372591" y="975013"/>
                  </a:cubicBezTo>
                  <a:cubicBezTo>
                    <a:pt x="2376921" y="953366"/>
                    <a:pt x="2361334" y="936914"/>
                    <a:pt x="2337089" y="932584"/>
                  </a:cubicBezTo>
                  <a:cubicBezTo>
                    <a:pt x="2326698" y="930852"/>
                    <a:pt x="2315441" y="930852"/>
                    <a:pt x="2305050" y="930852"/>
                  </a:cubicBezTo>
                  <a:cubicBezTo>
                    <a:pt x="2185555" y="930852"/>
                    <a:pt x="2066925" y="930852"/>
                    <a:pt x="1948296" y="930852"/>
                  </a:cubicBezTo>
                  <a:close/>
                  <a:moveTo>
                    <a:pt x="1860839" y="248516"/>
                  </a:moveTo>
                  <a:cubicBezTo>
                    <a:pt x="1769052" y="248516"/>
                    <a:pt x="1677266" y="248516"/>
                    <a:pt x="1585480" y="248516"/>
                  </a:cubicBezTo>
                  <a:cubicBezTo>
                    <a:pt x="1538720" y="248516"/>
                    <a:pt x="1517073" y="262370"/>
                    <a:pt x="1517073" y="293543"/>
                  </a:cubicBezTo>
                  <a:cubicBezTo>
                    <a:pt x="1517073" y="324716"/>
                    <a:pt x="1538720" y="338570"/>
                    <a:pt x="1585480" y="339436"/>
                  </a:cubicBezTo>
                  <a:cubicBezTo>
                    <a:pt x="1586345" y="339436"/>
                    <a:pt x="1587211" y="339436"/>
                    <a:pt x="1588943" y="339436"/>
                  </a:cubicBezTo>
                  <a:cubicBezTo>
                    <a:pt x="1770784" y="339436"/>
                    <a:pt x="1951759" y="339436"/>
                    <a:pt x="2133600" y="339436"/>
                  </a:cubicBezTo>
                  <a:cubicBezTo>
                    <a:pt x="2147455" y="339436"/>
                    <a:pt x="2164773" y="342034"/>
                    <a:pt x="2174298" y="334241"/>
                  </a:cubicBezTo>
                  <a:cubicBezTo>
                    <a:pt x="2187287" y="324716"/>
                    <a:pt x="2203739" y="306532"/>
                    <a:pt x="2202873" y="293543"/>
                  </a:cubicBezTo>
                  <a:cubicBezTo>
                    <a:pt x="2202007" y="278823"/>
                    <a:pt x="2184689" y="263236"/>
                    <a:pt x="2170834" y="251114"/>
                  </a:cubicBezTo>
                  <a:cubicBezTo>
                    <a:pt x="2163907" y="245918"/>
                    <a:pt x="2150052" y="248516"/>
                    <a:pt x="2139662" y="248516"/>
                  </a:cubicBezTo>
                  <a:cubicBezTo>
                    <a:pt x="2046143" y="248516"/>
                    <a:pt x="1953491" y="248516"/>
                    <a:pt x="1860839" y="248516"/>
                  </a:cubicBezTo>
                  <a:close/>
                </a:path>
              </a:pathLst>
            </a:custGeom>
            <a:solidFill>
              <a:srgbClr val="FFFFFF"/>
            </a:solidFill>
            <a:ln w="8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4714DC2-9DEA-2E4F-8144-CECC65905950}"/>
                </a:ext>
              </a:extLst>
            </p:cNvPr>
            <p:cNvSpPr/>
            <p:nvPr/>
          </p:nvSpPr>
          <p:spPr>
            <a:xfrm>
              <a:off x="-1266871" y="2426982"/>
              <a:ext cx="2565688" cy="244186"/>
            </a:xfrm>
            <a:custGeom>
              <a:avLst/>
              <a:gdLst>
                <a:gd name="connsiteX0" fmla="*/ 0 w 2565688"/>
                <a:gd name="connsiteY0" fmla="*/ 244186 h 244186"/>
                <a:gd name="connsiteX1" fmla="*/ 0 w 2565688"/>
                <a:gd name="connsiteY1" fmla="*/ 0 h 244186"/>
                <a:gd name="connsiteX2" fmla="*/ 2565689 w 2565688"/>
                <a:gd name="connsiteY2" fmla="*/ 0 h 244186"/>
                <a:gd name="connsiteX3" fmla="*/ 2565689 w 2565688"/>
                <a:gd name="connsiteY3" fmla="*/ 244186 h 244186"/>
                <a:gd name="connsiteX4" fmla="*/ 0 w 2565688"/>
                <a:gd name="connsiteY4" fmla="*/ 244186 h 244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5688" h="244186">
                  <a:moveTo>
                    <a:pt x="0" y="244186"/>
                  </a:moveTo>
                  <a:cubicBezTo>
                    <a:pt x="0" y="161925"/>
                    <a:pt x="0" y="82261"/>
                    <a:pt x="0" y="0"/>
                  </a:cubicBezTo>
                  <a:cubicBezTo>
                    <a:pt x="855518" y="0"/>
                    <a:pt x="1709305" y="0"/>
                    <a:pt x="2565689" y="0"/>
                  </a:cubicBezTo>
                  <a:cubicBezTo>
                    <a:pt x="2565689" y="80529"/>
                    <a:pt x="2565689" y="161059"/>
                    <a:pt x="2565689" y="244186"/>
                  </a:cubicBezTo>
                  <a:cubicBezTo>
                    <a:pt x="1712768" y="244186"/>
                    <a:pt x="857250" y="244186"/>
                    <a:pt x="0" y="244186"/>
                  </a:cubicBezTo>
                  <a:close/>
                </a:path>
              </a:pathLst>
            </a:custGeom>
            <a:solidFill>
              <a:srgbClr val="FFFFFF"/>
            </a:solidFill>
            <a:ln w="8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F7DDA5A4-370F-3E47-833D-4DEDA5A9954A}"/>
                </a:ext>
              </a:extLst>
            </p:cNvPr>
            <p:cNvSpPr/>
            <p:nvPr/>
          </p:nvSpPr>
          <p:spPr>
            <a:xfrm>
              <a:off x="-1030795" y="2821000"/>
              <a:ext cx="955549" cy="1086686"/>
            </a:xfrm>
            <a:custGeom>
              <a:avLst/>
              <a:gdLst>
                <a:gd name="connsiteX0" fmla="*/ 304252 w 955549"/>
                <a:gd name="connsiteY0" fmla="*/ 509125 h 1086686"/>
                <a:gd name="connsiteX1" fmla="*/ 271347 w 955549"/>
                <a:gd name="connsiteY1" fmla="*/ 90025 h 1086686"/>
                <a:gd name="connsiteX2" fmla="*/ 661006 w 955549"/>
                <a:gd name="connsiteY2" fmla="*/ 67511 h 1086686"/>
                <a:gd name="connsiteX3" fmla="*/ 761452 w 955549"/>
                <a:gd name="connsiteY3" fmla="*/ 290050 h 1086686"/>
                <a:gd name="connsiteX4" fmla="*/ 653213 w 955549"/>
                <a:gd name="connsiteY4" fmla="*/ 508259 h 1086686"/>
                <a:gd name="connsiteX5" fmla="*/ 701704 w 955549"/>
                <a:gd name="connsiteY5" fmla="*/ 533370 h 1086686"/>
                <a:gd name="connsiteX6" fmla="*/ 954549 w 955549"/>
                <a:gd name="connsiteY6" fmla="*/ 943811 h 1086686"/>
                <a:gd name="connsiteX7" fmla="*/ 954549 w 955549"/>
                <a:gd name="connsiteY7" fmla="*/ 1027805 h 1086686"/>
                <a:gd name="connsiteX8" fmla="*/ 895668 w 955549"/>
                <a:gd name="connsiteY8" fmla="*/ 1086686 h 1086686"/>
                <a:gd name="connsiteX9" fmla="*/ 587404 w 955549"/>
                <a:gd name="connsiteY9" fmla="*/ 1086686 h 1086686"/>
                <a:gd name="connsiteX10" fmla="*/ 65261 w 955549"/>
                <a:gd name="connsiteY10" fmla="*/ 1086686 h 1086686"/>
                <a:gd name="connsiteX11" fmla="*/ 317 w 955549"/>
                <a:gd name="connsiteY11" fmla="*/ 1021743 h 1086686"/>
                <a:gd name="connsiteX12" fmla="*/ 39283 w 955549"/>
                <a:gd name="connsiteY12" fmla="*/ 767166 h 1086686"/>
                <a:gd name="connsiteX13" fmla="*/ 277408 w 955549"/>
                <a:gd name="connsiteY13" fmla="*/ 521248 h 1086686"/>
                <a:gd name="connsiteX14" fmla="*/ 304252 w 955549"/>
                <a:gd name="connsiteY14" fmla="*/ 509125 h 1086686"/>
                <a:gd name="connsiteX15" fmla="*/ 866227 w 955549"/>
                <a:gd name="connsiteY15" fmla="*/ 994900 h 1086686"/>
                <a:gd name="connsiteX16" fmla="*/ 661872 w 955549"/>
                <a:gd name="connsiteY16" fmla="*/ 614766 h 1086686"/>
                <a:gd name="connsiteX17" fmla="*/ 244504 w 955549"/>
                <a:gd name="connsiteY17" fmla="*/ 648536 h 1086686"/>
                <a:gd name="connsiteX18" fmla="*/ 93836 w 955549"/>
                <a:gd name="connsiteY18" fmla="*/ 994900 h 1086686"/>
                <a:gd name="connsiteX19" fmla="*/ 866227 w 955549"/>
                <a:gd name="connsiteY19" fmla="*/ 994900 h 1086686"/>
                <a:gd name="connsiteX20" fmla="*/ 480897 w 955549"/>
                <a:gd name="connsiteY20" fmla="*/ 91757 h 1086686"/>
                <a:gd name="connsiteX21" fmla="*/ 287799 w 955549"/>
                <a:gd name="connsiteY21" fmla="*/ 281391 h 1086686"/>
                <a:gd name="connsiteX22" fmla="*/ 480031 w 955549"/>
                <a:gd name="connsiteY22" fmla="*/ 476220 h 1086686"/>
                <a:gd name="connsiteX23" fmla="*/ 671397 w 955549"/>
                <a:gd name="connsiteY23" fmla="*/ 283988 h 1086686"/>
                <a:gd name="connsiteX24" fmla="*/ 480897 w 955549"/>
                <a:gd name="connsiteY24" fmla="*/ 91757 h 108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55549" h="1086686">
                  <a:moveTo>
                    <a:pt x="304252" y="509125"/>
                  </a:moveTo>
                  <a:cubicBezTo>
                    <a:pt x="151852" y="374043"/>
                    <a:pt x="178695" y="188738"/>
                    <a:pt x="271347" y="90025"/>
                  </a:cubicBezTo>
                  <a:cubicBezTo>
                    <a:pt x="375256" y="-19945"/>
                    <a:pt x="546706" y="-31202"/>
                    <a:pt x="661006" y="67511"/>
                  </a:cubicBezTo>
                  <a:cubicBezTo>
                    <a:pt x="729413" y="125527"/>
                    <a:pt x="763183" y="200861"/>
                    <a:pt x="761452" y="290050"/>
                  </a:cubicBezTo>
                  <a:cubicBezTo>
                    <a:pt x="759720" y="378373"/>
                    <a:pt x="720754" y="449377"/>
                    <a:pt x="653213" y="508259"/>
                  </a:cubicBezTo>
                  <a:cubicBezTo>
                    <a:pt x="671397" y="517784"/>
                    <a:pt x="686983" y="524711"/>
                    <a:pt x="701704" y="533370"/>
                  </a:cubicBezTo>
                  <a:cubicBezTo>
                    <a:pt x="861897" y="623425"/>
                    <a:pt x="945890" y="761104"/>
                    <a:pt x="954549" y="943811"/>
                  </a:cubicBezTo>
                  <a:cubicBezTo>
                    <a:pt x="956281" y="971521"/>
                    <a:pt x="955415" y="1000095"/>
                    <a:pt x="954549" y="1027805"/>
                  </a:cubicBezTo>
                  <a:cubicBezTo>
                    <a:pt x="954549" y="1071100"/>
                    <a:pt x="938963" y="1086686"/>
                    <a:pt x="895668" y="1086686"/>
                  </a:cubicBezTo>
                  <a:cubicBezTo>
                    <a:pt x="792624" y="1086686"/>
                    <a:pt x="690447" y="1086686"/>
                    <a:pt x="587404" y="1086686"/>
                  </a:cubicBezTo>
                  <a:cubicBezTo>
                    <a:pt x="413356" y="1086686"/>
                    <a:pt x="239308" y="1086686"/>
                    <a:pt x="65261" y="1086686"/>
                  </a:cubicBezTo>
                  <a:cubicBezTo>
                    <a:pt x="13306" y="1086686"/>
                    <a:pt x="1183" y="1072832"/>
                    <a:pt x="317" y="1021743"/>
                  </a:cubicBezTo>
                  <a:cubicBezTo>
                    <a:pt x="-1414" y="934286"/>
                    <a:pt x="2915" y="848561"/>
                    <a:pt x="39283" y="767166"/>
                  </a:cubicBezTo>
                  <a:cubicBezTo>
                    <a:pt x="88640" y="655464"/>
                    <a:pt x="167438" y="573202"/>
                    <a:pt x="277408" y="521248"/>
                  </a:cubicBezTo>
                  <a:cubicBezTo>
                    <a:pt x="286068" y="517784"/>
                    <a:pt x="293861" y="514320"/>
                    <a:pt x="304252" y="509125"/>
                  </a:cubicBezTo>
                  <a:close/>
                  <a:moveTo>
                    <a:pt x="866227" y="994900"/>
                  </a:moveTo>
                  <a:cubicBezTo>
                    <a:pt x="871422" y="826048"/>
                    <a:pt x="809942" y="694430"/>
                    <a:pt x="661872" y="614766"/>
                  </a:cubicBezTo>
                  <a:cubicBezTo>
                    <a:pt x="518131" y="537700"/>
                    <a:pt x="375256" y="550689"/>
                    <a:pt x="244504" y="648536"/>
                  </a:cubicBezTo>
                  <a:cubicBezTo>
                    <a:pt x="131070" y="734261"/>
                    <a:pt x="85177" y="852891"/>
                    <a:pt x="93836" y="994900"/>
                  </a:cubicBezTo>
                  <a:cubicBezTo>
                    <a:pt x="351877" y="994900"/>
                    <a:pt x="607320" y="994900"/>
                    <a:pt x="866227" y="994900"/>
                  </a:cubicBezTo>
                  <a:close/>
                  <a:moveTo>
                    <a:pt x="480897" y="91757"/>
                  </a:moveTo>
                  <a:cubicBezTo>
                    <a:pt x="374390" y="90891"/>
                    <a:pt x="287799" y="175750"/>
                    <a:pt x="287799" y="281391"/>
                  </a:cubicBezTo>
                  <a:cubicBezTo>
                    <a:pt x="286933" y="389630"/>
                    <a:pt x="372658" y="476220"/>
                    <a:pt x="480031" y="476220"/>
                  </a:cubicBezTo>
                  <a:cubicBezTo>
                    <a:pt x="585672" y="476220"/>
                    <a:pt x="671397" y="390495"/>
                    <a:pt x="671397" y="283988"/>
                  </a:cubicBezTo>
                  <a:cubicBezTo>
                    <a:pt x="671397" y="177482"/>
                    <a:pt x="587404" y="91757"/>
                    <a:pt x="480897" y="91757"/>
                  </a:cubicBezTo>
                  <a:close/>
                </a:path>
              </a:pathLst>
            </a:custGeom>
            <a:solidFill>
              <a:srgbClr val="254F97"/>
            </a:solidFill>
            <a:ln w="8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A355C450-73CE-3346-B392-87C7504DB5BF}"/>
                </a:ext>
              </a:extLst>
            </p:cNvPr>
            <p:cNvSpPr/>
            <p:nvPr/>
          </p:nvSpPr>
          <p:spPr>
            <a:xfrm>
              <a:off x="251067" y="3355020"/>
              <a:ext cx="856384" cy="92219"/>
            </a:xfrm>
            <a:custGeom>
              <a:avLst/>
              <a:gdLst>
                <a:gd name="connsiteX0" fmla="*/ 427759 w 856384"/>
                <a:gd name="connsiteY0" fmla="*/ 217 h 92219"/>
                <a:gd name="connsiteX1" fmla="*/ 787977 w 856384"/>
                <a:gd name="connsiteY1" fmla="*/ 217 h 92219"/>
                <a:gd name="connsiteX2" fmla="*/ 813955 w 856384"/>
                <a:gd name="connsiteY2" fmla="*/ 1082 h 92219"/>
                <a:gd name="connsiteX3" fmla="*/ 856384 w 856384"/>
                <a:gd name="connsiteY3" fmla="*/ 46110 h 92219"/>
                <a:gd name="connsiteX4" fmla="*/ 814821 w 856384"/>
                <a:gd name="connsiteY4" fmla="*/ 91137 h 92219"/>
                <a:gd name="connsiteX5" fmla="*/ 759402 w 856384"/>
                <a:gd name="connsiteY5" fmla="*/ 92003 h 92219"/>
                <a:gd name="connsiteX6" fmla="*/ 71871 w 856384"/>
                <a:gd name="connsiteY6" fmla="*/ 92003 h 92219"/>
                <a:gd name="connsiteX7" fmla="*/ 42430 w 856384"/>
                <a:gd name="connsiteY7" fmla="*/ 91137 h 92219"/>
                <a:gd name="connsiteX8" fmla="*/ 0 w 856384"/>
                <a:gd name="connsiteY8" fmla="*/ 46110 h 92219"/>
                <a:gd name="connsiteX9" fmla="*/ 41564 w 856384"/>
                <a:gd name="connsiteY9" fmla="*/ 1082 h 92219"/>
                <a:gd name="connsiteX10" fmla="*/ 67541 w 856384"/>
                <a:gd name="connsiteY10" fmla="*/ 217 h 92219"/>
                <a:gd name="connsiteX11" fmla="*/ 427759 w 856384"/>
                <a:gd name="connsiteY11" fmla="*/ 217 h 92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6384" h="92219">
                  <a:moveTo>
                    <a:pt x="427759" y="217"/>
                  </a:moveTo>
                  <a:cubicBezTo>
                    <a:pt x="548121" y="217"/>
                    <a:pt x="667616" y="217"/>
                    <a:pt x="787977" y="217"/>
                  </a:cubicBezTo>
                  <a:cubicBezTo>
                    <a:pt x="796636" y="217"/>
                    <a:pt x="805296" y="-649"/>
                    <a:pt x="813955" y="1082"/>
                  </a:cubicBezTo>
                  <a:cubicBezTo>
                    <a:pt x="839932" y="4546"/>
                    <a:pt x="856384" y="19266"/>
                    <a:pt x="856384" y="46110"/>
                  </a:cubicBezTo>
                  <a:cubicBezTo>
                    <a:pt x="856384" y="72087"/>
                    <a:pt x="840798" y="88539"/>
                    <a:pt x="814821" y="91137"/>
                  </a:cubicBezTo>
                  <a:cubicBezTo>
                    <a:pt x="796636" y="92869"/>
                    <a:pt x="778453" y="92003"/>
                    <a:pt x="759402" y="92003"/>
                  </a:cubicBezTo>
                  <a:cubicBezTo>
                    <a:pt x="529937" y="92003"/>
                    <a:pt x="301337" y="92003"/>
                    <a:pt x="71871" y="92003"/>
                  </a:cubicBezTo>
                  <a:cubicBezTo>
                    <a:pt x="62346" y="92003"/>
                    <a:pt x="51955" y="92869"/>
                    <a:pt x="42430" y="91137"/>
                  </a:cubicBezTo>
                  <a:cubicBezTo>
                    <a:pt x="16452" y="87673"/>
                    <a:pt x="0" y="72953"/>
                    <a:pt x="0" y="46110"/>
                  </a:cubicBezTo>
                  <a:cubicBezTo>
                    <a:pt x="0" y="20132"/>
                    <a:pt x="15587" y="4546"/>
                    <a:pt x="41564" y="1082"/>
                  </a:cubicBezTo>
                  <a:cubicBezTo>
                    <a:pt x="50223" y="217"/>
                    <a:pt x="58882" y="217"/>
                    <a:pt x="67541" y="217"/>
                  </a:cubicBezTo>
                  <a:cubicBezTo>
                    <a:pt x="187902" y="217"/>
                    <a:pt x="308264" y="217"/>
                    <a:pt x="427759" y="217"/>
                  </a:cubicBezTo>
                  <a:close/>
                </a:path>
              </a:pathLst>
            </a:custGeom>
            <a:solidFill>
              <a:srgbClr val="254F97"/>
            </a:solidFill>
            <a:ln w="8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9729573-F15C-2F4F-8652-5A5466F06218}"/>
                </a:ext>
              </a:extLst>
            </p:cNvPr>
            <p:cNvSpPr/>
            <p:nvPr/>
          </p:nvSpPr>
          <p:spPr>
            <a:xfrm>
              <a:off x="251067" y="3697271"/>
              <a:ext cx="855999" cy="91397"/>
            </a:xfrm>
            <a:custGeom>
              <a:avLst/>
              <a:gdLst>
                <a:gd name="connsiteX0" fmla="*/ 431223 w 855999"/>
                <a:gd name="connsiteY0" fmla="*/ 0 h 91397"/>
                <a:gd name="connsiteX1" fmla="*/ 787977 w 855999"/>
                <a:gd name="connsiteY1" fmla="*/ 0 h 91397"/>
                <a:gd name="connsiteX2" fmla="*/ 820016 w 855999"/>
                <a:gd name="connsiteY2" fmla="*/ 1732 h 91397"/>
                <a:gd name="connsiteX3" fmla="*/ 855518 w 855999"/>
                <a:gd name="connsiteY3" fmla="*/ 44161 h 91397"/>
                <a:gd name="connsiteX4" fmla="*/ 823480 w 855999"/>
                <a:gd name="connsiteY4" fmla="*/ 86591 h 91397"/>
                <a:gd name="connsiteX5" fmla="*/ 785380 w 855999"/>
                <a:gd name="connsiteY5" fmla="*/ 90920 h 91397"/>
                <a:gd name="connsiteX6" fmla="*/ 71871 w 855999"/>
                <a:gd name="connsiteY6" fmla="*/ 90920 h 91397"/>
                <a:gd name="connsiteX7" fmla="*/ 0 w 855999"/>
                <a:gd name="connsiteY7" fmla="*/ 45893 h 91397"/>
                <a:gd name="connsiteX8" fmla="*/ 71005 w 855999"/>
                <a:gd name="connsiteY8" fmla="*/ 0 h 91397"/>
                <a:gd name="connsiteX9" fmla="*/ 431223 w 855999"/>
                <a:gd name="connsiteY9" fmla="*/ 0 h 9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5999" h="91397">
                  <a:moveTo>
                    <a:pt x="431223" y="0"/>
                  </a:moveTo>
                  <a:cubicBezTo>
                    <a:pt x="549852" y="0"/>
                    <a:pt x="669348" y="0"/>
                    <a:pt x="787977" y="0"/>
                  </a:cubicBezTo>
                  <a:cubicBezTo>
                    <a:pt x="798368" y="0"/>
                    <a:pt x="809625" y="0"/>
                    <a:pt x="820016" y="1732"/>
                  </a:cubicBezTo>
                  <a:cubicBezTo>
                    <a:pt x="843396" y="6061"/>
                    <a:pt x="858982" y="22513"/>
                    <a:pt x="855518" y="44161"/>
                  </a:cubicBezTo>
                  <a:cubicBezTo>
                    <a:pt x="852921" y="59748"/>
                    <a:pt x="837334" y="76200"/>
                    <a:pt x="823480" y="86591"/>
                  </a:cubicBezTo>
                  <a:cubicBezTo>
                    <a:pt x="814821" y="93518"/>
                    <a:pt x="798368" y="90920"/>
                    <a:pt x="785380" y="90920"/>
                  </a:cubicBezTo>
                  <a:cubicBezTo>
                    <a:pt x="547255" y="90920"/>
                    <a:pt x="309996" y="90920"/>
                    <a:pt x="71871" y="90920"/>
                  </a:cubicBezTo>
                  <a:cubicBezTo>
                    <a:pt x="21648" y="90920"/>
                    <a:pt x="0" y="77066"/>
                    <a:pt x="0" y="45893"/>
                  </a:cubicBezTo>
                  <a:cubicBezTo>
                    <a:pt x="0" y="13854"/>
                    <a:pt x="20782" y="0"/>
                    <a:pt x="71005" y="0"/>
                  </a:cubicBezTo>
                  <a:cubicBezTo>
                    <a:pt x="190500" y="0"/>
                    <a:pt x="310862" y="0"/>
                    <a:pt x="431223" y="0"/>
                  </a:cubicBezTo>
                  <a:close/>
                </a:path>
              </a:pathLst>
            </a:custGeom>
            <a:solidFill>
              <a:srgbClr val="254F97"/>
            </a:solidFill>
            <a:ln w="8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D3F1A63-6D41-784E-A967-95849781DCA8}"/>
                </a:ext>
              </a:extLst>
            </p:cNvPr>
            <p:cNvSpPr/>
            <p:nvPr/>
          </p:nvSpPr>
          <p:spPr>
            <a:xfrm>
              <a:off x="251067" y="3014285"/>
              <a:ext cx="685834" cy="91762"/>
            </a:xfrm>
            <a:custGeom>
              <a:avLst/>
              <a:gdLst>
                <a:gd name="connsiteX0" fmla="*/ 343766 w 685834"/>
                <a:gd name="connsiteY0" fmla="*/ 649 h 91762"/>
                <a:gd name="connsiteX1" fmla="*/ 622589 w 685834"/>
                <a:gd name="connsiteY1" fmla="*/ 649 h 91762"/>
                <a:gd name="connsiteX2" fmla="*/ 653761 w 685834"/>
                <a:gd name="connsiteY2" fmla="*/ 3247 h 91762"/>
                <a:gd name="connsiteX3" fmla="*/ 685800 w 685834"/>
                <a:gd name="connsiteY3" fmla="*/ 45677 h 91762"/>
                <a:gd name="connsiteX4" fmla="*/ 657225 w 685834"/>
                <a:gd name="connsiteY4" fmla="*/ 86374 h 91762"/>
                <a:gd name="connsiteX5" fmla="*/ 616527 w 685834"/>
                <a:gd name="connsiteY5" fmla="*/ 91570 h 91762"/>
                <a:gd name="connsiteX6" fmla="*/ 71871 w 685834"/>
                <a:gd name="connsiteY6" fmla="*/ 91570 h 91762"/>
                <a:gd name="connsiteX7" fmla="*/ 68407 w 685834"/>
                <a:gd name="connsiteY7" fmla="*/ 91570 h 91762"/>
                <a:gd name="connsiteX8" fmla="*/ 0 w 685834"/>
                <a:gd name="connsiteY8" fmla="*/ 45677 h 91762"/>
                <a:gd name="connsiteX9" fmla="*/ 68407 w 685834"/>
                <a:gd name="connsiteY9" fmla="*/ 649 h 91762"/>
                <a:gd name="connsiteX10" fmla="*/ 343766 w 685834"/>
                <a:gd name="connsiteY10" fmla="*/ 649 h 9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5834" h="91762">
                  <a:moveTo>
                    <a:pt x="343766" y="649"/>
                  </a:moveTo>
                  <a:cubicBezTo>
                    <a:pt x="436418" y="649"/>
                    <a:pt x="529937" y="649"/>
                    <a:pt x="622589" y="649"/>
                  </a:cubicBezTo>
                  <a:cubicBezTo>
                    <a:pt x="632980" y="649"/>
                    <a:pt x="647700" y="-1948"/>
                    <a:pt x="653761" y="3247"/>
                  </a:cubicBezTo>
                  <a:cubicBezTo>
                    <a:pt x="667616" y="14504"/>
                    <a:pt x="684068" y="30090"/>
                    <a:pt x="685800" y="45677"/>
                  </a:cubicBezTo>
                  <a:cubicBezTo>
                    <a:pt x="686666" y="58665"/>
                    <a:pt x="671080" y="76850"/>
                    <a:pt x="657225" y="86374"/>
                  </a:cubicBezTo>
                  <a:cubicBezTo>
                    <a:pt x="647700" y="93302"/>
                    <a:pt x="630382" y="91570"/>
                    <a:pt x="616527" y="91570"/>
                  </a:cubicBezTo>
                  <a:cubicBezTo>
                    <a:pt x="434687" y="91570"/>
                    <a:pt x="253712" y="91570"/>
                    <a:pt x="71871" y="91570"/>
                  </a:cubicBezTo>
                  <a:cubicBezTo>
                    <a:pt x="71005" y="91570"/>
                    <a:pt x="70139" y="91570"/>
                    <a:pt x="68407" y="91570"/>
                  </a:cubicBezTo>
                  <a:cubicBezTo>
                    <a:pt x="21648" y="91570"/>
                    <a:pt x="0" y="76850"/>
                    <a:pt x="0" y="45677"/>
                  </a:cubicBezTo>
                  <a:cubicBezTo>
                    <a:pt x="0" y="14504"/>
                    <a:pt x="20782" y="649"/>
                    <a:pt x="68407" y="649"/>
                  </a:cubicBezTo>
                  <a:cubicBezTo>
                    <a:pt x="160193" y="649"/>
                    <a:pt x="251980" y="649"/>
                    <a:pt x="343766" y="649"/>
                  </a:cubicBezTo>
                  <a:close/>
                </a:path>
              </a:pathLst>
            </a:custGeom>
            <a:solidFill>
              <a:srgbClr val="254F97"/>
            </a:solidFill>
            <a:ln w="8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E4DA7EC-4AF7-3446-B68C-058AA35ADBBE}"/>
                </a:ext>
              </a:extLst>
            </p:cNvPr>
            <p:cNvSpPr/>
            <p:nvPr/>
          </p:nvSpPr>
          <p:spPr>
            <a:xfrm>
              <a:off x="-937118" y="3385888"/>
              <a:ext cx="772848" cy="430011"/>
            </a:xfrm>
            <a:custGeom>
              <a:avLst/>
              <a:gdLst>
                <a:gd name="connsiteX0" fmla="*/ 772549 w 772848"/>
                <a:gd name="connsiteY0" fmla="*/ 430012 h 430011"/>
                <a:gd name="connsiteX1" fmla="*/ 1024 w 772848"/>
                <a:gd name="connsiteY1" fmla="*/ 430012 h 430011"/>
                <a:gd name="connsiteX2" fmla="*/ 151693 w 772848"/>
                <a:gd name="connsiteY2" fmla="*/ 83648 h 430011"/>
                <a:gd name="connsiteX3" fmla="*/ 569061 w 772848"/>
                <a:gd name="connsiteY3" fmla="*/ 49878 h 430011"/>
                <a:gd name="connsiteX4" fmla="*/ 772549 w 772848"/>
                <a:gd name="connsiteY4" fmla="*/ 430012 h 430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2848" h="430011">
                  <a:moveTo>
                    <a:pt x="772549" y="430012"/>
                  </a:moveTo>
                  <a:cubicBezTo>
                    <a:pt x="513643" y="430012"/>
                    <a:pt x="259065" y="430012"/>
                    <a:pt x="1024" y="430012"/>
                  </a:cubicBezTo>
                  <a:cubicBezTo>
                    <a:pt x="-7635" y="288003"/>
                    <a:pt x="38259" y="169373"/>
                    <a:pt x="151693" y="83648"/>
                  </a:cubicBezTo>
                  <a:cubicBezTo>
                    <a:pt x="281579" y="-14200"/>
                    <a:pt x="425320" y="-27188"/>
                    <a:pt x="569061" y="49878"/>
                  </a:cubicBezTo>
                  <a:cubicBezTo>
                    <a:pt x="715400" y="128675"/>
                    <a:pt x="777745" y="260293"/>
                    <a:pt x="772549" y="430012"/>
                  </a:cubicBezTo>
                  <a:close/>
                </a:path>
              </a:pathLst>
            </a:custGeom>
            <a:solidFill>
              <a:srgbClr val="FFFFFF"/>
            </a:solidFill>
            <a:ln w="8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78FDB77-3915-2444-9844-26EC411ECF0D}"/>
                </a:ext>
              </a:extLst>
            </p:cNvPr>
            <p:cNvSpPr/>
            <p:nvPr/>
          </p:nvSpPr>
          <p:spPr>
            <a:xfrm>
              <a:off x="-743002" y="2912750"/>
              <a:ext cx="383610" cy="384470"/>
            </a:xfrm>
            <a:custGeom>
              <a:avLst/>
              <a:gdLst>
                <a:gd name="connsiteX0" fmla="*/ 193104 w 383610"/>
                <a:gd name="connsiteY0" fmla="*/ 7 h 384470"/>
                <a:gd name="connsiteX1" fmla="*/ 383604 w 383610"/>
                <a:gd name="connsiteY1" fmla="*/ 192238 h 384470"/>
                <a:gd name="connsiteX2" fmla="*/ 192238 w 383610"/>
                <a:gd name="connsiteY2" fmla="*/ 384470 h 384470"/>
                <a:gd name="connsiteX3" fmla="*/ 7 w 383610"/>
                <a:gd name="connsiteY3" fmla="*/ 189641 h 384470"/>
                <a:gd name="connsiteX4" fmla="*/ 193104 w 383610"/>
                <a:gd name="connsiteY4" fmla="*/ 7 h 384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3610" h="384470">
                  <a:moveTo>
                    <a:pt x="193104" y="7"/>
                  </a:moveTo>
                  <a:cubicBezTo>
                    <a:pt x="299611" y="873"/>
                    <a:pt x="384470" y="85732"/>
                    <a:pt x="383604" y="192238"/>
                  </a:cubicBezTo>
                  <a:cubicBezTo>
                    <a:pt x="383604" y="298745"/>
                    <a:pt x="297879" y="384470"/>
                    <a:pt x="192238" y="384470"/>
                  </a:cubicBezTo>
                  <a:cubicBezTo>
                    <a:pt x="84866" y="384470"/>
                    <a:pt x="-859" y="297879"/>
                    <a:pt x="7" y="189641"/>
                  </a:cubicBezTo>
                  <a:cubicBezTo>
                    <a:pt x="7" y="83134"/>
                    <a:pt x="85731" y="-859"/>
                    <a:pt x="193104" y="7"/>
                  </a:cubicBezTo>
                  <a:close/>
                </a:path>
              </a:pathLst>
            </a:custGeom>
            <a:solidFill>
              <a:srgbClr val="FFFFFF"/>
            </a:solidFill>
            <a:ln w="8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998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8896C-8E22-80C7-67F6-19351143A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92511"/>
            <a:ext cx="11430000" cy="7315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ANT Technology User’s Groups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CFF4BB-4274-E3F4-2C9C-C3DC7CF230E8}"/>
              </a:ext>
            </a:extLst>
          </p:cNvPr>
          <p:cNvGrpSpPr/>
          <p:nvPr/>
        </p:nvGrpSpPr>
        <p:grpSpPr>
          <a:xfrm>
            <a:off x="399826" y="1213874"/>
            <a:ext cx="3766393" cy="4430252"/>
            <a:chOff x="545700" y="1517197"/>
            <a:chExt cx="5542399" cy="738742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AD721B4-4601-1706-C807-177D7DB0446C}"/>
                </a:ext>
              </a:extLst>
            </p:cNvPr>
            <p:cNvSpPr/>
            <p:nvPr/>
          </p:nvSpPr>
          <p:spPr bwMode="auto">
            <a:xfrm>
              <a:off x="545700" y="2464688"/>
              <a:ext cx="5501949" cy="6439936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457200" tIns="274320" rIns="457200" bIns="182880" numCol="1" spcCol="45720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Pct val="75000"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Arial" panose="020B0604020202020204" pitchFamily="34" charset="0"/>
                </a:rPr>
                <a:t>Information Exchange</a:t>
              </a:r>
            </a:p>
            <a:p>
              <a:pPr marL="285750" marR="0" lvl="0" indent="-28575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Pct val="75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Arial" panose="020B0604020202020204" pitchFamily="34" charset="0"/>
                </a:rPr>
                <a:t>Provide overview of technologies</a:t>
              </a:r>
            </a:p>
            <a:p>
              <a:pPr marL="285750" marR="0" lvl="0" indent="-28575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Pct val="75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Arial" panose="020B0604020202020204" pitchFamily="34" charset="0"/>
                </a:rPr>
                <a:t>Create a forum for technology specific discussions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Pct val="75000"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Arial" panose="020B0604020202020204" pitchFamily="34" charset="0"/>
                </a:rPr>
                <a:t>Issue Identification &amp; Resolution Research &amp; Guidance Development</a:t>
              </a:r>
            </a:p>
            <a:p>
              <a:pPr marL="285750" marR="0" lvl="0" indent="-28575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Pct val="75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Arial" panose="020B0604020202020204" pitchFamily="34" charset="0"/>
                </a:rPr>
                <a:t>Identify and develop technology 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Arial" panose="020B0604020202020204" pitchFamily="34" charset="0"/>
                </a:rPr>
                <a:t>specific resources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4A28B30-279E-1243-3A98-164E6529D277}"/>
                </a:ext>
              </a:extLst>
            </p:cNvPr>
            <p:cNvSpPr/>
            <p:nvPr/>
          </p:nvSpPr>
          <p:spPr bwMode="auto">
            <a:xfrm>
              <a:off x="545700" y="1517197"/>
              <a:ext cx="5542399" cy="797678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Purpose</a:t>
              </a:r>
            </a:p>
          </p:txBody>
        </p:sp>
      </p:grp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85BAD550-41E9-3591-3472-B0E2D4591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7239" y="5857103"/>
            <a:ext cx="11430000" cy="478369"/>
          </a:xfrm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dirty="0"/>
              <a:t>User’s Groups for Advanced Reactors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D8284C-5746-821C-E63A-38838C51A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219" y="2072212"/>
            <a:ext cx="7900974" cy="343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4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5709C-222B-DBD6-6F08-97661F253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Summary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48754-31AA-3CA3-2D11-0E455E8F8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96890" cy="464629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chemeClr val="bg1"/>
              </a:buClr>
              <a:buSzPct val="88000"/>
            </a:pPr>
            <a:r>
              <a:rPr lang="en-US" sz="3000" b="1" dirty="0">
                <a:solidFill>
                  <a:schemeClr val="bg1"/>
                </a:solidFill>
              </a:rPr>
              <a:t>Why?</a:t>
            </a:r>
            <a:endParaRPr lang="en-US" sz="3000" b="1" dirty="0">
              <a:solidFill>
                <a:schemeClr val="bg1"/>
              </a:solidFill>
              <a:cs typeface="Calibri"/>
            </a:endParaRPr>
          </a:p>
          <a:p>
            <a:pPr marL="744220" lvl="1" indent="-457200">
              <a:buClr>
                <a:schemeClr val="bg1"/>
              </a:buClr>
              <a:buSzPct val="88000"/>
              <a:buFont typeface="Arial" panose="020B0604020202020204" pitchFamily="34" charset="0"/>
              <a:buChar char="–"/>
            </a:pPr>
            <a:r>
              <a:rPr lang="en-US" sz="2800" dirty="0">
                <a:solidFill>
                  <a:schemeClr val="bg1"/>
                </a:solidFill>
              </a:rPr>
              <a:t>Drivers</a:t>
            </a:r>
            <a:endParaRPr lang="en-US" sz="2800" dirty="0">
              <a:solidFill>
                <a:schemeClr val="bg1"/>
              </a:solidFill>
              <a:cs typeface="Calibri"/>
            </a:endParaRPr>
          </a:p>
          <a:p>
            <a:pPr marL="744220" lvl="1" indent="-457200">
              <a:buClr>
                <a:schemeClr val="bg1"/>
              </a:buClr>
              <a:buSzPct val="88000"/>
              <a:buFont typeface="Arial" panose="020B0604020202020204" pitchFamily="34" charset="0"/>
              <a:buChar char="–"/>
            </a:pPr>
            <a:r>
              <a:rPr lang="en-US" sz="2800" dirty="0">
                <a:solidFill>
                  <a:schemeClr val="bg1"/>
                </a:solidFill>
                <a:cs typeface="Calibri"/>
              </a:rPr>
              <a:t>Mission</a:t>
            </a:r>
          </a:p>
          <a:p>
            <a:pPr marL="629920" lvl="1" indent="-342900">
              <a:buClr>
                <a:schemeClr val="bg1"/>
              </a:buClr>
              <a:buSzPct val="88000"/>
              <a:buFont typeface="Arial" panose="020B0604020202020204" pitchFamily="34" charset="0"/>
              <a:buChar char="–"/>
            </a:pPr>
            <a:endParaRPr lang="en-US" sz="1900" dirty="0">
              <a:solidFill>
                <a:schemeClr val="bg1"/>
              </a:solidFill>
              <a:cs typeface="Calibri"/>
            </a:endParaRPr>
          </a:p>
          <a:p>
            <a:pPr>
              <a:buClr>
                <a:schemeClr val="bg1"/>
              </a:buClr>
              <a:buSzPct val="88000"/>
            </a:pPr>
            <a:r>
              <a:rPr lang="en-US" sz="3000" b="1" dirty="0">
                <a:solidFill>
                  <a:schemeClr val="bg1"/>
                </a:solidFill>
              </a:rPr>
              <a:t>How?</a:t>
            </a:r>
            <a:endParaRPr lang="en-US" sz="3000" b="1" dirty="0">
              <a:solidFill>
                <a:schemeClr val="bg1"/>
              </a:solidFill>
              <a:cs typeface="Calibri"/>
            </a:endParaRPr>
          </a:p>
          <a:p>
            <a:pPr marL="744220" lvl="1" indent="-457200">
              <a:buClr>
                <a:schemeClr val="bg1"/>
              </a:buClr>
              <a:buSzPct val="88000"/>
              <a:buFont typeface="Arial" panose="020B0604020202020204" pitchFamily="34" charset="0"/>
              <a:buChar char="–"/>
            </a:pPr>
            <a:r>
              <a:rPr lang="en-US" sz="2600" b="1" dirty="0">
                <a:solidFill>
                  <a:schemeClr val="bg1"/>
                </a:solidFill>
                <a:cs typeface="Calibri"/>
              </a:rPr>
              <a:t>Nuclear</a:t>
            </a:r>
          </a:p>
          <a:p>
            <a:pPr marL="744220" lvl="1" indent="-457200">
              <a:buClr>
                <a:schemeClr val="bg1"/>
              </a:buClr>
              <a:buSzPct val="88000"/>
              <a:buFont typeface="Arial" panose="020B0604020202020204" pitchFamily="34" charset="0"/>
              <a:buChar char="–"/>
            </a:pPr>
            <a:r>
              <a:rPr lang="en-US" sz="2600" b="1" dirty="0">
                <a:solidFill>
                  <a:schemeClr val="bg1"/>
                </a:solidFill>
                <a:cs typeface="Calibri"/>
              </a:rPr>
              <a:t>Hybrid</a:t>
            </a:r>
          </a:p>
          <a:p>
            <a:pPr marL="744220" lvl="1" indent="-457200">
              <a:buClr>
                <a:schemeClr val="bg1"/>
              </a:buClr>
              <a:buSzPct val="88000"/>
              <a:buFont typeface="Arial" panose="020B0604020202020204" pitchFamily="34" charset="0"/>
              <a:buChar char="–"/>
            </a:pPr>
            <a:r>
              <a:rPr lang="en-US" sz="2600" b="1" dirty="0">
                <a:solidFill>
                  <a:schemeClr val="bg1"/>
                </a:solidFill>
                <a:cs typeface="Calibri"/>
              </a:rPr>
              <a:t>Other</a:t>
            </a:r>
          </a:p>
          <a:p>
            <a:pPr>
              <a:buClr>
                <a:schemeClr val="bg1"/>
              </a:buClr>
              <a:buSzPct val="88000"/>
            </a:pPr>
            <a:r>
              <a:rPr lang="en-US" sz="3000" b="1" dirty="0">
                <a:solidFill>
                  <a:schemeClr val="bg1"/>
                </a:solidFill>
              </a:rPr>
              <a:t>When?</a:t>
            </a:r>
            <a:endParaRPr lang="en-US" sz="3000" b="1" dirty="0">
              <a:solidFill>
                <a:schemeClr val="bg1"/>
              </a:solidFill>
              <a:cs typeface="Calibri"/>
            </a:endParaRPr>
          </a:p>
          <a:p>
            <a:pPr marL="744220" lvl="1" indent="-457200">
              <a:buClr>
                <a:schemeClr val="bg1"/>
              </a:buClr>
              <a:buSzPct val="88000"/>
              <a:buFont typeface="Arial" panose="020B0604020202020204" pitchFamily="34" charset="0"/>
              <a:buChar char="–"/>
            </a:pPr>
            <a:r>
              <a:rPr lang="en-US" sz="2600" b="1" dirty="0">
                <a:solidFill>
                  <a:schemeClr val="bg1"/>
                </a:solidFill>
                <a:cs typeface="Calibri"/>
              </a:rPr>
              <a:t>Impacts technology selection</a:t>
            </a:r>
          </a:p>
          <a:p>
            <a:pPr>
              <a:buClr>
                <a:schemeClr val="bg1"/>
              </a:buClr>
              <a:buSzPct val="88000"/>
            </a:pPr>
            <a:endParaRPr lang="en-US" b="1" dirty="0">
              <a:solidFill>
                <a:schemeClr val="bg1"/>
              </a:solidFill>
              <a:cs typeface="Calibri"/>
            </a:endParaRP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–"/>
            </a:pPr>
            <a:endParaRPr lang="en-US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20689C-F9CB-5DCB-830C-821C035AC8B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Calibri"/>
              </a:rPr>
              <a:t>Other considerations</a:t>
            </a:r>
          </a:p>
          <a:p>
            <a:pPr marL="566420" lvl="1">
              <a:buClr>
                <a:srgbClr val="595959"/>
              </a:buClr>
            </a:pPr>
            <a:r>
              <a:rPr lang="en-US" sz="2400" dirty="0">
                <a:solidFill>
                  <a:schemeClr val="bg1"/>
                </a:solidFill>
                <a:cs typeface="Calibri"/>
              </a:rPr>
              <a:t>Back-up power</a:t>
            </a:r>
          </a:p>
          <a:p>
            <a:pPr marL="566420" lvl="1">
              <a:buClr>
                <a:srgbClr val="595959"/>
              </a:buClr>
            </a:pPr>
            <a:r>
              <a:rPr lang="en-US" sz="2400" dirty="0">
                <a:solidFill>
                  <a:schemeClr val="bg1"/>
                </a:solidFill>
                <a:cs typeface="Calibri"/>
              </a:rPr>
              <a:t>Integration of DER</a:t>
            </a:r>
          </a:p>
          <a:p>
            <a:pPr marL="566420" lvl="1">
              <a:buClr>
                <a:srgbClr val="595959"/>
              </a:buClr>
            </a:pPr>
            <a:r>
              <a:rPr lang="en-US" sz="2400" dirty="0">
                <a:solidFill>
                  <a:schemeClr val="bg1"/>
                </a:solidFill>
                <a:cs typeface="Calibri"/>
              </a:rPr>
              <a:t>Spent fuel management</a:t>
            </a:r>
          </a:p>
          <a:p>
            <a:pPr marL="566420" lvl="1">
              <a:buClr>
                <a:srgbClr val="595959"/>
              </a:buClr>
            </a:pPr>
            <a:r>
              <a:rPr lang="en-US" sz="2400" dirty="0">
                <a:solidFill>
                  <a:schemeClr val="bg1"/>
                </a:solidFill>
                <a:cs typeface="Calibri"/>
              </a:rPr>
              <a:t>Workforce</a:t>
            </a:r>
          </a:p>
          <a:p>
            <a:pPr marL="566420" lvl="1">
              <a:buClr>
                <a:srgbClr val="595959"/>
              </a:buClr>
            </a:pPr>
            <a:r>
              <a:rPr lang="en-US" sz="2400" dirty="0">
                <a:solidFill>
                  <a:schemeClr val="bg1"/>
                </a:solidFill>
                <a:cs typeface="Calibri"/>
              </a:rPr>
              <a:t>Asset owner/licensee</a:t>
            </a:r>
          </a:p>
          <a:p>
            <a:pPr marL="566420" lvl="1">
              <a:buClr>
                <a:srgbClr val="595959"/>
              </a:buClr>
            </a:pPr>
            <a:r>
              <a:rPr lang="en-US" sz="2400" dirty="0">
                <a:solidFill>
                  <a:schemeClr val="bg1"/>
                </a:solidFill>
                <a:cs typeface="Calibri"/>
              </a:rPr>
              <a:t>Cyber</a:t>
            </a:r>
          </a:p>
          <a:p>
            <a:pPr marL="566420" lvl="1">
              <a:buClr>
                <a:srgbClr val="595959"/>
              </a:buClr>
            </a:pPr>
            <a:r>
              <a:rPr lang="en-US" sz="2400" dirty="0">
                <a:solidFill>
                  <a:schemeClr val="bg1"/>
                </a:solidFill>
                <a:cs typeface="Calibri"/>
              </a:rPr>
              <a:t>Reliability</a:t>
            </a:r>
          </a:p>
          <a:p>
            <a:pPr marL="566420" lvl="1">
              <a:buClr>
                <a:srgbClr val="595959"/>
              </a:buClr>
            </a:pPr>
            <a:r>
              <a:rPr lang="en-US" sz="2400" dirty="0">
                <a:solidFill>
                  <a:schemeClr val="bg1"/>
                </a:solidFill>
                <a:cs typeface="Calibri"/>
              </a:rPr>
              <a:t>Resilience</a:t>
            </a:r>
          </a:p>
          <a:p>
            <a:pPr marL="566420" lvl="1">
              <a:buClr>
                <a:srgbClr val="595959"/>
              </a:buClr>
            </a:pPr>
            <a:r>
              <a:rPr lang="en-US" sz="2400" dirty="0">
                <a:solidFill>
                  <a:schemeClr val="bg1"/>
                </a:solidFill>
                <a:cs typeface="Calibri"/>
              </a:rPr>
              <a:t>Black start capability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F2B40-93C7-2F38-6204-64F5B35084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24/7 Carbon Free Power</a:t>
            </a:r>
          </a:p>
        </p:txBody>
      </p:sp>
    </p:spTree>
    <p:extLst>
      <p:ext uri="{BB962C8B-B14F-4D97-AF65-F5344CB8AC3E}">
        <p14:creationId xmlns:p14="http://schemas.microsoft.com/office/powerpoint/2010/main" val="349664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FD80AF-D239-29D8-5DCE-F3044DE07624}"/>
              </a:ext>
            </a:extLst>
          </p:cNvPr>
          <p:cNvSpPr/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C01116-F3D1-4580-BDF6-0DFEB546EFF8}"/>
              </a:ext>
            </a:extLst>
          </p:cNvPr>
          <p:cNvSpPr txBox="1"/>
          <p:nvPr/>
        </p:nvSpPr>
        <p:spPr>
          <a:xfrm>
            <a:off x="121792" y="48548"/>
            <a:ext cx="1218895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FFFF"/>
                </a:solidFill>
                <a:latin typeface="Century Gothic"/>
              </a:rPr>
              <a:t>Objectives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550FAB-BC28-0DBD-1CF5-D34E60503E0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710" y="6187421"/>
            <a:ext cx="2377440" cy="48209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80700B8-224E-09F1-AF33-FD1C8447C8CF}"/>
              </a:ext>
            </a:extLst>
          </p:cNvPr>
          <p:cNvSpPr txBox="1">
            <a:spLocks/>
          </p:cNvSpPr>
          <p:nvPr/>
        </p:nvSpPr>
        <p:spPr>
          <a:xfrm>
            <a:off x="672375" y="1582132"/>
            <a:ext cx="11430000" cy="5394960"/>
          </a:xfrm>
          <a:prstGeom prst="rect">
            <a:avLst/>
          </a:prstGeom>
        </p:spPr>
        <p:txBody>
          <a:bodyPr/>
          <a:lstStyle>
            <a:lvl1pPr marL="231775" indent="-23177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794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855663" indent="-2238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3pPr>
            <a:lvl4pPr marL="1262063" indent="-2889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1538288" indent="-2254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5pPr>
            <a:lvl6pPr marL="19446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6pPr>
            <a:lvl7pPr marL="24018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7pPr>
            <a:lvl8pPr marL="28590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8pPr>
            <a:lvl9pPr marL="33162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4000" b="1" kern="0" dirty="0">
                <a:solidFill>
                  <a:schemeClr val="bg1"/>
                </a:solidFill>
              </a:rPr>
              <a:t>DEFINE the landscape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4000" b="1" kern="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4000" b="1" kern="0" dirty="0">
                <a:solidFill>
                  <a:schemeClr val="bg1"/>
                </a:solidFill>
              </a:rPr>
              <a:t>REVIEW options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4000" b="1" kern="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4000" b="1" kern="0" dirty="0">
                <a:solidFill>
                  <a:schemeClr val="bg1"/>
                </a:solidFill>
              </a:rPr>
              <a:t>UNDERSTAND the timeline</a:t>
            </a:r>
          </a:p>
          <a:p>
            <a:endParaRPr lang="en-US" kern="0" dirty="0"/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77539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59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104139"/>
          </a:xfrm>
          <a:custGeom>
            <a:avLst/>
            <a:gdLst/>
            <a:ahLst/>
            <a:cxnLst/>
            <a:rect l="l" t="t" r="r" b="b"/>
            <a:pathLst>
              <a:path w="12192000" h="104139">
                <a:moveTo>
                  <a:pt x="12192000" y="0"/>
                </a:moveTo>
                <a:lnTo>
                  <a:pt x="0" y="0"/>
                </a:lnTo>
                <a:lnTo>
                  <a:pt x="0" y="103631"/>
                </a:lnTo>
                <a:lnTo>
                  <a:pt x="12192000" y="103631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4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207721"/>
            <a:ext cx="4328160" cy="8210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pc="-10" dirty="0">
                <a:solidFill>
                  <a:srgbClr val="000000"/>
                </a:solidFill>
              </a:rPr>
              <a:t>What is a Microgrid?</a:t>
            </a:r>
            <a:endParaRPr sz="3200" dirty="0"/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endParaRPr sz="20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5091" y="1010169"/>
            <a:ext cx="3540760" cy="4661903"/>
          </a:xfrm>
          <a:custGeom>
            <a:avLst/>
            <a:gdLst/>
            <a:ahLst/>
            <a:cxnLst/>
            <a:rect l="l" t="t" r="r" b="b"/>
            <a:pathLst>
              <a:path w="3540760" h="3693160">
                <a:moveTo>
                  <a:pt x="3540252" y="0"/>
                </a:moveTo>
                <a:lnTo>
                  <a:pt x="0" y="0"/>
                </a:lnTo>
                <a:lnTo>
                  <a:pt x="0" y="3692652"/>
                </a:lnTo>
                <a:lnTo>
                  <a:pt x="3540252" y="3692652"/>
                </a:lnTo>
                <a:lnTo>
                  <a:pt x="3540252" y="0"/>
                </a:lnTo>
                <a:close/>
              </a:path>
            </a:pathLst>
          </a:custGeom>
          <a:solidFill>
            <a:srgbClr val="D9F5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62203" y="954230"/>
            <a:ext cx="3461411" cy="4727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6" marR="5080" algn="l">
              <a:lnSpc>
                <a:spcPct val="100000"/>
              </a:lnSpc>
              <a:spcBef>
                <a:spcPts val="105"/>
              </a:spcBef>
              <a:buClr>
                <a:srgbClr val="0043C7"/>
              </a:buClr>
              <a:tabLst>
                <a:tab pos="469900" algn="l"/>
              </a:tabLst>
            </a:pPr>
            <a:r>
              <a:rPr lang="en-US" sz="2200" spc="-195" dirty="0">
                <a:latin typeface="Calibri" panose="020F0502020204030204" pitchFamily="34" charset="0"/>
                <a:cs typeface="Calibri" panose="020F0502020204030204" pitchFamily="34" charset="0"/>
              </a:rPr>
              <a:t>EPRI defines this as:</a:t>
            </a:r>
          </a:p>
          <a:p>
            <a:pPr marL="12066" marR="5080" algn="l">
              <a:lnSpc>
                <a:spcPct val="100000"/>
              </a:lnSpc>
              <a:spcBef>
                <a:spcPts val="105"/>
              </a:spcBef>
              <a:buClr>
                <a:srgbClr val="0043C7"/>
              </a:buClr>
              <a:tabLst>
                <a:tab pos="469900" algn="l"/>
              </a:tabLst>
            </a:pPr>
            <a:endParaRPr lang="en-US" sz="800" spc="-19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5080" algn="l">
              <a:lnSpc>
                <a:spcPct val="100000"/>
              </a:lnSpc>
              <a:spcBef>
                <a:spcPts val="105"/>
              </a:spcBef>
              <a:buClr>
                <a:schemeClr val="tx1"/>
              </a:buClr>
              <a:tabLst>
                <a:tab pos="469900" algn="l"/>
              </a:tabLst>
            </a:pPr>
            <a:r>
              <a:rPr lang="en-US" sz="2200" spc="-195" dirty="0">
                <a:latin typeface="Calibri" panose="020F0502020204030204" pitchFamily="34" charset="0"/>
                <a:cs typeface="Calibri" panose="020F0502020204030204" pitchFamily="34" charset="0"/>
              </a:rPr>
              <a:t>1.  	</a:t>
            </a:r>
            <a:r>
              <a:rPr sz="2200" spc="-195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200" spc="-85" dirty="0">
                <a:latin typeface="Calibri" panose="020F0502020204030204" pitchFamily="34" charset="0"/>
                <a:cs typeface="Calibri" panose="020F0502020204030204" pitchFamily="34" charset="0"/>
              </a:rPr>
              <a:t> group</a:t>
            </a:r>
            <a:r>
              <a:rPr sz="2200" spc="-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200" dirty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sz="2200" spc="-9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200" b="1" spc="-30" dirty="0">
                <a:latin typeface="Calibri" panose="020F0502020204030204" pitchFamily="34" charset="0"/>
                <a:cs typeface="Calibri" panose="020F0502020204030204" pitchFamily="34" charset="0"/>
              </a:rPr>
              <a:t>inter-connected </a:t>
            </a:r>
            <a:r>
              <a:rPr lang="en-US" sz="2200" b="1" spc="-3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200" b="1" spc="-100" dirty="0">
                <a:latin typeface="Calibri" panose="020F0502020204030204" pitchFamily="34" charset="0"/>
                <a:cs typeface="Calibri" panose="020F0502020204030204" pitchFamily="34" charset="0"/>
              </a:rPr>
              <a:t>loads</a:t>
            </a:r>
            <a:r>
              <a:rPr sz="2200" b="1" spc="-9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200" b="1" spc="-11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sz="2200" b="1" spc="-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200" b="1" spc="-320" dirty="0">
                <a:latin typeface="Calibri" panose="020F0502020204030204" pitchFamily="34" charset="0"/>
                <a:cs typeface="Calibri" panose="020F0502020204030204" pitchFamily="34" charset="0"/>
              </a:rPr>
              <a:t>DER</a:t>
            </a:r>
            <a:r>
              <a:rPr sz="2200" b="1" spc="-12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200" b="1" spc="-10" dirty="0">
                <a:latin typeface="Calibri" panose="020F0502020204030204" pitchFamily="34" charset="0"/>
                <a:cs typeface="Calibri" panose="020F0502020204030204" pitchFamily="34" charset="0"/>
              </a:rPr>
              <a:t>equipment </a:t>
            </a:r>
            <a:endParaRPr lang="en-US" sz="2200" b="1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880" marR="5080" algn="l">
              <a:lnSpc>
                <a:spcPct val="100000"/>
              </a:lnSpc>
              <a:spcBef>
                <a:spcPts val="105"/>
              </a:spcBef>
              <a:buClr>
                <a:schemeClr val="tx1"/>
              </a:buClr>
              <a:tabLst>
                <a:tab pos="469900" algn="l"/>
              </a:tabLst>
            </a:pPr>
            <a:r>
              <a:rPr lang="en-US" sz="2200" b="1" spc="-1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200" b="1" spc="-11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sz="2200" b="1" spc="-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200" b="1" spc="-110" dirty="0">
                <a:latin typeface="Calibri" panose="020F0502020204030204" pitchFamily="34" charset="0"/>
                <a:cs typeface="Calibri" panose="020F0502020204030204" pitchFamily="34" charset="0"/>
              </a:rPr>
              <a:t>devices</a:t>
            </a:r>
            <a:r>
              <a:rPr sz="2200" spc="-11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sz="2200" spc="-9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200" dirty="0">
                <a:latin typeface="Calibri" panose="020F0502020204030204" pitchFamily="34" charset="0"/>
                <a:cs typeface="Calibri" panose="020F0502020204030204" pitchFamily="34" charset="0"/>
              </a:rPr>
              <a:t>within</a:t>
            </a:r>
            <a:r>
              <a:rPr sz="2200" spc="-9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200" spc="-45" dirty="0">
                <a:latin typeface="Calibri" panose="020F0502020204030204" pitchFamily="34" charset="0"/>
                <a:cs typeface="Calibri" panose="020F0502020204030204" pitchFamily="34" charset="0"/>
              </a:rPr>
              <a:t>defined </a:t>
            </a:r>
            <a:r>
              <a:rPr lang="en-US" sz="2200" spc="-45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200" spc="-60" dirty="0">
                <a:latin typeface="Calibri" panose="020F0502020204030204" pitchFamily="34" charset="0"/>
                <a:cs typeface="Calibri" panose="020F0502020204030204" pitchFamily="34" charset="0"/>
              </a:rPr>
              <a:t>electrical </a:t>
            </a:r>
            <a:r>
              <a:rPr sz="2200" spc="-10" dirty="0">
                <a:latin typeface="Calibri" panose="020F0502020204030204" pitchFamily="34" charset="0"/>
                <a:cs typeface="Calibri" panose="020F0502020204030204" pitchFamily="34" charset="0"/>
              </a:rPr>
              <a:t>boundaries</a:t>
            </a:r>
            <a:endParaRPr lang="en-US" sz="22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9900" marR="5080" indent="-457834" algn="l">
              <a:lnSpc>
                <a:spcPct val="100000"/>
              </a:lnSpc>
              <a:spcBef>
                <a:spcPts val="105"/>
              </a:spcBef>
              <a:buClr>
                <a:schemeClr val="tx1"/>
              </a:buClr>
              <a:buAutoNum type="arabicPeriod"/>
              <a:tabLst>
                <a:tab pos="469900" algn="l"/>
              </a:tabLst>
            </a:pP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66" marR="427990" algn="l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tabLst>
                <a:tab pos="469900" algn="l"/>
              </a:tabLst>
            </a:pPr>
            <a:r>
              <a:rPr lang="en-US" sz="2200" spc="-80" dirty="0">
                <a:latin typeface="Calibri" panose="020F0502020204030204" pitchFamily="34" charset="0"/>
                <a:cs typeface="Calibri" panose="020F0502020204030204" pitchFamily="34" charset="0"/>
              </a:rPr>
              <a:t>2. 	</a:t>
            </a:r>
            <a:r>
              <a:rPr sz="2200" spc="-80" dirty="0">
                <a:latin typeface="Calibri" panose="020F0502020204030204" pitchFamily="34" charset="0"/>
                <a:cs typeface="Calibri" panose="020F0502020204030204" pitchFamily="34" charset="0"/>
              </a:rPr>
              <a:t>Acting</a:t>
            </a:r>
            <a:r>
              <a:rPr sz="2200" spc="-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200" spc="-200" dirty="0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sz="2200" spc="-10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200" spc="-165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200" spc="-9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200" b="1" spc="-10" dirty="0">
                <a:latin typeface="Calibri" panose="020F0502020204030204" pitchFamily="34" charset="0"/>
                <a:cs typeface="Calibri" panose="020F0502020204030204" pitchFamily="34" charset="0"/>
              </a:rPr>
              <a:t>single </a:t>
            </a:r>
            <a:r>
              <a:rPr lang="en-US" sz="2200" b="1" spc="-1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200" b="1" spc="-55" dirty="0">
                <a:latin typeface="Calibri" panose="020F0502020204030204" pitchFamily="34" charset="0"/>
                <a:cs typeface="Calibri" panose="020F0502020204030204" pitchFamily="34" charset="0"/>
              </a:rPr>
              <a:t>controllable</a:t>
            </a:r>
            <a:r>
              <a:rPr sz="2200" b="1" spc="-8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200" b="1" spc="-10" dirty="0">
                <a:latin typeface="Calibri" panose="020F0502020204030204" pitchFamily="34" charset="0"/>
                <a:cs typeface="Calibri" panose="020F0502020204030204" pitchFamily="34" charset="0"/>
              </a:rPr>
              <a:t>entity</a:t>
            </a:r>
            <a:r>
              <a:rPr sz="2200" b="1" spc="-8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spc="-8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200" spc="-20" dirty="0"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sz="2200" spc="-85" dirty="0">
                <a:latin typeface="Calibri" panose="020F0502020204030204" pitchFamily="34" charset="0"/>
                <a:cs typeface="Calibri" panose="020F0502020204030204" pitchFamily="34" charset="0"/>
              </a:rPr>
              <a:t>respect</a:t>
            </a:r>
            <a:r>
              <a:rPr sz="2200" spc="-9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200" dirty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sz="2200" spc="-9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200" spc="-20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sz="2200" spc="-9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200" spc="-10" dirty="0">
                <a:latin typeface="Calibri" panose="020F0502020204030204" pitchFamily="34" charset="0"/>
                <a:cs typeface="Calibri" panose="020F0502020204030204" pitchFamily="34" charset="0"/>
              </a:rPr>
              <a:t>grid</a:t>
            </a:r>
            <a:endParaRPr lang="en-US" sz="2200" spc="-1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9900" marR="427990" indent="-457834" algn="l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AutoNum type="arabicPeriod"/>
              <a:tabLst>
                <a:tab pos="469900" algn="l"/>
              </a:tabLst>
            </a:pP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66" marR="34925" algn="l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tabLst>
                <a:tab pos="469900" algn="l"/>
              </a:tabLst>
            </a:pPr>
            <a:r>
              <a:rPr lang="en-US" sz="2200" spc="-90" dirty="0">
                <a:latin typeface="Calibri" panose="020F0502020204030204" pitchFamily="34" charset="0"/>
                <a:cs typeface="Calibri" panose="020F0502020204030204" pitchFamily="34" charset="0"/>
              </a:rPr>
              <a:t>3. 	</a:t>
            </a:r>
            <a:r>
              <a:rPr sz="2200" b="1" spc="-90" dirty="0">
                <a:latin typeface="Calibri" panose="020F0502020204030204" pitchFamily="34" charset="0"/>
                <a:cs typeface="Calibri" panose="020F0502020204030204" pitchFamily="34" charset="0"/>
              </a:rPr>
              <a:t>Able </a:t>
            </a:r>
            <a:r>
              <a:rPr sz="2200" b="1" dirty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sz="2200" b="1" spc="-9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200" b="1" spc="-80" dirty="0"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  <a:r>
              <a:rPr sz="2200" b="1" spc="-10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200" b="1" spc="-25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200" b="1" spc="-25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200" b="1" spc="-85" dirty="0">
                <a:latin typeface="Calibri" panose="020F0502020204030204" pitchFamily="34" charset="0"/>
                <a:cs typeface="Calibri" panose="020F0502020204030204" pitchFamily="34" charset="0"/>
              </a:rPr>
              <a:t>disconnect</a:t>
            </a:r>
            <a:r>
              <a:rPr sz="2200" b="1" spc="-9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200" b="1" spc="-20" dirty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sz="2200" b="1" spc="-9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200" b="1" spc="-20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sz="2200" b="1" spc="-9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200" b="1" spc="-10" dirty="0">
                <a:latin typeface="Calibri" panose="020F0502020204030204" pitchFamily="34" charset="0"/>
                <a:cs typeface="Calibri" panose="020F0502020204030204" pitchFamily="34" charset="0"/>
              </a:rPr>
              <a:t>grid</a:t>
            </a:r>
            <a:r>
              <a:rPr sz="2200" spc="-1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spc="-1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200" spc="-65" dirty="0">
                <a:latin typeface="Calibri" panose="020F0502020204030204" pitchFamily="34" charset="0"/>
                <a:cs typeface="Calibri" panose="020F0502020204030204" pitchFamily="34" charset="0"/>
              </a:rPr>
              <a:t>operating</a:t>
            </a:r>
            <a:r>
              <a:rPr sz="2200" spc="-9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200" spc="-35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sz="2200" spc="-9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200" spc="-25" dirty="0">
                <a:latin typeface="Calibri" panose="020F0502020204030204" pitchFamily="34" charset="0"/>
                <a:cs typeface="Calibri" panose="020F0502020204030204" pitchFamily="34" charset="0"/>
              </a:rPr>
              <a:t>both</a:t>
            </a:r>
            <a:r>
              <a:rPr sz="2200" spc="-9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200" spc="-20" dirty="0">
                <a:latin typeface="Calibri" panose="020F0502020204030204" pitchFamily="34" charset="0"/>
                <a:cs typeface="Calibri" panose="020F0502020204030204" pitchFamily="34" charset="0"/>
              </a:rPr>
              <a:t>grid- </a:t>
            </a:r>
            <a:r>
              <a:rPr lang="en-US" sz="2200" spc="-2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200" spc="-90" dirty="0">
                <a:latin typeface="Calibri" panose="020F0502020204030204" pitchFamily="34" charset="0"/>
                <a:cs typeface="Calibri" panose="020F0502020204030204" pitchFamily="34" charset="0"/>
              </a:rPr>
              <a:t>connected</a:t>
            </a:r>
            <a:r>
              <a:rPr sz="2200" spc="-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200" spc="-10" dirty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sz="2200" spc="-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200" spc="-95" dirty="0">
                <a:latin typeface="Calibri" panose="020F0502020204030204" pitchFamily="34" charset="0"/>
                <a:cs typeface="Calibri" panose="020F0502020204030204" pitchFamily="34" charset="0"/>
              </a:rPr>
              <a:t>island-</a:t>
            </a:r>
            <a:r>
              <a:rPr sz="2200" spc="-85" dirty="0">
                <a:latin typeface="Calibri" panose="020F0502020204030204" pitchFamily="34" charset="0"/>
                <a:cs typeface="Calibri" panose="020F0502020204030204" pitchFamily="34" charset="0"/>
              </a:rPr>
              <a:t>modes</a:t>
            </a: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012691" y="1162610"/>
            <a:ext cx="8099425" cy="5394325"/>
            <a:chOff x="4012691" y="1162610"/>
            <a:chExt cx="8099425" cy="539432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69902" y="1162610"/>
              <a:ext cx="6541642" cy="539395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07023" y="2011730"/>
              <a:ext cx="2080132" cy="99347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503157" y="2978658"/>
              <a:ext cx="1624965" cy="993775"/>
            </a:xfrm>
            <a:custGeom>
              <a:avLst/>
              <a:gdLst/>
              <a:ahLst/>
              <a:cxnLst/>
              <a:rect l="l" t="t" r="r" b="b"/>
              <a:pathLst>
                <a:path w="1624965" h="993775">
                  <a:moveTo>
                    <a:pt x="0" y="993647"/>
                  </a:moveTo>
                  <a:lnTo>
                    <a:pt x="1624584" y="0"/>
                  </a:lnTo>
                </a:path>
              </a:pathLst>
            </a:custGeom>
            <a:ln w="38100">
              <a:solidFill>
                <a:srgbClr val="0099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921501" y="3737609"/>
              <a:ext cx="855344" cy="506095"/>
            </a:xfrm>
            <a:custGeom>
              <a:avLst/>
              <a:gdLst/>
              <a:ahLst/>
              <a:cxnLst/>
              <a:rect l="l" t="t" r="r" b="b"/>
              <a:pathLst>
                <a:path w="855345" h="506095">
                  <a:moveTo>
                    <a:pt x="0" y="505967"/>
                  </a:moveTo>
                  <a:lnTo>
                    <a:pt x="854964" y="0"/>
                  </a:lnTo>
                </a:path>
              </a:pathLst>
            </a:custGeom>
            <a:ln w="38100">
              <a:solidFill>
                <a:srgbClr val="C54343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23887" y="3108959"/>
              <a:ext cx="382524" cy="68884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056881" y="2245613"/>
              <a:ext cx="2307590" cy="1353820"/>
            </a:xfrm>
            <a:custGeom>
              <a:avLst/>
              <a:gdLst/>
              <a:ahLst/>
              <a:cxnLst/>
              <a:rect l="l" t="t" r="r" b="b"/>
              <a:pathLst>
                <a:path w="2307590" h="1353820">
                  <a:moveTo>
                    <a:pt x="0" y="1353312"/>
                  </a:moveTo>
                  <a:lnTo>
                    <a:pt x="2307336" y="0"/>
                  </a:lnTo>
                </a:path>
              </a:pathLst>
            </a:custGeom>
            <a:ln w="38100">
              <a:solidFill>
                <a:srgbClr val="C5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14030" y="3058540"/>
              <a:ext cx="701167" cy="51663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17939" y="3048000"/>
              <a:ext cx="706526" cy="50533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804653" y="2670810"/>
              <a:ext cx="329565" cy="314325"/>
            </a:xfrm>
            <a:custGeom>
              <a:avLst/>
              <a:gdLst/>
              <a:ahLst/>
              <a:cxnLst/>
              <a:rect l="l" t="t" r="r" b="b"/>
              <a:pathLst>
                <a:path w="329565" h="314325">
                  <a:moveTo>
                    <a:pt x="0" y="0"/>
                  </a:moveTo>
                  <a:lnTo>
                    <a:pt x="329184" y="313943"/>
                  </a:lnTo>
                </a:path>
              </a:pathLst>
            </a:custGeom>
            <a:ln w="38100">
              <a:solidFill>
                <a:srgbClr val="0099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29883" y="5413247"/>
              <a:ext cx="1488820" cy="79079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124193" y="5339333"/>
              <a:ext cx="497840" cy="270510"/>
            </a:xfrm>
            <a:custGeom>
              <a:avLst/>
              <a:gdLst/>
              <a:ahLst/>
              <a:cxnLst/>
              <a:rect l="l" t="t" r="r" b="b"/>
              <a:pathLst>
                <a:path w="497840" h="270510">
                  <a:moveTo>
                    <a:pt x="0" y="0"/>
                  </a:moveTo>
                  <a:lnTo>
                    <a:pt x="497839" y="270306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32575" y="5416295"/>
              <a:ext cx="1077468" cy="71780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719821" y="3141725"/>
              <a:ext cx="3040380" cy="1529080"/>
            </a:xfrm>
            <a:custGeom>
              <a:avLst/>
              <a:gdLst/>
              <a:ahLst/>
              <a:cxnLst/>
              <a:rect l="l" t="t" r="r" b="b"/>
              <a:pathLst>
                <a:path w="3040379" h="1529079">
                  <a:moveTo>
                    <a:pt x="0" y="1258824"/>
                  </a:moveTo>
                  <a:lnTo>
                    <a:pt x="497839" y="1529080"/>
                  </a:lnTo>
                </a:path>
                <a:path w="3040379" h="1529079">
                  <a:moveTo>
                    <a:pt x="2125979" y="0"/>
                  </a:moveTo>
                  <a:lnTo>
                    <a:pt x="3040126" y="46609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373867" y="3360381"/>
              <a:ext cx="1533017" cy="75124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559796" y="3241598"/>
              <a:ext cx="1054455" cy="85935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660379" y="3259836"/>
              <a:ext cx="499109" cy="37566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954511" y="3387852"/>
              <a:ext cx="499109" cy="37566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42029" y="3207829"/>
              <a:ext cx="317373" cy="31737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11823" y="2039099"/>
              <a:ext cx="539381" cy="51042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380987" y="4681727"/>
              <a:ext cx="411480" cy="486156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081777" y="4123181"/>
              <a:ext cx="3127375" cy="1805939"/>
            </a:xfrm>
            <a:custGeom>
              <a:avLst/>
              <a:gdLst/>
              <a:ahLst/>
              <a:cxnLst/>
              <a:rect l="l" t="t" r="r" b="b"/>
              <a:pathLst>
                <a:path w="3127375" h="1805939">
                  <a:moveTo>
                    <a:pt x="0" y="1805940"/>
                  </a:moveTo>
                  <a:lnTo>
                    <a:pt x="1373124" y="1011936"/>
                  </a:lnTo>
                </a:path>
                <a:path w="3127375" h="1805939">
                  <a:moveTo>
                    <a:pt x="1664207" y="851916"/>
                  </a:moveTo>
                  <a:lnTo>
                    <a:pt x="3127248" y="0"/>
                  </a:lnTo>
                </a:path>
              </a:pathLst>
            </a:custGeom>
            <a:ln w="38100">
              <a:solidFill>
                <a:srgbClr val="0099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133087" y="3770375"/>
              <a:ext cx="469391" cy="435863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4475225" y="4135374"/>
              <a:ext cx="496570" cy="299085"/>
            </a:xfrm>
            <a:custGeom>
              <a:avLst/>
              <a:gdLst/>
              <a:ahLst/>
              <a:cxnLst/>
              <a:rect l="l" t="t" r="r" b="b"/>
              <a:pathLst>
                <a:path w="496570" h="299085">
                  <a:moveTo>
                    <a:pt x="0" y="0"/>
                  </a:moveTo>
                  <a:lnTo>
                    <a:pt x="496570" y="298957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660201" y="4184713"/>
              <a:ext cx="232028" cy="227456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953761" y="3973830"/>
              <a:ext cx="782320" cy="465455"/>
            </a:xfrm>
            <a:custGeom>
              <a:avLst/>
              <a:gdLst/>
              <a:ahLst/>
              <a:cxnLst/>
              <a:rect l="l" t="t" r="r" b="b"/>
              <a:pathLst>
                <a:path w="782320" h="465454">
                  <a:moveTo>
                    <a:pt x="0" y="464947"/>
                  </a:moveTo>
                  <a:lnTo>
                    <a:pt x="781938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521707" y="3537203"/>
              <a:ext cx="469391" cy="43586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863845" y="3903725"/>
              <a:ext cx="761365" cy="493395"/>
            </a:xfrm>
            <a:custGeom>
              <a:avLst/>
              <a:gdLst/>
              <a:ahLst/>
              <a:cxnLst/>
              <a:rect l="l" t="t" r="r" b="b"/>
              <a:pathLst>
                <a:path w="761364" h="493395">
                  <a:moveTo>
                    <a:pt x="0" y="0"/>
                  </a:moveTo>
                  <a:lnTo>
                    <a:pt x="761364" y="493141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048821" y="3951541"/>
              <a:ext cx="232028" cy="22745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08803" y="3310128"/>
              <a:ext cx="470915" cy="435864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5250941" y="3676650"/>
              <a:ext cx="496570" cy="299085"/>
            </a:xfrm>
            <a:custGeom>
              <a:avLst/>
              <a:gdLst/>
              <a:ahLst/>
              <a:cxnLst/>
              <a:rect l="l" t="t" r="r" b="b"/>
              <a:pathLst>
                <a:path w="496570" h="299085">
                  <a:moveTo>
                    <a:pt x="0" y="0"/>
                  </a:moveTo>
                  <a:lnTo>
                    <a:pt x="496570" y="298957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435917" y="3724465"/>
              <a:ext cx="233553" cy="228981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874001" y="5290565"/>
              <a:ext cx="629285" cy="356235"/>
            </a:xfrm>
            <a:custGeom>
              <a:avLst/>
              <a:gdLst/>
              <a:ahLst/>
              <a:cxnLst/>
              <a:rect l="l" t="t" r="r" b="b"/>
              <a:pathLst>
                <a:path w="629284" h="356235">
                  <a:moveTo>
                    <a:pt x="0" y="0"/>
                  </a:moveTo>
                  <a:lnTo>
                    <a:pt x="629030" y="355904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031741" y="4331969"/>
              <a:ext cx="1744980" cy="1043940"/>
            </a:xfrm>
            <a:custGeom>
              <a:avLst/>
              <a:gdLst/>
              <a:ahLst/>
              <a:cxnLst/>
              <a:rect l="l" t="t" r="r" b="b"/>
              <a:pathLst>
                <a:path w="1744979" h="1043939">
                  <a:moveTo>
                    <a:pt x="0" y="1043939"/>
                  </a:moveTo>
                  <a:lnTo>
                    <a:pt x="1744980" y="0"/>
                  </a:lnTo>
                </a:path>
              </a:pathLst>
            </a:custGeom>
            <a:ln w="38100">
              <a:solidFill>
                <a:srgbClr val="C54343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020050" y="2084069"/>
              <a:ext cx="801370" cy="469900"/>
            </a:xfrm>
            <a:custGeom>
              <a:avLst/>
              <a:gdLst/>
              <a:ahLst/>
              <a:cxnLst/>
              <a:rect l="l" t="t" r="r" b="b"/>
              <a:pathLst>
                <a:path w="801370" h="469900">
                  <a:moveTo>
                    <a:pt x="0" y="0"/>
                  </a:moveTo>
                  <a:lnTo>
                    <a:pt x="801243" y="46990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588251" y="2119883"/>
              <a:ext cx="1054455" cy="86093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697979" y="2127504"/>
              <a:ext cx="500633" cy="37566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987539" y="2276855"/>
              <a:ext cx="500633" cy="37718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138159" y="3668268"/>
              <a:ext cx="411479" cy="486156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522459" y="2231390"/>
              <a:ext cx="586486" cy="53750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968995" y="2546604"/>
              <a:ext cx="411479" cy="484632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6497573" y="5293614"/>
              <a:ext cx="382270" cy="257175"/>
            </a:xfrm>
            <a:custGeom>
              <a:avLst/>
              <a:gdLst/>
              <a:ahLst/>
              <a:cxnLst/>
              <a:rect l="l" t="t" r="r" b="b"/>
              <a:pathLst>
                <a:path w="382270" h="257175">
                  <a:moveTo>
                    <a:pt x="381889" y="0"/>
                  </a:moveTo>
                  <a:lnTo>
                    <a:pt x="0" y="256667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7998206" y="4805003"/>
            <a:ext cx="712470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5"/>
              </a:lnSpc>
            </a:pPr>
            <a:r>
              <a:rPr sz="1200" i="1" spc="-10" dirty="0">
                <a:latin typeface="Arial"/>
                <a:cs typeface="Arial"/>
              </a:rPr>
              <a:t>Firestation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6947916" y="1234439"/>
            <a:ext cx="1882139" cy="4135120"/>
            <a:chOff x="6947916" y="1234439"/>
            <a:chExt cx="1882139" cy="4135120"/>
          </a:xfrm>
        </p:grpSpPr>
        <p:pic>
          <p:nvPicPr>
            <p:cNvPr id="50" name="object 5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693152" y="1234439"/>
              <a:ext cx="1136903" cy="129997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947916" y="5053583"/>
              <a:ext cx="239268" cy="300227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7219188" y="5117592"/>
              <a:ext cx="469900" cy="251460"/>
            </a:xfrm>
            <a:custGeom>
              <a:avLst/>
              <a:gdLst/>
              <a:ahLst/>
              <a:cxnLst/>
              <a:rect l="l" t="t" r="r" b="b"/>
              <a:pathLst>
                <a:path w="469900" h="251460">
                  <a:moveTo>
                    <a:pt x="427481" y="0"/>
                  </a:moveTo>
                  <a:lnTo>
                    <a:pt x="41909" y="0"/>
                  </a:lnTo>
                  <a:lnTo>
                    <a:pt x="25610" y="3298"/>
                  </a:lnTo>
                  <a:lnTo>
                    <a:pt x="12287" y="12287"/>
                  </a:lnTo>
                  <a:lnTo>
                    <a:pt x="3298" y="25610"/>
                  </a:lnTo>
                  <a:lnTo>
                    <a:pt x="0" y="41909"/>
                  </a:lnTo>
                  <a:lnTo>
                    <a:pt x="0" y="209549"/>
                  </a:lnTo>
                  <a:lnTo>
                    <a:pt x="3298" y="225849"/>
                  </a:lnTo>
                  <a:lnTo>
                    <a:pt x="12287" y="239172"/>
                  </a:lnTo>
                  <a:lnTo>
                    <a:pt x="25610" y="248161"/>
                  </a:lnTo>
                  <a:lnTo>
                    <a:pt x="41909" y="251459"/>
                  </a:lnTo>
                  <a:lnTo>
                    <a:pt x="427481" y="251459"/>
                  </a:lnTo>
                  <a:lnTo>
                    <a:pt x="443781" y="248161"/>
                  </a:lnTo>
                  <a:lnTo>
                    <a:pt x="457104" y="239172"/>
                  </a:lnTo>
                  <a:lnTo>
                    <a:pt x="466093" y="225849"/>
                  </a:lnTo>
                  <a:lnTo>
                    <a:pt x="469391" y="209549"/>
                  </a:lnTo>
                  <a:lnTo>
                    <a:pt x="469391" y="41909"/>
                  </a:lnTo>
                  <a:lnTo>
                    <a:pt x="466093" y="25610"/>
                  </a:lnTo>
                  <a:lnTo>
                    <a:pt x="457104" y="12287"/>
                  </a:lnTo>
                  <a:lnTo>
                    <a:pt x="443781" y="3298"/>
                  </a:lnTo>
                  <a:lnTo>
                    <a:pt x="427481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7285101" y="5145988"/>
            <a:ext cx="340360" cy="1873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25" dirty="0">
                <a:solidFill>
                  <a:srgbClr val="FFFFFF"/>
                </a:solidFill>
                <a:latin typeface="Arial"/>
                <a:cs typeface="Arial"/>
              </a:rPr>
              <a:t>MGC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6258534" y="2206609"/>
            <a:ext cx="3891915" cy="3114040"/>
            <a:chOff x="6258534" y="2206609"/>
            <a:chExt cx="3891915" cy="3114040"/>
          </a:xfrm>
        </p:grpSpPr>
        <p:pic>
          <p:nvPicPr>
            <p:cNvPr id="55" name="object 5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904988" y="4486655"/>
              <a:ext cx="1159763" cy="833628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6493904" y="3080706"/>
              <a:ext cx="746760" cy="739140"/>
            </a:xfrm>
            <a:custGeom>
              <a:avLst/>
              <a:gdLst/>
              <a:ahLst/>
              <a:cxnLst/>
              <a:rect l="l" t="t" r="r" b="b"/>
              <a:pathLst>
                <a:path w="746759" h="739139">
                  <a:moveTo>
                    <a:pt x="443952" y="0"/>
                  </a:moveTo>
                  <a:lnTo>
                    <a:pt x="407021" y="12124"/>
                  </a:lnTo>
                  <a:lnTo>
                    <a:pt x="48881" y="216086"/>
                  </a:lnTo>
                  <a:lnTo>
                    <a:pt x="19554" y="241585"/>
                  </a:lnTo>
                  <a:lnTo>
                    <a:pt x="0" y="312634"/>
                  </a:lnTo>
                  <a:lnTo>
                    <a:pt x="12178" y="349563"/>
                  </a:lnTo>
                  <a:lnTo>
                    <a:pt x="205980" y="690050"/>
                  </a:lnTo>
                  <a:lnTo>
                    <a:pt x="231552" y="719377"/>
                  </a:lnTo>
                  <a:lnTo>
                    <a:pt x="265209" y="736072"/>
                  </a:lnTo>
                  <a:lnTo>
                    <a:pt x="302652" y="738931"/>
                  </a:lnTo>
                  <a:lnTo>
                    <a:pt x="339584" y="726753"/>
                  </a:lnTo>
                  <a:lnTo>
                    <a:pt x="697724" y="522918"/>
                  </a:lnTo>
                  <a:lnTo>
                    <a:pt x="727033" y="497345"/>
                  </a:lnTo>
                  <a:lnTo>
                    <a:pt x="743698" y="463688"/>
                  </a:lnTo>
                  <a:lnTo>
                    <a:pt x="746551" y="426245"/>
                  </a:lnTo>
                  <a:lnTo>
                    <a:pt x="734427" y="389314"/>
                  </a:lnTo>
                  <a:lnTo>
                    <a:pt x="540625" y="48827"/>
                  </a:lnTo>
                  <a:lnTo>
                    <a:pt x="515052" y="19518"/>
                  </a:lnTo>
                  <a:lnTo>
                    <a:pt x="481395" y="2853"/>
                  </a:lnTo>
                  <a:lnTo>
                    <a:pt x="443952" y="0"/>
                  </a:lnTo>
                  <a:close/>
                </a:path>
              </a:pathLst>
            </a:custGeom>
            <a:solidFill>
              <a:srgbClr val="A6A6A6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493904" y="3080706"/>
              <a:ext cx="746760" cy="739140"/>
            </a:xfrm>
            <a:custGeom>
              <a:avLst/>
              <a:gdLst/>
              <a:ahLst/>
              <a:cxnLst/>
              <a:rect l="l" t="t" r="r" b="b"/>
              <a:pathLst>
                <a:path w="746759" h="739139">
                  <a:moveTo>
                    <a:pt x="12178" y="349563"/>
                  </a:moveTo>
                  <a:lnTo>
                    <a:pt x="0" y="312634"/>
                  </a:lnTo>
                  <a:lnTo>
                    <a:pt x="2859" y="275205"/>
                  </a:lnTo>
                  <a:lnTo>
                    <a:pt x="19554" y="241585"/>
                  </a:lnTo>
                  <a:lnTo>
                    <a:pt x="48881" y="216086"/>
                  </a:lnTo>
                  <a:lnTo>
                    <a:pt x="407021" y="12124"/>
                  </a:lnTo>
                  <a:lnTo>
                    <a:pt x="443952" y="0"/>
                  </a:lnTo>
                  <a:lnTo>
                    <a:pt x="481395" y="2853"/>
                  </a:lnTo>
                  <a:lnTo>
                    <a:pt x="515052" y="19518"/>
                  </a:lnTo>
                  <a:lnTo>
                    <a:pt x="540625" y="48827"/>
                  </a:lnTo>
                  <a:lnTo>
                    <a:pt x="734427" y="389314"/>
                  </a:lnTo>
                  <a:lnTo>
                    <a:pt x="746551" y="426245"/>
                  </a:lnTo>
                  <a:lnTo>
                    <a:pt x="743698" y="463688"/>
                  </a:lnTo>
                  <a:lnTo>
                    <a:pt x="727033" y="497345"/>
                  </a:lnTo>
                  <a:lnTo>
                    <a:pt x="697724" y="522918"/>
                  </a:lnTo>
                  <a:lnTo>
                    <a:pt x="339584" y="726753"/>
                  </a:lnTo>
                  <a:lnTo>
                    <a:pt x="302652" y="738931"/>
                  </a:lnTo>
                  <a:lnTo>
                    <a:pt x="265209" y="736072"/>
                  </a:lnTo>
                  <a:lnTo>
                    <a:pt x="231552" y="719377"/>
                  </a:lnTo>
                  <a:lnTo>
                    <a:pt x="205980" y="690050"/>
                  </a:lnTo>
                  <a:lnTo>
                    <a:pt x="12178" y="349563"/>
                  </a:lnTo>
                  <a:close/>
                </a:path>
              </a:pathLst>
            </a:custGeom>
            <a:ln w="9525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872718" y="2519922"/>
              <a:ext cx="607060" cy="539750"/>
            </a:xfrm>
            <a:custGeom>
              <a:avLst/>
              <a:gdLst/>
              <a:ahLst/>
              <a:cxnLst/>
              <a:rect l="l" t="t" r="r" b="b"/>
              <a:pathLst>
                <a:path w="607059" h="539750">
                  <a:moveTo>
                    <a:pt x="420241" y="0"/>
                  </a:moveTo>
                  <a:lnTo>
                    <a:pt x="30110" y="216546"/>
                  </a:lnTo>
                  <a:lnTo>
                    <a:pt x="1758" y="253107"/>
                  </a:lnTo>
                  <a:lnTo>
                    <a:pt x="0" y="276250"/>
                  </a:lnTo>
                  <a:lnTo>
                    <a:pt x="7504" y="299096"/>
                  </a:lnTo>
                  <a:lnTo>
                    <a:pt x="127138" y="509154"/>
                  </a:lnTo>
                  <a:lnTo>
                    <a:pt x="142910" y="527296"/>
                  </a:lnTo>
                  <a:lnTo>
                    <a:pt x="163683" y="537602"/>
                  </a:lnTo>
                  <a:lnTo>
                    <a:pt x="186789" y="539337"/>
                  </a:lnTo>
                  <a:lnTo>
                    <a:pt x="209561" y="531760"/>
                  </a:lnTo>
                  <a:lnTo>
                    <a:pt x="576845" y="322718"/>
                  </a:lnTo>
                  <a:lnTo>
                    <a:pt x="594969" y="306964"/>
                  </a:lnTo>
                  <a:lnTo>
                    <a:pt x="605246" y="286222"/>
                  </a:lnTo>
                  <a:lnTo>
                    <a:pt x="606974" y="263122"/>
                  </a:lnTo>
                  <a:lnTo>
                    <a:pt x="599451" y="240295"/>
                  </a:lnTo>
                  <a:lnTo>
                    <a:pt x="479944" y="30110"/>
                  </a:lnTo>
                  <a:lnTo>
                    <a:pt x="464171" y="12041"/>
                  </a:lnTo>
                  <a:lnTo>
                    <a:pt x="443384" y="1758"/>
                  </a:lnTo>
                  <a:lnTo>
                    <a:pt x="420241" y="0"/>
                  </a:lnTo>
                  <a:close/>
                </a:path>
              </a:pathLst>
            </a:custGeom>
            <a:solidFill>
              <a:srgbClr val="A6A6A6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872718" y="2519922"/>
              <a:ext cx="607060" cy="539750"/>
            </a:xfrm>
            <a:custGeom>
              <a:avLst/>
              <a:gdLst/>
              <a:ahLst/>
              <a:cxnLst/>
              <a:rect l="l" t="t" r="r" b="b"/>
              <a:pathLst>
                <a:path w="607059" h="539750">
                  <a:moveTo>
                    <a:pt x="7504" y="299096"/>
                  </a:moveTo>
                  <a:lnTo>
                    <a:pt x="0" y="276250"/>
                  </a:lnTo>
                  <a:lnTo>
                    <a:pt x="1758" y="253107"/>
                  </a:lnTo>
                  <a:lnTo>
                    <a:pt x="12041" y="232320"/>
                  </a:lnTo>
                  <a:lnTo>
                    <a:pt x="30110" y="216546"/>
                  </a:lnTo>
                  <a:lnTo>
                    <a:pt x="397394" y="7504"/>
                  </a:lnTo>
                  <a:lnTo>
                    <a:pt x="420241" y="0"/>
                  </a:lnTo>
                  <a:lnTo>
                    <a:pt x="443384" y="1758"/>
                  </a:lnTo>
                  <a:lnTo>
                    <a:pt x="464171" y="12041"/>
                  </a:lnTo>
                  <a:lnTo>
                    <a:pt x="479944" y="30110"/>
                  </a:lnTo>
                  <a:lnTo>
                    <a:pt x="599451" y="240295"/>
                  </a:lnTo>
                  <a:lnTo>
                    <a:pt x="606974" y="263122"/>
                  </a:lnTo>
                  <a:lnTo>
                    <a:pt x="605246" y="286222"/>
                  </a:lnTo>
                  <a:lnTo>
                    <a:pt x="594969" y="306964"/>
                  </a:lnTo>
                  <a:lnTo>
                    <a:pt x="576845" y="322718"/>
                  </a:lnTo>
                  <a:lnTo>
                    <a:pt x="209561" y="531760"/>
                  </a:lnTo>
                  <a:lnTo>
                    <a:pt x="186789" y="539337"/>
                  </a:lnTo>
                  <a:lnTo>
                    <a:pt x="163683" y="537602"/>
                  </a:lnTo>
                  <a:lnTo>
                    <a:pt x="142910" y="527296"/>
                  </a:lnTo>
                  <a:lnTo>
                    <a:pt x="127138" y="509154"/>
                  </a:lnTo>
                  <a:lnTo>
                    <a:pt x="7504" y="299096"/>
                  </a:lnTo>
                  <a:close/>
                </a:path>
              </a:pathLst>
            </a:custGeom>
            <a:ln w="9525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6263296" y="4632743"/>
              <a:ext cx="641985" cy="572135"/>
            </a:xfrm>
            <a:custGeom>
              <a:avLst/>
              <a:gdLst/>
              <a:ahLst/>
              <a:cxnLst/>
              <a:rect l="l" t="t" r="r" b="b"/>
              <a:pathLst>
                <a:path w="641984" h="572135">
                  <a:moveTo>
                    <a:pt x="442948" y="0"/>
                  </a:moveTo>
                  <a:lnTo>
                    <a:pt x="32093" y="228054"/>
                  </a:lnTo>
                  <a:lnTo>
                    <a:pt x="1883" y="266932"/>
                  </a:lnTo>
                  <a:lnTo>
                    <a:pt x="0" y="291544"/>
                  </a:lnTo>
                  <a:lnTo>
                    <a:pt x="7963" y="315811"/>
                  </a:lnTo>
                  <a:lnTo>
                    <a:pt x="135344" y="539585"/>
                  </a:lnTo>
                  <a:lnTo>
                    <a:pt x="152110" y="558839"/>
                  </a:lnTo>
                  <a:lnTo>
                    <a:pt x="174222" y="569795"/>
                  </a:lnTo>
                  <a:lnTo>
                    <a:pt x="198834" y="571678"/>
                  </a:lnTo>
                  <a:lnTo>
                    <a:pt x="223101" y="563715"/>
                  </a:lnTo>
                  <a:lnTo>
                    <a:pt x="609689" y="343624"/>
                  </a:lnTo>
                  <a:lnTo>
                    <a:pt x="629015" y="326804"/>
                  </a:lnTo>
                  <a:lnTo>
                    <a:pt x="639994" y="304698"/>
                  </a:lnTo>
                  <a:lnTo>
                    <a:pt x="641854" y="280116"/>
                  </a:lnTo>
                  <a:lnTo>
                    <a:pt x="633819" y="255867"/>
                  </a:lnTo>
                  <a:lnTo>
                    <a:pt x="506438" y="32093"/>
                  </a:lnTo>
                  <a:lnTo>
                    <a:pt x="489672" y="12838"/>
                  </a:lnTo>
                  <a:lnTo>
                    <a:pt x="467560" y="1883"/>
                  </a:lnTo>
                  <a:lnTo>
                    <a:pt x="442948" y="0"/>
                  </a:lnTo>
                  <a:close/>
                </a:path>
              </a:pathLst>
            </a:custGeom>
            <a:solidFill>
              <a:srgbClr val="A6A6A6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6263296" y="4632743"/>
              <a:ext cx="641985" cy="572135"/>
            </a:xfrm>
            <a:custGeom>
              <a:avLst/>
              <a:gdLst/>
              <a:ahLst/>
              <a:cxnLst/>
              <a:rect l="l" t="t" r="r" b="b"/>
              <a:pathLst>
                <a:path w="641984" h="572135">
                  <a:moveTo>
                    <a:pt x="7963" y="315811"/>
                  </a:moveTo>
                  <a:lnTo>
                    <a:pt x="0" y="291544"/>
                  </a:lnTo>
                  <a:lnTo>
                    <a:pt x="1883" y="266932"/>
                  </a:lnTo>
                  <a:lnTo>
                    <a:pt x="12838" y="244820"/>
                  </a:lnTo>
                  <a:lnTo>
                    <a:pt x="32093" y="228054"/>
                  </a:lnTo>
                  <a:lnTo>
                    <a:pt x="418681" y="7963"/>
                  </a:lnTo>
                  <a:lnTo>
                    <a:pt x="442948" y="0"/>
                  </a:lnTo>
                  <a:lnTo>
                    <a:pt x="467560" y="1883"/>
                  </a:lnTo>
                  <a:lnTo>
                    <a:pt x="489672" y="12838"/>
                  </a:lnTo>
                  <a:lnTo>
                    <a:pt x="506438" y="32093"/>
                  </a:lnTo>
                  <a:lnTo>
                    <a:pt x="633819" y="255867"/>
                  </a:lnTo>
                  <a:lnTo>
                    <a:pt x="641854" y="280116"/>
                  </a:lnTo>
                  <a:lnTo>
                    <a:pt x="639994" y="304698"/>
                  </a:lnTo>
                  <a:lnTo>
                    <a:pt x="629015" y="326804"/>
                  </a:lnTo>
                  <a:lnTo>
                    <a:pt x="609689" y="343624"/>
                  </a:lnTo>
                  <a:lnTo>
                    <a:pt x="223101" y="563715"/>
                  </a:lnTo>
                  <a:lnTo>
                    <a:pt x="198834" y="571678"/>
                  </a:lnTo>
                  <a:lnTo>
                    <a:pt x="174222" y="569795"/>
                  </a:lnTo>
                  <a:lnTo>
                    <a:pt x="152110" y="558839"/>
                  </a:lnTo>
                  <a:lnTo>
                    <a:pt x="135344" y="539585"/>
                  </a:lnTo>
                  <a:lnTo>
                    <a:pt x="7963" y="315811"/>
                  </a:lnTo>
                  <a:close/>
                </a:path>
              </a:pathLst>
            </a:custGeom>
            <a:ln w="9525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9539303" y="2211371"/>
              <a:ext cx="606425" cy="600075"/>
            </a:xfrm>
            <a:custGeom>
              <a:avLst/>
              <a:gdLst/>
              <a:ahLst/>
              <a:cxnLst/>
              <a:rect l="l" t="t" r="r" b="b"/>
              <a:pathLst>
                <a:path w="606425" h="600075">
                  <a:moveTo>
                    <a:pt x="245824" y="0"/>
                  </a:moveTo>
                  <a:lnTo>
                    <a:pt x="199564" y="20907"/>
                  </a:lnTo>
                  <a:lnTo>
                    <a:pt x="17954" y="214836"/>
                  </a:lnTo>
                  <a:lnTo>
                    <a:pt x="0" y="262381"/>
                  </a:lnTo>
                  <a:lnTo>
                    <a:pt x="5685" y="287184"/>
                  </a:lnTo>
                  <a:lnTo>
                    <a:pt x="21002" y="308689"/>
                  </a:lnTo>
                  <a:lnTo>
                    <a:pt x="312594" y="581993"/>
                  </a:lnTo>
                  <a:lnTo>
                    <a:pt x="335045" y="595822"/>
                  </a:lnTo>
                  <a:lnTo>
                    <a:pt x="360187" y="599852"/>
                  </a:lnTo>
                  <a:lnTo>
                    <a:pt x="384996" y="594191"/>
                  </a:lnTo>
                  <a:lnTo>
                    <a:pt x="406447" y="578945"/>
                  </a:lnTo>
                  <a:lnTo>
                    <a:pt x="588184" y="385016"/>
                  </a:lnTo>
                  <a:lnTo>
                    <a:pt x="602011" y="362636"/>
                  </a:lnTo>
                  <a:lnTo>
                    <a:pt x="606028" y="337518"/>
                  </a:lnTo>
                  <a:lnTo>
                    <a:pt x="600329" y="312685"/>
                  </a:lnTo>
                  <a:lnTo>
                    <a:pt x="585009" y="291163"/>
                  </a:lnTo>
                  <a:lnTo>
                    <a:pt x="293417" y="17859"/>
                  </a:lnTo>
                  <a:lnTo>
                    <a:pt x="270966" y="4030"/>
                  </a:lnTo>
                  <a:lnTo>
                    <a:pt x="245824" y="0"/>
                  </a:lnTo>
                  <a:close/>
                </a:path>
              </a:pathLst>
            </a:custGeom>
            <a:solidFill>
              <a:srgbClr val="A6A6A6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9539303" y="2211371"/>
              <a:ext cx="606425" cy="600075"/>
            </a:xfrm>
            <a:custGeom>
              <a:avLst/>
              <a:gdLst/>
              <a:ahLst/>
              <a:cxnLst/>
              <a:rect l="l" t="t" r="r" b="b"/>
              <a:pathLst>
                <a:path w="606425" h="600075">
                  <a:moveTo>
                    <a:pt x="21002" y="308689"/>
                  </a:moveTo>
                  <a:lnTo>
                    <a:pt x="5685" y="287184"/>
                  </a:lnTo>
                  <a:lnTo>
                    <a:pt x="0" y="262381"/>
                  </a:lnTo>
                  <a:lnTo>
                    <a:pt x="4054" y="237269"/>
                  </a:lnTo>
                  <a:lnTo>
                    <a:pt x="17954" y="214836"/>
                  </a:lnTo>
                  <a:lnTo>
                    <a:pt x="199564" y="20907"/>
                  </a:lnTo>
                  <a:lnTo>
                    <a:pt x="221015" y="5661"/>
                  </a:lnTo>
                  <a:lnTo>
                    <a:pt x="245824" y="0"/>
                  </a:lnTo>
                  <a:lnTo>
                    <a:pt x="270966" y="4030"/>
                  </a:lnTo>
                  <a:lnTo>
                    <a:pt x="293417" y="17859"/>
                  </a:lnTo>
                  <a:lnTo>
                    <a:pt x="585009" y="291163"/>
                  </a:lnTo>
                  <a:lnTo>
                    <a:pt x="600329" y="312685"/>
                  </a:lnTo>
                  <a:lnTo>
                    <a:pt x="606028" y="337518"/>
                  </a:lnTo>
                  <a:lnTo>
                    <a:pt x="602011" y="362636"/>
                  </a:lnTo>
                  <a:lnTo>
                    <a:pt x="588184" y="385016"/>
                  </a:lnTo>
                  <a:lnTo>
                    <a:pt x="406447" y="578945"/>
                  </a:lnTo>
                  <a:lnTo>
                    <a:pt x="384996" y="594191"/>
                  </a:lnTo>
                  <a:lnTo>
                    <a:pt x="360187" y="599852"/>
                  </a:lnTo>
                  <a:lnTo>
                    <a:pt x="335045" y="595822"/>
                  </a:lnTo>
                  <a:lnTo>
                    <a:pt x="312594" y="581993"/>
                  </a:lnTo>
                  <a:lnTo>
                    <a:pt x="21002" y="308689"/>
                  </a:lnTo>
                  <a:close/>
                </a:path>
              </a:pathLst>
            </a:custGeom>
            <a:ln w="9525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9505568" y="1851405"/>
            <a:ext cx="50990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10" dirty="0">
                <a:latin typeface="Arial"/>
                <a:cs typeface="Arial"/>
              </a:rPr>
              <a:t>Feeder</a:t>
            </a:r>
            <a:endParaRPr sz="1200">
              <a:latin typeface="Arial"/>
              <a:cs typeface="Arial"/>
            </a:endParaRPr>
          </a:p>
          <a:p>
            <a:pPr marL="30480">
              <a:lnSpc>
                <a:spcPct val="100000"/>
              </a:lnSpc>
            </a:pPr>
            <a:r>
              <a:rPr sz="1200" i="1" spc="-10" dirty="0">
                <a:latin typeface="Arial"/>
                <a:cs typeface="Arial"/>
              </a:rPr>
              <a:t>tie-</a:t>
            </a:r>
            <a:r>
              <a:rPr sz="1200" i="1" spc="-20" dirty="0">
                <a:latin typeface="Arial"/>
                <a:cs typeface="Arial"/>
              </a:rPr>
              <a:t>line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6816852" y="1906523"/>
            <a:ext cx="3336925" cy="2758440"/>
            <a:chOff x="6816852" y="1906523"/>
            <a:chExt cx="3336925" cy="2758440"/>
          </a:xfrm>
        </p:grpSpPr>
        <p:sp>
          <p:nvSpPr>
            <p:cNvPr id="66" name="object 66"/>
            <p:cNvSpPr/>
            <p:nvPr/>
          </p:nvSpPr>
          <p:spPr>
            <a:xfrm>
              <a:off x="9149334" y="4057650"/>
              <a:ext cx="476250" cy="313690"/>
            </a:xfrm>
            <a:custGeom>
              <a:avLst/>
              <a:gdLst/>
              <a:ahLst/>
              <a:cxnLst/>
              <a:rect l="l" t="t" r="r" b="b"/>
              <a:pathLst>
                <a:path w="476250" h="313689">
                  <a:moveTo>
                    <a:pt x="0" y="0"/>
                  </a:moveTo>
                  <a:lnTo>
                    <a:pt x="475869" y="313563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188005" y="4079557"/>
              <a:ext cx="232028" cy="228981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861298" y="3748277"/>
              <a:ext cx="1283335" cy="311785"/>
            </a:xfrm>
            <a:custGeom>
              <a:avLst/>
              <a:gdLst/>
              <a:ahLst/>
              <a:cxnLst/>
              <a:rect l="l" t="t" r="r" b="b"/>
              <a:pathLst>
                <a:path w="1283334" h="311785">
                  <a:moveTo>
                    <a:pt x="288035" y="311531"/>
                  </a:moveTo>
                  <a:lnTo>
                    <a:pt x="802767" y="0"/>
                  </a:lnTo>
                </a:path>
                <a:path w="1283334" h="311785">
                  <a:moveTo>
                    <a:pt x="0" y="16764"/>
                  </a:moveTo>
                  <a:lnTo>
                    <a:pt x="386460" y="255651"/>
                  </a:lnTo>
                </a:path>
                <a:path w="1283334" h="311785">
                  <a:moveTo>
                    <a:pt x="786383" y="0"/>
                  </a:moveTo>
                  <a:lnTo>
                    <a:pt x="1282953" y="298958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710737" y="3768661"/>
              <a:ext cx="232028" cy="227456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445752" y="4209288"/>
              <a:ext cx="505968" cy="455675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6816852" y="1906523"/>
              <a:ext cx="469900" cy="250190"/>
            </a:xfrm>
            <a:custGeom>
              <a:avLst/>
              <a:gdLst/>
              <a:ahLst/>
              <a:cxnLst/>
              <a:rect l="l" t="t" r="r" b="b"/>
              <a:pathLst>
                <a:path w="469900" h="250189">
                  <a:moveTo>
                    <a:pt x="427736" y="0"/>
                  </a:moveTo>
                  <a:lnTo>
                    <a:pt x="41655" y="0"/>
                  </a:lnTo>
                  <a:lnTo>
                    <a:pt x="25449" y="3276"/>
                  </a:lnTo>
                  <a:lnTo>
                    <a:pt x="12207" y="12207"/>
                  </a:lnTo>
                  <a:lnTo>
                    <a:pt x="3276" y="25449"/>
                  </a:lnTo>
                  <a:lnTo>
                    <a:pt x="0" y="41655"/>
                  </a:lnTo>
                  <a:lnTo>
                    <a:pt x="0" y="208279"/>
                  </a:lnTo>
                  <a:lnTo>
                    <a:pt x="3276" y="224486"/>
                  </a:lnTo>
                  <a:lnTo>
                    <a:pt x="12207" y="237728"/>
                  </a:lnTo>
                  <a:lnTo>
                    <a:pt x="25449" y="246659"/>
                  </a:lnTo>
                  <a:lnTo>
                    <a:pt x="41655" y="249936"/>
                  </a:lnTo>
                  <a:lnTo>
                    <a:pt x="427736" y="249936"/>
                  </a:lnTo>
                  <a:lnTo>
                    <a:pt x="443942" y="246659"/>
                  </a:lnTo>
                  <a:lnTo>
                    <a:pt x="457184" y="237728"/>
                  </a:lnTo>
                  <a:lnTo>
                    <a:pt x="466115" y="224486"/>
                  </a:lnTo>
                  <a:lnTo>
                    <a:pt x="469392" y="208279"/>
                  </a:lnTo>
                  <a:lnTo>
                    <a:pt x="469392" y="41655"/>
                  </a:lnTo>
                  <a:lnTo>
                    <a:pt x="466115" y="25449"/>
                  </a:lnTo>
                  <a:lnTo>
                    <a:pt x="457184" y="12207"/>
                  </a:lnTo>
                  <a:lnTo>
                    <a:pt x="443942" y="3276"/>
                  </a:lnTo>
                  <a:lnTo>
                    <a:pt x="427736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72"/>
          <p:cNvSpPr txBox="1"/>
          <p:nvPr/>
        </p:nvSpPr>
        <p:spPr>
          <a:xfrm>
            <a:off x="6882510" y="1933702"/>
            <a:ext cx="34036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25" dirty="0">
                <a:solidFill>
                  <a:srgbClr val="FFFFFF"/>
                </a:solidFill>
                <a:latin typeface="Arial"/>
                <a:cs typeface="Arial"/>
              </a:rPr>
              <a:t>MGC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3410711" y="968883"/>
            <a:ext cx="7480300" cy="5532755"/>
            <a:chOff x="3410711" y="968883"/>
            <a:chExt cx="7480300" cy="5532755"/>
          </a:xfrm>
        </p:grpSpPr>
        <p:pic>
          <p:nvPicPr>
            <p:cNvPr id="74" name="object 7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023347" y="3800856"/>
              <a:ext cx="469392" cy="435863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788151" y="3962400"/>
              <a:ext cx="275844" cy="460248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5785104" y="3942587"/>
              <a:ext cx="274320" cy="480059"/>
            </a:xfrm>
            <a:custGeom>
              <a:avLst/>
              <a:gdLst/>
              <a:ahLst/>
              <a:cxnLst/>
              <a:rect l="l" t="t" r="r" b="b"/>
              <a:pathLst>
                <a:path w="274320" h="480060">
                  <a:moveTo>
                    <a:pt x="254254" y="0"/>
                  </a:moveTo>
                  <a:lnTo>
                    <a:pt x="20066" y="0"/>
                  </a:lnTo>
                  <a:lnTo>
                    <a:pt x="12269" y="1581"/>
                  </a:lnTo>
                  <a:lnTo>
                    <a:pt x="5889" y="5889"/>
                  </a:lnTo>
                  <a:lnTo>
                    <a:pt x="1581" y="12269"/>
                  </a:lnTo>
                  <a:lnTo>
                    <a:pt x="0" y="20066"/>
                  </a:lnTo>
                  <a:lnTo>
                    <a:pt x="0" y="459994"/>
                  </a:lnTo>
                  <a:lnTo>
                    <a:pt x="1581" y="467790"/>
                  </a:lnTo>
                  <a:lnTo>
                    <a:pt x="5889" y="474170"/>
                  </a:lnTo>
                  <a:lnTo>
                    <a:pt x="12269" y="478478"/>
                  </a:lnTo>
                  <a:lnTo>
                    <a:pt x="20066" y="480060"/>
                  </a:lnTo>
                  <a:lnTo>
                    <a:pt x="254254" y="480060"/>
                  </a:lnTo>
                  <a:lnTo>
                    <a:pt x="262050" y="478478"/>
                  </a:lnTo>
                  <a:lnTo>
                    <a:pt x="268430" y="474170"/>
                  </a:lnTo>
                  <a:lnTo>
                    <a:pt x="272738" y="467790"/>
                  </a:lnTo>
                  <a:lnTo>
                    <a:pt x="274320" y="459994"/>
                  </a:lnTo>
                  <a:lnTo>
                    <a:pt x="274320" y="20066"/>
                  </a:lnTo>
                  <a:lnTo>
                    <a:pt x="272738" y="12269"/>
                  </a:lnTo>
                  <a:lnTo>
                    <a:pt x="268430" y="5889"/>
                  </a:lnTo>
                  <a:lnTo>
                    <a:pt x="262050" y="1581"/>
                  </a:lnTo>
                  <a:lnTo>
                    <a:pt x="254254" y="0"/>
                  </a:lnTo>
                  <a:close/>
                </a:path>
              </a:pathLst>
            </a:custGeom>
            <a:solidFill>
              <a:srgbClr val="7E7E7E">
                <a:alpha val="3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5785104" y="3942587"/>
              <a:ext cx="274320" cy="480059"/>
            </a:xfrm>
            <a:custGeom>
              <a:avLst/>
              <a:gdLst/>
              <a:ahLst/>
              <a:cxnLst/>
              <a:rect l="l" t="t" r="r" b="b"/>
              <a:pathLst>
                <a:path w="274320" h="480060">
                  <a:moveTo>
                    <a:pt x="20066" y="480060"/>
                  </a:moveTo>
                  <a:lnTo>
                    <a:pt x="12269" y="478478"/>
                  </a:lnTo>
                  <a:lnTo>
                    <a:pt x="5889" y="474170"/>
                  </a:lnTo>
                  <a:lnTo>
                    <a:pt x="1581" y="467790"/>
                  </a:lnTo>
                  <a:lnTo>
                    <a:pt x="0" y="459994"/>
                  </a:lnTo>
                  <a:lnTo>
                    <a:pt x="0" y="20066"/>
                  </a:lnTo>
                  <a:lnTo>
                    <a:pt x="1581" y="12269"/>
                  </a:lnTo>
                  <a:lnTo>
                    <a:pt x="5889" y="5889"/>
                  </a:lnTo>
                  <a:lnTo>
                    <a:pt x="12269" y="1581"/>
                  </a:lnTo>
                  <a:lnTo>
                    <a:pt x="20066" y="0"/>
                  </a:lnTo>
                  <a:lnTo>
                    <a:pt x="254254" y="0"/>
                  </a:lnTo>
                  <a:lnTo>
                    <a:pt x="262050" y="1581"/>
                  </a:lnTo>
                  <a:lnTo>
                    <a:pt x="268430" y="5889"/>
                  </a:lnTo>
                  <a:lnTo>
                    <a:pt x="272738" y="12269"/>
                  </a:lnTo>
                  <a:lnTo>
                    <a:pt x="274320" y="20066"/>
                  </a:lnTo>
                  <a:lnTo>
                    <a:pt x="274320" y="459994"/>
                  </a:lnTo>
                  <a:lnTo>
                    <a:pt x="272738" y="467790"/>
                  </a:lnTo>
                  <a:lnTo>
                    <a:pt x="268430" y="474170"/>
                  </a:lnTo>
                  <a:lnTo>
                    <a:pt x="262050" y="478478"/>
                  </a:lnTo>
                  <a:lnTo>
                    <a:pt x="254254" y="480060"/>
                  </a:lnTo>
                  <a:lnTo>
                    <a:pt x="20066" y="480060"/>
                  </a:lnTo>
                  <a:close/>
                </a:path>
              </a:pathLst>
            </a:custGeom>
            <a:ln w="12699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410711" y="4411979"/>
              <a:ext cx="2846832" cy="1807464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9345929" y="2236469"/>
              <a:ext cx="201295" cy="178435"/>
            </a:xfrm>
            <a:custGeom>
              <a:avLst/>
              <a:gdLst/>
              <a:ahLst/>
              <a:cxnLst/>
              <a:rect l="l" t="t" r="r" b="b"/>
              <a:pathLst>
                <a:path w="201295" h="178435">
                  <a:moveTo>
                    <a:pt x="0" y="0"/>
                  </a:moveTo>
                  <a:lnTo>
                    <a:pt x="201168" y="178307"/>
                  </a:lnTo>
                </a:path>
              </a:pathLst>
            </a:custGeom>
            <a:ln w="38100">
              <a:solidFill>
                <a:srgbClr val="C5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804403" y="4386072"/>
              <a:ext cx="309880" cy="306705"/>
            </a:xfrm>
            <a:custGeom>
              <a:avLst/>
              <a:gdLst/>
              <a:ahLst/>
              <a:cxnLst/>
              <a:rect l="l" t="t" r="r" b="b"/>
              <a:pathLst>
                <a:path w="309879" h="306704">
                  <a:moveTo>
                    <a:pt x="258318" y="0"/>
                  </a:moveTo>
                  <a:lnTo>
                    <a:pt x="51053" y="0"/>
                  </a:lnTo>
                  <a:lnTo>
                    <a:pt x="31182" y="4012"/>
                  </a:lnTo>
                  <a:lnTo>
                    <a:pt x="14954" y="14954"/>
                  </a:lnTo>
                  <a:lnTo>
                    <a:pt x="4012" y="31182"/>
                  </a:lnTo>
                  <a:lnTo>
                    <a:pt x="0" y="51053"/>
                  </a:lnTo>
                  <a:lnTo>
                    <a:pt x="0" y="255269"/>
                  </a:lnTo>
                  <a:lnTo>
                    <a:pt x="4012" y="275141"/>
                  </a:lnTo>
                  <a:lnTo>
                    <a:pt x="14954" y="291369"/>
                  </a:lnTo>
                  <a:lnTo>
                    <a:pt x="31182" y="302311"/>
                  </a:lnTo>
                  <a:lnTo>
                    <a:pt x="51053" y="306323"/>
                  </a:lnTo>
                  <a:lnTo>
                    <a:pt x="258318" y="306323"/>
                  </a:lnTo>
                  <a:lnTo>
                    <a:pt x="278189" y="302311"/>
                  </a:lnTo>
                  <a:lnTo>
                    <a:pt x="294417" y="291369"/>
                  </a:lnTo>
                  <a:lnTo>
                    <a:pt x="305359" y="275141"/>
                  </a:lnTo>
                  <a:lnTo>
                    <a:pt x="309372" y="255269"/>
                  </a:lnTo>
                  <a:lnTo>
                    <a:pt x="309372" y="51053"/>
                  </a:lnTo>
                  <a:lnTo>
                    <a:pt x="305359" y="31182"/>
                  </a:lnTo>
                  <a:lnTo>
                    <a:pt x="294417" y="14954"/>
                  </a:lnTo>
                  <a:lnTo>
                    <a:pt x="278189" y="4012"/>
                  </a:lnTo>
                  <a:lnTo>
                    <a:pt x="258318" y="0"/>
                  </a:lnTo>
                  <a:close/>
                </a:path>
              </a:pathLst>
            </a:custGeom>
            <a:solidFill>
              <a:srgbClr val="A6A6A6">
                <a:alpha val="6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804403" y="4386072"/>
              <a:ext cx="309880" cy="306705"/>
            </a:xfrm>
            <a:custGeom>
              <a:avLst/>
              <a:gdLst/>
              <a:ahLst/>
              <a:cxnLst/>
              <a:rect l="l" t="t" r="r" b="b"/>
              <a:pathLst>
                <a:path w="309879" h="306704">
                  <a:moveTo>
                    <a:pt x="0" y="51053"/>
                  </a:moveTo>
                  <a:lnTo>
                    <a:pt x="4012" y="31182"/>
                  </a:lnTo>
                  <a:lnTo>
                    <a:pt x="14954" y="14954"/>
                  </a:lnTo>
                  <a:lnTo>
                    <a:pt x="31182" y="4012"/>
                  </a:lnTo>
                  <a:lnTo>
                    <a:pt x="51053" y="0"/>
                  </a:lnTo>
                  <a:lnTo>
                    <a:pt x="258318" y="0"/>
                  </a:lnTo>
                  <a:lnTo>
                    <a:pt x="278189" y="4012"/>
                  </a:lnTo>
                  <a:lnTo>
                    <a:pt x="294417" y="14954"/>
                  </a:lnTo>
                  <a:lnTo>
                    <a:pt x="305359" y="31182"/>
                  </a:lnTo>
                  <a:lnTo>
                    <a:pt x="309372" y="51053"/>
                  </a:lnTo>
                  <a:lnTo>
                    <a:pt x="309372" y="255269"/>
                  </a:lnTo>
                  <a:lnTo>
                    <a:pt x="305359" y="275141"/>
                  </a:lnTo>
                  <a:lnTo>
                    <a:pt x="294417" y="291369"/>
                  </a:lnTo>
                  <a:lnTo>
                    <a:pt x="278189" y="302311"/>
                  </a:lnTo>
                  <a:lnTo>
                    <a:pt x="258318" y="306323"/>
                  </a:lnTo>
                  <a:lnTo>
                    <a:pt x="51053" y="306323"/>
                  </a:lnTo>
                  <a:lnTo>
                    <a:pt x="31182" y="302311"/>
                  </a:lnTo>
                  <a:lnTo>
                    <a:pt x="14954" y="291369"/>
                  </a:lnTo>
                  <a:lnTo>
                    <a:pt x="4012" y="275141"/>
                  </a:lnTo>
                  <a:lnTo>
                    <a:pt x="0" y="255269"/>
                  </a:lnTo>
                  <a:lnTo>
                    <a:pt x="0" y="51053"/>
                  </a:lnTo>
                  <a:close/>
                </a:path>
              </a:pathLst>
            </a:custGeom>
            <a:ln w="9525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837932" y="4383023"/>
              <a:ext cx="260603" cy="249936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219188" y="4735067"/>
              <a:ext cx="246888" cy="224028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432291" y="2616708"/>
              <a:ext cx="248411" cy="224027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009631" y="2228088"/>
              <a:ext cx="246888" cy="225551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642092" y="3166872"/>
              <a:ext cx="248411" cy="225551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936480" y="3703319"/>
              <a:ext cx="246888" cy="225551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496300" y="3538728"/>
              <a:ext cx="248411" cy="225552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714744" y="4507992"/>
              <a:ext cx="248411" cy="224028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8036089" y="3653881"/>
              <a:ext cx="641985" cy="572135"/>
            </a:xfrm>
            <a:custGeom>
              <a:avLst/>
              <a:gdLst/>
              <a:ahLst/>
              <a:cxnLst/>
              <a:rect l="l" t="t" r="r" b="b"/>
              <a:pathLst>
                <a:path w="641984" h="572135">
                  <a:moveTo>
                    <a:pt x="443001" y="0"/>
                  </a:moveTo>
                  <a:lnTo>
                    <a:pt x="32093" y="228000"/>
                  </a:lnTo>
                  <a:lnTo>
                    <a:pt x="1883" y="266942"/>
                  </a:lnTo>
                  <a:lnTo>
                    <a:pt x="0" y="291562"/>
                  </a:lnTo>
                  <a:lnTo>
                    <a:pt x="7963" y="315884"/>
                  </a:lnTo>
                  <a:lnTo>
                    <a:pt x="135344" y="539531"/>
                  </a:lnTo>
                  <a:lnTo>
                    <a:pt x="152110" y="558857"/>
                  </a:lnTo>
                  <a:lnTo>
                    <a:pt x="174222" y="569837"/>
                  </a:lnTo>
                  <a:lnTo>
                    <a:pt x="198834" y="571696"/>
                  </a:lnTo>
                  <a:lnTo>
                    <a:pt x="223101" y="563661"/>
                  </a:lnTo>
                  <a:lnTo>
                    <a:pt x="609816" y="343570"/>
                  </a:lnTo>
                  <a:lnTo>
                    <a:pt x="629068" y="326804"/>
                  </a:lnTo>
                  <a:lnTo>
                    <a:pt x="640010" y="304692"/>
                  </a:lnTo>
                  <a:lnTo>
                    <a:pt x="641856" y="280080"/>
                  </a:lnTo>
                  <a:lnTo>
                    <a:pt x="633819" y="255813"/>
                  </a:lnTo>
                  <a:lnTo>
                    <a:pt x="506438" y="32039"/>
                  </a:lnTo>
                  <a:lnTo>
                    <a:pt x="489690" y="12787"/>
                  </a:lnTo>
                  <a:lnTo>
                    <a:pt x="467608" y="1845"/>
                  </a:lnTo>
                  <a:lnTo>
                    <a:pt x="443001" y="0"/>
                  </a:lnTo>
                  <a:close/>
                </a:path>
              </a:pathLst>
            </a:custGeom>
            <a:solidFill>
              <a:srgbClr val="A6A6A6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8036089" y="3653881"/>
              <a:ext cx="641985" cy="572135"/>
            </a:xfrm>
            <a:custGeom>
              <a:avLst/>
              <a:gdLst/>
              <a:ahLst/>
              <a:cxnLst/>
              <a:rect l="l" t="t" r="r" b="b"/>
              <a:pathLst>
                <a:path w="641984" h="572135">
                  <a:moveTo>
                    <a:pt x="7963" y="315884"/>
                  </a:moveTo>
                  <a:lnTo>
                    <a:pt x="0" y="291562"/>
                  </a:lnTo>
                  <a:lnTo>
                    <a:pt x="1883" y="266942"/>
                  </a:lnTo>
                  <a:lnTo>
                    <a:pt x="12838" y="244822"/>
                  </a:lnTo>
                  <a:lnTo>
                    <a:pt x="32093" y="228000"/>
                  </a:lnTo>
                  <a:lnTo>
                    <a:pt x="418681" y="8036"/>
                  </a:lnTo>
                  <a:lnTo>
                    <a:pt x="443001" y="0"/>
                  </a:lnTo>
                  <a:lnTo>
                    <a:pt x="467608" y="1845"/>
                  </a:lnTo>
                  <a:lnTo>
                    <a:pt x="489690" y="12787"/>
                  </a:lnTo>
                  <a:lnTo>
                    <a:pt x="506438" y="32039"/>
                  </a:lnTo>
                  <a:lnTo>
                    <a:pt x="633819" y="255813"/>
                  </a:lnTo>
                  <a:lnTo>
                    <a:pt x="641856" y="280080"/>
                  </a:lnTo>
                  <a:lnTo>
                    <a:pt x="640010" y="304692"/>
                  </a:lnTo>
                  <a:lnTo>
                    <a:pt x="629068" y="326804"/>
                  </a:lnTo>
                  <a:lnTo>
                    <a:pt x="609816" y="343570"/>
                  </a:lnTo>
                  <a:lnTo>
                    <a:pt x="223101" y="563661"/>
                  </a:lnTo>
                  <a:lnTo>
                    <a:pt x="198834" y="571696"/>
                  </a:lnTo>
                  <a:lnTo>
                    <a:pt x="174222" y="569837"/>
                  </a:lnTo>
                  <a:lnTo>
                    <a:pt x="152110" y="558857"/>
                  </a:lnTo>
                  <a:lnTo>
                    <a:pt x="135344" y="539531"/>
                  </a:lnTo>
                  <a:lnTo>
                    <a:pt x="7963" y="315884"/>
                  </a:lnTo>
                  <a:close/>
                </a:path>
              </a:pathLst>
            </a:custGeom>
            <a:ln w="9525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477000" y="5590031"/>
              <a:ext cx="1651888" cy="911199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5851017" y="968882"/>
              <a:ext cx="4929505" cy="1485900"/>
            </a:xfrm>
            <a:custGeom>
              <a:avLst/>
              <a:gdLst/>
              <a:ahLst/>
              <a:cxnLst/>
              <a:rect l="l" t="t" r="r" b="b"/>
              <a:pathLst>
                <a:path w="4929505" h="1485900">
                  <a:moveTo>
                    <a:pt x="339217" y="1485646"/>
                  </a:moveTo>
                  <a:lnTo>
                    <a:pt x="323367" y="1457198"/>
                  </a:lnTo>
                  <a:lnTo>
                    <a:pt x="292608" y="1401953"/>
                  </a:lnTo>
                  <a:lnTo>
                    <a:pt x="276517" y="1425575"/>
                  </a:lnTo>
                  <a:lnTo>
                    <a:pt x="16002" y="1248156"/>
                  </a:lnTo>
                  <a:lnTo>
                    <a:pt x="0" y="1271778"/>
                  </a:lnTo>
                  <a:lnTo>
                    <a:pt x="260426" y="1449209"/>
                  </a:lnTo>
                  <a:lnTo>
                    <a:pt x="244348" y="1472819"/>
                  </a:lnTo>
                  <a:lnTo>
                    <a:pt x="339217" y="1485646"/>
                  </a:lnTo>
                  <a:close/>
                </a:path>
                <a:path w="4929505" h="1485900">
                  <a:moveTo>
                    <a:pt x="3217164" y="8382"/>
                  </a:moveTo>
                  <a:lnTo>
                    <a:pt x="3189859" y="0"/>
                  </a:lnTo>
                  <a:lnTo>
                    <a:pt x="3021673" y="550646"/>
                  </a:lnTo>
                  <a:lnTo>
                    <a:pt x="2994279" y="542290"/>
                  </a:lnTo>
                  <a:lnTo>
                    <a:pt x="3010281" y="636778"/>
                  </a:lnTo>
                  <a:lnTo>
                    <a:pt x="3071241" y="572643"/>
                  </a:lnTo>
                  <a:lnTo>
                    <a:pt x="3076321" y="567309"/>
                  </a:lnTo>
                  <a:lnTo>
                    <a:pt x="3048990" y="558977"/>
                  </a:lnTo>
                  <a:lnTo>
                    <a:pt x="3217164" y="8382"/>
                  </a:lnTo>
                  <a:close/>
                </a:path>
                <a:path w="4929505" h="1485900">
                  <a:moveTo>
                    <a:pt x="4929124" y="858774"/>
                  </a:moveTo>
                  <a:lnTo>
                    <a:pt x="4901819" y="850392"/>
                  </a:lnTo>
                  <a:lnTo>
                    <a:pt x="4798390" y="1192415"/>
                  </a:lnTo>
                  <a:lnTo>
                    <a:pt x="4771009" y="1184148"/>
                  </a:lnTo>
                  <a:lnTo>
                    <a:pt x="4787265" y="1278636"/>
                  </a:lnTo>
                  <a:lnTo>
                    <a:pt x="4847895" y="1214374"/>
                  </a:lnTo>
                  <a:lnTo>
                    <a:pt x="4853051" y="1208913"/>
                  </a:lnTo>
                  <a:lnTo>
                    <a:pt x="4825695" y="1200670"/>
                  </a:lnTo>
                  <a:lnTo>
                    <a:pt x="4929124" y="8587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798308" y="1435608"/>
              <a:ext cx="517398" cy="368046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211311" y="1203960"/>
              <a:ext cx="518922" cy="368046"/>
            </a:xfrm>
            <a:prstGeom prst="rect">
              <a:avLst/>
            </a:prstGeom>
          </p:spPr>
        </p:pic>
      </p:grpSp>
      <p:sp>
        <p:nvSpPr>
          <p:cNvPr id="96" name="object 96"/>
          <p:cNvSpPr txBox="1"/>
          <p:nvPr/>
        </p:nvSpPr>
        <p:spPr>
          <a:xfrm>
            <a:off x="10361168" y="1290954"/>
            <a:ext cx="120840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7160" marR="5080" indent="-125095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latin typeface="Arial"/>
                <a:cs typeface="Arial"/>
              </a:rPr>
              <a:t>Feeder-level microgrid</a:t>
            </a:r>
            <a:endParaRPr sz="160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8835008" y="629158"/>
            <a:ext cx="147637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1780" marR="5080" indent="-259079">
              <a:lnSpc>
                <a:spcPct val="100000"/>
              </a:lnSpc>
              <a:spcBef>
                <a:spcPts val="95"/>
              </a:spcBef>
            </a:pPr>
            <a:r>
              <a:rPr sz="1600" b="1" i="1" spc="-20" dirty="0">
                <a:latin typeface="Arial"/>
                <a:cs typeface="Arial"/>
              </a:rPr>
              <a:t>Multi-</a:t>
            </a:r>
            <a:r>
              <a:rPr sz="1600" b="1" i="1" spc="-10" dirty="0">
                <a:latin typeface="Arial"/>
                <a:cs typeface="Arial"/>
              </a:rPr>
              <a:t>customer microgrid</a:t>
            </a:r>
            <a:endParaRPr sz="160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4496561" y="1917954"/>
            <a:ext cx="161163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8455" marR="5080" indent="-326390">
              <a:lnSpc>
                <a:spcPct val="100000"/>
              </a:lnSpc>
              <a:spcBef>
                <a:spcPts val="95"/>
              </a:spcBef>
            </a:pPr>
            <a:r>
              <a:rPr sz="1600" b="1" i="1" spc="-20" dirty="0">
                <a:latin typeface="Arial"/>
                <a:cs typeface="Arial"/>
              </a:rPr>
              <a:t>Single-</a:t>
            </a:r>
            <a:r>
              <a:rPr sz="1600" b="1" i="1" spc="-10" dirty="0">
                <a:latin typeface="Arial"/>
                <a:cs typeface="Arial"/>
              </a:rPr>
              <a:t>customer microgrid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9" name="object 99"/>
          <p:cNvGrpSpPr/>
          <p:nvPr/>
        </p:nvGrpSpPr>
        <p:grpSpPr>
          <a:xfrm>
            <a:off x="6006084" y="3276600"/>
            <a:ext cx="1822450" cy="3068955"/>
            <a:chOff x="6006084" y="3276600"/>
            <a:chExt cx="1822450" cy="3068955"/>
          </a:xfrm>
        </p:grpSpPr>
        <p:pic>
          <p:nvPicPr>
            <p:cNvPr id="100" name="object 10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703462" y="5884635"/>
              <a:ext cx="615547" cy="460615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187679" y="5607662"/>
              <a:ext cx="640473" cy="498396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006084" y="3788663"/>
              <a:ext cx="246887" cy="224028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539484" y="3276600"/>
              <a:ext cx="246888" cy="224027"/>
            </a:xfrm>
            <a:prstGeom prst="rect">
              <a:avLst/>
            </a:prstGeom>
          </p:spPr>
        </p:pic>
      </p:grpSp>
      <p:sp>
        <p:nvSpPr>
          <p:cNvPr id="104" name="object 104"/>
          <p:cNvSpPr txBox="1">
            <a:spLocks noGrp="1"/>
          </p:cNvSpPr>
          <p:nvPr>
            <p:ph type="sldNum" sz="quarter" idx="7"/>
          </p:nvPr>
        </p:nvSpPr>
        <p:spPr>
          <a:xfrm>
            <a:off x="134721" y="6700743"/>
            <a:ext cx="201929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800" b="0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lang="en-US" spc="-25" smtClean="0"/>
              <a:pPr marL="38100">
                <a:lnSpc>
                  <a:spcPct val="100000"/>
                </a:lnSpc>
                <a:spcBef>
                  <a:spcPts val="25"/>
                </a:spcBef>
              </a:pPr>
              <a:t>3</a:t>
            </a:fld>
            <a:endParaRPr spc="-25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0AEA81F8-2A1F-5500-F8DD-22B4B97156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73025" y="203201"/>
            <a:ext cx="114300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6250">
              <a:lnSpc>
                <a:spcPct val="100000"/>
              </a:lnSpc>
              <a:spcBef>
                <a:spcPts val="100"/>
              </a:spcBef>
            </a:pPr>
            <a:r>
              <a:rPr sz="3200" spc="-65" dirty="0">
                <a:solidFill>
                  <a:schemeClr val="bg1"/>
                </a:solidFill>
              </a:rPr>
              <a:t>Types</a:t>
            </a:r>
            <a:r>
              <a:rPr sz="3200" spc="70" dirty="0">
                <a:solidFill>
                  <a:schemeClr val="bg1"/>
                </a:solidFill>
              </a:rPr>
              <a:t> </a:t>
            </a:r>
            <a:r>
              <a:rPr sz="3200" dirty="0">
                <a:solidFill>
                  <a:schemeClr val="bg1"/>
                </a:solidFill>
              </a:rPr>
              <a:t>of</a:t>
            </a:r>
            <a:r>
              <a:rPr sz="3200" spc="80" dirty="0">
                <a:solidFill>
                  <a:schemeClr val="bg1"/>
                </a:solidFill>
              </a:rPr>
              <a:t> </a:t>
            </a:r>
            <a:r>
              <a:rPr sz="3200" dirty="0">
                <a:solidFill>
                  <a:schemeClr val="bg1"/>
                </a:solidFill>
              </a:rPr>
              <a:t>Microgrids/Range</a:t>
            </a:r>
            <a:r>
              <a:rPr sz="3200" spc="80" dirty="0">
                <a:solidFill>
                  <a:schemeClr val="bg1"/>
                </a:solidFill>
              </a:rPr>
              <a:t> </a:t>
            </a:r>
            <a:r>
              <a:rPr sz="3200" dirty="0">
                <a:solidFill>
                  <a:schemeClr val="bg1"/>
                </a:solidFill>
              </a:rPr>
              <a:t>of</a:t>
            </a:r>
            <a:r>
              <a:rPr sz="3200" spc="75" dirty="0">
                <a:solidFill>
                  <a:schemeClr val="bg1"/>
                </a:solidFill>
              </a:rPr>
              <a:t> Objective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C4F21A-8EC6-9D1A-FE36-1CFA4738CFB9}"/>
              </a:ext>
            </a:extLst>
          </p:cNvPr>
          <p:cNvSpPr txBox="1"/>
          <p:nvPr/>
        </p:nvSpPr>
        <p:spPr>
          <a:xfrm>
            <a:off x="195262" y="956118"/>
            <a:ext cx="11801475" cy="4516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9266" marR="189865" lvl="0" indent="-457200" algn="l" defTabSz="914400" rtl="0" eaLnBrk="0" fontAlgn="base" latinLnBrk="0" hangingPunct="0">
              <a:lnSpc>
                <a:spcPct val="100000"/>
              </a:lnSpc>
              <a:spcBef>
                <a:spcPts val="105"/>
              </a:spcBef>
              <a:spcAft>
                <a:spcPct val="0"/>
              </a:spcAft>
              <a:buClr>
                <a:schemeClr val="bg1"/>
              </a:buClr>
              <a:buSzPct val="88000"/>
              <a:buFont typeface="Arial" panose="020B0604020202020204" pitchFamily="34" charset="0"/>
              <a:buChar char="•"/>
              <a:tabLst>
                <a:tab pos="243840" algn="l"/>
                <a:tab pos="5115560" algn="l"/>
              </a:tabLst>
              <a:defRPr/>
            </a:pPr>
            <a:r>
              <a:rPr kumimoji="0" lang="en-US" sz="2400" b="1" i="0" u="none" strike="noStrike" kern="1200" cap="none" spc="-1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Commercial/Industrial</a:t>
            </a:r>
            <a:r>
              <a:rPr kumimoji="0" lang="en-US" sz="2400" b="1" i="0" u="none" strike="noStrike" kern="1200" cap="none" spc="-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lang="en-US" sz="2400" spc="-110" dirty="0">
                <a:solidFill>
                  <a:schemeClr val="bg1"/>
                </a:solidFill>
                <a:latin typeface="Arial"/>
                <a:cs typeface="Arial"/>
              </a:rPr>
              <a:t>G</a:t>
            </a:r>
            <a:r>
              <a:rPr kumimoji="0" lang="en-US" sz="2400" b="0" i="0" u="none" strike="noStrike" kern="1200" cap="none" spc="-11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enerally</a:t>
            </a:r>
            <a:r>
              <a:rPr kumimoji="0" lang="en-US" sz="2400" b="0" i="0" u="none" strike="noStrike" kern="1200" cap="none" spc="-1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built</a:t>
            </a:r>
            <a:r>
              <a:rPr kumimoji="0" lang="en-US" sz="2400" b="0" i="0" u="none" strike="noStrike" kern="1200" cap="none" spc="-1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lang="en-US" sz="2400" b="0" i="0" u="none" strike="noStrike" kern="1200" cap="none" spc="-1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en-US" sz="2400" b="0" i="0" u="none" strike="noStrike" kern="1200" cap="none" spc="-1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1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goal</a:t>
            </a:r>
            <a:r>
              <a:rPr kumimoji="0" lang="en-US" sz="2400" b="0" i="0" u="none" strike="noStrike" kern="1200" cap="none" spc="-11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lang="en-US" sz="2400" b="0" i="0" u="none" strike="noStrike" kern="1200" cap="none" spc="-1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reducing </a:t>
            </a:r>
            <a:r>
              <a:rPr kumimoji="0" lang="en-US" sz="2400" b="0" i="0" u="none" strike="noStrike" kern="1200" cap="none" spc="-1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demand</a:t>
            </a:r>
            <a:r>
              <a:rPr kumimoji="0" lang="en-US" sz="2400" b="0" i="0" u="none" strike="noStrike" kern="1200" cap="none" spc="-1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1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lang="en-US" sz="2400" b="0" i="0" u="none" strike="noStrike" kern="1200" cap="none" spc="-1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costs</a:t>
            </a:r>
            <a:r>
              <a:rPr kumimoji="0" lang="en-US" sz="2400" b="0" i="0" u="none" strike="noStrike" kern="1200" cap="none" spc="-1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7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during</a:t>
            </a:r>
            <a:r>
              <a:rPr kumimoji="0" lang="en-US" sz="2400" b="0" i="0" u="none" strike="noStrike" kern="1200" cap="none" spc="-1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7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normal</a:t>
            </a:r>
            <a:r>
              <a:rPr kumimoji="0" lang="en-US" sz="2400" b="0" i="0" u="none" strike="noStrike" kern="1200" cap="none" spc="-11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6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operation,</a:t>
            </a:r>
            <a:r>
              <a:rPr kumimoji="0" lang="en-US" sz="2400" b="0" i="0" u="none" strike="noStrike" kern="1200" cap="none" spc="-1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8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although</a:t>
            </a:r>
            <a:r>
              <a:rPr kumimoji="0" lang="en-US" sz="2400" b="0" i="0" u="none" strike="noStrike" kern="1200" cap="none" spc="-1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en-US" sz="2400" b="0" i="0" u="none" strike="noStrike" kern="1200" cap="none" spc="-1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7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operation</a:t>
            </a:r>
            <a:r>
              <a:rPr kumimoji="0" lang="en-US" sz="2400" b="0" i="0" u="none" strike="noStrike" kern="1200" cap="none" spc="-1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lang="en-US" sz="2400" b="0" i="0" u="none" strike="noStrike" kern="1200" cap="none" spc="-11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critical </a:t>
            </a:r>
            <a:r>
              <a:rPr kumimoji="0" lang="en-US" sz="2400" b="0" i="0" u="none" strike="noStrike" kern="1200" cap="none" spc="-8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functions</a:t>
            </a:r>
            <a:r>
              <a:rPr kumimoji="0" lang="en-US" sz="2400" b="0" i="0" u="none" strike="noStrike" kern="1200" cap="none" spc="-1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7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during</a:t>
            </a:r>
            <a:r>
              <a:rPr kumimoji="0" lang="en-US" sz="2400" b="0" i="0" u="none" strike="noStrike" kern="1200" cap="none" spc="-1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outages</a:t>
            </a:r>
            <a:r>
              <a:rPr kumimoji="0" lang="en-US" sz="2400" b="0" i="0" u="none" strike="noStrike" kern="1200" cap="none" spc="-1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1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lang="en-US" sz="2400" b="0" i="0" u="none" strike="noStrike" kern="1200" cap="none" spc="-1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15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also</a:t>
            </a:r>
            <a:r>
              <a:rPr kumimoji="0" lang="en-US" sz="2400" b="0" i="0" u="none" strike="noStrike" kern="1200" cap="none" spc="-10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important,</a:t>
            </a:r>
            <a:r>
              <a:rPr kumimoji="0" lang="en-US" sz="2400" b="0" i="0" u="none" strike="noStrike" kern="1200" cap="none" spc="-1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1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especially</a:t>
            </a:r>
            <a:r>
              <a:rPr kumimoji="0" lang="en-US" sz="2400" b="0" i="0" u="none" strike="noStrike" kern="1200" cap="none" spc="-15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lang="en-US" sz="2400" b="0" i="0" u="none" strike="noStrike" kern="1200" cap="none" spc="-10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9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</a:t>
            </a:r>
            <a:r>
              <a:rPr kumimoji="0" lang="en-US" sz="2400" b="0" i="0" u="none" strike="noStrike" kern="1200" cap="none" spc="-10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centers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266" marR="1204595" lvl="0" indent="-457200" algn="l" defTabSz="914400" rtl="0" eaLnBrk="0" fontAlgn="base" latinLnBrk="0" hangingPunct="0">
              <a:lnSpc>
                <a:spcPct val="100000"/>
              </a:lnSpc>
              <a:spcBef>
                <a:spcPts val="1920"/>
              </a:spcBef>
              <a:spcAft>
                <a:spcPct val="0"/>
              </a:spcAft>
              <a:buClr>
                <a:schemeClr val="bg1"/>
              </a:buClr>
              <a:buSzPct val="88000"/>
              <a:buFont typeface="Arial" panose="020B0604020202020204" pitchFamily="34" charset="0"/>
              <a:buChar char="•"/>
              <a:tabLst>
                <a:tab pos="243840" algn="l"/>
                <a:tab pos="4610735" algn="l"/>
              </a:tabLst>
              <a:defRPr/>
            </a:pPr>
            <a:r>
              <a:rPr kumimoji="0" lang="en-US" sz="2400" b="1" i="0" u="none" strike="noStrike" kern="1200" cap="none" spc="-1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Community/Utility</a:t>
            </a:r>
            <a:r>
              <a:rPr kumimoji="0" lang="en-US" sz="2400" b="1" i="0" u="none" strike="noStrike" kern="1200" cap="none" spc="-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spc="-145" dirty="0">
                <a:solidFill>
                  <a:schemeClr val="bg1"/>
                </a:solidFill>
                <a:latin typeface="Arial"/>
                <a:cs typeface="Arial"/>
              </a:rPr>
              <a:t>D</a:t>
            </a:r>
            <a:r>
              <a:rPr kumimoji="0" lang="en-US" sz="2400" b="0" i="0" u="none" strike="noStrike" kern="1200" cap="none" spc="-145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esigned</a:t>
            </a:r>
            <a:r>
              <a:rPr kumimoji="0" lang="en-US" sz="2400" b="0" i="0" u="none" strike="noStrike" kern="1200" cap="none" spc="-1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lang="en-US" sz="2400" b="0" i="0" u="none" strike="noStrike" kern="1200" cap="none" spc="-8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7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improve</a:t>
            </a:r>
            <a:r>
              <a:rPr kumimoji="0" lang="en-US" sz="2400" b="0" i="0" u="none" strike="noStrike" kern="1200" cap="none" spc="-11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reliability</a:t>
            </a:r>
            <a:r>
              <a:rPr kumimoji="0" lang="en-US" sz="2400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1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lang="en-US" sz="2400" b="0" i="0" u="none" strike="noStrike" kern="1200" cap="none" spc="-1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lang="en-US" sz="2400" b="0" i="0" u="none" strike="noStrike" kern="120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promote</a:t>
            </a:r>
            <a:r>
              <a:rPr kumimoji="0" lang="en-US" sz="2400" b="0" i="0" u="none" strike="noStrike" kern="1200" cap="none" spc="-1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8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community</a:t>
            </a:r>
            <a:r>
              <a:rPr kumimoji="0" lang="en-US" sz="2400" b="0" i="0" u="none" strike="noStrike" kern="1200" cap="none" spc="-1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participation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265" marR="5080" lvl="0" indent="-457200" algn="l" defTabSz="914400" rtl="0" eaLnBrk="0" fontAlgn="base" latinLnBrk="0" hangingPunct="0">
              <a:lnSpc>
                <a:spcPct val="100000"/>
              </a:lnSpc>
              <a:spcBef>
                <a:spcPts val="1920"/>
              </a:spcBef>
              <a:spcAft>
                <a:spcPct val="0"/>
              </a:spcAft>
              <a:buClr>
                <a:schemeClr val="bg1"/>
              </a:buClr>
              <a:buSzPct val="88000"/>
              <a:buFont typeface="Arial" panose="020B0604020202020204" pitchFamily="34" charset="0"/>
              <a:buChar char="•"/>
              <a:tabLst>
                <a:tab pos="243840" algn="l"/>
                <a:tab pos="4941570" algn="l"/>
              </a:tabLst>
              <a:defRPr/>
            </a:pPr>
            <a:r>
              <a:rPr kumimoji="0" lang="en-US" sz="24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Campus/Institutional</a:t>
            </a:r>
            <a:r>
              <a:rPr kumimoji="0" lang="en-US" sz="2400" b="1" i="0" u="none" strike="noStrike" kern="1200" cap="none" spc="-6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lang="en-US" sz="2400" spc="-135" dirty="0">
                <a:solidFill>
                  <a:schemeClr val="bg1"/>
                </a:solidFill>
                <a:latin typeface="Arial"/>
                <a:cs typeface="Arial"/>
              </a:rPr>
              <a:t>M</a:t>
            </a:r>
            <a:r>
              <a:rPr kumimoji="0" lang="en-US" sz="2400" b="0" i="0" u="none" strike="noStrike" kern="1200" cap="none" spc="-1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any</a:t>
            </a:r>
            <a:r>
              <a:rPr kumimoji="0" lang="en-US" sz="2400" b="0" i="0" u="none" strike="noStrike" kern="1200" cap="none" spc="-1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19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campuses</a:t>
            </a:r>
            <a:r>
              <a:rPr kumimoji="0" lang="en-US" sz="2400" b="0" i="0" u="none" strike="noStrike" kern="1200" cap="none" spc="-1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11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already</a:t>
            </a:r>
            <a:r>
              <a:rPr kumimoji="0" lang="en-US" sz="2400" b="0" i="0" u="none" strike="noStrike" kern="1200" cap="none" spc="-1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have</a:t>
            </a:r>
            <a:r>
              <a:rPr kumimoji="0" lang="en-US" sz="2400" b="0" i="0" u="none" strike="noStrike" kern="1200" cap="none" spc="-1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3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DG</a:t>
            </a:r>
            <a:r>
              <a:rPr kumimoji="0" lang="en-US" sz="2400" b="0" i="0" u="none" strike="noStrike" kern="1200" cap="none" spc="-1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10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resources,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lang="en-US" sz="2400" b="0" i="0" u="none" strike="noStrike" kern="1200" cap="none" spc="-1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6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microgrid</a:t>
            </a:r>
            <a:r>
              <a:rPr kumimoji="0" lang="en-US" sz="2400" b="0" i="0" u="none" strike="noStrike" kern="1200" cap="none" spc="-1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9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technology</a:t>
            </a:r>
            <a:r>
              <a:rPr kumimoji="0" lang="en-US" sz="2400" b="0" i="0" u="none" strike="noStrike" kern="1200" cap="none" spc="-11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6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linking</a:t>
            </a:r>
            <a:r>
              <a:rPr kumimoji="0" lang="en-US" sz="2400" b="0" i="0" u="none" strike="noStrike" kern="1200" cap="none" spc="-1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them</a:t>
            </a:r>
            <a:r>
              <a:rPr kumimoji="0" lang="en-US" sz="2400" b="0" i="0" u="none" strike="noStrike" kern="1200" cap="none" spc="-1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6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together.</a:t>
            </a:r>
            <a:r>
              <a:rPr kumimoji="0" lang="en-US" sz="2400" b="0" i="0" u="none" strike="noStrike" kern="1200" cap="none" spc="-1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17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They</a:t>
            </a:r>
            <a:r>
              <a:rPr kumimoji="0" lang="en-US" sz="2400" b="0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1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</a:t>
            </a:r>
            <a:r>
              <a:rPr kumimoji="0" lang="en-US" sz="2400" b="0" i="0" u="none" strike="noStrike" kern="1200" cap="none" spc="-1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10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usually</a:t>
            </a:r>
            <a:r>
              <a:rPr kumimoji="0" lang="en-US" sz="2400" b="0" i="0" u="none" strike="noStrike" kern="1200" cap="none" spc="-1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1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large</a:t>
            </a:r>
            <a:r>
              <a:rPr kumimoji="0" lang="en-US" sz="2400" b="0" i="0" u="none" strike="noStrike" kern="1200" cap="none" spc="-11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lang="en-US" sz="2400" b="0" i="0" u="none" strike="noStrike" kern="1200" cap="none" spc="-15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may</a:t>
            </a:r>
            <a:r>
              <a:rPr kumimoji="0" lang="en-US" sz="2400" b="0" i="0" u="none" strike="noStrike" kern="1200" cap="none" spc="-11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1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</a:t>
            </a:r>
            <a:r>
              <a:rPr kumimoji="0" lang="en-US" sz="2400" b="0" i="0" u="none" strike="noStrike" kern="1200" cap="none" spc="-1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9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involved</a:t>
            </a:r>
            <a:r>
              <a:rPr kumimoji="0" lang="en-US" sz="2400" b="0" i="0" u="none" strike="noStrike" kern="1200" cap="none" spc="-1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lang="en-US" sz="2400" b="0" i="0" u="none" strike="noStrike" kern="1200" cap="none" spc="-11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1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selling</a:t>
            </a:r>
            <a:r>
              <a:rPr kumimoji="0" lang="en-US" sz="2400" b="0" i="0" u="none" strike="noStrike" kern="1200" cap="none" spc="-1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2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excess</a:t>
            </a:r>
            <a:r>
              <a:rPr kumimoji="0" lang="en-US" sz="2400" b="0" i="0" u="none" strike="noStrike" kern="1200" cap="none" spc="-1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6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power</a:t>
            </a:r>
            <a:r>
              <a:rPr kumimoji="0" lang="en-US" sz="2400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lang="en-US" sz="2400" b="0" i="0" u="none" strike="noStrike" kern="1200" cap="none" spc="-10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en-US" sz="2400" b="0" i="0" u="none" strike="noStrike" kern="1200" cap="none" spc="-1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grid.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266" marR="374650" lvl="0" indent="-457200" algn="l" defTabSz="914400" rtl="0" eaLnBrk="0" fontAlgn="base" latinLnBrk="0" hangingPunct="0">
              <a:lnSpc>
                <a:spcPct val="100000"/>
              </a:lnSpc>
              <a:spcBef>
                <a:spcPts val="1920"/>
              </a:spcBef>
              <a:spcAft>
                <a:spcPct val="0"/>
              </a:spcAft>
              <a:buClr>
                <a:schemeClr val="bg1"/>
              </a:buClr>
              <a:buSzPct val="88000"/>
              <a:buFont typeface="Arial" panose="020B0604020202020204" pitchFamily="34" charset="0"/>
              <a:buChar char="•"/>
              <a:tabLst>
                <a:tab pos="243840" algn="l"/>
              </a:tabLst>
              <a:defRPr/>
            </a:pPr>
            <a:r>
              <a:rPr kumimoji="0" lang="en-US" sz="2400" b="1" i="0" u="none" strike="noStrike" kern="1200" cap="none" spc="-8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Military</a:t>
            </a:r>
            <a:r>
              <a:rPr kumimoji="0" lang="en-US" sz="2400" b="1" i="0" u="none" strike="noStrike" kern="1200" cap="none" spc="-17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en-US" sz="2400" b="1" i="0" u="none" strike="noStrike" kern="1200" cap="none" spc="-1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400" spc="-45" dirty="0">
                <a:solidFill>
                  <a:schemeClr val="bg1"/>
                </a:solidFill>
                <a:latin typeface="Arial"/>
                <a:cs typeface="Arial"/>
              </a:rPr>
              <a:t>C</a:t>
            </a:r>
            <a:r>
              <a:rPr kumimoji="0" lang="en-US" sz="2400" b="0" i="0" u="none" strike="noStrike" kern="1200" cap="none" spc="-45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ritical</a:t>
            </a:r>
            <a:r>
              <a:rPr kumimoji="0" lang="en-US" sz="2400" b="0" i="0" u="none" strike="noStrike" kern="1200" cap="none" spc="-10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1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loads,</a:t>
            </a:r>
            <a:r>
              <a:rPr kumimoji="0" lang="en-US" sz="2400" b="0" i="0" u="none" strike="noStrike" kern="1200" cap="none" spc="-11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10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cyber</a:t>
            </a:r>
            <a:r>
              <a:rPr kumimoji="0" lang="en-US" sz="2400" b="0" i="0" u="none" strike="noStrike" kern="1200" cap="none" spc="-1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1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lang="en-US" sz="2400" b="0" i="0" u="none" strike="noStrike" kern="1200" cap="none" spc="-1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1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physical</a:t>
            </a:r>
            <a:r>
              <a:rPr kumimoji="0" lang="en-US" sz="2400" b="0" i="0" u="none" strike="noStrike" kern="1200" cap="none" spc="-1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9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security,</a:t>
            </a:r>
            <a:r>
              <a:rPr kumimoji="0" lang="en-US" sz="2400" b="0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both</a:t>
            </a:r>
            <a:r>
              <a:rPr kumimoji="0" lang="en-US" sz="2400" b="0" i="0" u="none" strike="noStrike" kern="1200" cap="none" spc="-10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lang="en-US" sz="2400" b="0" i="0" u="none" strike="noStrike" kern="1200" cap="none" spc="-10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fixed </a:t>
            </a:r>
            <a:r>
              <a:rPr kumimoji="0" lang="en-US" sz="2400" b="0" i="0" u="none" strike="noStrike" kern="1200" cap="none" spc="-2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bases</a:t>
            </a:r>
            <a:r>
              <a:rPr kumimoji="0" lang="en-US" sz="2400" b="0" i="0" u="none" strike="noStrike" kern="1200" cap="none" spc="-1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1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lang="en-US" sz="2400" b="0" i="0" u="none" strike="noStrike" kern="1200" cap="none" spc="-1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forward</a:t>
            </a:r>
            <a:r>
              <a:rPr kumimoji="0" lang="en-US" sz="2400" b="0" i="0" u="none" strike="noStrike" kern="1200" cap="none" spc="-10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7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operating</a:t>
            </a:r>
            <a:r>
              <a:rPr kumimoji="0" lang="en-US" sz="2400" b="0" i="0" u="none" strike="noStrike" kern="1200" cap="none" spc="-1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bases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2DED39-F379-4FEB-642F-2C02B540F222}"/>
              </a:ext>
            </a:extLst>
          </p:cNvPr>
          <p:cNvSpPr txBox="1"/>
          <p:nvPr/>
        </p:nvSpPr>
        <p:spPr>
          <a:xfrm>
            <a:off x="50800" y="5800725"/>
            <a:ext cx="11306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7100" marR="0" lvl="0" indent="0" algn="l" defTabSz="914400" rtl="0" eaLnBrk="0" fontAlgn="base" latinLnBrk="0" hangingPunct="0">
              <a:lnSpc>
                <a:spcPct val="100000"/>
              </a:lnSpc>
              <a:spcBef>
                <a:spcPts val="199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8BCD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Most</a:t>
            </a:r>
            <a:r>
              <a:rPr kumimoji="0" lang="en-US" sz="2800" b="1" i="0" u="none" strike="noStrike" kern="1200" cap="none" spc="-70" normalizeH="0" baseline="0" noProof="0" dirty="0">
                <a:ln>
                  <a:noFill/>
                </a:ln>
                <a:solidFill>
                  <a:srgbClr val="18BCD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8BCD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microgrids</a:t>
            </a:r>
            <a:r>
              <a:rPr kumimoji="0" lang="en-US" sz="2800" b="1" i="0" u="none" strike="noStrike" kern="1200" cap="none" spc="-45" normalizeH="0" baseline="0" noProof="0" dirty="0">
                <a:ln>
                  <a:noFill/>
                </a:ln>
                <a:solidFill>
                  <a:srgbClr val="18BCD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8BCD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will</a:t>
            </a:r>
            <a:r>
              <a:rPr kumimoji="0" lang="en-US" sz="2800" b="1" i="0" u="none" strike="noStrike" kern="1200" cap="none" spc="-55" normalizeH="0" baseline="0" noProof="0" dirty="0">
                <a:ln>
                  <a:noFill/>
                </a:ln>
                <a:solidFill>
                  <a:srgbClr val="18BCD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8BCD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</a:t>
            </a:r>
            <a:r>
              <a:rPr kumimoji="0" lang="en-US" sz="2800" b="1" i="0" u="none" strike="noStrike" kern="1200" cap="none" spc="-55" normalizeH="0" baseline="0" noProof="0" dirty="0">
                <a:ln>
                  <a:noFill/>
                </a:ln>
                <a:solidFill>
                  <a:srgbClr val="18BCD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1200" cap="none" spc="-10" normalizeH="0" baseline="0" noProof="0" dirty="0">
                <a:ln>
                  <a:noFill/>
                </a:ln>
                <a:solidFill>
                  <a:srgbClr val="18BCD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grid-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8BCD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connected</a:t>
            </a:r>
            <a:r>
              <a:rPr kumimoji="0" lang="en-US" sz="2800" b="1" i="0" u="none" strike="noStrike" kern="1200" cap="none" spc="-45" normalizeH="0" baseline="0" noProof="0" dirty="0">
                <a:ln>
                  <a:noFill/>
                </a:ln>
                <a:solidFill>
                  <a:srgbClr val="18BCD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8BCD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&gt;99%</a:t>
            </a:r>
            <a:r>
              <a:rPr kumimoji="0" lang="en-US" sz="3600" b="1" i="0" u="none" strike="noStrike" kern="1200" cap="none" spc="-65" normalizeH="0" baseline="0" noProof="0" dirty="0">
                <a:ln>
                  <a:noFill/>
                </a:ln>
                <a:solidFill>
                  <a:srgbClr val="18BCD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8BCD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lang="en-US" sz="2800" b="1" i="0" u="none" strike="noStrike" kern="1200" cap="none" spc="-55" normalizeH="0" baseline="0" noProof="0" dirty="0">
                <a:ln>
                  <a:noFill/>
                </a:ln>
                <a:solidFill>
                  <a:srgbClr val="18BCD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8BCD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en-US" sz="2800" b="1" i="0" u="none" strike="noStrike" kern="1200" cap="none" spc="-65" normalizeH="0" baseline="0" noProof="0" dirty="0">
                <a:ln>
                  <a:noFill/>
                </a:ln>
                <a:solidFill>
                  <a:srgbClr val="18BCD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1200" cap="none" spc="-20" normalizeH="0" baseline="0" noProof="0" dirty="0">
                <a:ln>
                  <a:noFill/>
                </a:ln>
                <a:solidFill>
                  <a:srgbClr val="18BCD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8BCD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213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Chevron 7">
            <a:extLst>
              <a:ext uri="{FF2B5EF4-FFF2-40B4-BE49-F238E27FC236}">
                <a16:creationId xmlns:a16="http://schemas.microsoft.com/office/drawing/2014/main" id="{5FA17106-BBAE-F648-5E30-AB8FBB81AB4B}"/>
              </a:ext>
            </a:extLst>
          </p:cNvPr>
          <p:cNvSpPr/>
          <p:nvPr/>
        </p:nvSpPr>
        <p:spPr bwMode="auto">
          <a:xfrm>
            <a:off x="10970940" y="3214078"/>
            <a:ext cx="1545955" cy="617859"/>
          </a:xfrm>
          <a:prstGeom prst="chevron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C89D9F1B-5260-55E4-288A-CD9B508BB2CE}"/>
              </a:ext>
            </a:extLst>
          </p:cNvPr>
          <p:cNvSpPr/>
          <p:nvPr/>
        </p:nvSpPr>
        <p:spPr bwMode="auto">
          <a:xfrm>
            <a:off x="6057670" y="3214078"/>
            <a:ext cx="5099857" cy="617859"/>
          </a:xfrm>
          <a:prstGeom prst="chevron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Helvetica Neue Medium"/>
                <a:cs typeface="Helvetica Neue Medium"/>
                <a:sym typeface="Helvetica Neue Medium"/>
              </a:rPr>
              <a:t> Advanced Reactors (ARs)</a:t>
            </a:r>
            <a:endParaRPr lang="en-US" sz="1800" b="1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4C59DC-6211-93EE-615C-0B76954AB8BC}"/>
              </a:ext>
            </a:extLst>
          </p:cNvPr>
          <p:cNvCxnSpPr/>
          <p:nvPr/>
        </p:nvCxnSpPr>
        <p:spPr bwMode="auto">
          <a:xfrm>
            <a:off x="4670012" y="2796094"/>
            <a:ext cx="0" cy="533984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5E41615-D902-43FB-04BC-78F7878906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759"/>
          <a:stretch/>
        </p:blipFill>
        <p:spPr>
          <a:xfrm>
            <a:off x="1184174" y="1045736"/>
            <a:ext cx="1683553" cy="1856983"/>
          </a:xfrm>
          <a:prstGeom prst="rect">
            <a:avLst/>
          </a:prstGeom>
          <a:noFill/>
          <a:ln w="12700" cap="sq">
            <a:solidFill>
              <a:schemeClr val="bg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908921-06A0-07EC-B92A-53B6B6E212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746" b="17837"/>
          <a:stretch/>
        </p:blipFill>
        <p:spPr>
          <a:xfrm>
            <a:off x="3400675" y="1526013"/>
            <a:ext cx="2546156" cy="1383861"/>
          </a:xfrm>
          <a:prstGeom prst="rect">
            <a:avLst/>
          </a:prstGeom>
          <a:noFill/>
          <a:ln w="19050" cap="sq">
            <a:solidFill>
              <a:schemeClr val="bg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852" name="Lorem ipsum dolor sit amet, consectetur adipiscing elit, sed do eiusmod tempor"/>
          <p:cNvSpPr txBox="1"/>
          <p:nvPr/>
        </p:nvSpPr>
        <p:spPr>
          <a:xfrm>
            <a:off x="869460" y="4469868"/>
            <a:ext cx="2108119" cy="21416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algn="ctr">
              <a:lnSpc>
                <a:spcPct val="120000"/>
              </a:lnSpc>
              <a:defRPr sz="2400" b="0">
                <a:solidFill>
                  <a:srgbClr val="3F445F"/>
                </a:solidFill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Diversity of designs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Diversity of vendors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Diversity within vendors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Limited standardization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Aggressive build rates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Evolving regulations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53" name="Subtitle demo text"/>
          <p:cNvSpPr txBox="1"/>
          <p:nvPr/>
        </p:nvSpPr>
        <p:spPr>
          <a:xfrm>
            <a:off x="869460" y="3956621"/>
            <a:ext cx="2477018" cy="4821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 algn="ctr"/>
          </a:lstStyle>
          <a:p>
            <a:pPr algn="l"/>
            <a:r>
              <a:rPr lang="en-US" sz="1400" b="1" dirty="0">
                <a:solidFill>
                  <a:schemeClr val="bg1"/>
                </a:solidFill>
                <a:latin typeface="+mn-lt"/>
              </a:rPr>
              <a:t>Early demonstrations through GW-scale commercial fleets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4DF2FC3-FB75-701A-E78F-46011DCC720B}"/>
              </a:ext>
            </a:extLst>
          </p:cNvPr>
          <p:cNvCxnSpPr>
            <a:cxnSpLocks/>
          </p:cNvCxnSpPr>
          <p:nvPr/>
        </p:nvCxnSpPr>
        <p:spPr bwMode="auto">
          <a:xfrm>
            <a:off x="2006034" y="2971173"/>
            <a:ext cx="0" cy="364692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2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Lorem ipsum dolor sit amet, consectetur adipiscing elit, sed do eiusmod tempor">
            <a:extLst>
              <a:ext uri="{FF2B5EF4-FFF2-40B4-BE49-F238E27FC236}">
                <a16:creationId xmlns:a16="http://schemas.microsoft.com/office/drawing/2014/main" id="{9FBC9C6C-212A-37AB-B978-0CF333526316}"/>
              </a:ext>
            </a:extLst>
          </p:cNvPr>
          <p:cNvSpPr txBox="1"/>
          <p:nvPr/>
        </p:nvSpPr>
        <p:spPr>
          <a:xfrm>
            <a:off x="3381476" y="4296182"/>
            <a:ext cx="2634943" cy="2071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algn="ctr">
              <a:lnSpc>
                <a:spcPct val="120000"/>
              </a:lnSpc>
              <a:defRPr sz="2400" b="0">
                <a:solidFill>
                  <a:srgbClr val="3F445F"/>
                </a:solidFill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Convergence on ALWRs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Passive safety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Standardization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Integration with licensing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Emergence of SMRs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EPRI and European utilities established LWR-centric requirements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8" name="Subtitle demo text">
            <a:extLst>
              <a:ext uri="{FF2B5EF4-FFF2-40B4-BE49-F238E27FC236}">
                <a16:creationId xmlns:a16="http://schemas.microsoft.com/office/drawing/2014/main" id="{3A666ECA-2251-F729-5EE4-6FE324A98B8F}"/>
              </a:ext>
            </a:extLst>
          </p:cNvPr>
          <p:cNvSpPr txBox="1"/>
          <p:nvPr/>
        </p:nvSpPr>
        <p:spPr>
          <a:xfrm>
            <a:off x="3387534" y="3988732"/>
            <a:ext cx="2495511" cy="2667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 algn="ctr"/>
          </a:lstStyle>
          <a:p>
            <a:pPr algn="l"/>
            <a:r>
              <a:rPr lang="en-US" sz="1400" b="1" dirty="0">
                <a:solidFill>
                  <a:schemeClr val="bg1"/>
                </a:solidFill>
                <a:latin typeface="+mn-lt"/>
              </a:rPr>
              <a:t>Evolutionary designs, GW-scale +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816FD49-EC58-EB49-F1B6-278F46AD9F5D}"/>
              </a:ext>
            </a:extLst>
          </p:cNvPr>
          <p:cNvSpPr txBox="1">
            <a:spLocks/>
          </p:cNvSpPr>
          <p:nvPr/>
        </p:nvSpPr>
        <p:spPr>
          <a:xfrm>
            <a:off x="365760" y="146704"/>
            <a:ext cx="11430000" cy="73152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kern="0" dirty="0">
                <a:solidFill>
                  <a:schemeClr val="bg1"/>
                </a:solidFill>
              </a:rPr>
              <a:t>Evolution of Nuclear Power</a:t>
            </a:r>
          </a:p>
        </p:txBody>
      </p:sp>
      <p:sp>
        <p:nvSpPr>
          <p:cNvPr id="22" name="Lorem ipsum dolor sit amet, consectetur adipiscing elit, sed do eiusmod tempor">
            <a:extLst>
              <a:ext uri="{FF2B5EF4-FFF2-40B4-BE49-F238E27FC236}">
                <a16:creationId xmlns:a16="http://schemas.microsoft.com/office/drawing/2014/main" id="{B266553B-57C3-DEF4-D391-A1B92D51868E}"/>
              </a:ext>
            </a:extLst>
          </p:cNvPr>
          <p:cNvSpPr txBox="1"/>
          <p:nvPr/>
        </p:nvSpPr>
        <p:spPr>
          <a:xfrm>
            <a:off x="6058262" y="4546606"/>
            <a:ext cx="2901282" cy="16430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algn="ctr">
              <a:lnSpc>
                <a:spcPct val="120000"/>
              </a:lnSpc>
              <a:defRPr sz="2400" b="0">
                <a:solidFill>
                  <a:srgbClr val="3F445F"/>
                </a:solidFill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Aggressive cost and schedule targets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Competitiveness via new missions </a:t>
            </a:r>
            <a:br>
              <a:rPr lang="en-US" sz="1400" dirty="0">
                <a:solidFill>
                  <a:schemeClr val="bg1"/>
                </a:solidFill>
                <a:latin typeface="+mn-lt"/>
              </a:rPr>
            </a:br>
            <a:r>
              <a:rPr lang="en-US" sz="1400" dirty="0">
                <a:solidFill>
                  <a:schemeClr val="bg1"/>
                </a:solidFill>
                <a:latin typeface="+mn-lt"/>
              </a:rPr>
              <a:t>and customers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Evolving regulatory frameworks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EPRI published AR Owner-Operator Requirements Guide</a:t>
            </a:r>
          </a:p>
        </p:txBody>
      </p:sp>
      <p:sp>
        <p:nvSpPr>
          <p:cNvPr id="23" name="Subtitle demo text">
            <a:extLst>
              <a:ext uri="{FF2B5EF4-FFF2-40B4-BE49-F238E27FC236}">
                <a16:creationId xmlns:a16="http://schemas.microsoft.com/office/drawing/2014/main" id="{D98EC7B8-F2E0-DC3E-580C-32C7A9FF24F0}"/>
              </a:ext>
            </a:extLst>
          </p:cNvPr>
          <p:cNvSpPr txBox="1"/>
          <p:nvPr/>
        </p:nvSpPr>
        <p:spPr>
          <a:xfrm>
            <a:off x="6178529" y="3988732"/>
            <a:ext cx="2477018" cy="4821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 algn="ctr"/>
          </a:lstStyle>
          <a:p>
            <a:pPr algn="l"/>
            <a:r>
              <a:rPr lang="en-US" sz="1400" b="1" dirty="0">
                <a:solidFill>
                  <a:schemeClr val="bg1"/>
                </a:solidFill>
                <a:latin typeface="+mn-lt"/>
              </a:rPr>
              <a:t>Beyond large LWRs: </a:t>
            </a:r>
            <a:br>
              <a:rPr lang="en-US" sz="1400" b="1" dirty="0">
                <a:solidFill>
                  <a:schemeClr val="bg1"/>
                </a:solidFill>
                <a:latin typeface="+mn-lt"/>
              </a:rPr>
            </a:br>
            <a:r>
              <a:rPr lang="en-US" sz="1400" b="1" dirty="0">
                <a:solidFill>
                  <a:schemeClr val="bg1"/>
                </a:solidFill>
                <a:latin typeface="+mn-lt"/>
              </a:rPr>
              <a:t>non-LWRs, </a:t>
            </a:r>
            <a:r>
              <a:rPr lang="en-US" sz="1400" b="1" dirty="0" err="1">
                <a:solidFill>
                  <a:schemeClr val="bg1"/>
                </a:solidFill>
                <a:latin typeface="+mn-lt"/>
              </a:rPr>
              <a:t>lwSMRs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4" name="Lorem ipsum dolor sit amet, consectetur adipiscing elit, sed do eiusmod tempor">
            <a:extLst>
              <a:ext uri="{FF2B5EF4-FFF2-40B4-BE49-F238E27FC236}">
                <a16:creationId xmlns:a16="http://schemas.microsoft.com/office/drawing/2014/main" id="{1D76A387-4C83-A992-4A84-ACC52F8B757D}"/>
              </a:ext>
            </a:extLst>
          </p:cNvPr>
          <p:cNvSpPr txBox="1"/>
          <p:nvPr/>
        </p:nvSpPr>
        <p:spPr>
          <a:xfrm>
            <a:off x="9263540" y="4483346"/>
            <a:ext cx="2634943" cy="1302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algn="ctr">
              <a:lnSpc>
                <a:spcPct val="120000"/>
              </a:lnSpc>
              <a:defRPr sz="2400" b="0">
                <a:solidFill>
                  <a:srgbClr val="3F445F"/>
                </a:solidFill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Heat pipe cooling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Remote deployment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New markets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Competition with diesel</a:t>
            </a:r>
          </a:p>
        </p:txBody>
      </p:sp>
      <p:sp>
        <p:nvSpPr>
          <p:cNvPr id="25" name="Subtitle demo text">
            <a:extLst>
              <a:ext uri="{FF2B5EF4-FFF2-40B4-BE49-F238E27FC236}">
                <a16:creationId xmlns:a16="http://schemas.microsoft.com/office/drawing/2014/main" id="{A2B9866A-76A5-6406-1277-CE791135E2F4}"/>
              </a:ext>
            </a:extLst>
          </p:cNvPr>
          <p:cNvSpPr txBox="1"/>
          <p:nvPr/>
        </p:nvSpPr>
        <p:spPr>
          <a:xfrm>
            <a:off x="9263540" y="4001229"/>
            <a:ext cx="2477018" cy="5899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numCol="1" anchor="t">
            <a:spAutoFit/>
          </a:bodyPr>
          <a:lstStyle>
            <a:lvl1pPr algn="ctr"/>
          </a:lstStyle>
          <a:p>
            <a:pPr algn="l"/>
            <a:r>
              <a:rPr lang="en-US" sz="1400" b="1" dirty="0">
                <a:solidFill>
                  <a:schemeClr val="bg1"/>
                </a:solidFill>
                <a:latin typeface="+mn-lt"/>
              </a:rPr>
              <a:t>MWe-scale expands AR options</a:t>
            </a:r>
          </a:p>
          <a:p>
            <a:pPr algn="l"/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4FCF990-126A-1763-D1C3-9D30DDE390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0706" y="1526013"/>
            <a:ext cx="2539306" cy="1422012"/>
          </a:xfrm>
          <a:prstGeom prst="rect">
            <a:avLst/>
          </a:prstGeom>
          <a:noFill/>
          <a:ln w="12700" cap="sq">
            <a:solidFill>
              <a:schemeClr val="bg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1F4823C-FD91-588C-B32E-44BD3C42FDF4}"/>
              </a:ext>
            </a:extLst>
          </p:cNvPr>
          <p:cNvSpPr/>
          <p:nvPr/>
        </p:nvSpPr>
        <p:spPr bwMode="auto">
          <a:xfrm>
            <a:off x="1153252" y="2881597"/>
            <a:ext cx="1737360" cy="9144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2D0E3C0-1126-CBDD-5937-8B20C36BD3D8}"/>
              </a:ext>
            </a:extLst>
          </p:cNvPr>
          <p:cNvSpPr/>
          <p:nvPr/>
        </p:nvSpPr>
        <p:spPr bwMode="auto">
          <a:xfrm>
            <a:off x="3379055" y="2892274"/>
            <a:ext cx="2615184" cy="9144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2ACBDD0-7438-9EC9-C4AC-668595C59834}"/>
              </a:ext>
            </a:extLst>
          </p:cNvPr>
          <p:cNvGrpSpPr/>
          <p:nvPr/>
        </p:nvGrpSpPr>
        <p:grpSpPr>
          <a:xfrm>
            <a:off x="6172470" y="650014"/>
            <a:ext cx="2539306" cy="2681499"/>
            <a:chOff x="6195618" y="650014"/>
            <a:chExt cx="2539306" cy="26814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D705B4D-3B52-1A0A-909C-F91B66F0EB98}"/>
                </a:ext>
              </a:extLst>
            </p:cNvPr>
            <p:cNvSpPr/>
            <p:nvPr/>
          </p:nvSpPr>
          <p:spPr bwMode="auto">
            <a:xfrm>
              <a:off x="6201677" y="650014"/>
              <a:ext cx="2527533" cy="2274307"/>
            </a:xfrm>
            <a:prstGeom prst="rect">
              <a:avLst/>
            </a:prstGeom>
            <a:noFill/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pic>
          <p:nvPicPr>
            <p:cNvPr id="21" name="Picture 20" descr="A picture containing tool, miller&#10;&#10;Description automatically generated">
              <a:extLst>
                <a:ext uri="{FF2B5EF4-FFF2-40B4-BE49-F238E27FC236}">
                  <a16:creationId xmlns:a16="http://schemas.microsoft.com/office/drawing/2014/main" id="{5BBB290D-EA1E-426A-E538-DC508500E3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50" b="15767"/>
            <a:stretch/>
          </p:blipFill>
          <p:spPr>
            <a:xfrm>
              <a:off x="6249133" y="1381534"/>
              <a:ext cx="1490293" cy="86263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A504769-6246-7CCF-B6F4-866083A0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2524" y="713188"/>
              <a:ext cx="998635" cy="2111841"/>
            </a:xfrm>
            <a:prstGeom prst="rect">
              <a:avLst/>
            </a:prstGeom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611D6B4-010B-2AB9-21EE-D749772BBD7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40186" y="2959927"/>
              <a:ext cx="0" cy="371586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accent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BE0BDF8-7D71-AC54-FD08-3018F16C50BB}"/>
                </a:ext>
              </a:extLst>
            </p:cNvPr>
            <p:cNvSpPr/>
            <p:nvPr/>
          </p:nvSpPr>
          <p:spPr bwMode="auto">
            <a:xfrm>
              <a:off x="6195618" y="2902719"/>
              <a:ext cx="2539306" cy="91440"/>
            </a:xfrm>
            <a:prstGeom prst="rect">
              <a:avLst/>
            </a:prstGeom>
            <a:solidFill>
              <a:schemeClr val="accent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21E7D019-86EE-5B59-16E2-F606DB186AD9}"/>
              </a:ext>
            </a:extLst>
          </p:cNvPr>
          <p:cNvSpPr/>
          <p:nvPr/>
        </p:nvSpPr>
        <p:spPr bwMode="auto">
          <a:xfrm>
            <a:off x="8937853" y="2902719"/>
            <a:ext cx="2546472" cy="91440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0D57738-06A1-7B88-5E9B-7E75D5C6EDF6}"/>
              </a:ext>
            </a:extLst>
          </p:cNvPr>
          <p:cNvCxnSpPr>
            <a:cxnSpLocks/>
          </p:cNvCxnSpPr>
          <p:nvPr/>
        </p:nvCxnSpPr>
        <p:spPr bwMode="auto">
          <a:xfrm>
            <a:off x="10239931" y="2959599"/>
            <a:ext cx="0" cy="371586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92D05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88AD9023-A63A-C2D7-CF0A-BAD385A1F2E8}"/>
              </a:ext>
            </a:extLst>
          </p:cNvPr>
          <p:cNvSpPr/>
          <p:nvPr/>
        </p:nvSpPr>
        <p:spPr bwMode="auto">
          <a:xfrm>
            <a:off x="0" y="3223193"/>
            <a:ext cx="3425619" cy="617859"/>
          </a:xfrm>
          <a:prstGeom prst="homePlat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800" b="1">
                <a:solidFill>
                  <a:schemeClr val="bg1"/>
                </a:solidFill>
                <a:latin typeface="+mn-lt"/>
              </a:rPr>
              <a:t>GEN I &amp; II</a:t>
            </a:r>
            <a:endParaRPr lang="en-US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6BD12B9D-1D15-CD6C-12F3-22FECB7E3C49}"/>
              </a:ext>
            </a:extLst>
          </p:cNvPr>
          <p:cNvSpPr/>
          <p:nvPr/>
        </p:nvSpPr>
        <p:spPr bwMode="auto">
          <a:xfrm>
            <a:off x="3258460" y="3218285"/>
            <a:ext cx="2967524" cy="617859"/>
          </a:xfrm>
          <a:prstGeom prst="chevron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800" b="1" dirty="0">
                <a:solidFill>
                  <a:schemeClr val="bg1"/>
                </a:solidFill>
                <a:latin typeface="+mn-lt"/>
              </a:rPr>
              <a:t>GEN III / III+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4EB57EED-DF5C-8450-0E86-8B7657588DD5}"/>
              </a:ext>
            </a:extLst>
          </p:cNvPr>
          <p:cNvSpPr/>
          <p:nvPr/>
        </p:nvSpPr>
        <p:spPr bwMode="auto">
          <a:xfrm>
            <a:off x="9033167" y="3358040"/>
            <a:ext cx="1879924" cy="348164"/>
          </a:xfrm>
          <a:prstGeom prst="chevron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800" b="1" dirty="0">
                <a:solidFill>
                  <a:srgbClr val="FFFFFF"/>
                </a:solidFill>
                <a:latin typeface="Calibri"/>
                <a:ea typeface="Helvetica Neue Medium"/>
                <a:cs typeface="Helvetica Neue Medium"/>
                <a:sym typeface="Helvetica Neue Medium"/>
              </a:rPr>
              <a:t>Microreactors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730084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2" grpId="0"/>
      <p:bldP spid="23" grpId="0"/>
      <p:bldP spid="24" grpId="0"/>
      <p:bldP spid="25" grpId="0"/>
      <p:bldP spid="31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C9955-BFC1-431B-AA96-6D2BC5D201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0339" y="6029011"/>
            <a:ext cx="12339375" cy="463229"/>
          </a:xfrm>
          <a:solidFill>
            <a:srgbClr val="002060"/>
          </a:solidFill>
          <a:effectLst>
            <a:softEdge rad="31750"/>
          </a:effectLst>
        </p:spPr>
        <p:txBody>
          <a:bodyPr>
            <a:normAutofit fontScale="85000" lnSpcReduction="10000"/>
          </a:bodyPr>
          <a:lstStyle/>
          <a:p>
            <a:r>
              <a:rPr lang="en-US" b="0" dirty="0"/>
              <a:t>Advanced reactors create flexibility for size, coolant, fuel, products, and more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412A58A-DBAF-4E25-93C3-3D18B54A2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New Reactor Options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357ADEC-2F22-4902-9C7D-2CBC83144818}"/>
              </a:ext>
            </a:extLst>
          </p:cNvPr>
          <p:cNvGrpSpPr/>
          <p:nvPr/>
        </p:nvGrpSpPr>
        <p:grpSpPr>
          <a:xfrm>
            <a:off x="9450786" y="979353"/>
            <a:ext cx="2458598" cy="4180424"/>
            <a:chOff x="9666155" y="1900639"/>
            <a:chExt cx="2458598" cy="438584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F938A29-C01F-4E80-B61A-F929DACC8B39}"/>
                </a:ext>
              </a:extLst>
            </p:cNvPr>
            <p:cNvSpPr/>
            <p:nvPr/>
          </p:nvSpPr>
          <p:spPr bwMode="auto">
            <a:xfrm>
              <a:off x="9777046" y="1925063"/>
              <a:ext cx="2234083" cy="4361417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007EA69-8188-41CE-9DC8-25F36C4F010C}"/>
                </a:ext>
              </a:extLst>
            </p:cNvPr>
            <p:cNvSpPr txBox="1"/>
            <p:nvPr/>
          </p:nvSpPr>
          <p:spPr>
            <a:xfrm>
              <a:off x="9666155" y="5790190"/>
              <a:ext cx="230436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+mn-lt"/>
                </a:rPr>
                <a:t>Artist’s rendering of </a:t>
              </a:r>
              <a:r>
                <a:rPr lang="en-US" sz="1050" dirty="0" err="1">
                  <a:latin typeface="+mn-lt"/>
                </a:rPr>
                <a:t>Oklo’s</a:t>
              </a:r>
              <a:r>
                <a:rPr lang="en-US" sz="1050" dirty="0">
                  <a:latin typeface="+mn-lt"/>
                </a:rPr>
                <a:t> microreactor power plant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358FA21-A38B-4960-B31D-75C1F5F283DC}"/>
                </a:ext>
              </a:extLst>
            </p:cNvPr>
            <p:cNvSpPr txBox="1"/>
            <p:nvPr/>
          </p:nvSpPr>
          <p:spPr>
            <a:xfrm>
              <a:off x="9739171" y="1900639"/>
              <a:ext cx="2385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  <a:latin typeface="+mn-lt"/>
                </a:rPr>
                <a:t>Microreactors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6224B00-ABC6-4713-9DBB-D1EA4A7190D5}"/>
                </a:ext>
              </a:extLst>
            </p:cNvPr>
            <p:cNvSpPr txBox="1"/>
            <p:nvPr/>
          </p:nvSpPr>
          <p:spPr>
            <a:xfrm>
              <a:off x="9755980" y="3738705"/>
              <a:ext cx="2173931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+mn-lt"/>
                </a:rPr>
                <a:t>Design rendering of Westinghouse’s </a:t>
              </a:r>
              <a:r>
                <a:rPr lang="en-US" sz="1050" dirty="0" err="1">
                  <a:latin typeface="+mn-lt"/>
                </a:rPr>
                <a:t>eVinci</a:t>
              </a:r>
              <a:r>
                <a:rPr lang="en-US" sz="1050" dirty="0">
                  <a:latin typeface="+mn-lt"/>
                </a:rPr>
                <a:t> microreactor supplying remote energy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8CE0A4-688C-47CD-8AF5-8BC94FAE4352}"/>
              </a:ext>
            </a:extLst>
          </p:cNvPr>
          <p:cNvGrpSpPr/>
          <p:nvPr/>
        </p:nvGrpSpPr>
        <p:grpSpPr>
          <a:xfrm>
            <a:off x="201153" y="1012871"/>
            <a:ext cx="2385582" cy="4146905"/>
            <a:chOff x="9640697" y="2139574"/>
            <a:chExt cx="2385582" cy="414690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401BECD-25CB-4B55-93B7-B07787E20A13}"/>
                </a:ext>
              </a:extLst>
            </p:cNvPr>
            <p:cNvSpPr/>
            <p:nvPr/>
          </p:nvSpPr>
          <p:spPr bwMode="auto">
            <a:xfrm>
              <a:off x="9777046" y="2139574"/>
              <a:ext cx="2234083" cy="414690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A9B35B-07CC-407A-8CEC-A6434FA246CB}"/>
                </a:ext>
              </a:extLst>
            </p:cNvPr>
            <p:cNvSpPr txBox="1"/>
            <p:nvPr/>
          </p:nvSpPr>
          <p:spPr>
            <a:xfrm>
              <a:off x="10886882" y="3809854"/>
              <a:ext cx="95880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+mn-lt"/>
                </a:rPr>
                <a:t>Schematic of the small modular light-water reactor (lwSMR) power module by NuScale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F4E8B9-106D-4399-8706-6A46E3998093}"/>
                </a:ext>
              </a:extLst>
            </p:cNvPr>
            <p:cNvSpPr txBox="1"/>
            <p:nvPr/>
          </p:nvSpPr>
          <p:spPr>
            <a:xfrm>
              <a:off x="9640697" y="2167916"/>
              <a:ext cx="2385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  <a:latin typeface="+mn-lt"/>
                </a:rPr>
                <a:t>Water-Cooled Reactors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C5AC4B-A05F-4A6A-BD6A-6ABECA37FBC2}"/>
              </a:ext>
            </a:extLst>
          </p:cNvPr>
          <p:cNvGrpSpPr/>
          <p:nvPr/>
        </p:nvGrpSpPr>
        <p:grpSpPr>
          <a:xfrm>
            <a:off x="2522761" y="1002635"/>
            <a:ext cx="2430617" cy="4158978"/>
            <a:chOff x="9666793" y="2129338"/>
            <a:chExt cx="2430617" cy="415897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9617C2A-4A4C-4C4B-9DC3-5151AFF7878D}"/>
                </a:ext>
              </a:extLst>
            </p:cNvPr>
            <p:cNvSpPr/>
            <p:nvPr/>
          </p:nvSpPr>
          <p:spPr bwMode="auto">
            <a:xfrm>
              <a:off x="9777046" y="2129338"/>
              <a:ext cx="2234083" cy="4157141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0D2E407-A6AA-41D5-8D89-F4821368111B}"/>
                </a:ext>
              </a:extLst>
            </p:cNvPr>
            <p:cNvSpPr txBox="1"/>
            <p:nvPr/>
          </p:nvSpPr>
          <p:spPr>
            <a:xfrm>
              <a:off x="9666793" y="2167916"/>
              <a:ext cx="2385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  <a:latin typeface="+mn-lt"/>
                </a:rPr>
                <a:t>Sodium Fast Reactor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47E95B1-3293-4FD0-B530-6D1582C1C47B}"/>
                </a:ext>
              </a:extLst>
            </p:cNvPr>
            <p:cNvSpPr txBox="1"/>
            <p:nvPr/>
          </p:nvSpPr>
          <p:spPr>
            <a:xfrm>
              <a:off x="9687417" y="5711235"/>
              <a:ext cx="238558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+mn-lt"/>
                </a:rPr>
                <a:t>Natrium’s integrated molten salt thermal storage loop, enabling 150% power peaking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41D585E-C02F-4B10-9DD3-09C32F483466}"/>
                </a:ext>
              </a:extLst>
            </p:cNvPr>
            <p:cNvSpPr txBox="1"/>
            <p:nvPr/>
          </p:nvSpPr>
          <p:spPr>
            <a:xfrm>
              <a:off x="9711828" y="3735202"/>
              <a:ext cx="238558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+mn-lt"/>
                </a:rPr>
                <a:t>Design rendering of the Natrium reactor, </a:t>
              </a:r>
              <a:r>
                <a:rPr lang="en-US" sz="1050" dirty="0" err="1">
                  <a:latin typeface="+mn-lt"/>
                </a:rPr>
                <a:t>TerraPower’s</a:t>
              </a:r>
              <a:r>
                <a:rPr lang="en-US" sz="1050" dirty="0">
                  <a:latin typeface="+mn-lt"/>
                </a:rPr>
                <a:t> SFR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0F5264D-308D-4FB7-BB1B-2A349C65D9E6}"/>
              </a:ext>
            </a:extLst>
          </p:cNvPr>
          <p:cNvGrpSpPr/>
          <p:nvPr/>
        </p:nvGrpSpPr>
        <p:grpSpPr>
          <a:xfrm>
            <a:off x="4808623" y="1002634"/>
            <a:ext cx="2423548" cy="4157144"/>
            <a:chOff x="9636079" y="2129337"/>
            <a:chExt cx="2423548" cy="415714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7743BFB-BB5E-4CDD-842A-99565DF26BC1}"/>
                </a:ext>
              </a:extLst>
            </p:cNvPr>
            <p:cNvSpPr/>
            <p:nvPr/>
          </p:nvSpPr>
          <p:spPr bwMode="auto">
            <a:xfrm>
              <a:off x="9777046" y="2129337"/>
              <a:ext cx="2234083" cy="4157144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4AED8B0-74B2-4DC3-9D86-C841014542F6}"/>
                </a:ext>
              </a:extLst>
            </p:cNvPr>
            <p:cNvSpPr txBox="1"/>
            <p:nvPr/>
          </p:nvSpPr>
          <p:spPr>
            <a:xfrm>
              <a:off x="9674045" y="5709399"/>
              <a:ext cx="238558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+mn-lt"/>
                </a:rPr>
                <a:t>Rendering of Southern Co. and </a:t>
              </a:r>
              <a:r>
                <a:rPr lang="en-US" sz="1050" dirty="0" err="1">
                  <a:latin typeface="+mn-lt"/>
                </a:rPr>
                <a:t>TerraPower’s</a:t>
              </a:r>
              <a:r>
                <a:rPr lang="en-US" sz="1050" dirty="0">
                  <a:latin typeface="+mn-lt"/>
                </a:rPr>
                <a:t> molten chloride fast reactor.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A0FF978-C43C-4EFC-A79A-27BEC869D1FF}"/>
                </a:ext>
              </a:extLst>
            </p:cNvPr>
            <p:cNvSpPr txBox="1"/>
            <p:nvPr/>
          </p:nvSpPr>
          <p:spPr>
            <a:xfrm>
              <a:off x="9636079" y="2148684"/>
              <a:ext cx="2385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  <a:latin typeface="+mn-lt"/>
                </a:rPr>
                <a:t>Molten Salt Reactors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D679E40-2CE3-499F-8E6B-6EDE0918B2A1}"/>
                </a:ext>
              </a:extLst>
            </p:cNvPr>
            <p:cNvSpPr txBox="1"/>
            <p:nvPr/>
          </p:nvSpPr>
          <p:spPr>
            <a:xfrm>
              <a:off x="9735799" y="3944392"/>
              <a:ext cx="218525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+mn-lt"/>
                </a:rPr>
                <a:t>Rendering of </a:t>
              </a:r>
              <a:r>
                <a:rPr lang="en-US" sz="1050" dirty="0" err="1">
                  <a:latin typeface="+mn-lt"/>
                </a:rPr>
                <a:t>Moltex’s</a:t>
              </a:r>
              <a:r>
                <a:rPr lang="en-US" sz="1050" dirty="0">
                  <a:latin typeface="+mn-lt"/>
                </a:rPr>
                <a:t> stable salt reactor, which burns spent LWR fuel.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257997B-ECC2-4852-AB88-7C6E709B6095}"/>
              </a:ext>
            </a:extLst>
          </p:cNvPr>
          <p:cNvGrpSpPr/>
          <p:nvPr/>
        </p:nvGrpSpPr>
        <p:grpSpPr>
          <a:xfrm>
            <a:off x="7147457" y="981138"/>
            <a:ext cx="2403687" cy="4178639"/>
            <a:chOff x="9679402" y="2107841"/>
            <a:chExt cx="2403687" cy="417863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541F50D-D4D4-4153-8160-03D303D93B01}"/>
                </a:ext>
              </a:extLst>
            </p:cNvPr>
            <p:cNvSpPr/>
            <p:nvPr/>
          </p:nvSpPr>
          <p:spPr bwMode="auto">
            <a:xfrm>
              <a:off x="9777046" y="2129336"/>
              <a:ext cx="2234083" cy="4157144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AEBA3AF-A764-47B8-AE3D-A8F4EB70A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869" y="2653787"/>
              <a:ext cx="1474647" cy="311847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0547599-3D9A-49B2-A854-1CC3B4320806}"/>
                </a:ext>
              </a:extLst>
            </p:cNvPr>
            <p:cNvSpPr txBox="1"/>
            <p:nvPr/>
          </p:nvSpPr>
          <p:spPr>
            <a:xfrm>
              <a:off x="9697507" y="5790190"/>
              <a:ext cx="238558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+mn-lt"/>
                </a:rPr>
                <a:t>Rendering of the Xe-100, X-Energy’s pebble-bed HTGR.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A64A1A0-9114-4978-A12E-674D48E90312}"/>
                </a:ext>
              </a:extLst>
            </p:cNvPr>
            <p:cNvSpPr txBox="1"/>
            <p:nvPr/>
          </p:nvSpPr>
          <p:spPr>
            <a:xfrm>
              <a:off x="9679402" y="2107841"/>
              <a:ext cx="23855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  <a:latin typeface="+mn-lt"/>
                </a:rPr>
                <a:t>High-Temperature Gas-Cooled Reactor</a:t>
              </a:r>
            </a:p>
          </p:txBody>
        </p:sp>
      </p:grpSp>
      <p:pic>
        <p:nvPicPr>
          <p:cNvPr id="37" name="Picture 36" descr="A picture containing tool, miller&#10;&#10;Description automatically generated">
            <a:extLst>
              <a:ext uri="{FF2B5EF4-FFF2-40B4-BE49-F238E27FC236}">
                <a16:creationId xmlns:a16="http://schemas.microsoft.com/office/drawing/2014/main" id="{E65BD951-2E06-4DE1-83AC-F9512AF83B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0" b="15767"/>
          <a:stretch/>
        </p:blipFill>
        <p:spPr>
          <a:xfrm>
            <a:off x="2696609" y="1421153"/>
            <a:ext cx="2101479" cy="1216407"/>
          </a:xfrm>
          <a:prstGeom prst="rect">
            <a:avLst/>
          </a:prstGeom>
        </p:spPr>
      </p:pic>
      <p:pic>
        <p:nvPicPr>
          <p:cNvPr id="42" name="Picture 41" descr="A picture containing tree, outdoor, sky, grass&#10;&#10;Description automatically generated">
            <a:extLst>
              <a:ext uri="{FF2B5EF4-FFF2-40B4-BE49-F238E27FC236}">
                <a16:creationId xmlns:a16="http://schemas.microsoft.com/office/drawing/2014/main" id="{306AA624-A60F-4F46-AFA5-4405B831F5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099" y="3259929"/>
            <a:ext cx="2081443" cy="138762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1A2EEE7-141C-4EBD-B261-AC2154CD44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14" y="1309589"/>
            <a:ext cx="1918527" cy="138884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B756D79-28E2-4AD8-9877-85A1937113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201" b="3698"/>
          <a:stretch/>
        </p:blipFill>
        <p:spPr>
          <a:xfrm>
            <a:off x="2738088" y="3028522"/>
            <a:ext cx="1953336" cy="1617040"/>
          </a:xfrm>
          <a:prstGeom prst="rect">
            <a:avLst/>
          </a:prstGeom>
        </p:spPr>
      </p:pic>
      <p:pic>
        <p:nvPicPr>
          <p:cNvPr id="48" name="Picture 47" descr="Diagram&#10;&#10;Description automatically generated">
            <a:extLst>
              <a:ext uri="{FF2B5EF4-FFF2-40B4-BE49-F238E27FC236}">
                <a16:creationId xmlns:a16="http://schemas.microsoft.com/office/drawing/2014/main" id="{970A9513-18E4-4D41-A89A-08D78E6787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r="8515"/>
          <a:stretch/>
        </p:blipFill>
        <p:spPr>
          <a:xfrm>
            <a:off x="5509512" y="3243935"/>
            <a:ext cx="1085600" cy="1361761"/>
          </a:xfrm>
          <a:prstGeom prst="rect">
            <a:avLst/>
          </a:prstGeom>
        </p:spPr>
      </p:pic>
      <p:pic>
        <p:nvPicPr>
          <p:cNvPr id="50" name="Picture 49" descr="A picture containing stationary&#10;&#10;Description automatically generated">
            <a:extLst>
              <a:ext uri="{FF2B5EF4-FFF2-40B4-BE49-F238E27FC236}">
                <a16:creationId xmlns:a16="http://schemas.microsoft.com/office/drawing/2014/main" id="{723F7E8A-B93A-41C2-8BD2-4BE4E2AD55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467" y="1381508"/>
            <a:ext cx="1625825" cy="14677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F46D83-049D-4107-BB48-B1803A90061F}"/>
              </a:ext>
            </a:extLst>
          </p:cNvPr>
          <p:cNvSpPr txBox="1"/>
          <p:nvPr/>
        </p:nvSpPr>
        <p:spPr>
          <a:xfrm>
            <a:off x="261753" y="5239675"/>
            <a:ext cx="2309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dirty="0">
                <a:solidFill>
                  <a:srgbClr val="002060"/>
                </a:solidFill>
                <a:latin typeface="+mj-lt"/>
              </a:rPr>
              <a:t>Mature technology with deployment options and wide power range</a:t>
            </a:r>
            <a:endParaRPr lang="en-US" sz="1400" dirty="0">
              <a:solidFill>
                <a:schemeClr val="tx1"/>
              </a:solidFill>
              <a:latin typeface="+mj-lt"/>
            </a:endParaRPr>
          </a:p>
          <a:p>
            <a:pPr>
              <a:spcBef>
                <a:spcPts val="0"/>
              </a:spcBef>
            </a:pPr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49900D-D0DC-4BC3-973C-4569EE95589E}"/>
              </a:ext>
            </a:extLst>
          </p:cNvPr>
          <p:cNvSpPr txBox="1"/>
          <p:nvPr/>
        </p:nvSpPr>
        <p:spPr>
          <a:xfrm>
            <a:off x="2592433" y="5239675"/>
            <a:ext cx="2309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dirty="0">
                <a:solidFill>
                  <a:srgbClr val="002060"/>
                </a:solidFill>
                <a:latin typeface="+mj-lt"/>
              </a:rPr>
              <a:t>Highly resource efficient with near-ambient pressure of operation</a:t>
            </a:r>
            <a:endParaRPr lang="en-US" sz="1400" dirty="0">
              <a:solidFill>
                <a:schemeClr val="tx1"/>
              </a:solidFill>
              <a:latin typeface="+mj-lt"/>
            </a:endParaRPr>
          </a:p>
          <a:p>
            <a:pPr>
              <a:spcBef>
                <a:spcPts val="0"/>
              </a:spcBef>
            </a:pPr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927A3FA-5031-4712-80FD-FE2376885F76}"/>
              </a:ext>
            </a:extLst>
          </p:cNvPr>
          <p:cNvSpPr txBox="1"/>
          <p:nvPr/>
        </p:nvSpPr>
        <p:spPr>
          <a:xfrm>
            <a:off x="4897396" y="5242558"/>
            <a:ext cx="2309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dirty="0">
                <a:solidFill>
                  <a:srgbClr val="002060"/>
                </a:solidFill>
                <a:latin typeface="+mj-lt"/>
              </a:rPr>
              <a:t>Wide diversity of coolant and fuel options for various missions</a:t>
            </a:r>
            <a:endParaRPr lang="en-US" sz="1400" dirty="0">
              <a:solidFill>
                <a:schemeClr val="tx1"/>
              </a:solidFill>
              <a:latin typeface="+mj-lt"/>
            </a:endParaRPr>
          </a:p>
          <a:p>
            <a:pPr>
              <a:spcBef>
                <a:spcPts val="0"/>
              </a:spcBef>
            </a:pPr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A26144-7497-4776-9B69-1C3F06377EE7}"/>
              </a:ext>
            </a:extLst>
          </p:cNvPr>
          <p:cNvSpPr txBox="1"/>
          <p:nvPr/>
        </p:nvSpPr>
        <p:spPr>
          <a:xfrm>
            <a:off x="7223206" y="5246338"/>
            <a:ext cx="2309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dirty="0">
                <a:solidFill>
                  <a:srgbClr val="002060"/>
                </a:solidFill>
                <a:latin typeface="+mj-lt"/>
              </a:rPr>
              <a:t>Test scale experience in Japan for advanced hydrogen production</a:t>
            </a:r>
            <a:endParaRPr lang="en-US" sz="1400" dirty="0">
              <a:solidFill>
                <a:schemeClr val="tx1"/>
              </a:solidFill>
              <a:latin typeface="+mj-lt"/>
            </a:endParaRPr>
          </a:p>
          <a:p>
            <a:pPr>
              <a:spcBef>
                <a:spcPts val="0"/>
              </a:spcBef>
            </a:pPr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D1DC486-FC58-4A9F-A250-2E69771289E1}"/>
              </a:ext>
            </a:extLst>
          </p:cNvPr>
          <p:cNvSpPr txBox="1"/>
          <p:nvPr/>
        </p:nvSpPr>
        <p:spPr>
          <a:xfrm>
            <a:off x="9561677" y="5246338"/>
            <a:ext cx="2309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dirty="0">
                <a:solidFill>
                  <a:srgbClr val="002060"/>
                </a:solidFill>
                <a:latin typeface="+mj-lt"/>
              </a:rPr>
              <a:t>Rapidly deployable, opportunity for industrial heat production</a:t>
            </a:r>
            <a:endParaRPr lang="en-US" sz="1400" dirty="0">
              <a:solidFill>
                <a:schemeClr val="tx1"/>
              </a:solidFill>
              <a:latin typeface="+mj-lt"/>
            </a:endParaRPr>
          </a:p>
          <a:p>
            <a:pPr>
              <a:spcBef>
                <a:spcPts val="0"/>
              </a:spcBef>
            </a:pPr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B95D134-0319-4FF8-A79B-11BF6DAB6E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100" y="1594129"/>
            <a:ext cx="902234" cy="348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6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92621BEC-19DF-4233-8235-4CF74026A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78" y="106195"/>
            <a:ext cx="11430000" cy="73152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look at SMRs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B81730-A300-18D1-B260-7434D63FC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885" y="3881307"/>
            <a:ext cx="4563611" cy="256395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diagram of a large and small modular reactor&#10;&#10;Description automatically generated">
            <a:extLst>
              <a:ext uri="{FF2B5EF4-FFF2-40B4-BE49-F238E27FC236}">
                <a16:creationId xmlns:a16="http://schemas.microsoft.com/office/drawing/2014/main" id="{167FBAF6-A4CC-12E2-825E-9BFF4B61B3C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8" y="738502"/>
            <a:ext cx="5117284" cy="287719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5A8CEB-2996-F1AC-9926-9EFF56863651}"/>
              </a:ext>
            </a:extLst>
          </p:cNvPr>
          <p:cNvSpPr txBox="1"/>
          <p:nvPr/>
        </p:nvSpPr>
        <p:spPr>
          <a:xfrm>
            <a:off x="231765" y="4248002"/>
            <a:ext cx="23069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Factory-constructed, tested, and inspected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CAC5EAD-C832-F824-9A51-9DB7BA1B60C5}"/>
              </a:ext>
            </a:extLst>
          </p:cNvPr>
          <p:cNvSpPr/>
          <p:nvPr/>
        </p:nvSpPr>
        <p:spPr bwMode="auto">
          <a:xfrm>
            <a:off x="5834578" y="863153"/>
            <a:ext cx="5956183" cy="230081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>
                  <a:lumMod val="65000"/>
                  <a:lumOff val="35000"/>
                </a:srgbClr>
              </a:buClr>
              <a:buSzPct val="80000"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Economies of scale traded for economies of: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Numbers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Assembly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Flexibility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Reduced financial risk</a:t>
            </a:r>
            <a:endParaRPr kumimoji="0" lang="en-US" sz="22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988C6DB-52FD-9C72-6764-EE3B3C0E757B}"/>
              </a:ext>
            </a:extLst>
          </p:cNvPr>
          <p:cNvSpPr/>
          <p:nvPr/>
        </p:nvSpPr>
        <p:spPr bwMode="auto">
          <a:xfrm>
            <a:off x="7309973" y="3949535"/>
            <a:ext cx="4719840" cy="230081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>
                  <a:lumMod val="65000"/>
                  <a:lumOff val="35000"/>
                </a:srgbClr>
              </a:buClr>
              <a:buSzPct val="80000"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Case has yet to be demonstrated: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Overcoming economies of scale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Increased asset flexibility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Simplified design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Enhanced safety</a:t>
            </a:r>
            <a:endParaRPr kumimoji="0" lang="en-US" sz="22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ACE677-E421-D57F-50FB-8A0132B44EDB}"/>
              </a:ext>
            </a:extLst>
          </p:cNvPr>
          <p:cNvSpPr txBox="1"/>
          <p:nvPr/>
        </p:nvSpPr>
        <p:spPr>
          <a:xfrm>
            <a:off x="119577" y="6355693"/>
            <a:ext cx="2514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Graphics credit: IAEA</a:t>
            </a:r>
          </a:p>
        </p:txBody>
      </p:sp>
    </p:spTree>
    <p:extLst>
      <p:ext uri="{BB962C8B-B14F-4D97-AF65-F5344CB8AC3E}">
        <p14:creationId xmlns:p14="http://schemas.microsoft.com/office/powerpoint/2010/main" val="226248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glow rad="127000">
              <a:srgbClr val="92D050"/>
            </a:glow>
          </a:effectLst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BWRx300 (A light-water SMR)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46BD89-47CA-4345-BBE6-1076A034DD20}"/>
              </a:ext>
            </a:extLst>
          </p:cNvPr>
          <p:cNvSpPr txBox="1"/>
          <p:nvPr/>
        </p:nvSpPr>
        <p:spPr>
          <a:xfrm>
            <a:off x="157691" y="893379"/>
            <a:ext cx="5415403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 algn="l" eaLnBrk="1" hangingPunct="1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BWRx300 is the 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10th generation 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BWR developed by GE Hitachi Nuclear Energy (GEH) </a:t>
            </a:r>
          </a:p>
          <a:p>
            <a:pPr marL="342900" lvl="1" indent="-342900" algn="l" eaLnBrk="1" hangingPunct="1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Water cooled 300 MWe natural circulation SMR. </a:t>
            </a:r>
          </a:p>
          <a:p>
            <a:pPr marL="342900" lvl="1" indent="-342900" algn="l" eaLnBrk="1" hangingPunct="1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Selling points: Design-to-cost, 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proven technology 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and components, 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innovative construction 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technologies </a:t>
            </a:r>
          </a:p>
          <a:p>
            <a:pPr marL="231775" lvl="1" indent="-231775" algn="l" eaLnBrk="1" hangingPunct="1"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CFD7F0-25AF-499B-B9E5-DBDB8C1A1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20" r="17698" b="1"/>
          <a:stretch/>
        </p:blipFill>
        <p:spPr>
          <a:xfrm>
            <a:off x="650240" y="4294272"/>
            <a:ext cx="3683061" cy="21924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01DB19-1E31-419A-A117-0F3B6B194409}"/>
              </a:ext>
            </a:extLst>
          </p:cNvPr>
          <p:cNvSpPr txBox="1"/>
          <p:nvPr/>
        </p:nvSpPr>
        <p:spPr>
          <a:xfrm>
            <a:off x="4333301" y="6040019"/>
            <a:ext cx="4968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ABWR = Advanced Boiling Water Reactor</a:t>
            </a:r>
          </a:p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ESBWR = Economic Simplified Boiling Water Reactor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1A7A26-1139-6C50-0C8E-AC3F62C5E0A7}"/>
              </a:ext>
            </a:extLst>
          </p:cNvPr>
          <p:cNvSpPr txBox="1"/>
          <p:nvPr/>
        </p:nvSpPr>
        <p:spPr>
          <a:xfrm>
            <a:off x="5854458" y="3475484"/>
            <a:ext cx="2279621" cy="334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Turbine Building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9A4EDE-5440-3897-788E-10FDEE7DA2E7}"/>
              </a:ext>
            </a:extLst>
          </p:cNvPr>
          <p:cNvSpPr txBox="1"/>
          <p:nvPr/>
        </p:nvSpPr>
        <p:spPr>
          <a:xfrm>
            <a:off x="10128310" y="3475484"/>
            <a:ext cx="2279621" cy="334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Control Building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06AA59-7129-6049-606F-91BE135180B5}"/>
              </a:ext>
            </a:extLst>
          </p:cNvPr>
          <p:cNvSpPr txBox="1"/>
          <p:nvPr/>
        </p:nvSpPr>
        <p:spPr>
          <a:xfrm>
            <a:off x="8561290" y="4795378"/>
            <a:ext cx="2279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2/3 Below Grade Reactor Building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76BEA44-F661-5FA5-B0DC-459072A76D04}"/>
              </a:ext>
            </a:extLst>
          </p:cNvPr>
          <p:cNvGrpSpPr/>
          <p:nvPr/>
        </p:nvGrpSpPr>
        <p:grpSpPr>
          <a:xfrm>
            <a:off x="5314903" y="1645920"/>
            <a:ext cx="7093028" cy="3795789"/>
            <a:chOff x="4843447" y="1088878"/>
            <a:chExt cx="7438525" cy="418648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4E2665D-96E2-BC8F-32AF-3D1661C7F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3447" y="1088878"/>
              <a:ext cx="7220321" cy="347362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D09BF6-BE76-B3EE-ABF5-F7F7490DF8AA}"/>
                </a:ext>
              </a:extLst>
            </p:cNvPr>
            <p:cNvSpPr txBox="1"/>
            <p:nvPr/>
          </p:nvSpPr>
          <p:spPr>
            <a:xfrm>
              <a:off x="5409283" y="3106757"/>
              <a:ext cx="2390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800" b="1" dirty="0">
                  <a:solidFill>
                    <a:schemeClr val="tx1"/>
                  </a:solidFill>
                  <a:latin typeface="+mn-lt"/>
                </a:rPr>
                <a:t>Turbine Building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ECCFEE0-F115-3C4B-8681-3E11FCCF1F1A}"/>
                </a:ext>
              </a:extLst>
            </p:cNvPr>
            <p:cNvSpPr txBox="1"/>
            <p:nvPr/>
          </p:nvSpPr>
          <p:spPr>
            <a:xfrm>
              <a:off x="9891312" y="3106757"/>
              <a:ext cx="2390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800" b="1" dirty="0">
                  <a:solidFill>
                    <a:schemeClr val="tx1"/>
                  </a:solidFill>
                  <a:latin typeface="+mn-lt"/>
                </a:rPr>
                <a:t>Control Building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5630BD3-3216-0BCE-9E1E-6856DD0D432A}"/>
                </a:ext>
              </a:extLst>
            </p:cNvPr>
            <p:cNvSpPr txBox="1"/>
            <p:nvPr/>
          </p:nvSpPr>
          <p:spPr>
            <a:xfrm>
              <a:off x="8247963" y="4562507"/>
              <a:ext cx="2390660" cy="712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800" b="1" dirty="0">
                  <a:solidFill>
                    <a:schemeClr val="bg1"/>
                  </a:solidFill>
                  <a:latin typeface="+mn-lt"/>
                </a:rPr>
                <a:t>2/3 Below Grade Reactor Building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368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57B87-F254-3B84-097E-922788539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64" y="182563"/>
            <a:ext cx="11430000" cy="731520"/>
          </a:xfrm>
        </p:spPr>
        <p:txBody>
          <a:bodyPr/>
          <a:lstStyle/>
          <a:p>
            <a:r>
              <a:rPr lang="en-US" kern="0" dirty="0">
                <a:solidFill>
                  <a:schemeClr val="bg1"/>
                </a:solidFill>
              </a:rPr>
              <a:t>NuScale Power Module</a:t>
            </a:r>
            <a:r>
              <a:rPr lang="en-US" baseline="30000" dirty="0">
                <a:solidFill>
                  <a:schemeClr val="bg1"/>
                </a:solidFill>
              </a:rPr>
              <a:t>™</a:t>
            </a:r>
            <a:r>
              <a:rPr lang="en-US" kern="0" baseline="30000" dirty="0">
                <a:solidFill>
                  <a:schemeClr val="bg1"/>
                </a:solidFill>
              </a:rPr>
              <a:t> </a:t>
            </a:r>
            <a:r>
              <a:rPr lang="en-US" kern="0" dirty="0">
                <a:solidFill>
                  <a:schemeClr val="bg1"/>
                </a:solidFill>
              </a:rPr>
              <a:t>(another lwSMR)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01D308C-28DA-DAA5-0E45-99C4B33652EB}"/>
              </a:ext>
            </a:extLst>
          </p:cNvPr>
          <p:cNvGrpSpPr/>
          <p:nvPr/>
        </p:nvGrpSpPr>
        <p:grpSpPr>
          <a:xfrm>
            <a:off x="5075514" y="1024498"/>
            <a:ext cx="6811686" cy="553998"/>
            <a:chOff x="5075514" y="1248235"/>
            <a:chExt cx="6811686" cy="553998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62EC01F-9C0B-6D85-2D6D-AA37C0EDB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075514" y="1248235"/>
              <a:ext cx="215502" cy="2155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697B94C-DABF-4F2D-D54A-AC63B4FD9499}"/>
                </a:ext>
              </a:extLst>
            </p:cNvPr>
            <p:cNvSpPr txBox="1"/>
            <p:nvPr/>
          </p:nvSpPr>
          <p:spPr>
            <a:xfrm>
              <a:off x="5477536" y="1248235"/>
              <a:ext cx="6409664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Fully factory fabricated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SMR referred to as a NuScale Power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Module</a:t>
              </a:r>
              <a:r>
                <a:rPr kumimoji="0" lang="en-US" sz="1200" b="0" i="0" u="none" strike="noStrike" kern="1200" cap="none" spc="0" normalizeH="0" baseline="3000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TM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consisting of an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integral nuclear steam supply system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in which the reactor core, steam generators and pressurizer are all contained in a single vessel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E4FF059-409B-E33C-6046-A9732B7C40DD}"/>
              </a:ext>
            </a:extLst>
          </p:cNvPr>
          <p:cNvGrpSpPr/>
          <p:nvPr/>
        </p:nvGrpSpPr>
        <p:grpSpPr>
          <a:xfrm>
            <a:off x="5075514" y="1814746"/>
            <a:ext cx="6811686" cy="369332"/>
            <a:chOff x="5075514" y="2094533"/>
            <a:chExt cx="6811686" cy="369332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7AFDA5E7-ECF7-EC5E-739F-578AC9EEA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075514" y="2094533"/>
              <a:ext cx="215502" cy="2155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2301891-B356-14E3-05A9-3C936D3C401C}"/>
                </a:ext>
              </a:extLst>
            </p:cNvPr>
            <p:cNvSpPr txBox="1"/>
            <p:nvPr/>
          </p:nvSpPr>
          <p:spPr>
            <a:xfrm>
              <a:off x="5477536" y="2094533"/>
              <a:ext cx="6409664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Simple design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eliminates reactor coolant pumps, large bore piping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and other systems and components found in conventional reactors (reduced LOCA)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67A2A2-3276-C647-A665-20C9E84CB3EA}"/>
              </a:ext>
            </a:extLst>
          </p:cNvPr>
          <p:cNvGrpSpPr/>
          <p:nvPr/>
        </p:nvGrpSpPr>
        <p:grpSpPr>
          <a:xfrm>
            <a:off x="5075513" y="2467481"/>
            <a:ext cx="6811686" cy="553998"/>
            <a:chOff x="5075514" y="2782431"/>
            <a:chExt cx="6811686" cy="553998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B5B6C9D6-65D5-F42A-5FBA-9599F27A3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075514" y="2782431"/>
              <a:ext cx="215502" cy="2155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78C22A-30B6-2D27-EEF0-F470803F5B2E}"/>
                </a:ext>
              </a:extLst>
            </p:cNvPr>
            <p:cNvSpPr txBox="1"/>
            <p:nvPr/>
          </p:nvSpPr>
          <p:spPr>
            <a:xfrm>
              <a:off x="5477536" y="2782431"/>
              <a:ext cx="6409664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171450" indent="-171450" algn="l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1200" dirty="0" err="1">
                  <a:solidFill>
                    <a:schemeClr val="bg1"/>
                  </a:solidFill>
                  <a:latin typeface="Arial" panose="020B0604020202020204"/>
                </a:rPr>
                <a:t>MateRPV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/>
                </a:rPr>
                <a:t>: SA-508</a:t>
              </a:r>
            </a:p>
            <a:p>
              <a:pPr marL="171450" indent="-171450" algn="l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/>
                </a:rPr>
                <a:t>Containment vessel: SA-508 and SA-965 (FXM-19), 308L &amp; 309L cladded internal &amp; external </a:t>
              </a:r>
            </a:p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353533"/>
                  </a:solidFill>
                  <a:latin typeface="Arial" panose="020B0604020202020204"/>
                </a:rPr>
                <a:t>rials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0C22A8-1BF2-0A92-D8CA-F5C3FAE817B2}"/>
              </a:ext>
            </a:extLst>
          </p:cNvPr>
          <p:cNvGrpSpPr/>
          <p:nvPr/>
        </p:nvGrpSpPr>
        <p:grpSpPr>
          <a:xfrm>
            <a:off x="5075514" y="3325640"/>
            <a:ext cx="6811686" cy="215500"/>
            <a:chOff x="5075514" y="3403759"/>
            <a:chExt cx="6811686" cy="215500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4A8A9E69-9035-655F-0076-7F86885A9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075514" y="3403759"/>
              <a:ext cx="215502" cy="2155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BE47AF-2615-A8B2-00BA-0AE54BB68A20}"/>
                </a:ext>
              </a:extLst>
            </p:cNvPr>
            <p:cNvSpPr txBox="1"/>
            <p:nvPr/>
          </p:nvSpPr>
          <p:spPr>
            <a:xfrm>
              <a:off x="5477536" y="3419176"/>
              <a:ext cx="6409664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Modules can be incrementally added to match load growth</a:t>
              </a: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3C1419-18A1-2ABE-9B4C-11B49CD3623C}"/>
              </a:ext>
            </a:extLst>
          </p:cNvPr>
          <p:cNvCxnSpPr>
            <a:cxnSpLocks/>
          </p:cNvCxnSpPr>
          <p:nvPr/>
        </p:nvCxnSpPr>
        <p:spPr>
          <a:xfrm>
            <a:off x="5075513" y="1667159"/>
            <a:ext cx="681168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A87E0CA-4EF9-6A00-6C96-A5EF3C8870CF}"/>
              </a:ext>
            </a:extLst>
          </p:cNvPr>
          <p:cNvCxnSpPr>
            <a:cxnSpLocks/>
          </p:cNvCxnSpPr>
          <p:nvPr/>
        </p:nvCxnSpPr>
        <p:spPr>
          <a:xfrm>
            <a:off x="5075514" y="2302203"/>
            <a:ext cx="681168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D44049C-3643-2CD3-090C-6B4182CBC886}"/>
              </a:ext>
            </a:extLst>
          </p:cNvPr>
          <p:cNvCxnSpPr>
            <a:cxnSpLocks/>
          </p:cNvCxnSpPr>
          <p:nvPr/>
        </p:nvCxnSpPr>
        <p:spPr>
          <a:xfrm>
            <a:off x="5075514" y="3173540"/>
            <a:ext cx="681168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ontent Placeholder 6">
            <a:extLst>
              <a:ext uri="{FF2B5EF4-FFF2-40B4-BE49-F238E27FC236}">
                <a16:creationId xmlns:a16="http://schemas.microsoft.com/office/drawing/2014/main" id="{ADCCA372-FDDB-E839-51B4-4AD832B409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6723138"/>
              </p:ext>
            </p:extLst>
          </p:nvPr>
        </p:nvGraphicFramePr>
        <p:xfrm>
          <a:off x="5075514" y="3660587"/>
          <a:ext cx="6174789" cy="248440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201101">
                  <a:extLst>
                    <a:ext uri="{9D8B030D-6E8A-4147-A177-3AD203B41FA5}">
                      <a16:colId xmlns:a16="http://schemas.microsoft.com/office/drawing/2014/main" val="3657471663"/>
                    </a:ext>
                  </a:extLst>
                </a:gridCol>
                <a:gridCol w="3973688">
                  <a:extLst>
                    <a:ext uri="{9D8B030D-6E8A-4147-A177-3AD203B41FA5}">
                      <a16:colId xmlns:a16="http://schemas.microsoft.com/office/drawing/2014/main" val="4101125303"/>
                    </a:ext>
                  </a:extLst>
                </a:gridCol>
              </a:tblGrid>
              <a:tr h="37409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NuScale Power </a:t>
                      </a:r>
                      <a:r>
                        <a:rPr kumimoji="0" lang="en-U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Module</a:t>
                      </a:r>
                      <a:r>
                        <a:rPr kumimoji="0" lang="en-US" sz="1400" b="1" i="0" u="none" strike="noStrike" kern="1200" cap="none" spc="0" normalizeH="0" baseline="3000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TM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Specifications</a:t>
                      </a:r>
                    </a:p>
                  </a:txBody>
                  <a:tcPr marT="72000" marB="72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Bef>
                          <a:spcPts val="600"/>
                        </a:spcBef>
                        <a:buFontTx/>
                        <a:buNone/>
                      </a:pPr>
                      <a:endParaRPr lang="en-US" sz="13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873910"/>
                  </a:ext>
                </a:extLst>
              </a:tr>
              <a:tr h="345922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Electrical Capacity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en-US" sz="1200" b="0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77 MWe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8089611"/>
                  </a:ext>
                </a:extLst>
              </a:tr>
              <a:tr h="345922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Modules per Plant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en-US" sz="1200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Up to 12 (924 MWe)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416675"/>
                  </a:ext>
                </a:extLst>
              </a:tr>
              <a:tr h="345922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Design Life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en-US" sz="1200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60 years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9228981"/>
                  </a:ext>
                </a:extLst>
              </a:tr>
              <a:tr h="345922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Fuel Supply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en-US" sz="1200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Existing light water reactor nuclear fuel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7813314"/>
                  </a:ext>
                </a:extLst>
              </a:tr>
              <a:tr h="345922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Safety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en-US" sz="1200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Walk-away safe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2625602"/>
                  </a:ext>
                </a:extLst>
              </a:tr>
              <a:tr h="380705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Emergency Planning Zone (EPZ)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en-US" sz="1200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Supports site boundary EPZ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1639126"/>
                  </a:ext>
                </a:extLst>
              </a:tr>
            </a:tbl>
          </a:graphicData>
        </a:graphic>
      </p:graphicFrame>
      <p:sp>
        <p:nvSpPr>
          <p:cNvPr id="21" name="Rectangle 5">
            <a:extLst>
              <a:ext uri="{FF2B5EF4-FFF2-40B4-BE49-F238E27FC236}">
                <a16:creationId xmlns:a16="http://schemas.microsoft.com/office/drawing/2014/main" id="{DD48FBAC-05C5-8BF5-2AEB-01371F17AE8B}"/>
              </a:ext>
            </a:extLst>
          </p:cNvPr>
          <p:cNvSpPr/>
          <p:nvPr/>
        </p:nvSpPr>
        <p:spPr>
          <a:xfrm flipH="1">
            <a:off x="3511448" y="1633968"/>
            <a:ext cx="950977" cy="4833937"/>
          </a:xfrm>
          <a:custGeom>
            <a:avLst/>
            <a:gdLst/>
            <a:ahLst/>
            <a:cxnLst/>
            <a:rect l="l" t="t" r="r" b="b"/>
            <a:pathLst>
              <a:path w="457200" h="925512">
                <a:moveTo>
                  <a:pt x="228600" y="0"/>
                </a:moveTo>
                <a:cubicBezTo>
                  <a:pt x="354852" y="0"/>
                  <a:pt x="457200" y="66337"/>
                  <a:pt x="457200" y="148167"/>
                </a:cubicBezTo>
                <a:lnTo>
                  <a:pt x="457200" y="777345"/>
                </a:lnTo>
                <a:lnTo>
                  <a:pt x="457200" y="777346"/>
                </a:lnTo>
                <a:lnTo>
                  <a:pt x="457200" y="777346"/>
                </a:lnTo>
                <a:cubicBezTo>
                  <a:pt x="457199" y="859176"/>
                  <a:pt x="354852" y="925512"/>
                  <a:pt x="228600" y="925512"/>
                </a:cubicBezTo>
                <a:cubicBezTo>
                  <a:pt x="102349" y="925512"/>
                  <a:pt x="1" y="859176"/>
                  <a:pt x="0" y="777346"/>
                </a:cubicBezTo>
                <a:lnTo>
                  <a:pt x="0" y="777346"/>
                </a:lnTo>
                <a:lnTo>
                  <a:pt x="0" y="777345"/>
                </a:lnTo>
                <a:lnTo>
                  <a:pt x="0" y="148167"/>
                </a:lnTo>
                <a:cubicBezTo>
                  <a:pt x="0" y="66337"/>
                  <a:pt x="102348" y="0"/>
                  <a:pt x="22860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2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id="{1D8412C8-73E7-797B-233C-0C4D5750A8E9}"/>
              </a:ext>
            </a:extLst>
          </p:cNvPr>
          <p:cNvSpPr/>
          <p:nvPr/>
        </p:nvSpPr>
        <p:spPr>
          <a:xfrm flipH="1">
            <a:off x="3645218" y="2352007"/>
            <a:ext cx="688182" cy="3919537"/>
          </a:xfrm>
          <a:custGeom>
            <a:avLst/>
            <a:gdLst/>
            <a:ahLst/>
            <a:cxnLst/>
            <a:rect l="l" t="t" r="r" b="b"/>
            <a:pathLst>
              <a:path w="457200" h="925512">
                <a:moveTo>
                  <a:pt x="228600" y="0"/>
                </a:moveTo>
                <a:cubicBezTo>
                  <a:pt x="354852" y="0"/>
                  <a:pt x="457200" y="66337"/>
                  <a:pt x="457200" y="148167"/>
                </a:cubicBezTo>
                <a:lnTo>
                  <a:pt x="457200" y="777345"/>
                </a:lnTo>
                <a:lnTo>
                  <a:pt x="457200" y="777346"/>
                </a:lnTo>
                <a:lnTo>
                  <a:pt x="457200" y="777346"/>
                </a:lnTo>
                <a:cubicBezTo>
                  <a:pt x="457199" y="859176"/>
                  <a:pt x="354852" y="925512"/>
                  <a:pt x="228600" y="925512"/>
                </a:cubicBezTo>
                <a:cubicBezTo>
                  <a:pt x="102349" y="925512"/>
                  <a:pt x="1" y="859176"/>
                  <a:pt x="0" y="777346"/>
                </a:cubicBezTo>
                <a:lnTo>
                  <a:pt x="0" y="777346"/>
                </a:lnTo>
                <a:lnTo>
                  <a:pt x="0" y="777345"/>
                </a:lnTo>
                <a:lnTo>
                  <a:pt x="0" y="148167"/>
                </a:lnTo>
                <a:cubicBezTo>
                  <a:pt x="0" y="66337"/>
                  <a:pt x="102348" y="0"/>
                  <a:pt x="22860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2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7BEA99C-0457-1831-C510-2D3522F9CDF9}"/>
              </a:ext>
            </a:extLst>
          </p:cNvPr>
          <p:cNvSpPr/>
          <p:nvPr/>
        </p:nvSpPr>
        <p:spPr>
          <a:xfrm>
            <a:off x="3856137" y="5842870"/>
            <a:ext cx="259200" cy="321099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4BFC7105-ECF5-5C4E-8A35-2E06C9E4EF4D}"/>
              </a:ext>
            </a:extLst>
          </p:cNvPr>
          <p:cNvSpPr/>
          <p:nvPr/>
        </p:nvSpPr>
        <p:spPr>
          <a:xfrm flipH="1">
            <a:off x="3707131" y="3266406"/>
            <a:ext cx="554831" cy="950500"/>
          </a:xfrm>
          <a:custGeom>
            <a:avLst/>
            <a:gdLst/>
            <a:ahLst/>
            <a:cxnLst/>
            <a:rect l="l" t="t" r="r" b="b"/>
            <a:pathLst>
              <a:path w="457200" h="925512">
                <a:moveTo>
                  <a:pt x="228600" y="0"/>
                </a:moveTo>
                <a:cubicBezTo>
                  <a:pt x="354852" y="0"/>
                  <a:pt x="457200" y="66337"/>
                  <a:pt x="457200" y="148167"/>
                </a:cubicBezTo>
                <a:lnTo>
                  <a:pt x="457200" y="777345"/>
                </a:lnTo>
                <a:lnTo>
                  <a:pt x="457200" y="777346"/>
                </a:lnTo>
                <a:lnTo>
                  <a:pt x="457200" y="777346"/>
                </a:lnTo>
                <a:cubicBezTo>
                  <a:pt x="457199" y="859176"/>
                  <a:pt x="354852" y="925512"/>
                  <a:pt x="228600" y="925512"/>
                </a:cubicBezTo>
                <a:cubicBezTo>
                  <a:pt x="102349" y="925512"/>
                  <a:pt x="1" y="859176"/>
                  <a:pt x="0" y="777346"/>
                </a:cubicBezTo>
                <a:lnTo>
                  <a:pt x="0" y="777346"/>
                </a:lnTo>
                <a:lnTo>
                  <a:pt x="0" y="777345"/>
                </a:lnTo>
                <a:lnTo>
                  <a:pt x="0" y="148167"/>
                </a:lnTo>
                <a:cubicBezTo>
                  <a:pt x="0" y="66337"/>
                  <a:pt x="102348" y="0"/>
                  <a:pt x="22860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2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5" name="Rectangle 5">
            <a:extLst>
              <a:ext uri="{FF2B5EF4-FFF2-40B4-BE49-F238E27FC236}">
                <a16:creationId xmlns:a16="http://schemas.microsoft.com/office/drawing/2014/main" id="{70836FD6-14F0-E093-1033-37D30569537C}"/>
              </a:ext>
            </a:extLst>
          </p:cNvPr>
          <p:cNvSpPr/>
          <p:nvPr/>
        </p:nvSpPr>
        <p:spPr>
          <a:xfrm flipH="1">
            <a:off x="3707128" y="2809207"/>
            <a:ext cx="554831" cy="364333"/>
          </a:xfrm>
          <a:custGeom>
            <a:avLst/>
            <a:gdLst/>
            <a:ahLst/>
            <a:cxnLst/>
            <a:rect l="l" t="t" r="r" b="b"/>
            <a:pathLst>
              <a:path w="457200" h="925512">
                <a:moveTo>
                  <a:pt x="228600" y="0"/>
                </a:moveTo>
                <a:cubicBezTo>
                  <a:pt x="354852" y="0"/>
                  <a:pt x="457200" y="66337"/>
                  <a:pt x="457200" y="148167"/>
                </a:cubicBezTo>
                <a:lnTo>
                  <a:pt x="457200" y="777345"/>
                </a:lnTo>
                <a:lnTo>
                  <a:pt x="457200" y="777346"/>
                </a:lnTo>
                <a:lnTo>
                  <a:pt x="457200" y="777346"/>
                </a:lnTo>
                <a:cubicBezTo>
                  <a:pt x="457199" y="859176"/>
                  <a:pt x="354852" y="925512"/>
                  <a:pt x="228600" y="925512"/>
                </a:cubicBezTo>
                <a:cubicBezTo>
                  <a:pt x="102349" y="925512"/>
                  <a:pt x="1" y="859176"/>
                  <a:pt x="0" y="777346"/>
                </a:cubicBezTo>
                <a:lnTo>
                  <a:pt x="0" y="777346"/>
                </a:lnTo>
                <a:lnTo>
                  <a:pt x="0" y="777345"/>
                </a:lnTo>
                <a:lnTo>
                  <a:pt x="0" y="148167"/>
                </a:lnTo>
                <a:cubicBezTo>
                  <a:pt x="0" y="66337"/>
                  <a:pt x="102348" y="0"/>
                  <a:pt x="22860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68513CC5-007A-5117-5880-62A0EDF99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 flipH="1">
            <a:off x="3015080" y="370805"/>
            <a:ext cx="1896953" cy="650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C3E8995-E9BC-B007-0CBF-59A1151B8E70}"/>
              </a:ext>
            </a:extLst>
          </p:cNvPr>
          <p:cNvCxnSpPr>
            <a:cxnSpLocks/>
          </p:cNvCxnSpPr>
          <p:nvPr/>
        </p:nvCxnSpPr>
        <p:spPr>
          <a:xfrm>
            <a:off x="2140100" y="5978936"/>
            <a:ext cx="1843479" cy="0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B4377E7-A56C-8BA0-37A3-63CE93270BA5}"/>
              </a:ext>
            </a:extLst>
          </p:cNvPr>
          <p:cNvCxnSpPr>
            <a:cxnSpLocks/>
          </p:cNvCxnSpPr>
          <p:nvPr/>
        </p:nvCxnSpPr>
        <p:spPr>
          <a:xfrm>
            <a:off x="2227139" y="1987896"/>
            <a:ext cx="1284309" cy="0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D395310-92E0-29A7-E055-FB4F13516DAA}"/>
              </a:ext>
            </a:extLst>
          </p:cNvPr>
          <p:cNvCxnSpPr>
            <a:cxnSpLocks/>
          </p:cNvCxnSpPr>
          <p:nvPr/>
        </p:nvCxnSpPr>
        <p:spPr>
          <a:xfrm>
            <a:off x="2038675" y="2847497"/>
            <a:ext cx="1817462" cy="0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41642B6-25E6-A167-5D2F-40F5ED121205}"/>
              </a:ext>
            </a:extLst>
          </p:cNvPr>
          <p:cNvCxnSpPr>
            <a:cxnSpLocks/>
          </p:cNvCxnSpPr>
          <p:nvPr/>
        </p:nvCxnSpPr>
        <p:spPr>
          <a:xfrm>
            <a:off x="2605553" y="3837566"/>
            <a:ext cx="1020209" cy="0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330B877-846D-E6CE-6F9E-DCA0B24209D9}"/>
              </a:ext>
            </a:extLst>
          </p:cNvPr>
          <p:cNvCxnSpPr>
            <a:cxnSpLocks/>
          </p:cNvCxnSpPr>
          <p:nvPr/>
        </p:nvCxnSpPr>
        <p:spPr>
          <a:xfrm>
            <a:off x="2885946" y="5173533"/>
            <a:ext cx="821182" cy="0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A3E56AE2-0B62-80A8-F2D3-72130EAB819B}"/>
              </a:ext>
            </a:extLst>
          </p:cNvPr>
          <p:cNvSpPr/>
          <p:nvPr/>
        </p:nvSpPr>
        <p:spPr>
          <a:xfrm>
            <a:off x="551719" y="5794637"/>
            <a:ext cx="1312218" cy="338554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Reactor Core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22C9D35-3A7E-C6E3-2D0C-5D549BD80E20}"/>
              </a:ext>
            </a:extLst>
          </p:cNvPr>
          <p:cNvSpPr/>
          <p:nvPr/>
        </p:nvSpPr>
        <p:spPr>
          <a:xfrm>
            <a:off x="546710" y="4988867"/>
            <a:ext cx="2406941" cy="338554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Reactor Pressure Vessel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0308E7-516D-F02F-7315-3CF62C5D4BC1}"/>
              </a:ext>
            </a:extLst>
          </p:cNvPr>
          <p:cNvSpPr/>
          <p:nvPr/>
        </p:nvSpPr>
        <p:spPr>
          <a:xfrm>
            <a:off x="583730" y="3652900"/>
            <a:ext cx="1770677" cy="1200329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 lvl="0"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Steam Generators</a:t>
            </a:r>
          </a:p>
          <a:p>
            <a:pPr lvl="0">
              <a:spcBef>
                <a:spcPts val="0"/>
              </a:spcBef>
              <a:defRPr/>
            </a:pP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helical coil </a:t>
            </a:r>
          </a:p>
          <a:p>
            <a:pPr lvl="0">
              <a:spcBef>
                <a:spcPts val="0"/>
              </a:spcBef>
              <a:defRPr/>
            </a:pP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inside-out</a:t>
            </a:r>
          </a:p>
          <a:p>
            <a:pPr lvl="0">
              <a:spcBef>
                <a:spcPts val="0"/>
              </a:spcBef>
              <a:defRPr/>
            </a:pP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through</a:t>
            </a:r>
          </a:p>
          <a:p>
            <a:pPr lvl="0">
              <a:spcBef>
                <a:spcPts val="0"/>
              </a:spcBef>
              <a:defRPr/>
            </a:pP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blowdown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F5A46C4-4C89-9DFF-077D-9C89BB4A457C}"/>
              </a:ext>
            </a:extLst>
          </p:cNvPr>
          <p:cNvSpPr/>
          <p:nvPr/>
        </p:nvSpPr>
        <p:spPr>
          <a:xfrm>
            <a:off x="564715" y="2662831"/>
            <a:ext cx="1129476" cy="338554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Pressurizer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CAF82B6-A65C-95D8-9757-90D8E79CE058}"/>
              </a:ext>
            </a:extLst>
          </p:cNvPr>
          <p:cNvSpPr/>
          <p:nvPr/>
        </p:nvSpPr>
        <p:spPr>
          <a:xfrm>
            <a:off x="572730" y="1803230"/>
            <a:ext cx="1254510" cy="338554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Containment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EAE786B-36DF-F636-9DAB-3B8C4CFFB8D5}"/>
              </a:ext>
            </a:extLst>
          </p:cNvPr>
          <p:cNvSpPr txBox="1"/>
          <p:nvPr/>
        </p:nvSpPr>
        <p:spPr>
          <a:xfrm>
            <a:off x="5853264" y="6186571"/>
            <a:ext cx="6504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+mn-lt"/>
              </a:rPr>
              <a:t>ANT has completed various projects on EPZ analysis of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iPWR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for SMRs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7ED07A1-9866-7E3F-E2E6-655D7B772384}"/>
              </a:ext>
            </a:extLst>
          </p:cNvPr>
          <p:cNvCxnSpPr>
            <a:cxnSpLocks/>
          </p:cNvCxnSpPr>
          <p:nvPr/>
        </p:nvCxnSpPr>
        <p:spPr bwMode="auto">
          <a:xfrm>
            <a:off x="5431786" y="6365576"/>
            <a:ext cx="402022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5B54548-F5F8-9DF6-899E-1CE767CA19AA}"/>
              </a:ext>
            </a:extLst>
          </p:cNvPr>
          <p:cNvCxnSpPr>
            <a:cxnSpLocks/>
          </p:cNvCxnSpPr>
          <p:nvPr/>
        </p:nvCxnSpPr>
        <p:spPr bwMode="auto">
          <a:xfrm flipV="1">
            <a:off x="5431786" y="6063798"/>
            <a:ext cx="0" cy="31414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367419A-7DD4-B0DB-536A-F834278C0706}"/>
              </a:ext>
            </a:extLst>
          </p:cNvPr>
          <p:cNvSpPr/>
          <p:nvPr/>
        </p:nvSpPr>
        <p:spPr bwMode="auto">
          <a:xfrm>
            <a:off x="797667" y="3949430"/>
            <a:ext cx="1342433" cy="903799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660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PRI 2023 Standard Template - LIGHT">
  <a:themeElements>
    <a:clrScheme name="Custom 2">
      <a:dk1>
        <a:srgbClr val="000000"/>
      </a:dk1>
      <a:lt1>
        <a:srgbClr val="FFFFFF"/>
      </a:lt1>
      <a:dk2>
        <a:srgbClr val="0043C8"/>
      </a:dk2>
      <a:lt2>
        <a:srgbClr val="929292"/>
      </a:lt2>
      <a:accent1>
        <a:srgbClr val="00B0F0"/>
      </a:accent1>
      <a:accent2>
        <a:srgbClr val="287A3D"/>
      </a:accent2>
      <a:accent3>
        <a:srgbClr val="F27B04"/>
      </a:accent3>
      <a:accent4>
        <a:srgbClr val="0070C0"/>
      </a:accent4>
      <a:accent5>
        <a:srgbClr val="C54343"/>
      </a:accent5>
      <a:accent6>
        <a:srgbClr val="2FC7C3"/>
      </a:accent6>
      <a:hlink>
        <a:srgbClr val="0070C0"/>
      </a:hlink>
      <a:folHlink>
        <a:srgbClr val="E05428"/>
      </a:folHlink>
    </a:clrScheme>
    <a:fontScheme name="EPRI 2019 PP Font Theme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R="0" algn="ctr" defTabSz="9144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219075" marR="0" indent="-219075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spcBef>
            <a:spcPts val="0"/>
          </a:spcBef>
          <a:defRPr sz="180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B04359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D4B0B5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3 PowerPoint Template" id="{327301F1-4B7C-804D-AA43-EF061BE6DCB6}" vid="{D1CDD109-9F82-C743-8FC6-7965EEBB7E17}"/>
    </a:ext>
  </a:extLst>
</a:theme>
</file>

<file path=ppt/theme/theme10.xml><?xml version="1.0" encoding="utf-8"?>
<a:theme xmlns:a="http://schemas.openxmlformats.org/drawingml/2006/main" name="2_EPRI 2023 Standard Template - DARK">
  <a:themeElements>
    <a:clrScheme name="Custom 2">
      <a:dk1>
        <a:srgbClr val="000000"/>
      </a:dk1>
      <a:lt1>
        <a:srgbClr val="FFFFFF"/>
      </a:lt1>
      <a:dk2>
        <a:srgbClr val="0043C8"/>
      </a:dk2>
      <a:lt2>
        <a:srgbClr val="929292"/>
      </a:lt2>
      <a:accent1>
        <a:srgbClr val="00B0F0"/>
      </a:accent1>
      <a:accent2>
        <a:srgbClr val="287A3D"/>
      </a:accent2>
      <a:accent3>
        <a:srgbClr val="F27B04"/>
      </a:accent3>
      <a:accent4>
        <a:srgbClr val="0070C0"/>
      </a:accent4>
      <a:accent5>
        <a:srgbClr val="C54343"/>
      </a:accent5>
      <a:accent6>
        <a:srgbClr val="2FC7C3"/>
      </a:accent6>
      <a:hlink>
        <a:srgbClr val="0070C0"/>
      </a:hlink>
      <a:folHlink>
        <a:srgbClr val="E05428"/>
      </a:folHlink>
    </a:clrScheme>
    <a:fontScheme name="EPRI 2019 PP Font Theme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R="0" algn="ctr" defTabSz="9144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219075" marR="0" indent="-219075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spcBef>
            <a:spcPts val="0"/>
          </a:spcBef>
          <a:defRPr sz="180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B04359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D4B0B5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3 PowerPoint Template" id="{327301F1-4B7C-804D-AA43-EF061BE6DCB6}" vid="{E7EB7F92-0564-8047-ABE0-4E6F0B03B4B2}"/>
    </a:ext>
  </a:extLst>
</a:theme>
</file>

<file path=ppt/theme/theme11.xml><?xml version="1.0" encoding="utf-8"?>
<a:theme xmlns:a="http://schemas.openxmlformats.org/drawingml/2006/main" name="3_EPRI 2023 Standard Template - LIGHT">
  <a:themeElements>
    <a:clrScheme name="Custom 2">
      <a:dk1>
        <a:srgbClr val="000000"/>
      </a:dk1>
      <a:lt1>
        <a:srgbClr val="FFFFFF"/>
      </a:lt1>
      <a:dk2>
        <a:srgbClr val="0043C8"/>
      </a:dk2>
      <a:lt2>
        <a:srgbClr val="929292"/>
      </a:lt2>
      <a:accent1>
        <a:srgbClr val="00B0F0"/>
      </a:accent1>
      <a:accent2>
        <a:srgbClr val="287A3D"/>
      </a:accent2>
      <a:accent3>
        <a:srgbClr val="F27B04"/>
      </a:accent3>
      <a:accent4>
        <a:srgbClr val="0070C0"/>
      </a:accent4>
      <a:accent5>
        <a:srgbClr val="C54343"/>
      </a:accent5>
      <a:accent6>
        <a:srgbClr val="2FC7C3"/>
      </a:accent6>
      <a:hlink>
        <a:srgbClr val="0070C0"/>
      </a:hlink>
      <a:folHlink>
        <a:srgbClr val="E05428"/>
      </a:folHlink>
    </a:clrScheme>
    <a:fontScheme name="EPRI 2019 PP Font Theme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R="0" algn="ctr" defTabSz="9144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219075" marR="0" indent="-219075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spcBef>
            <a:spcPts val="0"/>
          </a:spcBef>
          <a:defRPr sz="180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B04359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D4B0B5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4 Sample Layouts" id="{3F2DD07F-6464-7544-A73A-18030433AD6C}" vid="{994F5946-8FCE-B545-8E27-D7775C4C7428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PRI 2023 Standard Template - DARK">
  <a:themeElements>
    <a:clrScheme name="Custom 2">
      <a:dk1>
        <a:srgbClr val="000000"/>
      </a:dk1>
      <a:lt1>
        <a:srgbClr val="FFFFFF"/>
      </a:lt1>
      <a:dk2>
        <a:srgbClr val="0043C8"/>
      </a:dk2>
      <a:lt2>
        <a:srgbClr val="929292"/>
      </a:lt2>
      <a:accent1>
        <a:srgbClr val="00B0F0"/>
      </a:accent1>
      <a:accent2>
        <a:srgbClr val="287A3D"/>
      </a:accent2>
      <a:accent3>
        <a:srgbClr val="F27B04"/>
      </a:accent3>
      <a:accent4>
        <a:srgbClr val="0070C0"/>
      </a:accent4>
      <a:accent5>
        <a:srgbClr val="C54343"/>
      </a:accent5>
      <a:accent6>
        <a:srgbClr val="2FC7C3"/>
      </a:accent6>
      <a:hlink>
        <a:srgbClr val="0070C0"/>
      </a:hlink>
      <a:folHlink>
        <a:srgbClr val="E05428"/>
      </a:folHlink>
    </a:clrScheme>
    <a:fontScheme name="EPRI 2019 PP Font Theme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R="0" algn="ctr" defTabSz="9144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219075" marR="0" indent="-219075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spcBef>
            <a:spcPts val="0"/>
          </a:spcBef>
          <a:defRPr sz="180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B04359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D4B0B5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3 PowerPoint Template" id="{327301F1-4B7C-804D-AA43-EF061BE6DCB6}" vid="{E7EB7F92-0564-8047-ABE0-4E6F0B03B4B2}"/>
    </a:ext>
  </a:extLst>
</a:theme>
</file>

<file path=ppt/theme/theme3.xml><?xml version="1.0" encoding="utf-8"?>
<a:theme xmlns:a="http://schemas.openxmlformats.org/drawingml/2006/main" name="EPRI 2022 Standard Template - LIGHT">
  <a:themeElements>
    <a:clrScheme name="Custom 2">
      <a:dk1>
        <a:srgbClr val="000000"/>
      </a:dk1>
      <a:lt1>
        <a:srgbClr val="FFFFFF"/>
      </a:lt1>
      <a:dk2>
        <a:srgbClr val="0043C8"/>
      </a:dk2>
      <a:lt2>
        <a:srgbClr val="929292"/>
      </a:lt2>
      <a:accent1>
        <a:srgbClr val="00B0F0"/>
      </a:accent1>
      <a:accent2>
        <a:srgbClr val="287A3D"/>
      </a:accent2>
      <a:accent3>
        <a:srgbClr val="F27B04"/>
      </a:accent3>
      <a:accent4>
        <a:srgbClr val="0070C0"/>
      </a:accent4>
      <a:accent5>
        <a:srgbClr val="C54343"/>
      </a:accent5>
      <a:accent6>
        <a:srgbClr val="2FC7C3"/>
      </a:accent6>
      <a:hlink>
        <a:srgbClr val="0070C0"/>
      </a:hlink>
      <a:folHlink>
        <a:srgbClr val="E05428"/>
      </a:folHlink>
    </a:clrScheme>
    <a:fontScheme name="EPRI 2019 PP Font Theme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R="0" algn="ctr" defTabSz="9144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219075" marR="0" indent="-219075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spcBef>
            <a:spcPts val="0"/>
          </a:spcBef>
          <a:defRPr sz="180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B04359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D4B0B5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fault and 50th" id="{56DE8D98-A9D3-8B47-B5F7-04C951F70211}" vid="{0F73EC11-E04A-2D41-8E7E-1AF6A99C56B0}"/>
    </a:ext>
  </a:extLst>
</a:theme>
</file>

<file path=ppt/theme/theme4.xml><?xml version="1.0" encoding="utf-8"?>
<a:theme xmlns:a="http://schemas.openxmlformats.org/drawingml/2006/main" name="EPRI 2022 Standard Template - LIGHT">
  <a:themeElements>
    <a:clrScheme name="Custom 2">
      <a:dk1>
        <a:srgbClr val="000000"/>
      </a:dk1>
      <a:lt1>
        <a:srgbClr val="FFFFFF"/>
      </a:lt1>
      <a:dk2>
        <a:srgbClr val="0043C8"/>
      </a:dk2>
      <a:lt2>
        <a:srgbClr val="929292"/>
      </a:lt2>
      <a:accent1>
        <a:srgbClr val="00B0F0"/>
      </a:accent1>
      <a:accent2>
        <a:srgbClr val="287A3D"/>
      </a:accent2>
      <a:accent3>
        <a:srgbClr val="F27B04"/>
      </a:accent3>
      <a:accent4>
        <a:srgbClr val="0070C0"/>
      </a:accent4>
      <a:accent5>
        <a:srgbClr val="C54343"/>
      </a:accent5>
      <a:accent6>
        <a:srgbClr val="2FC7C3"/>
      </a:accent6>
      <a:hlink>
        <a:srgbClr val="0070C0"/>
      </a:hlink>
      <a:folHlink>
        <a:srgbClr val="E05428"/>
      </a:folHlink>
    </a:clrScheme>
    <a:fontScheme name="EPRI 2019 PP Font Theme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R="0" algn="ctr" defTabSz="9144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219075" marR="0" indent="-219075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spcBef>
            <a:spcPts val="0"/>
          </a:spcBef>
          <a:defRPr sz="180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B04359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D4B0B5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3 PowerPoint Template_FINAL" id="{B423788E-C16E-924F-AE7E-DB33C7376178}" vid="{50EA9ABB-EE54-8646-8B56-C93BD2B56E7D}"/>
    </a:ext>
  </a:extLst>
</a:theme>
</file>

<file path=ppt/theme/theme5.xml><?xml version="1.0" encoding="utf-8"?>
<a:theme xmlns:a="http://schemas.openxmlformats.org/drawingml/2006/main" name="EPRI 2022 Standard Template - LIGHT">
  <a:themeElements>
    <a:clrScheme name="Custom 2">
      <a:dk1>
        <a:srgbClr val="000000"/>
      </a:dk1>
      <a:lt1>
        <a:srgbClr val="FFFFFF"/>
      </a:lt1>
      <a:dk2>
        <a:srgbClr val="0043C8"/>
      </a:dk2>
      <a:lt2>
        <a:srgbClr val="929292"/>
      </a:lt2>
      <a:accent1>
        <a:srgbClr val="00B0F0"/>
      </a:accent1>
      <a:accent2>
        <a:srgbClr val="287A3D"/>
      </a:accent2>
      <a:accent3>
        <a:srgbClr val="F27B04"/>
      </a:accent3>
      <a:accent4>
        <a:srgbClr val="0070C0"/>
      </a:accent4>
      <a:accent5>
        <a:srgbClr val="C54343"/>
      </a:accent5>
      <a:accent6>
        <a:srgbClr val="2FC7C3"/>
      </a:accent6>
      <a:hlink>
        <a:srgbClr val="0070C0"/>
      </a:hlink>
      <a:folHlink>
        <a:srgbClr val="E05428"/>
      </a:folHlink>
    </a:clrScheme>
    <a:fontScheme name="EPRI 2019 PP Font Theme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R="0" algn="ctr" defTabSz="9144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219075" marR="0" indent="-219075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spcBef>
            <a:spcPts val="0"/>
          </a:spcBef>
          <a:defRPr sz="180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B04359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D4B0B5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fault and 50th" id="{56DE8D98-A9D3-8B47-B5F7-04C951F70211}" vid="{0F73EC11-E04A-2D41-8E7E-1AF6A99C56B0}"/>
    </a:ext>
  </a:extLst>
</a:theme>
</file>

<file path=ppt/theme/theme6.xml><?xml version="1.0" encoding="utf-8"?>
<a:theme xmlns:a="http://schemas.openxmlformats.org/drawingml/2006/main" name="1_EPRI 2022 Standard Template - LIGHT">
  <a:themeElements>
    <a:clrScheme name="Custom 2">
      <a:dk1>
        <a:srgbClr val="000000"/>
      </a:dk1>
      <a:lt1>
        <a:srgbClr val="FFFFFF"/>
      </a:lt1>
      <a:dk2>
        <a:srgbClr val="0043C8"/>
      </a:dk2>
      <a:lt2>
        <a:srgbClr val="929292"/>
      </a:lt2>
      <a:accent1>
        <a:srgbClr val="00B0F0"/>
      </a:accent1>
      <a:accent2>
        <a:srgbClr val="287A3D"/>
      </a:accent2>
      <a:accent3>
        <a:srgbClr val="F27B04"/>
      </a:accent3>
      <a:accent4>
        <a:srgbClr val="0070C0"/>
      </a:accent4>
      <a:accent5>
        <a:srgbClr val="C54343"/>
      </a:accent5>
      <a:accent6>
        <a:srgbClr val="2FC7C3"/>
      </a:accent6>
      <a:hlink>
        <a:srgbClr val="0070C0"/>
      </a:hlink>
      <a:folHlink>
        <a:srgbClr val="E05428"/>
      </a:folHlink>
    </a:clrScheme>
    <a:fontScheme name="EPRI 2019 PP Font Theme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R="0" algn="ctr" defTabSz="9144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219075" marR="0" indent="-219075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spcBef>
            <a:spcPts val="0"/>
          </a:spcBef>
          <a:defRPr sz="180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B04359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D4B0B5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2 PowerPoint Template" id="{D7B672AD-6867-5340-8A92-CF8987CB46E7}" vid="{DC480036-1230-3A44-BB88-22D05ABB0AA4}"/>
    </a:ext>
  </a:extLst>
</a:theme>
</file>

<file path=ppt/theme/theme7.xml><?xml version="1.0" encoding="utf-8"?>
<a:theme xmlns:a="http://schemas.openxmlformats.org/drawingml/2006/main" name="1_EPRI 2023 Standard Template - LIGHT">
  <a:themeElements>
    <a:clrScheme name="Custom 2">
      <a:dk1>
        <a:srgbClr val="000000"/>
      </a:dk1>
      <a:lt1>
        <a:srgbClr val="FFFFFF"/>
      </a:lt1>
      <a:dk2>
        <a:srgbClr val="0043C8"/>
      </a:dk2>
      <a:lt2>
        <a:srgbClr val="929292"/>
      </a:lt2>
      <a:accent1>
        <a:srgbClr val="00B0F0"/>
      </a:accent1>
      <a:accent2>
        <a:srgbClr val="287A3D"/>
      </a:accent2>
      <a:accent3>
        <a:srgbClr val="F27B04"/>
      </a:accent3>
      <a:accent4>
        <a:srgbClr val="0070C0"/>
      </a:accent4>
      <a:accent5>
        <a:srgbClr val="C54343"/>
      </a:accent5>
      <a:accent6>
        <a:srgbClr val="2FC7C3"/>
      </a:accent6>
      <a:hlink>
        <a:srgbClr val="0070C0"/>
      </a:hlink>
      <a:folHlink>
        <a:srgbClr val="E05428"/>
      </a:folHlink>
    </a:clrScheme>
    <a:fontScheme name="EPRI 2019 PP Font Theme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R="0" algn="ctr" defTabSz="9144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219075" marR="0" indent="-219075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spcBef>
            <a:spcPts val="0"/>
          </a:spcBef>
          <a:defRPr sz="180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B04359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D4B0B5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4 PowerPoint Template" id="{BAD0C39C-88D1-E545-B98C-9361D1DE0E19}" vid="{B05EE2FC-3A29-4B40-8905-505DF6E83E62}"/>
    </a:ext>
  </a:extLst>
</a:theme>
</file>

<file path=ppt/theme/theme8.xml><?xml version="1.0" encoding="utf-8"?>
<a:theme xmlns:a="http://schemas.openxmlformats.org/drawingml/2006/main" name="1_EPRI 2023 Standard Template - DARK">
  <a:themeElements>
    <a:clrScheme name="Custom 2">
      <a:dk1>
        <a:srgbClr val="000000"/>
      </a:dk1>
      <a:lt1>
        <a:srgbClr val="FFFFFF"/>
      </a:lt1>
      <a:dk2>
        <a:srgbClr val="0043C8"/>
      </a:dk2>
      <a:lt2>
        <a:srgbClr val="929292"/>
      </a:lt2>
      <a:accent1>
        <a:srgbClr val="00B0F0"/>
      </a:accent1>
      <a:accent2>
        <a:srgbClr val="287A3D"/>
      </a:accent2>
      <a:accent3>
        <a:srgbClr val="F27B04"/>
      </a:accent3>
      <a:accent4>
        <a:srgbClr val="0070C0"/>
      </a:accent4>
      <a:accent5>
        <a:srgbClr val="C54343"/>
      </a:accent5>
      <a:accent6>
        <a:srgbClr val="2FC7C3"/>
      </a:accent6>
      <a:hlink>
        <a:srgbClr val="0070C0"/>
      </a:hlink>
      <a:folHlink>
        <a:srgbClr val="E05428"/>
      </a:folHlink>
    </a:clrScheme>
    <a:fontScheme name="EPRI 2019 PP Font Theme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R="0" algn="ctr" defTabSz="9144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219075" marR="0" indent="-219075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spcBef>
            <a:spcPts val="0"/>
          </a:spcBef>
          <a:defRPr sz="180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B04359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D4B0B5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4 PowerPoint Template" id="{BAD0C39C-88D1-E545-B98C-9361D1DE0E19}" vid="{587BA4E2-FF0B-9944-88D7-42D927894827}"/>
    </a:ext>
  </a:extLst>
</a:theme>
</file>

<file path=ppt/theme/theme9.xml><?xml version="1.0" encoding="utf-8"?>
<a:theme xmlns:a="http://schemas.openxmlformats.org/drawingml/2006/main" name="2_EPRI 2023 Standard Template - LIGHT">
  <a:themeElements>
    <a:clrScheme name="Custom 2">
      <a:dk1>
        <a:srgbClr val="000000"/>
      </a:dk1>
      <a:lt1>
        <a:srgbClr val="FFFFFF"/>
      </a:lt1>
      <a:dk2>
        <a:srgbClr val="0043C8"/>
      </a:dk2>
      <a:lt2>
        <a:srgbClr val="929292"/>
      </a:lt2>
      <a:accent1>
        <a:srgbClr val="00B0F0"/>
      </a:accent1>
      <a:accent2>
        <a:srgbClr val="287A3D"/>
      </a:accent2>
      <a:accent3>
        <a:srgbClr val="F27B04"/>
      </a:accent3>
      <a:accent4>
        <a:srgbClr val="0070C0"/>
      </a:accent4>
      <a:accent5>
        <a:srgbClr val="C54343"/>
      </a:accent5>
      <a:accent6>
        <a:srgbClr val="2FC7C3"/>
      </a:accent6>
      <a:hlink>
        <a:srgbClr val="0070C0"/>
      </a:hlink>
      <a:folHlink>
        <a:srgbClr val="E05428"/>
      </a:folHlink>
    </a:clrScheme>
    <a:fontScheme name="EPRI 2019 PP Font Theme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R="0" algn="ctr" defTabSz="9144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219075" marR="0" indent="-219075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spcBef>
            <a:spcPts val="0"/>
          </a:spcBef>
          <a:defRPr sz="180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B04359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D4B0B5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3 PowerPoint Template" id="{327301F1-4B7C-804D-AA43-EF061BE6DCB6}" vid="{D1CDD109-9F82-C743-8FC6-7965EEBB7E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2023 PowerPoint Template</Template>
  <TotalTime>6557</TotalTime>
  <Words>1861</Words>
  <Application>Microsoft Office PowerPoint</Application>
  <PresentationFormat>Widescreen</PresentationFormat>
  <Paragraphs>381</Paragraphs>
  <Slides>20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Arial</vt:lpstr>
      <vt:lpstr>Calibri</vt:lpstr>
      <vt:lpstr>Calibri Light</vt:lpstr>
      <vt:lpstr>Century Gothic</vt:lpstr>
      <vt:lpstr>Helvetica Neue</vt:lpstr>
      <vt:lpstr>Helvetica Neue Medium</vt:lpstr>
      <vt:lpstr>Madera-Regular</vt:lpstr>
      <vt:lpstr>Times New Roman</vt:lpstr>
      <vt:lpstr>Wingdings</vt:lpstr>
      <vt:lpstr>EPRI 2023 Standard Template - LIGHT</vt:lpstr>
      <vt:lpstr>EPRI 2023 Standard Template - DARK</vt:lpstr>
      <vt:lpstr>EPRI 2022 Standard Template - LIGHT</vt:lpstr>
      <vt:lpstr>EPRI 2022 Standard Template - LIGHT</vt:lpstr>
      <vt:lpstr>EPRI 2022 Standard Template - LIGHT</vt:lpstr>
      <vt:lpstr>1_EPRI 2022 Standard Template - LIGHT</vt:lpstr>
      <vt:lpstr>1_EPRI 2023 Standard Template - LIGHT</vt:lpstr>
      <vt:lpstr>1_EPRI 2023 Standard Template - DARK</vt:lpstr>
      <vt:lpstr>2_EPRI 2023 Standard Template - LIGHT</vt:lpstr>
      <vt:lpstr>2_EPRI 2023 Standard Template - DARK</vt:lpstr>
      <vt:lpstr>3_EPRI 2023 Standard Template - LIGHT</vt:lpstr>
      <vt:lpstr>PowerPoint Presentation</vt:lpstr>
      <vt:lpstr>PowerPoint Presentation</vt:lpstr>
      <vt:lpstr>What is a Microgrid? </vt:lpstr>
      <vt:lpstr>Types of Microgrids/Range of Objective</vt:lpstr>
      <vt:lpstr>PowerPoint Presentation</vt:lpstr>
      <vt:lpstr>New Reactor Options</vt:lpstr>
      <vt:lpstr>A look at SMRs</vt:lpstr>
      <vt:lpstr>BWRx300 (A light-water SMR)</vt:lpstr>
      <vt:lpstr>NuScale Power Module™ (another lwSMR)</vt:lpstr>
      <vt:lpstr>HTGRs: X-Energy and Xe-100</vt:lpstr>
      <vt:lpstr>HTGRs: USNC and Micro Modular Reactor (MMR) </vt:lpstr>
      <vt:lpstr>SFRs: TerraPower and Natrium</vt:lpstr>
      <vt:lpstr>SFRs: Oklo and Aurora</vt:lpstr>
      <vt:lpstr>FHRs: Kairos Power and Fluoride High-temperature Reactor </vt:lpstr>
      <vt:lpstr>Microreactors: Heat Pipe Technology</vt:lpstr>
      <vt:lpstr>Advanced Reactors in this Decade</vt:lpstr>
      <vt:lpstr>Deployment Timeline for New Reactors</vt:lpstr>
      <vt:lpstr>ANT Technology User’s Groups</vt:lpstr>
      <vt:lpstr>Summary Discussion</vt:lpstr>
      <vt:lpstr>PowerPoint Presentation</vt:lpstr>
    </vt:vector>
  </TitlesOfParts>
  <Manager/>
  <Company>Electric Power Research Institute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EPRI NUCLEAR ADVISORY MEETING</dc:title>
  <dc:subject>Version 1.0</dc:subject>
  <dc:creator>Moneghan, Daniel</dc:creator>
  <cp:keywords/>
  <dc:description>© 2023 Electric Power Research Institute, Inc. All rights reserved.</dc:description>
  <cp:lastModifiedBy>Cayce Hinton</cp:lastModifiedBy>
  <cp:revision>149</cp:revision>
  <dcterms:created xsi:type="dcterms:W3CDTF">2023-01-09T19:41:53Z</dcterms:created>
  <dcterms:modified xsi:type="dcterms:W3CDTF">2024-09-03T14:52:11Z</dcterms:modified>
  <cp:category/>
</cp:coreProperties>
</file>