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omments/modernComment_104_EEF09BB3.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FC6C3_D62DD7B3.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3E8503_CA9C9175.xml" ContentType="application/vnd.ms-powerpoint.comments+xml"/>
  <Override PartName="/ppt/notesSlides/notesSlide9.xml" ContentType="application/vnd.openxmlformats-officedocument.presentationml.notesSlide+xml"/>
  <Override PartName="/ppt/comments/modernComment_7FFFC6C9_4537120D.xml" ContentType="application/vnd.ms-powerpoint.comments+xml"/>
  <Override PartName="/ppt/notesSlides/notesSlide10.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omments/modernComment_131_D707059D.xml" ContentType="application/vnd.ms-powerpoint.comments+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2.xml" ContentType="application/vnd.ms-office.chartex+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omments/modernComment_7FFFF086_B8ECD3CC.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FC6CB_A7FE3DD.xml" ContentType="application/vnd.ms-powerpoint.comments+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6.xml" ContentType="application/vnd.openxmlformats-officedocument.drawingml.chart+xml"/>
  <Override PartName="/ppt/charts/style8.xml" ContentType="application/vnd.ms-office.chartstyle+xml"/>
  <Override PartName="/ppt/charts/colors8.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1" r:id="rId2"/>
    <p:sldMasterId id="2147483699" r:id="rId3"/>
    <p:sldMasterId id="2147483715" r:id="rId4"/>
    <p:sldMasterId id="2147483734" r:id="rId5"/>
    <p:sldMasterId id="2147483750" r:id="rId6"/>
  </p:sldMasterIdLst>
  <p:notesMasterIdLst>
    <p:notesMasterId r:id="rId24"/>
  </p:notesMasterIdLst>
  <p:sldIdLst>
    <p:sldId id="256" r:id="rId7"/>
    <p:sldId id="263" r:id="rId8"/>
    <p:sldId id="260" r:id="rId9"/>
    <p:sldId id="6596" r:id="rId10"/>
    <p:sldId id="265" r:id="rId11"/>
    <p:sldId id="2147468995" r:id="rId12"/>
    <p:sldId id="2134803774" r:id="rId13"/>
    <p:sldId id="2134803715" r:id="rId14"/>
    <p:sldId id="2147469001" r:id="rId15"/>
    <p:sldId id="298" r:id="rId16"/>
    <p:sldId id="305" r:id="rId17"/>
    <p:sldId id="2147479691" r:id="rId18"/>
    <p:sldId id="2147479686" r:id="rId19"/>
    <p:sldId id="416" r:id="rId20"/>
    <p:sldId id="2147469003" r:id="rId21"/>
    <p:sldId id="2147479687" r:id="rId22"/>
    <p:sldId id="2147479689"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80A739-EA31-9140-BB72-FD57F3A5A102}" name="Christine P. King" initials="CPK" userId="S-1-5-21-26508437-853423744-273882866-152838" providerId="AD"/>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3E07E1F-71D8-4A89-875A-BFCA6E4844A1}">
  <a:tblStyle styleId="{73E07E1F-71D8-4A89-875A-BFCA6E4844A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36" autoAdjust="0"/>
    <p:restoredTop sz="76917" autoAdjust="0"/>
  </p:normalViewPr>
  <p:slideViewPr>
    <p:cSldViewPr snapToGrid="0">
      <p:cViewPr varScale="1">
        <p:scale>
          <a:sx n="111" d="100"/>
          <a:sy n="111" d="100"/>
        </p:scale>
        <p:origin x="384" y="184"/>
      </p:cViewPr>
      <p:guideLst>
        <p:guide orient="horz" pos="1620"/>
        <p:guide pos="2880"/>
      </p:guideLst>
    </p:cSldViewPr>
  </p:slideViewPr>
  <p:notesTextViewPr>
    <p:cViewPr>
      <p:scale>
        <a:sx n="1" d="1"/>
        <a:sy n="1" d="1"/>
      </p:scale>
      <p:origin x="0" y="0"/>
    </p:cViewPr>
  </p:notesTextViewPr>
  <p:sorterViewPr>
    <p:cViewPr>
      <p:scale>
        <a:sx n="100" d="100"/>
        <a:sy n="100" d="100"/>
      </p:scale>
      <p:origin x="0" y="-31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inl.sharepoint.com/sites/GRP-GAINSupplyChain/Shared%20Documents/General/ReactorCosts/Master_File_v4.xlsx" TargetMode="External"/><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oleObject" Target="https://inl.sharepoint.com/sites/GRP-GAINSupplyChain/Shared%20Documents/General/ReactorCosts/Master%20File%20Database/Master_File_v9%20(GNCOA%20Remap).xlsx" TargetMode="External"/><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oleObject" Target="https://inl.sharepoint.com/sites/GRP-MicroreactorCostModeling/Shared%20Documents/General/FY24/CostReduction/Calculations/combined/scenarios-4/scenario-1%20wITC.xlsx"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https://inl.sharepoint.com/sites/GRP-MicroreactorCostModeling/Shared%20Documents/General/FY24/CostReduction/Calculations/combined/scenarios-4/scenario_comp.xlsx" TargetMode="External"/><Relationship Id="rId2" Type="http://schemas.microsoft.com/office/2011/relationships/chartColorStyle" Target="colors6.xml"/><Relationship Id="rId1" Type="http://schemas.microsoft.com/office/2011/relationships/chartStyle" Target="style6.xml"/></Relationships>
</file>

<file path=ppt/charts/_rels/chart5.xml.rels><?xml version="1.0" encoding="UTF-8" standalone="yes"?>
<Relationships xmlns="http://schemas.openxmlformats.org/package/2006/relationships"><Relationship Id="rId3" Type="http://schemas.openxmlformats.org/officeDocument/2006/relationships/oleObject" Target="https://inl.sharepoint.com/sites/GRP-MicroreactorCostModeling/Shared%20Documents/General/FY24/CostReduction/Calculations/combined/scenarios-4/scenario_comp.xlsx" TargetMode="External"/><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oleObject" Target="https://inl.sharepoint.com/sites/GRP-MicroreactorCostModeling/Shared%20Documents/General/FY24/CostReduction/Calculations/combined/Levers%20Impact_BH/The%20Main%20sheet_leversImpact.xlsx" TargetMode="External"/><Relationship Id="rId2" Type="http://schemas.microsoft.com/office/2011/relationships/chartColorStyle" Target="colors8.xml"/><Relationship Id="rId1" Type="http://schemas.microsoft.com/office/2011/relationships/chartStyle" Target="style8.xml"/></Relationships>
</file>

<file path=ppt/charts/_rels/chart7.xml.rels><?xml version="1.0" encoding="UTF-8" standalone="yes"?>
<Relationships xmlns="http://schemas.openxmlformats.org/package/2006/relationships"><Relationship Id="rId1" Type="http://schemas.openxmlformats.org/officeDocument/2006/relationships/oleObject" Target="https://inl.sharepoint.com/sites/GRP-MicroreactorCostModeling/Shared%20Documents/General/FY24/CostReduction/Calculations/combined/sensitivity/sensitivity%20CB.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inl.sharepoint.com/sites/GRP-MicroreactorCostModeling/Shared%20Documents/General/FY24/CostReduction/Calculations/combined/sensitivity/Nuclear-Reactor-Cost-Reduction-Pathway-Spreadsheet-Tool_BH.xlsx" TargetMode="External"/><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inl.sharepoint.com/sites/GRP-MicroreactorCostModeling/Shared%20Documents/General/FY24/CostReduction/Calculations/combined/scenarios-4/scenario-1%20wIT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686844120210733"/>
          <c:y val="8.1050055923261741E-2"/>
          <c:w val="0.73263075000285716"/>
          <c:h val="0.73380580163621745"/>
        </c:manualLayout>
      </c:layout>
      <c:scatterChart>
        <c:scatterStyle val="lineMarker"/>
        <c:varyColors val="0"/>
        <c:ser>
          <c:idx val="0"/>
          <c:order val="0"/>
          <c:tx>
            <c:v>Total Plant Capacity</c:v>
          </c:tx>
          <c:spPr>
            <a:ln w="19050" cap="rnd">
              <a:noFill/>
              <a:round/>
            </a:ln>
            <a:effectLst/>
          </c:spPr>
          <c:marker>
            <c:symbol val="circle"/>
            <c:size val="7"/>
            <c:spPr>
              <a:solidFill>
                <a:srgbClr val="C00000"/>
              </a:solidFill>
              <a:ln w="9525">
                <a:solidFill>
                  <a:srgbClr val="C00000"/>
                </a:solidFill>
              </a:ln>
              <a:effectLst/>
            </c:spPr>
          </c:marker>
          <c:xVal>
            <c:numRef>
              <c:f>'[Master_File_v4.xlsx]Data Sorting 2'!$D$13:$D$42</c:f>
              <c:numCache>
                <c:formatCode>#,##0</c:formatCode>
                <c:ptCount val="30"/>
                <c:pt idx="0">
                  <c:v>281</c:v>
                </c:pt>
                <c:pt idx="1">
                  <c:v>164</c:v>
                </c:pt>
                <c:pt idx="2">
                  <c:v>1100</c:v>
                </c:pt>
                <c:pt idx="3">
                  <c:v>1100</c:v>
                </c:pt>
                <c:pt idx="4">
                  <c:v>1100</c:v>
                </c:pt>
                <c:pt idx="5">
                  <c:v>616</c:v>
                </c:pt>
                <c:pt idx="6">
                  <c:v>1144</c:v>
                </c:pt>
                <c:pt idx="7">
                  <c:v>1144</c:v>
                </c:pt>
                <c:pt idx="8">
                  <c:v>587</c:v>
                </c:pt>
                <c:pt idx="9">
                  <c:v>1144</c:v>
                </c:pt>
                <c:pt idx="10">
                  <c:v>587</c:v>
                </c:pt>
                <c:pt idx="11">
                  <c:v>1000</c:v>
                </c:pt>
                <c:pt idx="12">
                  <c:v>1064</c:v>
                </c:pt>
                <c:pt idx="13">
                  <c:v>600</c:v>
                </c:pt>
                <c:pt idx="14">
                  <c:v>624</c:v>
                </c:pt>
                <c:pt idx="15">
                  <c:v>290</c:v>
                </c:pt>
                <c:pt idx="16">
                  <c:v>462</c:v>
                </c:pt>
                <c:pt idx="17">
                  <c:v>165</c:v>
                </c:pt>
                <c:pt idx="18">
                  <c:v>311</c:v>
                </c:pt>
                <c:pt idx="19">
                  <c:v>622</c:v>
                </c:pt>
                <c:pt idx="20">
                  <c:v>1244</c:v>
                </c:pt>
                <c:pt idx="21">
                  <c:v>2488</c:v>
                </c:pt>
                <c:pt idx="22">
                  <c:v>3110</c:v>
                </c:pt>
                <c:pt idx="23">
                  <c:v>720</c:v>
                </c:pt>
                <c:pt idx="24">
                  <c:v>380</c:v>
                </c:pt>
                <c:pt idx="25">
                  <c:v>1500</c:v>
                </c:pt>
                <c:pt idx="26">
                  <c:v>2160</c:v>
                </c:pt>
                <c:pt idx="27">
                  <c:v>693</c:v>
                </c:pt>
                <c:pt idx="28">
                  <c:v>806</c:v>
                </c:pt>
                <c:pt idx="29">
                  <c:v>869</c:v>
                </c:pt>
              </c:numCache>
            </c:numRef>
          </c:xVal>
          <c:yVal>
            <c:numRef>
              <c:f>'[Master_File_v4.xlsx]Data Sorting 2'!$O$13:$O$42</c:f>
              <c:numCache>
                <c:formatCode>_("$"* #,##0_);_("$"* \(#,##0\);_("$"* "-"??_);_(@_)</c:formatCode>
                <c:ptCount val="30"/>
                <c:pt idx="0">
                  <c:v>7800.7884144362142</c:v>
                </c:pt>
                <c:pt idx="1">
                  <c:v>10539.39297260933</c:v>
                </c:pt>
                <c:pt idx="2">
                  <c:v>20165.803924350635</c:v>
                </c:pt>
                <c:pt idx="3">
                  <c:v>11593.963564136195</c:v>
                </c:pt>
                <c:pt idx="4">
                  <c:v>14533.665226132816</c:v>
                </c:pt>
                <c:pt idx="5">
                  <c:v>10842.357598485527</c:v>
                </c:pt>
                <c:pt idx="6">
                  <c:v>7685.0650586812817</c:v>
                </c:pt>
                <c:pt idx="7">
                  <c:v>4518.7822381367978</c:v>
                </c:pt>
                <c:pt idx="8">
                  <c:v>4819.5348297691125</c:v>
                </c:pt>
                <c:pt idx="9">
                  <c:v>3233.0236074242707</c:v>
                </c:pt>
                <c:pt idx="10">
                  <c:v>4574.4991293699049</c:v>
                </c:pt>
                <c:pt idx="11">
                  <c:v>3525.5407652088961</c:v>
                </c:pt>
                <c:pt idx="12">
                  <c:v>7136.4021538683801</c:v>
                </c:pt>
                <c:pt idx="13">
                  <c:v>10808.40083686256</c:v>
                </c:pt>
                <c:pt idx="14">
                  <c:v>12889.033238058739</c:v>
                </c:pt>
                <c:pt idx="15">
                  <c:v>5134.6034952863556</c:v>
                </c:pt>
                <c:pt idx="16">
                  <c:v>6132.1326893003061</c:v>
                </c:pt>
                <c:pt idx="17">
                  <c:v>7455.9525057655128</c:v>
                </c:pt>
                <c:pt idx="18">
                  <c:v>5883.2716827215809</c:v>
                </c:pt>
                <c:pt idx="19">
                  <c:v>5006.2252665713404</c:v>
                </c:pt>
                <c:pt idx="20">
                  <c:v>4542.4136112279484</c:v>
                </c:pt>
                <c:pt idx="21">
                  <c:v>4247.5164271507811</c:v>
                </c:pt>
                <c:pt idx="22">
                  <c:v>4181.211993942914</c:v>
                </c:pt>
                <c:pt idx="23">
                  <c:v>7208.5580603150111</c:v>
                </c:pt>
                <c:pt idx="24">
                  <c:v>9178.2486017753617</c:v>
                </c:pt>
                <c:pt idx="25">
                  <c:v>5280.0603399965012</c:v>
                </c:pt>
                <c:pt idx="26">
                  <c:v>1167.70396562056</c:v>
                </c:pt>
                <c:pt idx="27">
                  <c:v>4428.1279190037467</c:v>
                </c:pt>
                <c:pt idx="28">
                  <c:v>4577.5795775271481</c:v>
                </c:pt>
                <c:pt idx="29">
                  <c:v>3312.7538242528631</c:v>
                </c:pt>
              </c:numCache>
            </c:numRef>
          </c:yVal>
          <c:smooth val="0"/>
          <c:extLst>
            <c:ext xmlns:c16="http://schemas.microsoft.com/office/drawing/2014/chart" uri="{C3380CC4-5D6E-409C-BE32-E72D297353CC}">
              <c16:uniqueId val="{00000000-E61F-A548-9215-23A2E40BD7A1}"/>
            </c:ext>
          </c:extLst>
        </c:ser>
        <c:ser>
          <c:idx val="1"/>
          <c:order val="1"/>
          <c:tx>
            <c:v>Total Reactor Size</c:v>
          </c:tx>
          <c:spPr>
            <a:ln w="25400" cap="rnd">
              <a:noFill/>
              <a:round/>
            </a:ln>
            <a:effectLst/>
          </c:spPr>
          <c:marker>
            <c:symbol val="triangle"/>
            <c:size val="7"/>
            <c:spPr>
              <a:solidFill>
                <a:srgbClr val="005875"/>
              </a:solidFill>
              <a:ln w="9525">
                <a:solidFill>
                  <a:srgbClr val="005875"/>
                </a:solidFill>
              </a:ln>
              <a:effectLst/>
            </c:spPr>
          </c:marker>
          <c:xVal>
            <c:numRef>
              <c:f>'[Master_File_v4.xlsx]Data Sorting 2'!$E$13:$E$42</c:f>
              <c:numCache>
                <c:formatCode>#,##0</c:formatCode>
                <c:ptCount val="30"/>
                <c:pt idx="0">
                  <c:v>281</c:v>
                </c:pt>
                <c:pt idx="1">
                  <c:v>164</c:v>
                </c:pt>
                <c:pt idx="2">
                  <c:v>1100</c:v>
                </c:pt>
                <c:pt idx="3">
                  <c:v>1100</c:v>
                </c:pt>
                <c:pt idx="4">
                  <c:v>275</c:v>
                </c:pt>
                <c:pt idx="5">
                  <c:v>154</c:v>
                </c:pt>
                <c:pt idx="6">
                  <c:v>1144</c:v>
                </c:pt>
                <c:pt idx="7">
                  <c:v>1144</c:v>
                </c:pt>
                <c:pt idx="8">
                  <c:v>587</c:v>
                </c:pt>
                <c:pt idx="9">
                  <c:v>1144</c:v>
                </c:pt>
                <c:pt idx="10">
                  <c:v>587</c:v>
                </c:pt>
                <c:pt idx="11">
                  <c:v>1000</c:v>
                </c:pt>
                <c:pt idx="12">
                  <c:v>133</c:v>
                </c:pt>
                <c:pt idx="13">
                  <c:v>300</c:v>
                </c:pt>
                <c:pt idx="14">
                  <c:v>104</c:v>
                </c:pt>
                <c:pt idx="15">
                  <c:v>290</c:v>
                </c:pt>
                <c:pt idx="16">
                  <c:v>77</c:v>
                </c:pt>
                <c:pt idx="17">
                  <c:v>165</c:v>
                </c:pt>
                <c:pt idx="18">
                  <c:v>311</c:v>
                </c:pt>
                <c:pt idx="19">
                  <c:v>311</c:v>
                </c:pt>
                <c:pt idx="20">
                  <c:v>311</c:v>
                </c:pt>
                <c:pt idx="21">
                  <c:v>311</c:v>
                </c:pt>
                <c:pt idx="22">
                  <c:v>311</c:v>
                </c:pt>
                <c:pt idx="23">
                  <c:v>60</c:v>
                </c:pt>
                <c:pt idx="24">
                  <c:v>380</c:v>
                </c:pt>
                <c:pt idx="25">
                  <c:v>1500</c:v>
                </c:pt>
                <c:pt idx="26">
                  <c:v>540</c:v>
                </c:pt>
                <c:pt idx="27">
                  <c:v>173.25</c:v>
                </c:pt>
                <c:pt idx="28">
                  <c:v>201.5</c:v>
                </c:pt>
                <c:pt idx="29">
                  <c:v>217.25</c:v>
                </c:pt>
              </c:numCache>
            </c:numRef>
          </c:xVal>
          <c:yVal>
            <c:numRef>
              <c:f>'[Master_File_v4.xlsx]Data Sorting 2'!$O$13:$O$42</c:f>
              <c:numCache>
                <c:formatCode>_("$"* #,##0_);_("$"* \(#,##0\);_("$"* "-"??_);_(@_)</c:formatCode>
                <c:ptCount val="30"/>
                <c:pt idx="0">
                  <c:v>7800.7884144362142</c:v>
                </c:pt>
                <c:pt idx="1">
                  <c:v>10539.39297260933</c:v>
                </c:pt>
                <c:pt idx="2">
                  <c:v>20165.803924350635</c:v>
                </c:pt>
                <c:pt idx="3">
                  <c:v>11593.963564136195</c:v>
                </c:pt>
                <c:pt idx="4">
                  <c:v>14533.665226132816</c:v>
                </c:pt>
                <c:pt idx="5">
                  <c:v>10842.357598485527</c:v>
                </c:pt>
                <c:pt idx="6">
                  <c:v>7685.0650586812817</c:v>
                </c:pt>
                <c:pt idx="7">
                  <c:v>4518.7822381367978</c:v>
                </c:pt>
                <c:pt idx="8">
                  <c:v>4819.5348297691125</c:v>
                </c:pt>
                <c:pt idx="9">
                  <c:v>3233.0236074242707</c:v>
                </c:pt>
                <c:pt idx="10">
                  <c:v>4574.4991293699049</c:v>
                </c:pt>
                <c:pt idx="11">
                  <c:v>3525.5407652088961</c:v>
                </c:pt>
                <c:pt idx="12">
                  <c:v>7136.4021538683801</c:v>
                </c:pt>
                <c:pt idx="13">
                  <c:v>10808.40083686256</c:v>
                </c:pt>
                <c:pt idx="14">
                  <c:v>12889.033238058739</c:v>
                </c:pt>
                <c:pt idx="15">
                  <c:v>5134.6034952863556</c:v>
                </c:pt>
                <c:pt idx="16">
                  <c:v>6132.1326893003061</c:v>
                </c:pt>
                <c:pt idx="17">
                  <c:v>7455.9525057655128</c:v>
                </c:pt>
                <c:pt idx="18">
                  <c:v>5883.2716827215809</c:v>
                </c:pt>
                <c:pt idx="19">
                  <c:v>5006.2252665713404</c:v>
                </c:pt>
                <c:pt idx="20">
                  <c:v>4542.4136112279484</c:v>
                </c:pt>
                <c:pt idx="21">
                  <c:v>4247.5164271507811</c:v>
                </c:pt>
                <c:pt idx="22">
                  <c:v>4181.211993942914</c:v>
                </c:pt>
                <c:pt idx="23">
                  <c:v>7208.5580603150111</c:v>
                </c:pt>
                <c:pt idx="24">
                  <c:v>9178.2486017753617</c:v>
                </c:pt>
                <c:pt idx="25">
                  <c:v>5280.0603399965012</c:v>
                </c:pt>
                <c:pt idx="26">
                  <c:v>1167.70396562056</c:v>
                </c:pt>
                <c:pt idx="27">
                  <c:v>4428.1279190037467</c:v>
                </c:pt>
                <c:pt idx="28">
                  <c:v>4577.5795775271481</c:v>
                </c:pt>
                <c:pt idx="29">
                  <c:v>3312.7538242528631</c:v>
                </c:pt>
              </c:numCache>
            </c:numRef>
          </c:yVal>
          <c:smooth val="0"/>
          <c:extLst>
            <c:ext xmlns:c16="http://schemas.microsoft.com/office/drawing/2014/chart" uri="{C3380CC4-5D6E-409C-BE32-E72D297353CC}">
              <c16:uniqueId val="{00000001-E61F-A548-9215-23A2E40BD7A1}"/>
            </c:ext>
          </c:extLst>
        </c:ser>
        <c:dLbls>
          <c:showLegendKey val="0"/>
          <c:showVal val="0"/>
          <c:showCatName val="0"/>
          <c:showSerName val="0"/>
          <c:showPercent val="0"/>
          <c:showBubbleSize val="0"/>
        </c:dLbls>
        <c:axId val="985395055"/>
        <c:axId val="544756655"/>
      </c:scatterChart>
      <c:valAx>
        <c:axId val="98539505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a:t>Size (MWe)</a:t>
                </a:r>
              </a:p>
            </c:rich>
          </c:tx>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544756655"/>
        <c:crosses val="autoZero"/>
        <c:crossBetween val="midCat"/>
      </c:valAx>
      <c:valAx>
        <c:axId val="544756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US" dirty="0"/>
                  <a:t>Overnight Capital</a:t>
                </a:r>
                <a:r>
                  <a:rPr lang="en-US" baseline="0" dirty="0"/>
                  <a:t> Cost (2022$/</a:t>
                </a:r>
                <a:r>
                  <a:rPr lang="en-US" baseline="0" dirty="0" err="1"/>
                  <a:t>kWe</a:t>
                </a:r>
                <a:r>
                  <a:rPr lang="en-US" baseline="0" dirty="0"/>
                  <a:t>)</a:t>
                </a:r>
                <a:endParaRPr lang="en-US" dirty="0"/>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85395055"/>
        <c:crosses val="autoZero"/>
        <c:crossBetween val="midCat"/>
        <c:majorUnit val="2500"/>
      </c:valAx>
      <c:spPr>
        <a:noFill/>
        <a:ln>
          <a:solidFill>
            <a:sysClr val="windowText" lastClr="000000"/>
          </a:solidFill>
        </a:ln>
        <a:effectLst/>
      </c:spPr>
    </c:plotArea>
    <c:legend>
      <c:legendPos val="t"/>
      <c:layout>
        <c:manualLayout>
          <c:xMode val="edge"/>
          <c:yMode val="edge"/>
          <c:x val="0.23950972714578103"/>
          <c:y val="7.0380100571501195E-2"/>
          <c:w val="0.51670565401551183"/>
          <c:h val="8.2638799348734693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'[Master_File_v9 (GNCOA Remap).xlsx]Key Data &amp; Visuals'!$H$112</c:f>
              <c:strCache>
                <c:ptCount val="1"/>
                <c:pt idx="0">
                  <c:v>Q1</c:v>
                </c:pt>
              </c:strCache>
            </c:strRef>
          </c:tx>
          <c:spPr>
            <a:ln w="28575" cap="rnd">
              <a:noFill/>
              <a:round/>
            </a:ln>
            <a:effectLst/>
          </c:spPr>
          <c:marker>
            <c:symbol val="circle"/>
            <c:size val="5"/>
            <c:spPr>
              <a:solidFill>
                <a:schemeClr val="tx1"/>
              </a:solidFill>
              <a:ln w="9525">
                <a:noFill/>
              </a:ln>
              <a:effectLst/>
            </c:spPr>
          </c:marker>
          <c:cat>
            <c:multiLvlStrRef>
              <c:f>'[Master_File_v9 (GNCOA Remap).xlsx]Key Data &amp; Visuals'!$I$110:$N$111</c:f>
              <c:multiLvlStrCache>
                <c:ptCount val="6"/>
                <c:lvl>
                  <c:pt idx="0">
                    <c:v>2030</c:v>
                  </c:pt>
                  <c:pt idx="1">
                    <c:v>2040</c:v>
                  </c:pt>
                  <c:pt idx="2">
                    <c:v>2050</c:v>
                  </c:pt>
                  <c:pt idx="3">
                    <c:v>2030</c:v>
                  </c:pt>
                  <c:pt idx="4">
                    <c:v>2040</c:v>
                  </c:pt>
                  <c:pt idx="5">
                    <c:v>2050</c:v>
                  </c:pt>
                </c:lvl>
                <c:lvl>
                  <c:pt idx="0">
                    <c:v>Small Modular Reactor</c:v>
                  </c:pt>
                  <c:pt idx="3">
                    <c:v>Large Reactor</c:v>
                  </c:pt>
                </c:lvl>
              </c:multiLvlStrCache>
            </c:multiLvlStrRef>
          </c:cat>
          <c:val>
            <c:numRef>
              <c:f>'[Master_File_v9 (GNCOA Remap).xlsx]Key Data &amp; Visuals'!$I$112:$N$112</c:f>
              <c:numCache>
                <c:formatCode>_("$"* #,##0_);_("$"* \(#,##0\);_("$"* "-"??_);_(@_)</c:formatCode>
                <c:ptCount val="6"/>
                <c:pt idx="0">
                  <c:v>10000</c:v>
                </c:pt>
                <c:pt idx="1">
                  <c:v>8000</c:v>
                </c:pt>
                <c:pt idx="2">
                  <c:v>6250</c:v>
                </c:pt>
                <c:pt idx="3">
                  <c:v>7750</c:v>
                </c:pt>
                <c:pt idx="4">
                  <c:v>7500</c:v>
                </c:pt>
                <c:pt idx="5">
                  <c:v>6000</c:v>
                </c:pt>
              </c:numCache>
            </c:numRef>
          </c:val>
          <c:smooth val="0"/>
          <c:extLst>
            <c:ext xmlns:c16="http://schemas.microsoft.com/office/drawing/2014/chart" uri="{C3380CC4-5D6E-409C-BE32-E72D297353CC}">
              <c16:uniqueId val="{00000000-40CC-46AD-A1AD-8B127F721209}"/>
            </c:ext>
          </c:extLst>
        </c:ser>
        <c:ser>
          <c:idx val="1"/>
          <c:order val="1"/>
          <c:tx>
            <c:strRef>
              <c:f>'[Master_File_v9 (GNCOA Remap).xlsx]Key Data &amp; Visuals'!$H$113</c:f>
              <c:strCache>
                <c:ptCount val="1"/>
                <c:pt idx="0">
                  <c:v>Q2</c:v>
                </c:pt>
              </c:strCache>
            </c:strRef>
          </c:tx>
          <c:spPr>
            <a:ln w="28575" cap="rnd">
              <a:noFill/>
              <a:round/>
            </a:ln>
            <a:effectLst/>
          </c:spPr>
          <c:marker>
            <c:symbol val="circle"/>
            <c:size val="5"/>
            <c:spPr>
              <a:solidFill>
                <a:srgbClr val="C00000"/>
              </a:solidFill>
              <a:ln w="9525">
                <a:noFill/>
              </a:ln>
              <a:effectLst/>
            </c:spPr>
          </c:marker>
          <c:cat>
            <c:multiLvlStrRef>
              <c:f>'[Master_File_v9 (GNCOA Remap).xlsx]Key Data &amp; Visuals'!$I$110:$N$111</c:f>
              <c:multiLvlStrCache>
                <c:ptCount val="6"/>
                <c:lvl>
                  <c:pt idx="0">
                    <c:v>2030</c:v>
                  </c:pt>
                  <c:pt idx="1">
                    <c:v>2040</c:v>
                  </c:pt>
                  <c:pt idx="2">
                    <c:v>2050</c:v>
                  </c:pt>
                  <c:pt idx="3">
                    <c:v>2030</c:v>
                  </c:pt>
                  <c:pt idx="4">
                    <c:v>2040</c:v>
                  </c:pt>
                  <c:pt idx="5">
                    <c:v>2050</c:v>
                  </c:pt>
                </c:lvl>
                <c:lvl>
                  <c:pt idx="0">
                    <c:v>Small Modular Reactor</c:v>
                  </c:pt>
                  <c:pt idx="3">
                    <c:v>Large Reactor</c:v>
                  </c:pt>
                </c:lvl>
              </c:multiLvlStrCache>
            </c:multiLvlStrRef>
          </c:cat>
          <c:val>
            <c:numRef>
              <c:f>'[Master_File_v9 (GNCOA Remap).xlsx]Key Data &amp; Visuals'!$I$113:$N$113</c:f>
              <c:numCache>
                <c:formatCode>_("$"* #,##0_);_("$"* \(#,##0\);_("$"* "-"??_);_(@_)</c:formatCode>
                <c:ptCount val="6"/>
                <c:pt idx="0">
                  <c:v>7750</c:v>
                </c:pt>
                <c:pt idx="1">
                  <c:v>5000</c:v>
                </c:pt>
                <c:pt idx="2">
                  <c:v>4000</c:v>
                </c:pt>
                <c:pt idx="3">
                  <c:v>5750</c:v>
                </c:pt>
                <c:pt idx="4">
                  <c:v>4750</c:v>
                </c:pt>
                <c:pt idx="5">
                  <c:v>3750</c:v>
                </c:pt>
              </c:numCache>
            </c:numRef>
          </c:val>
          <c:smooth val="0"/>
          <c:extLst>
            <c:ext xmlns:c16="http://schemas.microsoft.com/office/drawing/2014/chart" uri="{C3380CC4-5D6E-409C-BE32-E72D297353CC}">
              <c16:uniqueId val="{00000001-40CC-46AD-A1AD-8B127F721209}"/>
            </c:ext>
          </c:extLst>
        </c:ser>
        <c:ser>
          <c:idx val="2"/>
          <c:order val="2"/>
          <c:tx>
            <c:strRef>
              <c:f>'[Master_File_v9 (GNCOA Remap).xlsx]Key Data &amp; Visuals'!$H$114</c:f>
              <c:strCache>
                <c:ptCount val="1"/>
                <c:pt idx="0">
                  <c:v>Q3</c:v>
                </c:pt>
              </c:strCache>
            </c:strRef>
          </c:tx>
          <c:spPr>
            <a:ln w="28575" cap="rnd">
              <a:noFill/>
              <a:round/>
            </a:ln>
            <a:effectLst/>
          </c:spPr>
          <c:marker>
            <c:symbol val="circle"/>
            <c:size val="5"/>
            <c:spPr>
              <a:solidFill>
                <a:schemeClr val="accent1"/>
              </a:solidFill>
              <a:ln w="9525">
                <a:noFill/>
              </a:ln>
              <a:effectLst/>
            </c:spPr>
          </c:marker>
          <c:cat>
            <c:multiLvlStrRef>
              <c:f>'[Master_File_v9 (GNCOA Remap).xlsx]Key Data &amp; Visuals'!$I$110:$N$111</c:f>
              <c:multiLvlStrCache>
                <c:ptCount val="6"/>
                <c:lvl>
                  <c:pt idx="0">
                    <c:v>2030</c:v>
                  </c:pt>
                  <c:pt idx="1">
                    <c:v>2040</c:v>
                  </c:pt>
                  <c:pt idx="2">
                    <c:v>2050</c:v>
                  </c:pt>
                  <c:pt idx="3">
                    <c:v>2030</c:v>
                  </c:pt>
                  <c:pt idx="4">
                    <c:v>2040</c:v>
                  </c:pt>
                  <c:pt idx="5">
                    <c:v>2050</c:v>
                  </c:pt>
                </c:lvl>
                <c:lvl>
                  <c:pt idx="0">
                    <c:v>Small Modular Reactor</c:v>
                  </c:pt>
                  <c:pt idx="3">
                    <c:v>Large Reactor</c:v>
                  </c:pt>
                </c:lvl>
              </c:multiLvlStrCache>
            </c:multiLvlStrRef>
          </c:cat>
          <c:val>
            <c:numRef>
              <c:f>'[Master_File_v9 (GNCOA Remap).xlsx]Key Data &amp; Visuals'!$I$114:$N$114</c:f>
              <c:numCache>
                <c:formatCode>_("$"* #,##0_);_("$"* \(#,##0\);_("$"* "-"??_);_(@_)</c:formatCode>
                <c:ptCount val="6"/>
                <c:pt idx="0">
                  <c:v>5500</c:v>
                </c:pt>
                <c:pt idx="1">
                  <c:v>2500</c:v>
                </c:pt>
                <c:pt idx="2">
                  <c:v>2000</c:v>
                </c:pt>
                <c:pt idx="3">
                  <c:v>5250</c:v>
                </c:pt>
                <c:pt idx="4">
                  <c:v>3000</c:v>
                </c:pt>
                <c:pt idx="5">
                  <c:v>2250</c:v>
                </c:pt>
              </c:numCache>
            </c:numRef>
          </c:val>
          <c:smooth val="0"/>
          <c:extLst>
            <c:ext xmlns:c16="http://schemas.microsoft.com/office/drawing/2014/chart" uri="{C3380CC4-5D6E-409C-BE32-E72D297353CC}">
              <c16:uniqueId val="{00000002-40CC-46AD-A1AD-8B127F721209}"/>
            </c:ext>
          </c:extLst>
        </c:ser>
        <c:dLbls>
          <c:showLegendKey val="0"/>
          <c:showVal val="0"/>
          <c:showCatName val="0"/>
          <c:showSerName val="0"/>
          <c:showPercent val="0"/>
          <c:showBubbleSize val="0"/>
        </c:dLbls>
        <c:upDownBars>
          <c:gapWidth val="219"/>
          <c:upBars>
            <c:spPr>
              <a:solidFill>
                <a:schemeClr val="lt1"/>
              </a:solidFill>
              <a:ln w="9525">
                <a:solidFill>
                  <a:schemeClr val="tx1">
                    <a:lumMod val="15000"/>
                    <a:lumOff val="85000"/>
                  </a:schemeClr>
                </a:solidFill>
              </a:ln>
              <a:effectLst/>
            </c:spPr>
          </c:upBars>
          <c:downBars>
            <c:spPr>
              <a:solidFill>
                <a:schemeClr val="bg2">
                  <a:alpha val="50000"/>
                </a:schemeClr>
              </a:solidFill>
              <a:ln w="9525">
                <a:solidFill>
                  <a:schemeClr val="tx1">
                    <a:lumMod val="65000"/>
                    <a:lumOff val="35000"/>
                  </a:schemeClr>
                </a:solidFill>
              </a:ln>
              <a:effectLst/>
            </c:spPr>
          </c:downBars>
        </c:upDownBars>
        <c:marker val="1"/>
        <c:smooth val="0"/>
        <c:axId val="1598406079"/>
        <c:axId val="547304655"/>
      </c:lineChart>
      <c:catAx>
        <c:axId val="1598406079"/>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7304655"/>
        <c:crosses val="autoZero"/>
        <c:auto val="1"/>
        <c:lblAlgn val="ctr"/>
        <c:lblOffset val="100"/>
        <c:noMultiLvlLbl val="0"/>
      </c:catAx>
      <c:valAx>
        <c:axId val="5473046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OCC $/kWe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8406079"/>
        <c:crosses val="autoZero"/>
        <c:crossBetween val="between"/>
      </c:valAx>
      <c:dTable>
        <c:showHorzBorder val="1"/>
        <c:showVertBorder val="1"/>
        <c:showOutline val="1"/>
        <c:showKeys val="0"/>
        <c:spPr>
          <a:noFill/>
          <a:ln w="9525" cap="flat" cmpd="sng" algn="ctr">
            <a:solidFill>
              <a:schemeClr val="tx1"/>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solidFill>
            <a:sysClr val="windowText" lastClr="000000"/>
          </a:solid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r>
              <a:rPr lang="en-US"/>
              <a:t>Overnight Capital Cost ($/kWe)</a:t>
            </a:r>
          </a:p>
        </c:rich>
      </c:tx>
      <c:overlay val="0"/>
      <c:spPr>
        <a:noFill/>
        <a:ln>
          <a:noFill/>
        </a:ln>
        <a:effectLst/>
      </c:spPr>
      <c:txPr>
        <a:bodyPr rot="0" spcFirstLastPara="1" vertOverflow="ellipsis" vert="horz" wrap="square" anchor="ctr" anchorCtr="1"/>
        <a:lstStyle/>
        <a:p>
          <a:pPr>
            <a:defRPr sz="10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'[scenario-1 wITC.xlsx]HTGR Results --&gt;'!$P$1</c:f>
              <c:strCache>
                <c:ptCount val="1"/>
                <c:pt idx="0">
                  <c:v> Overnight Capital Cost (OCC) </c:v>
                </c:pt>
              </c:strCache>
            </c:strRef>
          </c:tx>
          <c:spPr>
            <a:noFill/>
            <a:ln w="25400">
              <a:solidFill>
                <a:schemeClr val="accent1"/>
              </a:solidFill>
            </a:ln>
            <a:effectLst/>
          </c:spPr>
          <c:invertIfNegative val="0"/>
          <c:val>
            <c:numRef>
              <c:f>'scenario-1 wITC.xlsx'!Visual_OCC</c:f>
              <c:numCache>
                <c:formatCode>_("$"* #,##0_);_("$"* \(#,##0\);_("$"* "-"??_);_(@_)</c:formatCode>
                <c:ptCount val="13"/>
                <c:pt idx="0">
                  <c:v>12761.883892215845</c:v>
                </c:pt>
                <c:pt idx="1">
                  <c:v>7027.6656649972974</c:v>
                </c:pt>
                <c:pt idx="2">
                  <c:v>5366.438661482749</c:v>
                </c:pt>
                <c:pt idx="3">
                  <c:v>4505.6986855551104</c:v>
                </c:pt>
                <c:pt idx="4">
                  <c:v>4290.728096269364</c:v>
                </c:pt>
                <c:pt idx="5">
                  <c:v>4129.321671910745</c:v>
                </c:pt>
                <c:pt idx="6">
                  <c:v>4002.0509911075228</c:v>
                </c:pt>
                <c:pt idx="7">
                  <c:v>3898.1602439158537</c:v>
                </c:pt>
                <c:pt idx="8">
                  <c:v>3811.1371831168021</c:v>
                </c:pt>
                <c:pt idx="9">
                  <c:v>3736.7717344189109</c:v>
                </c:pt>
                <c:pt idx="10">
                  <c:v>3672.2020367777341</c:v>
                </c:pt>
                <c:pt idx="11">
                  <c:v>3615.4038648347168</c:v>
                </c:pt>
                <c:pt idx="12">
                  <c:v>3564.8985410760924</c:v>
                </c:pt>
              </c:numCache>
            </c:numRef>
          </c:val>
          <c:extLst>
            <c:ext xmlns:c15="http://schemas.microsoft.com/office/drawing/2012/chart" uri="{02D57815-91ED-43cb-92C2-25804820EDAC}">
              <c15:filteredCategoryTitle>
                <c15:cat>
                  <c:numRef>
                    <c:extLst>
                      <c:ext uri="{02D57815-91ED-43cb-92C2-25804820EDAC}">
                        <c15:formulaRef>
                          <c15:sqref>_{r2}</c15:sqref>
                        </c15:formulaRef>
                      </c:ext>
                    </c:extLst>
                    <c:numCache>
                      <c:formatCode>General</c:formatCode>
                      <c:ptCount val="10"/>
                      <c:pt idx="0" formatCode="#,##0">
                        <c:v>1</c:v>
                      </c:pt>
                      <c:pt idx="1">
                        <c:v>2</c:v>
                      </c:pt>
                      <c:pt idx="2">
                        <c:v>3</c:v>
                      </c:pt>
                      <c:pt idx="3">
                        <c:v>4</c:v>
                      </c:pt>
                      <c:pt idx="4">
                        <c:v>5</c:v>
                      </c:pt>
                      <c:pt idx="5">
                        <c:v>6</c:v>
                      </c:pt>
                      <c:pt idx="6">
                        <c:v>7</c:v>
                      </c:pt>
                      <c:pt idx="7">
                        <c:v>8</c:v>
                      </c:pt>
                      <c:pt idx="8">
                        <c:v>9</c:v>
                      </c:pt>
                      <c:pt idx="9">
                        <c:v>10</c:v>
                      </c:pt>
                    </c:numCache>
                  </c:numRef>
                </c15:cat>
              </c15:filteredCategoryTitle>
            </c:ext>
            <c:ext xmlns:c16="http://schemas.microsoft.com/office/drawing/2014/chart" uri="{C3380CC4-5D6E-409C-BE32-E72D297353CC}">
              <c16:uniqueId val="{00000000-5301-1749-BF3D-E26C0C80AB8E}"/>
            </c:ext>
          </c:extLst>
        </c:ser>
        <c:ser>
          <c:idx val="2"/>
          <c:order val="2"/>
          <c:tx>
            <c:strRef>
              <c:f>'[scenario-1 wITC.xlsx]HTGR Results --&gt;'!$S$1</c:f>
              <c:strCache>
                <c:ptCount val="1"/>
                <c:pt idx="0">
                  <c:v> Net OCC (after ITC) </c:v>
                </c:pt>
              </c:strCache>
            </c:strRef>
          </c:tx>
          <c:spPr>
            <a:solidFill>
              <a:schemeClr val="accent1"/>
            </a:solidFill>
            <a:ln>
              <a:solidFill>
                <a:schemeClr val="tx1"/>
              </a:solidFill>
            </a:ln>
            <a:effectLst/>
          </c:spPr>
          <c:invertIfNegative val="0"/>
          <c:val>
            <c:numRef>
              <c:f>'scenario-1 wITC.xlsx'!Visual_ITCOCC</c:f>
              <c:numCache>
                <c:formatCode>_("$"* #,##0_);_("$"* \(#,##0\);_("$"* "-"??_);_(@_)</c:formatCode>
                <c:ptCount val="13"/>
                <c:pt idx="0">
                  <c:v>8039.9868520959826</c:v>
                </c:pt>
                <c:pt idx="1">
                  <c:v>7027.6656649972974</c:v>
                </c:pt>
                <c:pt idx="2">
                  <c:v>5366.438661482749</c:v>
                </c:pt>
                <c:pt idx="3">
                  <c:v>4505.6986855551104</c:v>
                </c:pt>
                <c:pt idx="4">
                  <c:v>4290.728096269364</c:v>
                </c:pt>
                <c:pt idx="5">
                  <c:v>4129.321671910745</c:v>
                </c:pt>
                <c:pt idx="6">
                  <c:v>4002.0509911075228</c:v>
                </c:pt>
                <c:pt idx="7">
                  <c:v>3898.1602439158537</c:v>
                </c:pt>
                <c:pt idx="8">
                  <c:v>3811.1371831168021</c:v>
                </c:pt>
                <c:pt idx="9">
                  <c:v>3736.7717344189109</c:v>
                </c:pt>
                <c:pt idx="10">
                  <c:v>3672.2020367777341</c:v>
                </c:pt>
                <c:pt idx="11">
                  <c:v>3615.4038648347168</c:v>
                </c:pt>
                <c:pt idx="12">
                  <c:v>3564.8985410760924</c:v>
                </c:pt>
              </c:numCache>
            </c:numRef>
          </c:val>
          <c:extLst>
            <c:ext xmlns:c16="http://schemas.microsoft.com/office/drawing/2014/chart" uri="{C3380CC4-5D6E-409C-BE32-E72D297353CC}">
              <c16:uniqueId val="{00000001-5301-1749-BF3D-E26C0C80AB8E}"/>
            </c:ext>
          </c:extLst>
        </c:ser>
        <c:dLbls>
          <c:showLegendKey val="0"/>
          <c:showVal val="0"/>
          <c:showCatName val="0"/>
          <c:showSerName val="0"/>
          <c:showPercent val="0"/>
          <c:showBubbleSize val="0"/>
        </c:dLbls>
        <c:gapWidth val="51"/>
        <c:overlap val="100"/>
        <c:axId val="1806619888"/>
        <c:axId val="1806618448"/>
      </c:barChart>
      <c:lineChart>
        <c:grouping val="standard"/>
        <c:varyColors val="0"/>
        <c:ser>
          <c:idx val="1"/>
          <c:order val="1"/>
          <c:tx>
            <c:strRef>
              <c:f>'[scenario-1 wITC.xlsx]HTGR Results --&gt;'!$V$1</c:f>
              <c:strCache>
                <c:ptCount val="1"/>
                <c:pt idx="0">
                  <c:v> Average OCC </c:v>
                </c:pt>
              </c:strCache>
            </c:strRef>
          </c:tx>
          <c:spPr>
            <a:ln w="28575" cap="rnd">
              <a:solidFill>
                <a:schemeClr val="tx1"/>
              </a:solidFill>
              <a:prstDash val="sysDot"/>
              <a:round/>
            </a:ln>
            <a:effectLst/>
          </c:spPr>
          <c:marker>
            <c:symbol val="none"/>
          </c:marker>
          <c:val>
            <c:numRef>
              <c:f>'scenario-1 wITC.xlsx'!Visual_AvgOCC</c:f>
              <c:numCache>
                <c:formatCode>_("$"* #,##0_);_("$"* \(#,##0\);_("$"* "-"??_);_(@_)</c:formatCode>
                <c:ptCount val="13"/>
                <c:pt idx="0">
                  <c:v>4952.4893282829798</c:v>
                </c:pt>
                <c:pt idx="1">
                  <c:v>4952.4893282829798</c:v>
                </c:pt>
                <c:pt idx="2">
                  <c:v>4952.4893282829798</c:v>
                </c:pt>
                <c:pt idx="3">
                  <c:v>4952.4893282829798</c:v>
                </c:pt>
                <c:pt idx="4">
                  <c:v>4952.4893282829798</c:v>
                </c:pt>
                <c:pt idx="5">
                  <c:v>4952.4893282829798</c:v>
                </c:pt>
                <c:pt idx="6">
                  <c:v>4952.4893282829798</c:v>
                </c:pt>
                <c:pt idx="7">
                  <c:v>4952.4893282829798</c:v>
                </c:pt>
                <c:pt idx="8">
                  <c:v>4952.4893282829798</c:v>
                </c:pt>
                <c:pt idx="9">
                  <c:v>4952.4893282829798</c:v>
                </c:pt>
                <c:pt idx="10">
                  <c:v>4952.4893282829798</c:v>
                </c:pt>
                <c:pt idx="11">
                  <c:v>4952.4893282829798</c:v>
                </c:pt>
                <c:pt idx="12">
                  <c:v>4952.4893282829798</c:v>
                </c:pt>
              </c:numCache>
            </c:numRef>
          </c:val>
          <c:smooth val="0"/>
          <c:extLst>
            <c:ext xmlns:c16="http://schemas.microsoft.com/office/drawing/2014/chart" uri="{C3380CC4-5D6E-409C-BE32-E72D297353CC}">
              <c16:uniqueId val="{00000002-5301-1749-BF3D-E26C0C80AB8E}"/>
            </c:ext>
          </c:extLst>
        </c:ser>
        <c:ser>
          <c:idx val="3"/>
          <c:order val="3"/>
          <c:tx>
            <c:strRef>
              <c:f>'[scenario-1 wITC.xlsx]HTGR Results --&gt;'!$X$1</c:f>
              <c:strCache>
                <c:ptCount val="1"/>
                <c:pt idx="0">
                  <c:v> Average Net OCC (after ITC) </c:v>
                </c:pt>
              </c:strCache>
            </c:strRef>
          </c:tx>
          <c:spPr>
            <a:ln w="28575" cap="rnd">
              <a:solidFill>
                <a:schemeClr val="tx1"/>
              </a:solidFill>
              <a:prstDash val="dash"/>
              <a:round/>
            </a:ln>
            <a:effectLst/>
          </c:spPr>
          <c:marker>
            <c:symbol val="none"/>
          </c:marker>
          <c:val>
            <c:numRef>
              <c:f>'scenario-1 wITC.xlsx'!Visual_AvgITCOCC</c:f>
              <c:numCache>
                <c:formatCode>_("$"* #,##0_);_("$"* \(#,##0\);_("$"* "-"??_);_(@_)</c:formatCode>
                <c:ptCount val="13"/>
                <c:pt idx="0">
                  <c:v>4589.2664790429908</c:v>
                </c:pt>
                <c:pt idx="1">
                  <c:v>4589.2664790429908</c:v>
                </c:pt>
                <c:pt idx="2">
                  <c:v>4589.2664790429908</c:v>
                </c:pt>
                <c:pt idx="3">
                  <c:v>4589.2664790429908</c:v>
                </c:pt>
                <c:pt idx="4">
                  <c:v>4589.2664790429908</c:v>
                </c:pt>
                <c:pt idx="5">
                  <c:v>4589.2664790429908</c:v>
                </c:pt>
                <c:pt idx="6">
                  <c:v>4589.2664790429908</c:v>
                </c:pt>
                <c:pt idx="7">
                  <c:v>4589.2664790429908</c:v>
                </c:pt>
                <c:pt idx="8">
                  <c:v>4589.2664790429908</c:v>
                </c:pt>
                <c:pt idx="9">
                  <c:v>4589.2664790429908</c:v>
                </c:pt>
                <c:pt idx="10">
                  <c:v>4589.2664790429908</c:v>
                </c:pt>
                <c:pt idx="11">
                  <c:v>4589.2664790429908</c:v>
                </c:pt>
                <c:pt idx="12">
                  <c:v>4589.2664790429908</c:v>
                </c:pt>
              </c:numCache>
            </c:numRef>
          </c:val>
          <c:smooth val="0"/>
          <c:extLst>
            <c:ext xmlns:c16="http://schemas.microsoft.com/office/drawing/2014/chart" uri="{C3380CC4-5D6E-409C-BE32-E72D297353CC}">
              <c16:uniqueId val="{00000003-5301-1749-BF3D-E26C0C80AB8E}"/>
            </c:ext>
          </c:extLst>
        </c:ser>
        <c:dLbls>
          <c:showLegendKey val="0"/>
          <c:showVal val="0"/>
          <c:showCatName val="0"/>
          <c:showSerName val="0"/>
          <c:showPercent val="0"/>
          <c:showBubbleSize val="0"/>
        </c:dLbls>
        <c:marker val="1"/>
        <c:smooth val="0"/>
        <c:axId val="1806619888"/>
        <c:axId val="1806618448"/>
      </c:lineChart>
      <c:catAx>
        <c:axId val="1806619888"/>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a:t>Plant number</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6618448"/>
        <c:crosses val="autoZero"/>
        <c:auto val="1"/>
        <c:lblAlgn val="ctr"/>
        <c:lblOffset val="100"/>
        <c:noMultiLvlLbl val="0"/>
      </c:catAx>
      <c:valAx>
        <c:axId val="1806618448"/>
        <c:scaling>
          <c:orientation val="minMax"/>
        </c:scaling>
        <c:delete val="0"/>
        <c:axPos val="l"/>
        <c:majorGridlines>
          <c:spPr>
            <a:ln w="9525" cap="flat" cmpd="sng" algn="ctr">
              <a:solidFill>
                <a:schemeClr val="tx1">
                  <a:lumMod val="15000"/>
                  <a:lumOff val="85000"/>
                </a:schemeClr>
              </a:solidFill>
              <a:round/>
            </a:ln>
            <a:effectLst/>
          </c:spPr>
        </c:majorGridlines>
        <c:title>
          <c:tx>
            <c:strRef>
              <c:f>'[scenario-1 wITC.xlsx]HTGR Results --&gt;'!$P$1</c:f>
              <c:strCache>
                <c:ptCount val="1"/>
                <c:pt idx="0">
                  <c:v> Overnight Capital Cost (OCC) </c:v>
                </c:pt>
              </c:strCache>
            </c:strRef>
          </c:tx>
          <c:layout>
            <c:manualLayout>
              <c:xMode val="edge"/>
              <c:yMode val="edge"/>
              <c:x val="4.2468761494989578E-2"/>
              <c:y val="0.19996880977205325"/>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_(&quot;$&quot;* #,##0_);_(&quot;$&quot;* \(#,##0\);_(&quot;$&quot;* &quot;-&quot;??_);_(@_)"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06619888"/>
        <c:crosses val="autoZero"/>
        <c:crossBetween val="between"/>
      </c:valAx>
      <c:spPr>
        <a:noFill/>
        <a:ln>
          <a:solidFill>
            <a:sysClr val="windowText" lastClr="000000"/>
          </a:solid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2700" cap="flat" cmpd="sng" algn="ctr">
      <a:solidFill>
        <a:sysClr val="windowText" lastClr="000000"/>
      </a:solidFill>
      <a:round/>
    </a:ln>
    <a:effectLst/>
  </c:spPr>
  <c:txPr>
    <a:bodyPr/>
    <a:lstStyle/>
    <a:p>
      <a:pPr>
        <a:defRPr sz="9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2"/>
                </a:solidFill>
                <a:latin typeface="+mn-lt"/>
                <a:ea typeface="+mn-ea"/>
                <a:cs typeface="+mn-cs"/>
              </a:defRPr>
            </a:pPr>
            <a:r>
              <a:rPr lang="en-US"/>
              <a:t> Averaged (net) OCC</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[scenario_comp.xlsx]Results!$AF$144</c:f>
              <c:strCache>
                <c:ptCount val="1"/>
                <c:pt idx="0">
                  <c:v>Reactor Design A</c:v>
                </c:pt>
              </c:strCache>
            </c:strRef>
          </c:tx>
          <c:spPr>
            <a:solidFill>
              <a:schemeClr val="accent3"/>
            </a:solidFill>
            <a:ln>
              <a:solidFill>
                <a:sysClr val="windowText" lastClr="000000"/>
              </a:solidFill>
            </a:ln>
            <a:effectLst/>
          </c:spPr>
          <c:invertIfNegative val="0"/>
          <c:cat>
            <c:numRef>
              <c:f>scenario_comp.xlsx!Visual_N</c:f>
              <c:numCache>
                <c:formatCode>General</c:formatCode>
                <c:ptCount val="12"/>
                <c:pt idx="0" formatCode="#,##0">
                  <c:v>1</c:v>
                </c:pt>
                <c:pt idx="1">
                  <c:v>2</c:v>
                </c:pt>
                <c:pt idx="2">
                  <c:v>3</c:v>
                </c:pt>
                <c:pt idx="3">
                  <c:v>4</c:v>
                </c:pt>
                <c:pt idx="4">
                  <c:v>5</c:v>
                </c:pt>
                <c:pt idx="5">
                  <c:v>6</c:v>
                </c:pt>
                <c:pt idx="6">
                  <c:v>7</c:v>
                </c:pt>
                <c:pt idx="7">
                  <c:v>8</c:v>
                </c:pt>
                <c:pt idx="8">
                  <c:v>9</c:v>
                </c:pt>
                <c:pt idx="9">
                  <c:v>10</c:v>
                </c:pt>
                <c:pt idx="10">
                  <c:v>11</c:v>
                </c:pt>
                <c:pt idx="11">
                  <c:v>12</c:v>
                </c:pt>
              </c:numCache>
            </c:numRef>
          </c:cat>
          <c:val>
            <c:numRef>
              <c:f>[scenario_comp.xlsx]Results!$AG$144:$AJ$144</c:f>
              <c:numCache>
                <c:formatCode>"$"#,##0_);[Red]\("$"#,##0\)</c:formatCode>
                <c:ptCount val="4"/>
                <c:pt idx="0">
                  <c:v>4952</c:v>
                </c:pt>
                <c:pt idx="1">
                  <c:v>4972</c:v>
                </c:pt>
                <c:pt idx="2">
                  <c:v>4108</c:v>
                </c:pt>
                <c:pt idx="3">
                  <c:v>3721</c:v>
                </c:pt>
              </c:numCache>
            </c:numRef>
          </c:val>
          <c:extLst>
            <c:ext xmlns:c16="http://schemas.microsoft.com/office/drawing/2014/chart" uri="{C3380CC4-5D6E-409C-BE32-E72D297353CC}">
              <c16:uniqueId val="{00000000-D999-394E-8126-D7BDCD8B0FED}"/>
            </c:ext>
          </c:extLst>
        </c:ser>
        <c:ser>
          <c:idx val="2"/>
          <c:order val="1"/>
          <c:tx>
            <c:strRef>
              <c:f>[scenario_comp.xlsx]Results!$AF$145</c:f>
              <c:strCache>
                <c:ptCount val="1"/>
                <c:pt idx="0">
                  <c:v>Reactor Design B</c:v>
                </c:pt>
              </c:strCache>
            </c:strRef>
          </c:tx>
          <c:spPr>
            <a:solidFill>
              <a:schemeClr val="accent2"/>
            </a:solidFill>
            <a:ln>
              <a:solidFill>
                <a:schemeClr val="tx1"/>
              </a:solidFill>
            </a:ln>
            <a:effectLst/>
          </c:spPr>
          <c:invertIfNegative val="0"/>
          <c:val>
            <c:numRef>
              <c:f>[scenario_comp.xlsx]Results!$AG$145:$AJ$145</c:f>
              <c:numCache>
                <c:formatCode>"$"#,##0_);[Red]\("$"#,##0\)</c:formatCode>
                <c:ptCount val="4"/>
                <c:pt idx="0">
                  <c:v>5231</c:v>
                </c:pt>
                <c:pt idx="1">
                  <c:v>5905</c:v>
                </c:pt>
                <c:pt idx="2">
                  <c:v>4937</c:v>
                </c:pt>
                <c:pt idx="3">
                  <c:v>4619</c:v>
                </c:pt>
              </c:numCache>
            </c:numRef>
          </c:val>
          <c:extLst>
            <c:ext xmlns:c16="http://schemas.microsoft.com/office/drawing/2014/chart" uri="{C3380CC4-5D6E-409C-BE32-E72D297353CC}">
              <c16:uniqueId val="{00000001-D999-394E-8126-D7BDCD8B0FED}"/>
            </c:ext>
          </c:extLst>
        </c:ser>
        <c:dLbls>
          <c:showLegendKey val="0"/>
          <c:showVal val="0"/>
          <c:showCatName val="0"/>
          <c:showSerName val="0"/>
          <c:showPercent val="0"/>
          <c:showBubbleSize val="0"/>
        </c:dLbls>
        <c:gapWidth val="51"/>
        <c:axId val="1806619888"/>
        <c:axId val="1806618448"/>
      </c:barChart>
      <c:catAx>
        <c:axId val="180661988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Scenario #</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1806618448"/>
        <c:crosses val="autoZero"/>
        <c:auto val="1"/>
        <c:lblAlgn val="ctr"/>
        <c:lblOffset val="100"/>
        <c:noMultiLvlLbl val="0"/>
      </c:catAx>
      <c:valAx>
        <c:axId val="1806618448"/>
        <c:scaling>
          <c:orientation val="minMax"/>
        </c:scaling>
        <c:delete val="0"/>
        <c:axPos val="l"/>
        <c:majorGridlines>
          <c:spPr>
            <a:ln w="9525" cap="flat" cmpd="sng" algn="ctr">
              <a:solidFill>
                <a:schemeClr val="tx1">
                  <a:lumMod val="15000"/>
                  <a:lumOff val="85000"/>
                </a:schemeClr>
              </a:solidFill>
              <a:round/>
            </a:ln>
            <a:effectLst/>
          </c:spPr>
        </c:majorGridlines>
        <c:title>
          <c:tx>
            <c:strRef>
              <c:f>[scenario_comp.xlsx]Visuals!$O$1</c:f>
              <c:strCache>
                <c:ptCount val="1"/>
                <c:pt idx="0">
                  <c:v> Overnight Capital Cost (2022 $/kWe) </c:v>
                </c:pt>
              </c:strCache>
            </c:strRef>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quot;$&quot;#,##0_);[Red]\(&quot;$&quot;#,##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1806619888"/>
        <c:crosses val="autoZero"/>
        <c:crossBetween val="between"/>
      </c:valAx>
      <c:spPr>
        <a:noFill/>
        <a:ln>
          <a:solidFill>
            <a:sysClr val="windowText" lastClr="000000"/>
          </a:solid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900" b="1">
          <a:solidFill>
            <a:schemeClr val="tx2"/>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baseline="0">
                <a:solidFill>
                  <a:schemeClr val="tx2"/>
                </a:solidFill>
                <a:latin typeface="+mn-lt"/>
                <a:ea typeface="+mn-ea"/>
                <a:cs typeface="+mn-cs"/>
              </a:defRPr>
            </a:pPr>
            <a:r>
              <a:rPr lang="en-US"/>
              <a:t>TCI Cost Reduction from FOAK to NOAK</a:t>
            </a:r>
          </a:p>
        </c:rich>
      </c:tx>
      <c:overlay val="0"/>
      <c:spPr>
        <a:noFill/>
        <a:ln>
          <a:noFill/>
        </a:ln>
        <a:effectLst/>
      </c:spPr>
      <c:txPr>
        <a:bodyPr rot="0" spcFirstLastPara="1" vertOverflow="ellipsis" vert="horz" wrap="square" anchor="ctr" anchorCtr="1"/>
        <a:lstStyle/>
        <a:p>
          <a:pPr>
            <a:defRPr sz="1080" b="1" i="0" u="none" strike="noStrike" kern="1200" spc="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[scenario_comp.xlsx]Results!$AF$154</c:f>
              <c:strCache>
                <c:ptCount val="1"/>
                <c:pt idx="0">
                  <c:v>HTGR</c:v>
                </c:pt>
              </c:strCache>
            </c:strRef>
          </c:tx>
          <c:spPr>
            <a:solidFill>
              <a:schemeClr val="accent3"/>
            </a:solidFill>
            <a:ln>
              <a:solidFill>
                <a:sysClr val="windowText" lastClr="000000"/>
              </a:solidFill>
            </a:ln>
            <a:effectLst/>
          </c:spPr>
          <c:invertIfNegative val="0"/>
          <c:cat>
            <c:numRef>
              <c:f>scenario_comp.xlsx!Visual_N</c:f>
              <c:numCache>
                <c:formatCode>General</c:formatCode>
                <c:ptCount val="12"/>
                <c:pt idx="0" formatCode="#,##0">
                  <c:v>1</c:v>
                </c:pt>
                <c:pt idx="1">
                  <c:v>2</c:v>
                </c:pt>
                <c:pt idx="2">
                  <c:v>3</c:v>
                </c:pt>
                <c:pt idx="3">
                  <c:v>4</c:v>
                </c:pt>
                <c:pt idx="4">
                  <c:v>5</c:v>
                </c:pt>
                <c:pt idx="5">
                  <c:v>6</c:v>
                </c:pt>
                <c:pt idx="6">
                  <c:v>7</c:v>
                </c:pt>
                <c:pt idx="7">
                  <c:v>8</c:v>
                </c:pt>
                <c:pt idx="8">
                  <c:v>9</c:v>
                </c:pt>
                <c:pt idx="9">
                  <c:v>10</c:v>
                </c:pt>
                <c:pt idx="10">
                  <c:v>11</c:v>
                </c:pt>
                <c:pt idx="11">
                  <c:v>12</c:v>
                </c:pt>
              </c:numCache>
            </c:numRef>
          </c:cat>
          <c:val>
            <c:numRef>
              <c:f>[scenario_comp.xlsx]Results!$AG$154:$AJ$154</c:f>
              <c:numCache>
                <c:formatCode>0.00%</c:formatCode>
                <c:ptCount val="4"/>
                <c:pt idx="0">
                  <c:v>0.78310032894736836</c:v>
                </c:pt>
                <c:pt idx="1">
                  <c:v>0.83484057067124029</c:v>
                </c:pt>
                <c:pt idx="2">
                  <c:v>0.71358762046966207</c:v>
                </c:pt>
                <c:pt idx="3">
                  <c:v>0.58368376787216147</c:v>
                </c:pt>
              </c:numCache>
            </c:numRef>
          </c:val>
          <c:extLst>
            <c:ext xmlns:c16="http://schemas.microsoft.com/office/drawing/2014/chart" uri="{C3380CC4-5D6E-409C-BE32-E72D297353CC}">
              <c16:uniqueId val="{00000000-CA0F-7248-9B08-2298F9DFA539}"/>
            </c:ext>
          </c:extLst>
        </c:ser>
        <c:ser>
          <c:idx val="2"/>
          <c:order val="1"/>
          <c:tx>
            <c:strRef>
              <c:f>[scenario_comp.xlsx]Results!$AF$155</c:f>
              <c:strCache>
                <c:ptCount val="1"/>
                <c:pt idx="0">
                  <c:v>SFR</c:v>
                </c:pt>
              </c:strCache>
            </c:strRef>
          </c:tx>
          <c:spPr>
            <a:solidFill>
              <a:schemeClr val="accent2"/>
            </a:solidFill>
            <a:ln>
              <a:solidFill>
                <a:schemeClr val="tx1"/>
              </a:solidFill>
            </a:ln>
            <a:effectLst/>
          </c:spPr>
          <c:invertIfNegative val="0"/>
          <c:val>
            <c:numRef>
              <c:f>[scenario_comp.xlsx]Results!$AG$155:$AJ$155</c:f>
              <c:numCache>
                <c:formatCode>0.00%</c:formatCode>
                <c:ptCount val="4"/>
                <c:pt idx="0">
                  <c:v>0.72774869109947637</c:v>
                </c:pt>
                <c:pt idx="1">
                  <c:v>0.79922779922779918</c:v>
                </c:pt>
                <c:pt idx="2">
                  <c:v>0.70629370629370625</c:v>
                </c:pt>
                <c:pt idx="3">
                  <c:v>0.5376344086021505</c:v>
                </c:pt>
              </c:numCache>
            </c:numRef>
          </c:val>
          <c:extLst>
            <c:ext xmlns:c16="http://schemas.microsoft.com/office/drawing/2014/chart" uri="{C3380CC4-5D6E-409C-BE32-E72D297353CC}">
              <c16:uniqueId val="{00000001-CA0F-7248-9B08-2298F9DFA539}"/>
            </c:ext>
          </c:extLst>
        </c:ser>
        <c:dLbls>
          <c:showLegendKey val="0"/>
          <c:showVal val="0"/>
          <c:showCatName val="0"/>
          <c:showSerName val="0"/>
          <c:showPercent val="0"/>
          <c:showBubbleSize val="0"/>
        </c:dLbls>
        <c:gapWidth val="51"/>
        <c:axId val="1806619888"/>
        <c:axId val="1806618448"/>
      </c:barChart>
      <c:catAx>
        <c:axId val="1806619888"/>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Scenario #</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1806618448"/>
        <c:crosses val="autoZero"/>
        <c:auto val="1"/>
        <c:lblAlgn val="ctr"/>
        <c:lblOffset val="100"/>
        <c:noMultiLvlLbl val="0"/>
      </c:catAx>
      <c:valAx>
        <c:axId val="1806618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TCI Cost Reduction (%)</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0%" sourceLinked="0"/>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crossAx val="1806619888"/>
        <c:crosses val="autoZero"/>
        <c:crossBetween val="between"/>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900" b="1">
          <a:solidFill>
            <a:schemeClr val="tx2"/>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'[The Main sheet_leversImpact.xlsx]Sheet1'!$F$1</c:f>
              <c:strCache>
                <c:ptCount val="1"/>
                <c:pt idx="0">
                  <c:v>Reactor Concept B</c:v>
                </c:pt>
              </c:strCache>
            </c:strRef>
          </c:tx>
          <c:spPr>
            <a:solidFill>
              <a:schemeClr val="accent3"/>
            </a:solidFill>
            <a:ln>
              <a:noFill/>
            </a:ln>
            <a:effectLst/>
          </c:spPr>
          <c:invertIfNegative val="0"/>
          <c:cat>
            <c:strRef>
              <c:f>'[The Main sheet_leversImpact.xlsx]Sheet1'!$E$2:$E$13</c:f>
              <c:strCache>
                <c:ptCount val="12"/>
                <c:pt idx="0">
                  <c:v>Number of Orders</c:v>
                </c:pt>
                <c:pt idx="1">
                  <c:v>Interest Rate</c:v>
                </c:pt>
                <c:pt idx="2">
                  <c:v>Standardization</c:v>
                </c:pt>
                <c:pt idx="3">
                  <c:v>Construction Proficiency</c:v>
                </c:pt>
                <c:pt idx="4">
                  <c:v>ITC</c:v>
                </c:pt>
                <c:pt idx="5">
                  <c:v>Modularization</c:v>
                </c:pt>
                <c:pt idx="6">
                  <c:v>Safety-Related RB</c:v>
                </c:pt>
                <c:pt idx="7">
                  <c:v>Commercial BOP</c:v>
                </c:pt>
                <c:pt idx="8">
                  <c:v>A/E Proficiency</c:v>
                </c:pt>
                <c:pt idx="9">
                  <c:v>Design Completion</c:v>
                </c:pt>
                <c:pt idx="10">
                  <c:v>Design Maturity</c:v>
                </c:pt>
                <c:pt idx="11">
                  <c:v>Supply Chain Proficiency</c:v>
                </c:pt>
              </c:strCache>
            </c:strRef>
          </c:cat>
          <c:val>
            <c:numRef>
              <c:f>'[The Main sheet_leversImpact.xlsx]Sheet1'!$F$2:$F$13</c:f>
              <c:numCache>
                <c:formatCode>General</c:formatCode>
                <c:ptCount val="12"/>
                <c:pt idx="0">
                  <c:v>1508</c:v>
                </c:pt>
                <c:pt idx="1">
                  <c:v>1024</c:v>
                </c:pt>
                <c:pt idx="2">
                  <c:v>655</c:v>
                </c:pt>
                <c:pt idx="3">
                  <c:v>420</c:v>
                </c:pt>
                <c:pt idx="4">
                  <c:v>266</c:v>
                </c:pt>
                <c:pt idx="5">
                  <c:v>249</c:v>
                </c:pt>
                <c:pt idx="6">
                  <c:v>233</c:v>
                </c:pt>
                <c:pt idx="7">
                  <c:v>159</c:v>
                </c:pt>
                <c:pt idx="8">
                  <c:v>148</c:v>
                </c:pt>
                <c:pt idx="9">
                  <c:v>107</c:v>
                </c:pt>
                <c:pt idx="10">
                  <c:v>21</c:v>
                </c:pt>
                <c:pt idx="11">
                  <c:v>16</c:v>
                </c:pt>
              </c:numCache>
            </c:numRef>
          </c:val>
          <c:extLst>
            <c:ext xmlns:c16="http://schemas.microsoft.com/office/drawing/2014/chart" uri="{C3380CC4-5D6E-409C-BE32-E72D297353CC}">
              <c16:uniqueId val="{00000000-C1F3-4645-BB1C-0E6A79D910C0}"/>
            </c:ext>
          </c:extLst>
        </c:ser>
        <c:ser>
          <c:idx val="1"/>
          <c:order val="1"/>
          <c:tx>
            <c:strRef>
              <c:f>'[The Main sheet_leversImpact.xlsx]Sheet1'!$G$1</c:f>
              <c:strCache>
                <c:ptCount val="1"/>
                <c:pt idx="0">
                  <c:v>Reactor Concept B</c:v>
                </c:pt>
              </c:strCache>
            </c:strRef>
          </c:tx>
          <c:spPr>
            <a:solidFill>
              <a:schemeClr val="accent2"/>
            </a:solidFill>
            <a:ln>
              <a:noFill/>
            </a:ln>
            <a:effectLst/>
          </c:spPr>
          <c:invertIfNegative val="0"/>
          <c:cat>
            <c:strRef>
              <c:f>'[The Main sheet_leversImpact.xlsx]Sheet1'!$E$2:$E$13</c:f>
              <c:strCache>
                <c:ptCount val="12"/>
                <c:pt idx="0">
                  <c:v>Number of Orders</c:v>
                </c:pt>
                <c:pt idx="1">
                  <c:v>Interest Rate</c:v>
                </c:pt>
                <c:pt idx="2">
                  <c:v>Standardization</c:v>
                </c:pt>
                <c:pt idx="3">
                  <c:v>Construction Proficiency</c:v>
                </c:pt>
                <c:pt idx="4">
                  <c:v>ITC</c:v>
                </c:pt>
                <c:pt idx="5">
                  <c:v>Modularization</c:v>
                </c:pt>
                <c:pt idx="6">
                  <c:v>Safety-Related RB</c:v>
                </c:pt>
                <c:pt idx="7">
                  <c:v>Commercial BOP</c:v>
                </c:pt>
                <c:pt idx="8">
                  <c:v>A/E Proficiency</c:v>
                </c:pt>
                <c:pt idx="9">
                  <c:v>Design Completion</c:v>
                </c:pt>
                <c:pt idx="10">
                  <c:v>Design Maturity</c:v>
                </c:pt>
                <c:pt idx="11">
                  <c:v>Supply Chain Proficiency</c:v>
                </c:pt>
              </c:strCache>
            </c:strRef>
          </c:cat>
          <c:val>
            <c:numRef>
              <c:f>'[The Main sheet_leversImpact.xlsx]Sheet1'!$G$2:$G$13</c:f>
              <c:numCache>
                <c:formatCode>General</c:formatCode>
                <c:ptCount val="12"/>
                <c:pt idx="0">
                  <c:v>736</c:v>
                </c:pt>
                <c:pt idx="1">
                  <c:v>794</c:v>
                </c:pt>
                <c:pt idx="2">
                  <c:v>446</c:v>
                </c:pt>
                <c:pt idx="3">
                  <c:v>355</c:v>
                </c:pt>
                <c:pt idx="4">
                  <c:v>309</c:v>
                </c:pt>
                <c:pt idx="5">
                  <c:v>182</c:v>
                </c:pt>
                <c:pt idx="6">
                  <c:v>188</c:v>
                </c:pt>
                <c:pt idx="7">
                  <c:v>168</c:v>
                </c:pt>
                <c:pt idx="8">
                  <c:v>154</c:v>
                </c:pt>
                <c:pt idx="9">
                  <c:v>117</c:v>
                </c:pt>
                <c:pt idx="10">
                  <c:v>24</c:v>
                </c:pt>
                <c:pt idx="11">
                  <c:v>18</c:v>
                </c:pt>
              </c:numCache>
            </c:numRef>
          </c:val>
          <c:extLst>
            <c:ext xmlns:c16="http://schemas.microsoft.com/office/drawing/2014/chart" uri="{C3380CC4-5D6E-409C-BE32-E72D297353CC}">
              <c16:uniqueId val="{00000001-C1F3-4645-BB1C-0E6A79D910C0}"/>
            </c:ext>
          </c:extLst>
        </c:ser>
        <c:dLbls>
          <c:showLegendKey val="0"/>
          <c:showVal val="0"/>
          <c:showCatName val="0"/>
          <c:showSerName val="0"/>
          <c:showPercent val="0"/>
          <c:showBubbleSize val="0"/>
        </c:dLbls>
        <c:gapWidth val="128"/>
        <c:overlap val="1"/>
        <c:axId val="1228890047"/>
        <c:axId val="1228036575"/>
      </c:barChart>
      <c:catAx>
        <c:axId val="1228890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28036575"/>
        <c:crosses val="autoZero"/>
        <c:auto val="1"/>
        <c:lblAlgn val="ctr"/>
        <c:lblOffset val="100"/>
        <c:noMultiLvlLbl val="0"/>
      </c:catAx>
      <c:valAx>
        <c:axId val="1228036575"/>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Lever Impact on the Avg NCI ($/kWe)</a:t>
                </a:r>
              </a:p>
            </c:rich>
          </c:tx>
          <c:layout>
            <c:manualLayout>
              <c:xMode val="edge"/>
              <c:yMode val="edge"/>
              <c:x val="2.4084129847974146E-3"/>
              <c:y val="0.20172928906274407"/>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228890047"/>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46383664640352"/>
          <c:y val="5.9791205856370995E-2"/>
          <c:w val="0.62643804737267139"/>
          <c:h val="0.75291722876962797"/>
        </c:manualLayout>
      </c:layout>
      <c:scatterChart>
        <c:scatterStyle val="lineMarker"/>
        <c:varyColors val="0"/>
        <c:ser>
          <c:idx val="1"/>
          <c:order val="0"/>
          <c:tx>
            <c:strRef>
              <c:f>'OB size scenario 1'!$C$3</c:f>
              <c:strCache>
                <c:ptCount val="1"/>
                <c:pt idx="0">
                  <c:v>Av. OCC: Reactor Concept A</c:v>
                </c:pt>
              </c:strCache>
            </c:strRef>
          </c:tx>
          <c:spPr>
            <a:ln w="12700">
              <a:solidFill>
                <a:schemeClr val="accent4"/>
              </a:solidFill>
            </a:ln>
          </c:spPr>
          <c:marker>
            <c:symbol val="circle"/>
            <c:size val="4"/>
            <c:spPr>
              <a:solidFill>
                <a:schemeClr val="accent3"/>
              </a:solidFill>
              <a:ln w="19050">
                <a:solidFill>
                  <a:schemeClr val="accent4"/>
                </a:solidFill>
              </a:ln>
            </c:spPr>
          </c:marker>
          <c:xVal>
            <c:numRef>
              <c:f>'OB size scenario 1'!$B$4:$B$20</c:f>
              <c:numCache>
                <c:formatCode>General</c:formatCode>
                <c:ptCount val="17"/>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20</c:v>
                </c:pt>
              </c:numCache>
            </c:numRef>
          </c:xVal>
          <c:yVal>
            <c:numRef>
              <c:f>'OB size scenario 1'!$C$4:$C$20</c:f>
              <c:numCache>
                <c:formatCode>_("$"* #,##0_);_("$"* \(#,##0\);_("$"* "-"??_);_(@_)</c:formatCode>
                <c:ptCount val="17"/>
                <c:pt idx="0">
                  <c:v>7900</c:v>
                </c:pt>
                <c:pt idx="1">
                  <c:v>7100</c:v>
                </c:pt>
                <c:pt idx="2">
                  <c:v>6600</c:v>
                </c:pt>
                <c:pt idx="3">
                  <c:v>6200</c:v>
                </c:pt>
                <c:pt idx="4">
                  <c:v>5900</c:v>
                </c:pt>
                <c:pt idx="5">
                  <c:v>5700</c:v>
                </c:pt>
                <c:pt idx="6">
                  <c:v>5400</c:v>
                </c:pt>
                <c:pt idx="7">
                  <c:v>5300</c:v>
                </c:pt>
                <c:pt idx="8">
                  <c:v>5100</c:v>
                </c:pt>
                <c:pt idx="9">
                  <c:v>5000</c:v>
                </c:pt>
                <c:pt idx="10">
                  <c:v>4800</c:v>
                </c:pt>
                <c:pt idx="11">
                  <c:v>4700</c:v>
                </c:pt>
                <c:pt idx="12">
                  <c:v>4600</c:v>
                </c:pt>
                <c:pt idx="13">
                  <c:v>4500</c:v>
                </c:pt>
                <c:pt idx="14">
                  <c:v>4400</c:v>
                </c:pt>
                <c:pt idx="15">
                  <c:v>4400</c:v>
                </c:pt>
                <c:pt idx="16">
                  <c:v>4300</c:v>
                </c:pt>
              </c:numCache>
            </c:numRef>
          </c:yVal>
          <c:smooth val="0"/>
          <c:extLst>
            <c:ext xmlns:c16="http://schemas.microsoft.com/office/drawing/2014/chart" uri="{C3380CC4-5D6E-409C-BE32-E72D297353CC}">
              <c16:uniqueId val="{00000000-5803-6F46-B904-6F3A303FFEDF}"/>
            </c:ext>
          </c:extLst>
        </c:ser>
        <c:ser>
          <c:idx val="3"/>
          <c:order val="1"/>
          <c:tx>
            <c:strRef>
              <c:f>'OB size scenario 1'!$F$3</c:f>
              <c:strCache>
                <c:ptCount val="1"/>
                <c:pt idx="0">
                  <c:v>Av. NCI: Reactor Concept B</c:v>
                </c:pt>
              </c:strCache>
            </c:strRef>
          </c:tx>
          <c:spPr>
            <a:ln w="12700" cap="rnd">
              <a:solidFill>
                <a:schemeClr val="tx2"/>
              </a:solidFill>
              <a:prstDash val="sysDash"/>
              <a:round/>
            </a:ln>
            <a:effectLst/>
          </c:spPr>
          <c:marker>
            <c:symbol val="circle"/>
            <c:size val="4"/>
            <c:spPr>
              <a:solidFill>
                <a:schemeClr val="accent2"/>
              </a:solidFill>
              <a:ln>
                <a:solidFill>
                  <a:schemeClr val="tx2"/>
                </a:solidFill>
                <a:prstDash val="sysDash"/>
              </a:ln>
            </c:spPr>
          </c:marker>
          <c:xVal>
            <c:numRef>
              <c:f>'OB size scenario 1'!$B$4:$B$20</c:f>
              <c:numCache>
                <c:formatCode>General</c:formatCode>
                <c:ptCount val="17"/>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20</c:v>
                </c:pt>
              </c:numCache>
            </c:numRef>
          </c:xVal>
          <c:yVal>
            <c:numRef>
              <c:f>'OB size scenario 1'!$F$4:$F$20</c:f>
              <c:numCache>
                <c:formatCode>_("$"* #,##0_);_("$"* \(#,##0\);_("$"* "-"??_);_(@_)</c:formatCode>
                <c:ptCount val="17"/>
                <c:pt idx="0">
                  <c:v>11100</c:v>
                </c:pt>
                <c:pt idx="1">
                  <c:v>10000</c:v>
                </c:pt>
                <c:pt idx="2">
                  <c:v>9200</c:v>
                </c:pt>
                <c:pt idx="3">
                  <c:v>8700</c:v>
                </c:pt>
                <c:pt idx="4">
                  <c:v>8300</c:v>
                </c:pt>
                <c:pt idx="5">
                  <c:v>7900</c:v>
                </c:pt>
                <c:pt idx="6">
                  <c:v>7600</c:v>
                </c:pt>
                <c:pt idx="7">
                  <c:v>7400</c:v>
                </c:pt>
                <c:pt idx="8">
                  <c:v>7200</c:v>
                </c:pt>
                <c:pt idx="9">
                  <c:v>7000</c:v>
                </c:pt>
                <c:pt idx="10">
                  <c:v>6900</c:v>
                </c:pt>
                <c:pt idx="11">
                  <c:v>6700</c:v>
                </c:pt>
                <c:pt idx="12">
                  <c:v>6600</c:v>
                </c:pt>
                <c:pt idx="13">
                  <c:v>6500</c:v>
                </c:pt>
                <c:pt idx="14">
                  <c:v>6400</c:v>
                </c:pt>
                <c:pt idx="15">
                  <c:v>6300</c:v>
                </c:pt>
                <c:pt idx="16">
                  <c:v>6200</c:v>
                </c:pt>
              </c:numCache>
            </c:numRef>
          </c:yVal>
          <c:smooth val="0"/>
          <c:extLst>
            <c:ext xmlns:c16="http://schemas.microsoft.com/office/drawing/2014/chart" uri="{C3380CC4-5D6E-409C-BE32-E72D297353CC}">
              <c16:uniqueId val="{00000001-5803-6F46-B904-6F3A303FFEDF}"/>
            </c:ext>
          </c:extLst>
        </c:ser>
        <c:ser>
          <c:idx val="4"/>
          <c:order val="2"/>
          <c:tx>
            <c:strRef>
              <c:f>'OB size scenario 1'!$E$3</c:f>
              <c:strCache>
                <c:ptCount val="1"/>
                <c:pt idx="0">
                  <c:v>Av. OCC: Reactor Concept B</c:v>
                </c:pt>
              </c:strCache>
            </c:strRef>
          </c:tx>
          <c:spPr>
            <a:ln w="12700" cap="rnd">
              <a:solidFill>
                <a:schemeClr val="tx2"/>
              </a:solidFill>
              <a:round/>
            </a:ln>
            <a:effectLst/>
          </c:spPr>
          <c:marker>
            <c:symbol val="circle"/>
            <c:size val="4"/>
            <c:spPr>
              <a:solidFill>
                <a:schemeClr val="accent2"/>
              </a:solidFill>
              <a:ln w="3175">
                <a:solidFill>
                  <a:schemeClr val="tx2"/>
                </a:solidFill>
              </a:ln>
            </c:spPr>
          </c:marker>
          <c:xVal>
            <c:numRef>
              <c:f>'OB size scenario 1'!$B$4:$B$20</c:f>
              <c:numCache>
                <c:formatCode>General</c:formatCode>
                <c:ptCount val="17"/>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20</c:v>
                </c:pt>
              </c:numCache>
            </c:numRef>
          </c:xVal>
          <c:yVal>
            <c:numRef>
              <c:f>'OB size scenario 1'!$E$4:$E$20</c:f>
              <c:numCache>
                <c:formatCode>_("$"* #,##0_);_("$"* \(#,##0\);_("$"* "-"??_);_(@_)</c:formatCode>
                <c:ptCount val="17"/>
                <c:pt idx="0">
                  <c:v>8500</c:v>
                </c:pt>
                <c:pt idx="1">
                  <c:v>7800</c:v>
                </c:pt>
                <c:pt idx="2">
                  <c:v>7300</c:v>
                </c:pt>
                <c:pt idx="3">
                  <c:v>6900</c:v>
                </c:pt>
                <c:pt idx="4">
                  <c:v>6600</c:v>
                </c:pt>
                <c:pt idx="5">
                  <c:v>6400</c:v>
                </c:pt>
                <c:pt idx="6">
                  <c:v>6200</c:v>
                </c:pt>
                <c:pt idx="7">
                  <c:v>6100</c:v>
                </c:pt>
                <c:pt idx="8">
                  <c:v>6000</c:v>
                </c:pt>
                <c:pt idx="9">
                  <c:v>5800</c:v>
                </c:pt>
                <c:pt idx="10">
                  <c:v>5700</c:v>
                </c:pt>
                <c:pt idx="11">
                  <c:v>5600</c:v>
                </c:pt>
                <c:pt idx="12">
                  <c:v>5600</c:v>
                </c:pt>
                <c:pt idx="13">
                  <c:v>5500</c:v>
                </c:pt>
                <c:pt idx="14">
                  <c:v>5400</c:v>
                </c:pt>
                <c:pt idx="15">
                  <c:v>5400</c:v>
                </c:pt>
                <c:pt idx="16">
                  <c:v>5300</c:v>
                </c:pt>
              </c:numCache>
            </c:numRef>
          </c:yVal>
          <c:smooth val="0"/>
          <c:extLst>
            <c:ext xmlns:c16="http://schemas.microsoft.com/office/drawing/2014/chart" uri="{C3380CC4-5D6E-409C-BE32-E72D297353CC}">
              <c16:uniqueId val="{00000002-5803-6F46-B904-6F3A303FFEDF}"/>
            </c:ext>
          </c:extLst>
        </c:ser>
        <c:ser>
          <c:idx val="0"/>
          <c:order val="3"/>
          <c:tx>
            <c:strRef>
              <c:f>'OB size scenario 1'!$D$3</c:f>
              <c:strCache>
                <c:ptCount val="1"/>
                <c:pt idx="0">
                  <c:v>Av. NCI: Reactor Concept A</c:v>
                </c:pt>
              </c:strCache>
            </c:strRef>
          </c:tx>
          <c:spPr>
            <a:ln w="12700" cap="rnd">
              <a:solidFill>
                <a:schemeClr val="accent4"/>
              </a:solidFill>
              <a:prstDash val="sysDash"/>
              <a:round/>
            </a:ln>
            <a:effectLst/>
          </c:spPr>
          <c:marker>
            <c:symbol val="circle"/>
            <c:size val="4"/>
            <c:spPr>
              <a:solidFill>
                <a:schemeClr val="accent3"/>
              </a:solidFill>
              <a:ln w="9525">
                <a:solidFill>
                  <a:schemeClr val="accent4"/>
                </a:solidFill>
                <a:prstDash val="sysDash"/>
              </a:ln>
              <a:effectLst/>
            </c:spPr>
          </c:marker>
          <c:xVal>
            <c:numRef>
              <c:f>'OB size scenario 1'!$B$4:$B$20</c:f>
              <c:numCache>
                <c:formatCode>General</c:formatCode>
                <c:ptCount val="17"/>
                <c:pt idx="0">
                  <c:v>4</c:v>
                </c:pt>
                <c:pt idx="1">
                  <c:v>5</c:v>
                </c:pt>
                <c:pt idx="2">
                  <c:v>6</c:v>
                </c:pt>
                <c:pt idx="3">
                  <c:v>7</c:v>
                </c:pt>
                <c:pt idx="4">
                  <c:v>8</c:v>
                </c:pt>
                <c:pt idx="5">
                  <c:v>9</c:v>
                </c:pt>
                <c:pt idx="6">
                  <c:v>10</c:v>
                </c:pt>
                <c:pt idx="7">
                  <c:v>11</c:v>
                </c:pt>
                <c:pt idx="8">
                  <c:v>12</c:v>
                </c:pt>
                <c:pt idx="9">
                  <c:v>13</c:v>
                </c:pt>
                <c:pt idx="10">
                  <c:v>14</c:v>
                </c:pt>
                <c:pt idx="11">
                  <c:v>15</c:v>
                </c:pt>
                <c:pt idx="12">
                  <c:v>16</c:v>
                </c:pt>
                <c:pt idx="13">
                  <c:v>17</c:v>
                </c:pt>
                <c:pt idx="14">
                  <c:v>18</c:v>
                </c:pt>
                <c:pt idx="15">
                  <c:v>19</c:v>
                </c:pt>
                <c:pt idx="16">
                  <c:v>20</c:v>
                </c:pt>
              </c:numCache>
            </c:numRef>
          </c:xVal>
          <c:yVal>
            <c:numRef>
              <c:f>'OB size scenario 1'!$D$4:$D$20</c:f>
              <c:numCache>
                <c:formatCode>_("$"* #,##0_);_("$"* \(#,##0\);_("$"* "-"??_);_(@_)</c:formatCode>
                <c:ptCount val="17"/>
                <c:pt idx="0">
                  <c:v>10900</c:v>
                </c:pt>
                <c:pt idx="1">
                  <c:v>9800</c:v>
                </c:pt>
                <c:pt idx="2">
                  <c:v>9000</c:v>
                </c:pt>
                <c:pt idx="3">
                  <c:v>8300</c:v>
                </c:pt>
                <c:pt idx="4">
                  <c:v>7800</c:v>
                </c:pt>
                <c:pt idx="5">
                  <c:v>7400</c:v>
                </c:pt>
                <c:pt idx="6">
                  <c:v>7100</c:v>
                </c:pt>
                <c:pt idx="7">
                  <c:v>6800</c:v>
                </c:pt>
                <c:pt idx="8">
                  <c:v>6600</c:v>
                </c:pt>
                <c:pt idx="9">
                  <c:v>6400</c:v>
                </c:pt>
                <c:pt idx="10">
                  <c:v>6200</c:v>
                </c:pt>
                <c:pt idx="11">
                  <c:v>6000</c:v>
                </c:pt>
                <c:pt idx="12">
                  <c:v>5900</c:v>
                </c:pt>
                <c:pt idx="13">
                  <c:v>5700</c:v>
                </c:pt>
                <c:pt idx="14">
                  <c:v>5600</c:v>
                </c:pt>
                <c:pt idx="15">
                  <c:v>5500</c:v>
                </c:pt>
                <c:pt idx="16">
                  <c:v>5400</c:v>
                </c:pt>
              </c:numCache>
            </c:numRef>
          </c:yVal>
          <c:smooth val="0"/>
          <c:extLst>
            <c:ext xmlns:c16="http://schemas.microsoft.com/office/drawing/2014/chart" uri="{C3380CC4-5D6E-409C-BE32-E72D297353CC}">
              <c16:uniqueId val="{00000003-5803-6F46-B904-6F3A303FFEDF}"/>
            </c:ext>
          </c:extLst>
        </c:ser>
        <c:dLbls>
          <c:showLegendKey val="0"/>
          <c:showVal val="0"/>
          <c:showCatName val="0"/>
          <c:showSerName val="0"/>
          <c:showPercent val="0"/>
          <c:showBubbleSize val="0"/>
        </c:dLbls>
        <c:axId val="1670129663"/>
        <c:axId val="1669402527"/>
      </c:scatterChart>
      <c:valAx>
        <c:axId val="1670129663"/>
        <c:scaling>
          <c:orientation val="minMax"/>
          <c:max val="20"/>
          <c:min val="4"/>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Order Book Size</a:t>
                </a:r>
              </a:p>
            </c:rich>
          </c:tx>
          <c:overlay val="0"/>
          <c:spPr>
            <a:noFill/>
            <a:ln>
              <a:noFill/>
            </a:ln>
            <a:effectLst/>
          </c:spPr>
        </c:title>
        <c:numFmt formatCode="General"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1669402527"/>
        <c:crosses val="autoZero"/>
        <c:crossBetween val="midCat"/>
      </c:valAx>
      <c:valAx>
        <c:axId val="1669402527"/>
        <c:scaling>
          <c:orientation val="minMax"/>
          <c:min val="200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Average Capital Costs 2022 $/ kWe</a:t>
                </a:r>
              </a:p>
            </c:rich>
          </c:tx>
          <c:layout>
            <c:manualLayout>
              <c:xMode val="edge"/>
              <c:yMode val="edge"/>
              <c:x val="1.7301700202551208E-2"/>
              <c:y val="6.2784903455249758E-2"/>
            </c:manualLayout>
          </c:layout>
          <c:overlay val="0"/>
          <c:spPr>
            <a:noFill/>
            <a:ln>
              <a:noFill/>
            </a:ln>
            <a:effectLst/>
          </c:spPr>
        </c:title>
        <c:numFmt formatCode="_(&quot;$&quot;* #,##0_);_(&quot;$&quot;* \(#,##0\);_(&quot;$&quot;* &quot;-&quot;??_);_(@_)" sourceLinked="1"/>
        <c:majorTickMark val="none"/>
        <c:minorTickMark val="none"/>
        <c:tickLblPos val="nextTo"/>
        <c:spPr>
          <a:noFill/>
          <a:ln w="9525" cap="flat" cmpd="sng" algn="ctr">
            <a:solidFill>
              <a:schemeClr val="tx1"/>
            </a:solidFill>
            <a:round/>
          </a:ln>
          <a:effectLst/>
        </c:spPr>
        <c:txPr>
          <a:bodyPr rot="-60000000" vert="horz"/>
          <a:lstStyle/>
          <a:p>
            <a:pPr>
              <a:defRPr/>
            </a:pPr>
            <a:endParaRPr lang="en-US"/>
          </a:p>
        </c:txPr>
        <c:crossAx val="1670129663"/>
        <c:crosses val="autoZero"/>
        <c:crossBetween val="midCat"/>
      </c:valAx>
      <c:spPr>
        <a:ln>
          <a:solidFill>
            <a:schemeClr val="tx1"/>
          </a:solidFill>
        </a:ln>
      </c:spPr>
    </c:plotArea>
    <c:plotVisOnly val="1"/>
    <c:dispBlanksAs val="gap"/>
    <c:showDLblsOverMax val="0"/>
    <c:extLst/>
  </c:chart>
  <c:spPr>
    <a:solidFill>
      <a:schemeClr val="bg1"/>
    </a:solidFill>
    <a:ln w="9525" cap="flat" cmpd="sng" algn="ctr">
      <a:solidFill>
        <a:schemeClr val="tx1"/>
      </a:solidFill>
      <a:round/>
    </a:ln>
    <a:effectLst/>
  </c:spPr>
  <c:txPr>
    <a:bodyPr/>
    <a:lstStyle/>
    <a:p>
      <a:pPr>
        <a:defRPr sz="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'[Nuclear-Reactor-Cost-Reduction-Pathway-Spreadsheet-Tool_BH.xlsx]Sheet1'!$B$1</c:f>
              <c:strCache>
                <c:ptCount val="1"/>
                <c:pt idx="0">
                  <c:v>Reactor Concept A</c:v>
                </c:pt>
              </c:strCache>
            </c:strRef>
          </c:tx>
          <c:spPr>
            <a:ln w="19050" cap="rnd">
              <a:solidFill>
                <a:schemeClr val="accent4"/>
              </a:solidFill>
              <a:round/>
            </a:ln>
            <a:effectLst/>
          </c:spPr>
          <c:marker>
            <c:symbol val="circle"/>
            <c:size val="5"/>
            <c:spPr>
              <a:solidFill>
                <a:schemeClr val="accent3"/>
              </a:solidFill>
              <a:ln w="9525">
                <a:solidFill>
                  <a:schemeClr val="accent4"/>
                </a:solidFill>
              </a:ln>
              <a:effectLst/>
            </c:spPr>
          </c:marker>
          <c:xVal>
            <c:numRef>
              <c:f>'[Nuclear-Reactor-Cost-Reduction-Pathway-Spreadsheet-Tool_BH.xlsx]Sheet1'!$A$2:$A$11</c:f>
              <c:numCache>
                <c:formatCode>General</c:formatCode>
                <c:ptCount val="10"/>
                <c:pt idx="0">
                  <c:v>0.03</c:v>
                </c:pt>
                <c:pt idx="1">
                  <c:v>0.04</c:v>
                </c:pt>
                <c:pt idx="2">
                  <c:v>0.05</c:v>
                </c:pt>
                <c:pt idx="3">
                  <c:v>0.06</c:v>
                </c:pt>
                <c:pt idx="4">
                  <c:v>7.0000000000000007E-2</c:v>
                </c:pt>
                <c:pt idx="5">
                  <c:v>0.08</c:v>
                </c:pt>
                <c:pt idx="6">
                  <c:v>0.09</c:v>
                </c:pt>
                <c:pt idx="7">
                  <c:v>0.1</c:v>
                </c:pt>
                <c:pt idx="8">
                  <c:v>0.11</c:v>
                </c:pt>
                <c:pt idx="9">
                  <c:v>0.12</c:v>
                </c:pt>
              </c:numCache>
            </c:numRef>
          </c:xVal>
          <c:yVal>
            <c:numRef>
              <c:f>'[Nuclear-Reactor-Cost-Reduction-Pathway-Spreadsheet-Tool_BH.xlsx]Sheet1'!$B$2:$B$11</c:f>
              <c:numCache>
                <c:formatCode>General</c:formatCode>
                <c:ptCount val="10"/>
                <c:pt idx="0">
                  <c:v>5600</c:v>
                </c:pt>
                <c:pt idx="1">
                  <c:v>5900</c:v>
                </c:pt>
                <c:pt idx="2">
                  <c:v>6100</c:v>
                </c:pt>
                <c:pt idx="3">
                  <c:v>6400</c:v>
                </c:pt>
                <c:pt idx="4">
                  <c:v>6700</c:v>
                </c:pt>
                <c:pt idx="5">
                  <c:v>7000</c:v>
                </c:pt>
                <c:pt idx="6">
                  <c:v>7300</c:v>
                </c:pt>
                <c:pt idx="7">
                  <c:v>7600</c:v>
                </c:pt>
                <c:pt idx="8">
                  <c:v>7900</c:v>
                </c:pt>
                <c:pt idx="9">
                  <c:v>8300</c:v>
                </c:pt>
              </c:numCache>
            </c:numRef>
          </c:yVal>
          <c:smooth val="0"/>
          <c:extLst>
            <c:ext xmlns:c16="http://schemas.microsoft.com/office/drawing/2014/chart" uri="{C3380CC4-5D6E-409C-BE32-E72D297353CC}">
              <c16:uniqueId val="{00000000-CFCB-D84D-91FE-C4EF7E89139C}"/>
            </c:ext>
          </c:extLst>
        </c:ser>
        <c:ser>
          <c:idx val="1"/>
          <c:order val="1"/>
          <c:tx>
            <c:strRef>
              <c:f>'[Nuclear-Reactor-Cost-Reduction-Pathway-Spreadsheet-Tool_BH.xlsx]Sheet1'!$C$1</c:f>
              <c:strCache>
                <c:ptCount val="1"/>
                <c:pt idx="0">
                  <c:v>Reactor Concept B</c:v>
                </c:pt>
              </c:strCache>
            </c:strRef>
          </c:tx>
          <c:spPr>
            <a:ln w="19050" cap="rnd">
              <a:solidFill>
                <a:schemeClr val="tx2"/>
              </a:solidFill>
              <a:round/>
            </a:ln>
            <a:effectLst/>
          </c:spPr>
          <c:marker>
            <c:symbol val="circle"/>
            <c:size val="5"/>
            <c:spPr>
              <a:solidFill>
                <a:schemeClr val="accent2"/>
              </a:solidFill>
              <a:ln w="9525">
                <a:solidFill>
                  <a:schemeClr val="tx2"/>
                </a:solidFill>
              </a:ln>
              <a:effectLst/>
            </c:spPr>
          </c:marker>
          <c:xVal>
            <c:numRef>
              <c:f>'[Nuclear-Reactor-Cost-Reduction-Pathway-Spreadsheet-Tool_BH.xlsx]Sheet1'!$A$2:$A$11</c:f>
              <c:numCache>
                <c:formatCode>General</c:formatCode>
                <c:ptCount val="10"/>
                <c:pt idx="0">
                  <c:v>0.03</c:v>
                </c:pt>
                <c:pt idx="1">
                  <c:v>0.04</c:v>
                </c:pt>
                <c:pt idx="2">
                  <c:v>0.05</c:v>
                </c:pt>
                <c:pt idx="3">
                  <c:v>0.06</c:v>
                </c:pt>
                <c:pt idx="4">
                  <c:v>7.0000000000000007E-2</c:v>
                </c:pt>
                <c:pt idx="5">
                  <c:v>0.08</c:v>
                </c:pt>
                <c:pt idx="6">
                  <c:v>0.09</c:v>
                </c:pt>
                <c:pt idx="7">
                  <c:v>0.1</c:v>
                </c:pt>
                <c:pt idx="8">
                  <c:v>0.11</c:v>
                </c:pt>
                <c:pt idx="9">
                  <c:v>0.12</c:v>
                </c:pt>
              </c:numCache>
            </c:numRef>
          </c:xVal>
          <c:yVal>
            <c:numRef>
              <c:f>'[Nuclear-Reactor-Cost-Reduction-Pathway-Spreadsheet-Tool_BH.xlsx]Sheet1'!$C$2:$C$11</c:f>
              <c:numCache>
                <c:formatCode>General</c:formatCode>
                <c:ptCount val="10"/>
                <c:pt idx="0">
                  <c:v>6400</c:v>
                </c:pt>
                <c:pt idx="1">
                  <c:v>6600</c:v>
                </c:pt>
                <c:pt idx="2">
                  <c:v>6800</c:v>
                </c:pt>
                <c:pt idx="3">
                  <c:v>7000</c:v>
                </c:pt>
                <c:pt idx="4">
                  <c:v>7200</c:v>
                </c:pt>
                <c:pt idx="5">
                  <c:v>7500</c:v>
                </c:pt>
                <c:pt idx="6">
                  <c:v>7700</c:v>
                </c:pt>
                <c:pt idx="7">
                  <c:v>8000</c:v>
                </c:pt>
                <c:pt idx="8">
                  <c:v>8200</c:v>
                </c:pt>
                <c:pt idx="9">
                  <c:v>8500</c:v>
                </c:pt>
              </c:numCache>
            </c:numRef>
          </c:yVal>
          <c:smooth val="0"/>
          <c:extLst>
            <c:ext xmlns:c16="http://schemas.microsoft.com/office/drawing/2014/chart" uri="{C3380CC4-5D6E-409C-BE32-E72D297353CC}">
              <c16:uniqueId val="{00000001-CFCB-D84D-91FE-C4EF7E89139C}"/>
            </c:ext>
          </c:extLst>
        </c:ser>
        <c:dLbls>
          <c:showLegendKey val="0"/>
          <c:showVal val="0"/>
          <c:showCatName val="0"/>
          <c:showSerName val="0"/>
          <c:showPercent val="0"/>
          <c:showBubbleSize val="0"/>
        </c:dLbls>
        <c:axId val="1670129663"/>
        <c:axId val="1669402527"/>
      </c:scatterChart>
      <c:valAx>
        <c:axId val="1670129663"/>
        <c:scaling>
          <c:orientation val="minMax"/>
          <c:max val="0.12"/>
          <c:min val="0.03"/>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Interest Rate</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69402527"/>
        <c:crosses val="autoZero"/>
        <c:crossBetween val="midCat"/>
        <c:majorUnit val="0.02"/>
      </c:valAx>
      <c:valAx>
        <c:axId val="1669402527"/>
        <c:scaling>
          <c:orientation val="minMax"/>
          <c:max val="8500"/>
          <c:min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a:t>Average NCI in 2022 $/ kWe</a:t>
                </a:r>
              </a:p>
            </c:rich>
          </c:tx>
          <c:layout>
            <c:manualLayout>
              <c:xMode val="edge"/>
              <c:yMode val="edge"/>
              <c:x val="5.5585062324204036E-3"/>
              <c:y val="0.2701245499764423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670129663"/>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8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Sheet1!$A$2:$A$51</cx:f>
        <cx:nf>Sheet1!$A$1</cx:nf>
        <cx:lvl ptCount="50" name="State">
          <cx:pt idx="0">Alabama</cx:pt>
          <cx:pt idx="1">Alaska</cx:pt>
          <cx:pt idx="2">Arizona</cx:pt>
          <cx:pt idx="3">Arkansas</cx:pt>
          <cx:pt idx="4">California</cx:pt>
          <cx:pt idx="5">Colorado</cx:pt>
          <cx:pt idx="6">Connecticut</cx:pt>
          <cx:pt idx="7">Delaware</cx:pt>
          <cx:pt idx="8">Florida</cx:pt>
          <cx:pt idx="9">Georgia</cx:pt>
          <cx:pt idx="10">Hawaii</cx:pt>
          <cx:pt idx="11">Idaho</cx:pt>
          <cx:pt idx="12">Illinois</cx:pt>
          <cx:pt idx="13">Indiana</cx:pt>
          <cx:pt idx="14">Iowa</cx:pt>
          <cx:pt idx="15">Kansas</cx:pt>
          <cx:pt idx="16">Kentucky</cx:pt>
          <cx:pt idx="17">Louisiana</cx:pt>
          <cx:pt idx="18">Maine</cx:pt>
          <cx:pt idx="19">Maryland</cx:pt>
          <cx:pt idx="20">Massachusetts</cx:pt>
          <cx:pt idx="21">Michigan</cx:pt>
          <cx:pt idx="22">Minnesota</cx:pt>
          <cx:pt idx="23">Mississippi</cx:pt>
          <cx:pt idx="24">Missouri</cx:pt>
          <cx:pt idx="25">Montana</cx:pt>
          <cx:pt idx="26">Nebraska</cx:pt>
          <cx:pt idx="27">Nevada</cx:pt>
          <cx:pt idx="28">New Hampshire</cx:pt>
          <cx:pt idx="29">New Jersey</cx:pt>
          <cx:pt idx="30">New Mexico</cx:pt>
          <cx:pt idx="31">New York</cx:pt>
          <cx:pt idx="32">North Carolina</cx:pt>
          <cx:pt idx="33">North Dakota</cx:pt>
          <cx:pt idx="34">Ohio</cx:pt>
          <cx:pt idx="35">Oklahoma</cx:pt>
          <cx:pt idx="36">Oregon</cx:pt>
          <cx:pt idx="37">Pennsylvania</cx:pt>
          <cx:pt idx="38">Rhode Island</cx:pt>
          <cx:pt idx="39">South Carolina</cx:pt>
          <cx:pt idx="40">South Dakota</cx:pt>
          <cx:pt idx="41">Tennessee</cx:pt>
          <cx:pt idx="42">Texas</cx:pt>
          <cx:pt idx="43">Utah</cx:pt>
          <cx:pt idx="44">Vermont</cx:pt>
          <cx:pt idx="45">Virginia</cx:pt>
          <cx:pt idx="46">Washington</cx:pt>
          <cx:pt idx="47">West Virginia</cx:pt>
          <cx:pt idx="48">Wisconsin</cx:pt>
          <cx:pt idx="49">Wyoming</cx:pt>
        </cx:lvl>
      </cx:strDim>
      <cx:numDim type="colorVal">
        <cx:f>Sheet1!$B$2:$B$51</cx:f>
        <cx:nf>Sheet1!$B$1</cx:nf>
        <cx:lvl ptCount="50" formatCode="General" name="Feasibility Study">
          <cx:pt idx="0">0</cx:pt>
          <cx:pt idx="1">0</cx:pt>
          <cx:pt idx="2">1</cx:pt>
          <cx:pt idx="3">0</cx:pt>
          <cx:pt idx="4">0</cx:pt>
          <cx:pt idx="5">1</cx:pt>
          <cx:pt idx="6">1</cx:pt>
          <cx:pt idx="7">0</cx:pt>
          <cx:pt idx="8">1</cx:pt>
          <cx:pt idx="9">0</cx:pt>
          <cx:pt idx="10">0</cx:pt>
          <cx:pt idx="11">0</cx:pt>
          <cx:pt idx="12">0</cx:pt>
          <cx:pt idx="13">1</cx:pt>
          <cx:pt idx="14">0</cx:pt>
          <cx:pt idx="15">0</cx:pt>
          <cx:pt idx="16">1</cx:pt>
          <cx:pt idx="17">1</cx:pt>
          <cx:pt idx="18">0</cx:pt>
          <cx:pt idx="19">1</cx:pt>
          <cx:pt idx="20">0</cx:pt>
          <cx:pt idx="21">1</cx:pt>
          <cx:pt idx="22">0</cx:pt>
          <cx:pt idx="23">0</cx:pt>
          <cx:pt idx="24">0</cx:pt>
          <cx:pt idx="25">1</cx:pt>
          <cx:pt idx="26">1</cx:pt>
          <cx:pt idx="27">0</cx:pt>
          <cx:pt idx="28">1</cx:pt>
          <cx:pt idx="29">0</cx:pt>
          <cx:pt idx="30">0</cx:pt>
          <cx:pt idx="31">0</cx:pt>
          <cx:pt idx="32">1</cx:pt>
          <cx:pt idx="33">1</cx:pt>
          <cx:pt idx="34">0</cx:pt>
          <cx:pt idx="35">0</cx:pt>
          <cx:pt idx="36">0</cx:pt>
          <cx:pt idx="37">1</cx:pt>
          <cx:pt idx="38">0</cx:pt>
          <cx:pt idx="39">0</cx:pt>
          <cx:pt idx="40">1</cx:pt>
          <cx:pt idx="41">1</cx:pt>
          <cx:pt idx="42">1</cx:pt>
          <cx:pt idx="43">0</cx:pt>
          <cx:pt idx="44">0</cx:pt>
          <cx:pt idx="45">1</cx:pt>
          <cx:pt idx="46">0</cx:pt>
          <cx:pt idx="47">0</cx:pt>
          <cx:pt idx="48">0</cx:pt>
          <cx:pt idx="49">1</cx:pt>
        </cx:lvl>
      </cx:numDim>
    </cx:data>
  </cx:chartData>
  <cx:chart>
    <cx:title pos="t" align="ctr" overlay="0">
      <cx:tx>
        <cx:txData>
          <cx:v>State Feasibility Studies</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Aptos Narrow" panose="02110004020202020204"/>
            </a:rPr>
            <a:t>State Feasibility Studies</a:t>
          </a:r>
        </a:p>
      </cx:txPr>
    </cx:title>
    <cx:plotArea>
      <cx:plotAreaRegion>
        <cx:series layoutId="regionMap" uniqueId="{EA6AD741-D95D-498F-8313-C8451BC8953E}">
          <cx:dataId val="0"/>
          <cx:layoutPr>
            <cx:geography cultureLanguage="en-US" cultureRegion="US" attribution="Powered by Bing">
              <cx:geoCache provider="{E9337A44-BEBE-4D9F-B70C-5C5E7DAFC167}">
                <cx:binary>7H1rU9vI1u5fSeXzEdP3y649u2ok2RgMBAjJhHxReYBIrbvUuv/6dzlAAhonYc7mrVOuOkxqUsFu
91I/vdZ61qXb/74Z/nWT3m3qN0OW5vZfN8Pvb6OmKf/122/2JrrLNvYgMzd1YYsvzcFNkf1WfPli
bu5+u603vcnD3wjC7LebaFM3d8Pb//wbPi28K06Km01jivyivavHyzvbpo39yWs7X3qzuc1M7hvb
1Oamwb+//XMs4Bfh2zd3eWOa8Wos735/++xNb9/8Nv+ov037JgXJmvYWxjJyoLUWRGAOf8OPevsm
LfLw4WUHI3nAOWaMI3T/hse5zzYZjH+BQF/F2dze1nfWwgN9/fvJwGfSw++v3765Kdq82S5aCOv3
+9sPuWnubt+8bzbNnX37xtjCu3+DV2wf4cP7r8/82/Nl/8+/Z7+AVZj95gky8yX71Ut/B8bYmyK3
Jn9cnleAhh0IqjWn4mHl9XNolD6QlGjONUVff+jj3A/QvESkH4DzfegcnqP9hOfONm8+mjo0udk8
LtN/DxFVB4IRLhUm98ohZxChA4GppBrh3RC9VKwfwPR8+Byqj3sB1c+V/amde/bOf2jnqD7giHKJ
uHgOkdYHCCtKKWP3EMHr95Pea9HM+PxYnt0QzYY/e4Q9sWwbG4HLaYrXNG3ygGEMcCi5U28wQeB1
BFOI3SsOfg7Kny+SaTciT8fONeaPvdCYZ1IDKfhfsGvg9MGkIaUflAJcy1NWIMHuaSkVY+Reafhz
fF4i0W50vo989pTwkHuKzV2dFXnzuDz/vcth7ABJTuC/OSbkQACP00IBadj+zDH5tSQ/gORx4ByR
q73Ulg/NJno9OMCvUEKlFAQI8vaHPNcUjPGBkIoQIuaO5Rdy7AbjXvoZEh/2E4lTY+32T1maVwSE
HEiClFQP8Yz+O2sWXBDEyIPpmsHyQqF2o/Ns8AykUwhT9tD9vy/aJnrjb5KieUXiDFaMUYEZlz8g
AAgdEIqYxoI97o17PvZSeXYD9Hz0DKH3/l4idHbXvzm9G8xN8bhS/72XoYAPgcgFM3Fv1mbOBiNx
gBF4GqRm1Oxl0uxG5+nYGTZnp3uJzbsk3URF9oqaQ/kBVxCsiAd/g2D9n1IzDdQNgEHoUbPA/j2N
Z14i0W50vo+cYfNuvZ/YROYVNYYhCGk4p0zLnRqjwC8hTbki+J6ezXH5hTQ/wOTrqDkeq73EY5kW
tbl9RVUh6oBDegwTOucA5IApSRnZ6sn2B6zbUx15gSS74fg2cIbI8mQvETkr6v8N3w/BPxMUPMdD
oDJDByL+AyY0JT/QlJdKtRui56NnOJ3tKwPoNq+pONugBrIvjNOHzPO8KIDFgQBbByxbfdWfv3GA
X8nzA2zu7sfNUfm4l9qzDQaKtjaPtuUVWJk6oELyb1mxebCpwa5JSQV4mXsfsyO2+ZVEu5H5/iwz
bE7f7SU2W6Z5XdTJ62GzLaRRTRilD3HljDFLfgBRJ6SfMduJzUsk2o3N95EzbM6u9xKbP9LNX5tX
pcxAvQTUaaCO9tVabd39U8qsxIFiaAvcQxUHHNJTOvACgXYj823gDJg/9pMOnJqbyISb16wDsAMl
mdRQQLtXipmjURxKnEhDjuDh9b8ZtF9LtBua788yw+b0aC+Vxr9LN/2mvnvcua/gbKAwBnk0Qehj
Ju251oBBY0IJRvGDs5nlm18i0W5svo+cYeMv9hKb0421m5uotXdNY18PIPA4WELumYGKPLKwp2ZN
QuYZQdETaNrjpPcptBfLsxue2fAZRqd/7CVG92GBt6mL1OSvGINu0zVUU/mNSs86BKQ+wAqYtBAP
ibaZhXu5XLvBmo+foXXm7SVap5t6TDf57eO+fgVrpw40JxJs3czKCUjbQCmU6gfaBtzhKTd4iSS7
kfk+cobJ6X4GoVd3w+YVrRvF4F6oYgo/tM5AjPnUukHfBjRtEKhCP5A2oA5PgfmlOLtReRg2g+Tq
036qCVSeN69pzZg8AH/CsZa7+wIw0tAQBRk3QdlzOE5/LcpuQL4NnEFyerWXkJzf5bkd027zqn1o
kHxWWoChUt/7zJ4qi5QHiioFyvI9ofNUWV4q1W6Ino+e4XS+n3zg6BbqNo9b+L93L1DvpEojSdju
QAdjaPaERk4JdenHWe/J2i8F2Y3Jw7AZGEf76VpONyZ/xciG8QPKICHAHyObGScT+oBgyNMg+eDz
57bsV+LshuThKWaQnO5nTLNNOh3f1fZufNyur6Ak6ABKAgg6nh+s2KyXRoKOQF8HdNs/VNBmuLxM
pt3gPB07Q+jseC89zUnRGmte1f1TdKC3HgYClhkZw+B/MHQ5qQf/MkPmRbLsBubJ0BkuJ/vpWa6A
AcBJiLtXNGgQZCoGNBg9lGPmdQFIcFJGCWePCdCZj3mRSLvheTJ0Bs/V2V6qzR+1mYrX5MzQSgPh
I6jGY+J/5m2+dgiCM9LQlvaYxnnKzV4g0G5ovg2cAfPH570EZmuhV5ushG7010xzMnogFFRloDVj
Z3EAsmjQpCagGfqheDDTnReLtRuk2fAZVGervYRqDfu3vUlekRpQ6GqC7AyBjPNzzwMVAqIgrIGO
gntSMPM8LxFlNzLfR85AWV/vJyib3L5qgkZBEw2D7Aus/qPdehpzaihWK4hI4dTNPTKzLPT6l/L8
AJeHcXNU3u8lKmd3f9Ubm7xixpmBwSISejflQ0Z5xqIhcQYcbps1u+/dQPyRwd8HnC+RaDcy30fO
sDnbzxjHK6AjbXP7imkAOC8Iy845RPk7dQYjKBcwqaCF4zkoLxFlNyjfR85A8fazc+Mov33loEYf
bKvLEhz8w8/MwwjwMGDGhH4gCDMP8wKBdiPzbeAMmKP9JM5HRf+aVozAMSdocpaPxzLnESeFNmeE
BEa7j23+SpofQPL1GeZ47GeceWq2cebrntrYxpEaM/roOvBzVdHsAGvoqYVo57n5epEsuyF5MnSG
y+l+6sn9EZT/hUozPdAIypTksWA20xi1rREw6LrFu3tpXi7XbqDm42dovff2kp9BC9ersjMBKsIY
k4h8z5Q9Zc2YkwMitWIQkT7XoV9LshuXx3EzPP7Yz0Mbf9TJL+OGf3YDCuRnoIEJwpQf3ICybaql
Go52QN/t158ZX36JRD9A5tuzzLG53EtdWUEHmjGPu/a/rwdgKCbDITOJKDTFPFcSoMlEbkn0vfcH
P/Q0ZfZrQXYD8jhuBsfqaC/hOLwr4L6TV+RkFE6YM0UUUICd0YuicLCDQUMaetCUWRDzAoF24/Jt
4AyYw/1kZu/qu/BVb9MAzw8dZErQhxwYeI5n6vL1Ng1w/HSmJ78WZDcej+NmcLzbT7N1GcE1Um+O
7Os2lEEaRhAF1zM9dMfOL9ba5pUx1Gu2mf+vPzNlealUuxF6PnqG0+V+2jNvk5ovRf2qjTOQV4ay
mBCQAdhp0oArgw+SkE97bNx47mleJtNujJ6OnSHk7adhO0qhebYw9nGN/nsKAI1NGHpmGKTM7rVk
nv6H9lkGho9/u+7hce6H7pkXSLQbne/PMsPmaD8Pb3gFpANuGnPTNo9L9ArwbItjHHPoCdypPhJO
3lBgDJjMSPMLpdkNzbPBM3S8q/83XO3HVwt+u33R3zSbxddrG5/cLvjzV78+P9wlORv6QHZ34nfP
g49uf38LbIBAzeXbdZDbD3lGk2d3Nz4Zc7exze9v4fJHuGyIUwKVBDi7hsEOvn3Tw51z25fgXhvE
IVClkAwCzgf45tvTwnCjJIcL1RABQsIggQdH3kFl4Rzk15egfwQyrdsOku0FBbAtvt2WeV6kI5Ci
b8vx8O83eZudFyZvLHzw2zfl/bu2ksIlB3C4YZuLgnZToJ1Qv4XXbzaXcFcZvBn/n6DtseFB1Z+1
2W1oUz9K/3qyGjsmgMX66QQQhTydoB5ompUDTKBi4UYqc1u9Md2Z0V6U3f58Kg4r+Xwu4ALQ90Tg
HjrNt5dtPp9rxBanPGX4NObpiOLSzRy4H0WMrlYkqfhnGw+huomKQDXoEJXEOhNk/vlo8mNEURVm
t0VVKBm+C1sWwYmqw6AO0eGo8vbOKKRMdtLWzDpsjUQ5HaVWx0F9pWI0rgVziuBqrJplTAw/tk2M
z+OqiI07xkGVNx7JSegqWvPGJZ1weuv2HdWNz9OsipL3lSZhV3uC5Z0sfBAia1wjRmLdvCXHNS7N
h3FI23UaVK30pm5M+2XWmZRma9nw2OeDmM4UTnj/2SmQcBMnzIyrGlJ7cBEWo++YI8tpHTc6ct73
yDEsX9AuDLRTek0SN0NwKNPa2MOviDzo6QP699vtpijH2oTRw/2s3/75n6sigz9frw39/svt9a7f
/wXnyO7vhf3puyCA2fojO3/TVppvnwXCPEi31dRn//ib2fiBYbi/ZvYHL77UaggFmvYTq/H9btCn
tubrqAe7sT1QCRYDHAPhcEZcI9CcB7sB2RSlMLRTaAbN/RJ6Xr4bDmguV1Dih3sBoJsJzjGDGI+G
A3Iw2+ZYDafS4XInsDj/xHBs9fa74WBAyMFpUQRndeHTMERNz3WNYBQlLY/EWodFvaozPJxznNer
aRyTyWtqyyGo/rZAD1vpqaXaNaHcHj+FG0KQgs7S5xMm8NQlKTO+ppwoH3e9OZx0O5yLVFWrcLQY
Mt0/m29r+eYPCLb3a7M3tH2TmTHRsZgs+Aa2lkUkNrGGCWgc4yvLO3OvJvd36e54NDDm86kAasAa
rmtE2zaM549WR30Utglm6yTr+cbIuF7xZjKlK0iIz5pp0h9lEuOzOuADhI//8ClhJ0F8BVEUnEjA
Mxj7KulG5NRsbUnMjnJVYuI6PFd+1oV5Bunon02GIVSePyjsQKwJ9ApBrL3VkafOYChSm8nBsHVf
CJhIljXq3D5GqfG6Rsahm9O4jI6zYbDKG+uos58YLtLIH1LjeIjkGnjlzyT6O8hQ34dzY5DRlwJy
YVtknri/GEdBm4YBW6uewePqrDKHyEngf/93c4H7BwcFWxg2zmxDhTFFaTSObE1tj89a5thb2WTD
ZRuT8vrnj7Vdx+d7V4BXV8D44a5WcPFbR/nksUxT1o4oWrbuguiLJVYvWpI5v0Bz19qBEYJCCEwG
VmoGJupiJhuSsvWU2GIdqy4qXSVKx8NT4hj350+Et6szfyQgUV9PxcASqhlSKqC4mxxM1+Bgk8yn
HcyJA8cKN61tea2qhG+YGEFJjR4ux6ihR2EXUIjif7ZfduxggRiYPbRVVbj+biZGQDAJApGw9QDO
9ZgmOXbcKtDqpHQs7NBKZ9kiSUgt3HFqR+x/VV5eWnMIFqRe/VyaXQhArhBO1W2Rhg6i5zAnqRZD
lpSgvF0wXEJw0bt93hZrVtZ68c+nEnCUjGNgnNAFO9tRQ6nqopYVXRsOy6t1CCrrpAOYeiUAiZ9P
9tzUg/mGejWc89BwMypM97ftW0ZNkVZV6RwHwOIm13Hq8jqnaXk99Wo47/IRrMPPZ8Rb3L5vr+2U
0DCyTZLD3Z8A8NajPtWYMpng6gMs9TEKanPIVO6krq3tcCl6Z7g0NgBcKZ+G80jF5MqEoFLZ0BRr
6eRl7ysjqtVUgfv7akEalpQWNgAxkxtEzoR9g4tfLRJcYf5cZnD8cnsolgsoWVK4tXQGf66GmA0Z
Zcc2RdkSTdG0LIxwliG2SesWKBuH0EvTuC4Cr4jLUSygQCMu6tpJs8UYpyBjkAUAZMDD5naiWXM7
kAS2ro4m0CtSOWB5UR3jzuW4T0IXh5ptqkgNl6mo6hWKYViNBD2SI4zzbUzoUU/i6roBFrtWIaPH
dQwL6I5JPJ6HJnXqhYDjiB+bKXJiL9JBhVfYcvhoK6O69zMdicQDIhpQN2wNFYdpXsEcClZa2Gg8
ryrImrusYyRyW1PiMxsVsENKhsvrsZDNdOgEkxbHfUmLtW3CrPbHGufRcZJGzW0Sp9W1LHNSHmfY
jJdwEmw4d0jjdO5UJqH5jEcNkMmJiiRxe9UHH6u0gL3XJGKTGAK7ncWEb0as7a0FUg4euuv4JhsT
clNOAVl1lawua9Fkh7yXlSdNyDoX7G/H3V5z8DB4xPjKoRUo6aDUCQsSx6MDgxUNTPBxZMQcBpTa
29o2yncKgq+aicD66D6Ql9aG00fScXtbagY4ZaLXH/FQ29skCwlxBW30YrIBpp4aa/2xBcouXCcY
6ZEOcviULB7x1dTAurEW2ereo+bgqZelFSl1xyyq41XIhiZ1RylhZ7NIsNHN8nGSx9GWmDixHM7D
KtMnKCbDZVKMYlikyHGEz/MUn1Wmgl2TUMQ3UiSwmmMcl43XFWrMvQ4FUhyXW3vpdLKyh5Z1VXpI
BgLCwE3XSbaoG/CLoohA/woUjuEimxQ+i5wsBSh51igvKFTV+3Jk4G+aJAhSF+cU9nIXO/qjRQF8
rGpa5Q8OHc5LrMAXNY1MhuUIoSFxm5wT6pU0nE4nmU6hh03GN11R8Y2IWk1cm9c69fmI6/chnchq
mvpQ+iQU7HPedfmVmsx4mlZd6ld2KLAbOylWS2xQfWzSojsK0xGmsekweH0+Fa2PbCCu0nQyvYuE
yhNX8ng8g4ASrTMWFRCmJlp7hlvqDdxh3phP41WiEV+0RVSWxwkaDTAjkUTuhGx+0ZRW5W4ctNld
wevmi2JTcQSlvvYM2uPb3BuHOBi8NgHL5E0pGK4elTUsgjOWn0Sa1HZp+Shuhkli3zZ5flJYVIdL
BHcg9K5uS+PjuMgPu6ItznTc4d7LJxt9DqnDXVk05ekoInFY5WOwxmMjq0Nle3FdmqxZjnk5fRZh
XxxTloWjO/Rs+pynVbLgnEyexR3AqALeeUnS55/jMpaNn3eR9RNUy8MtGbWuHCpL/LrOnEUFHNDt
gLwsM0WarWEK3LxAwWWbWOcoT6ryKK4juxx5O94FYdEvIsc4F6Musk8m6ZiXjnnjlrlJ3LiyxpVJ
vZENA/0wk+MHJIu8tqvxMisL+CDlnLEhQmD+aVAUblLTCPtCprRovKTScPDdreFwVQgRuh3K/gSY
rloRikfu56brXRYEMBFLdeCzNoyOVFFaD77RJPKnYnQWJCvaD2UiqtLrcrtseTJ6eYRuUmmLTzo1
xDUaD0vrBNRvU5BDB012AV5pSgD4KToRrOrdMkSAqAxJfFJInZ+jpi3PU9vApnYgm9RsxqDBZw6J
QSWshYhhUZQNiddiCIBgEzo0lQfWtrkNawQGqZg0vhrRBFsWNZ3+WMt2CBeqHThaJCYacrcpKtS5
mQzSySPcKa4DzIbzdKgcT45pvWqsBn+sWh4YNyWsWBd1uv00PJT2MDENmCCwxkDMygKs7QBxlLUx
UDjRTfiqKxmofhvxasUGFg8rjpPyuixh23qF7ArrJmmeXpOiCoHPRW3vYlqQAnQ+smX2mceRKr+M
Zcdc28kmWKSysYs8Zv1dpvoq9Hji8D+1CPRRHWm7SosxjNx8CE3rpjiO/rJds4lLThecmTD0ghHM
x6d0clrnvZnKgq4UidRZV8fGE6lJFlHfV6vYEdMS0kLlh0mHmXThpHf/oeN1dinC8gtJp08D5OPf
JQ1pVmBXZeoRXbcL1pbkNmyi8HYypn8fthKQA42PF1WXhNploewnt4tMMrpVauWx4PA1Lv7Qp2Xm
WQF23EtaG/arRg9ozapiPK1sQy/FNBjHrbOkxa4AFGIPyI7+6OTdkC8G3KSnQ12zd5OZ0ncVZu1l
ZlTl1QW2N6xz0kXRTPSvQotu3UBei7g8IEa4VlHjJVEduX079drNqhTMhQ64H2eKHY9991dQOv37
vgmTC9y26BTSQ/xz0osk9Oo00uArc2zcaqThmWajOa0HTo8d3WtIBHah3RDTl+sMvvhjkRverrFA
TuCyxmb1IQaTt3SAzHb+gAkJXMMCOSyjNKdXIinLVZfT6X1pouAEje100USocHUX9tfwDUJVu0DW
MnM8mGHgniqQI1wV9Co5EwPqy0MN18ysIMp1TmI5FR+QqYn2nKTNcpc4EiWrFjbPWQ8e/gvuKnva
lmV3OIAjXOexzVK/1FFg3QJDeBGBcTtMWICNVwKzcLywk91FSLqeunkc8BL2ZVpfJ0NDXbiOg58M
hoAZpWjUjVeVXd77JKvbwEvzgpw2cpy4O+oKq4VKJQODiPu7gog2WGqnmpZhGbIjxiqyoKmYVraV
5tJmuPrQ4tF+VOnIFt0wJd4UD8ZNpGAuQ1GE3WGKpU/LXhoPB1N0i7IG/FCDxs4LHMgj+gyW6ryb
IE7J00nWHi8C844gOXxAde+cctPQ0DW0okvl0Fq6eZnzZWUl772CGG0PW9i7X4I0Gv4sFW1ueh7I
2140wixRKVrr2RTz1IuLVNZuoGjxZWqmyvh1NI3tSjblFx4N4bmNMwpeDr7L6Zj2Q1S4RZFXfjSY
anSZrGsvAe/8zkn7eEGQCBpfh8DZw2kcBhdFhYxc3rJGrZMWja7DZPcpEmPRejKc4ndIBhK5QZmn
73Kdpo2bk8G5iBwKqKWQQGKrrOzTof04RNUQsPsI9v/nQn9ZQYFk45No7O8VlOdfwPM0H/p15EM+
FK5fgPQfxGd0m2yAo5jwoQ/5ULgWWHBy3+8HJ84hkfY9HwpfHkShlLL9khQIX8W2+vKQD4WyNfhn
yP9ICKDg5KfQ/ygfqp5H4xxIgZAYci5SwkUEIOUshAxH1qd5DG4fclztulA5BxNASrumY8b8lDXg
zHQ8ZZdUOt6YhamLzGD8FOF+BXYW3EAQtHJZN7p+DyeIHVfTVH80qkkPI+2ELjWtBuc68GrZiqxJ
vCGJ+JENQF2XbdwGkwfksYfoTfGUuyzhwu/0mPi8zIZVFbDjXCVtB1YorN0wU+EHnIM5d8FvBZ4W
8Sfd9x+xTQMBPMaOH6amg3CnT8el6RzkNyxuL4DY4WP4khsTuUNu+0UTOGnnTU5QXfKxMicwBJd+
jWR3WBbOhQnK2IL2xv2qhpDndOrH3B0sRX9Odd2tISE2XgXlSJdjbaNzoq2oXD1tnzzNEwt8SRiI
nON0Cfd5drkb9WP2Pow4XwKLKb3YwssSVXitsflQJAV3Q9V0p4qNS9WljedUqPDDruggvDSseZ8A
2zwPCkwvAkjxDG4haoaXxdjCE6fKmXzdBtpVsmMLUnbgS8cq9UHmxKe2YR4rdLb1D9INBvpnmyTl
CpvoRLKRHOI2eheqqWt8MiKW+rKLiMd4z9w8DSd20jh1F0BkIRpIkU0NxN3NSvd584FZiI/c0kx4
4XRQrWHxSDO3tjkHPHh7MimyamJ0bSDu9Ft4lkUSNB+DfETHuq8/jMnIPD2i/HPdx+MxjkrpZqOK
fOCWixA33E/jMLy0LKe5D0F5eqrirDpL8yiDpU6zSLplVggoeFlxnlAn8J1IdtdBHZCLEepXCx6K
4WScyjvgl8DnIQ4Ui6Ay4fnUx/Z40KkLET71KETSJ6lIAmBVIvDb3AkuMG0+hbbIPQ7R11Ek6iBc
9w1Ku4sBagbVpg5D+xn1VfvFQJBxIbKSr+Owou8TwWIf3HN7wq2thNd0GSxZX2b1aUvQ535g7ZlT
EiDUPbqDtO1n2feF9TKeV0eQlARmZyh6N6YSWz+rR3Wtwqi9Ak5XeHEXpAtRBWnrTVnbZivEWh4v
A1HkKbjgvv8chVOBfDxCdmFhHeD5bhLX2J0A5QWHfO3C5LZDF10xpV6CInRSbgMDb8BjcNGV5Lzn
+BoKB9eobt0aAbepJcrKlRamBEYko6o+7CzsGBQS8ScP1FUYlHeItMHoxjItFzV8n9OKp12n3kUp
K91cK+PFkSCrEGzOJXxC6EpqozNbmbUSuj8acJ4BGxEsgqAvtD05BUI+hYcqGOrQayF3lhmnbC/r
ZpQgkl3GThucd21euHWVQDTX0c63nRiWLdKHI6PRUZJMXXVBJqKyVRvgTAO9H+M1RPVxsjAWPKg7
oIKfWk6DhaRFdBRlAV5UZdO7QjqOj0uh/mR1NnK3mdY5ks4qhDjoMFFp6AaCOEsejJ2r0dgvcwZl
0nBIk0/AD0c/i6t+rYxcsrzJ3DIYcesqyxIIx2J+Ad8TkCxKkXSu6KPMU13CvLjKquM4oZNftG15
2DEL5QSchad9x3tYgXiarqoU8SPeqPp0QI3zsQ/9qE3XLUpCP0ttmbomLNQCUgbZMi7XYhw+kWAQ
flFbcjRMwbTg8K51ylFxilNaGZczZ6jdqqgI8nnLqTxKRKfAUtXVBdU1vVJcRZ4QpfIjjqPeG8tp
PAycoJCeTpPkeop167JB9mvOcOyCgficJioGatxGgwtdA/VyW0YB6tadQZpi/NJGUwevSrmMeMhS
V5qyPRwCIPGBqCBMjXTiRiLHfkFQexRkY+oVRVCfmLT9DI5FLPsm7Vb5VPWgpUHhTG5T9r3wssw0
N1DuoOkCrkm0JywL9LIL8ftQCrWiTobWBsnSq3MVH6bSydxoqle2VMiFzi+1yGUxejh3uhWpc3SE
Rom9QCfRkejZsIB4Ga1F0yOI22u1tCUiJy0Ezushl2YxkPQyENPoSRvKw76ESNKFBOyX1oxtASko
xdysBNvbQ+LAhwsCqqNK42xy4zCpfDTQ8xoXnlMMZPQ4qOhpVIbmzKBBeUkKlYhxSrTPicHHY1MF
y76t1kOWVQs0DfaWF/XghUD5FnGalicNBYY7QeH/qJ70X0o32VHI69tKh+2iTfq/soxBXAH5u0Xb
grvBNcT3tQ1XbZ9SPwsgSMTBZWNzekYzkruq7fhFz0y2rB17Fo7xJWTcnIs+is8HWNfjYOAEtDE9
C2U2LQeRaHCNEEAhSClaseSTrX2W6DB3edc2Xs2G8QNLxhGiMVjXy6o1oTie4mZsT0eLwmJBwHPW
LjEDhbQYots4l/XFiBYiVxNaRIEup/eZQdr51FsyjL6B7yabfEg7EQ91SS4nd0hwmrKFbDAeVxUO
3ydJIWN/6iagMjZJ2VmX4Bq2FcfUJXEcFxDl19ndWOCBu6idqnekIE7kl3E9/UnLdvgzK9BwLKEd
Yt1WuT2sRqeHZCAUAQWkQpPuGImkB9Of5rAGXdSsxgxNC5yBxVSJIzZjrGIf+Fx83CHdUheyXNml
mlpznKHM+tBStYCv8OiXI1HhbUVa59A2PT+3o6qWvarwktZNnEP+EsxrUlFYoGSETGCEwvAjG4PS
lzF0WtQlZJNcDan0lakn1vlo4q3bFy3uXfBuU+8WrKTrumyzaAE9FSW2LhlbrVzwXGjJLfg2V41Q
GoDMSmvcCbLNxxBQ5KE/Kdu1RygaoXcjSpwjp6oEEL8AtYmLoI3lHeaOaDwIwSuzTHilF4XSU+1H
tBV+Elbo2kKOA/tDjOILFdXVZaxj6B7RYjRegTU/tCYYljXUl1cTjobOrZKhQy4aawmZtHps/kyh
ncgPrMYnWawyDjmaYfw0UcOWwvJD2gRt5Zrpf9g7tyY7kaNd/yIioDjfwjr3QX1SS60boqUecYYC
Cij49fthyfa2Zrw98e3rz44Yj0fTvVhQlZX55vMmalyioKFq7co8iYfWnk5pbsxTZORDure1Ud87
i7cpSIbfVXENt3t2csf8kiRZEafSTLI4He2gPMgFioXlosw475X6SvBe6Z0M3k0bWt8dH2l98V2z
jniiSRdVyJs6Cvsy289qLJaoH10RK+WtMna8rP7UdENgxaif41652Z10Z3kI51rdzqPvnj0EIGQ0
OlePQ9WP5X5Ahj46jdfvQx7aJRiHbtpVjbN86CTIvoXk3J/F4vk3iZM1Xpwvk387IKt6uySlwXFX
A3PFYvG/qtoeviwJsrmXus6hMtCKBbLYuRfL2sdDUXhvtnSmOR4C2Z9yXmHKWSLCu6pYlj+EkaSx
6nLrnXiaX/LZsPZL53hfp6kcEHJ6BLWD0eVZsFMmokuq6h75FDlntFrkKG9uonbxy33p5OEx1PW4
d/U03az+NN8vqEBPA2JmVDSzjgu3FFFbyux96WbdRaJtHQTpVqG8WbLfd2JScd0iCdiJ6vYG8u1B
TKb/IaiAb2lOwg51q3yWM+3rmHhe/GyVNbyEjVl9TS2zSpHDi/CCeJZccr8yL6ZMuoPPer0Bm/Ie
7VXNMSpzexaryQesrhFZviP3S+Nb5P6mh/6bjCh6KisJzXVzmD3pHovKaM7aJBeXYTW/IBzaB8Ps
90p2xac8RXsqinq6L5hfeUOQmHZsQDaLPwkSFiKfXfZ5nBmd3Jd14e0Xx6rbGBG5i9p6YK/3TnEj
c3KUqjaBREJV/chKz11PfpXN+7wbvZ+TaucPr9ZZEMsq1HeTENo+zL3THq5F7f/W/39X/7uBAwfy
ry77X+v/v7yH9ApR/vqxf0KUvCwj5F2n3oaq2C72/n8V/4CL8LG0DSEh/63u3wZvgzTSGgV3Ykod
l/BPDmobD8AJRboMhQEXbf1P6v7fq34HZNpj7vqmOvA6LwF08XvjeG3XbjSG0Xusp6pe4ybX42OP
HO/R++gGpgj968Y8/OpH/zsD9XuX+vph2xR3Ov0h3sa/dOFTVzsV0r2DaLXQlnRa8bIoRPtfKjv4
qXxLcYS/hxOduv+Pj95mZAeIKLDif1I3cqO06HdbzuMaaj467I1wPy2zr/f+6FkvdoBOG9FHog2B
JPG3/Mfvve7tmzP2EagMUCnkwf3544Wdp01YVPZjVYPnxIEx0cag9bHKS95uH6dr2qn//SuLP+NK
1w9lqTgWYJTF5Jzfny0aZzKmMhSPLoHyhTPGPqNJrEQ+0LxXqVwauLnNh4/W2A/HTI3qw9tYj8pg
InzceW1+lH5KV2Mw+jTZr+vqvHvB1uykBWZaN9NW3uyYpbXRBtKqN9Cpse2/gRt+R3B/3TvvCgpA
E5JU/IkTCObAHrWfCVR6OqTlWDlnWFLSoGDQ1kuVL+2NLmkq//e7h1/q34iKf3xqyPYgwUeRC/+0
YDzD9Avt9tYj/ID10hhrfuz8JvtpFrp7XKxVP7kOjWgKnYwmcTb+HVT3143p27yTmuH7JlY7Jh7+
/vCmMKQ9WGqEBcOD4Ng2zLLxgunU/R0qaP2HhQLVxc7CARvwbpk/BYFk8VVjmqP1yFmtnwyZNeVh
yi1a09dmvi4d530CGmZ3mjS2pD+zWa6d9KLM/qdcFqvW5q2PRMsNNvvLqhWgyGFHhvk4qo5N4tC4
a2+Fqmni5U35dwTdf9okGHu2fcl/eanunzAwSxZmbtiTeLwiC82S0SZ0Ut3ejL7Z3tQ9WOEV1uq6
nFUeVqt1X08hZMpSWAbtvGJtbwxv0k9p59J5LE0R3KpyCveW8sBtsolmf7MU7DI3aPR8CTNzrH6d
zf9PAPOqzf5f/Oe6WH26GQ7UHJPmWbG/L5YCBnAMltB6TJLC7A5Iqv3pum60quXb1oqOq2Am7i3c
QJpD4T6lm5bHA72ak1xqksS8dEAZ1nmlw20l5vAR9Obf0Zr/IQpC9AL2mdtc1b8A7oYW4+QljvXo
rj435HqbSfDkm2UmFhpH/3creztBf9vFvPyAVc2Za27ULaaD329Mregzm+UyPF6JGleBSiSh3v5i
UwuMJohFb3vQQuArSb8HCsyaaJ6X8DkfS/gYu1nUh91O+qEwiQB04uRbbjsEzg3gu96igVPDi5BS
w1t6uO3NAtp8a4Con4XPF6I/9HfoFN/gz1+Lb8Jz3t7NKeCo/gyirkEZ+l2+pI8tqyQOJQn9rvCN
4lNnV4s6QSSQ1hf+VCDoukZFmTDVSXYIszQvoorfbUJZIOiJQkx7mmn+YVpTQ50ybxituLHSxYa7
cZN1Z9r0iOlNzcZnadSp2pl+2/bRnC6ZG/MeRNAHaEN2RjHMI5Vv5kkUx6qNnEA2j2OjsptgqItb
UQft/VQkfrcL2t4cIykq46tFhfDJapfqh1kO1q6i255Rmq7UTgv19Mfiwudc1JI1u1xxfl+gw2tq
PDDbh46GWR3rjO545ICA7Fw/C7oIgcmQr2NTFfPOTnz/OQy7zIw6JBcv6sXUwQK4ab9SgoYLlgUl
gu+QYn0QI0Oq8rTqVYmoG0enP4tuyY1zwlTHW5GO8DpySij5w/CZ9rFFW86Z0v7RmG3LiQoXMieG
/CizuM5SKR/8FOgn1qGTJbugAHVCxuXYLVkj/jJudVm7hPuuzuYUCQep1bcUElnduu77EDqkCSgf
oE7OFognySkw5As/tvgDiFJi060NhqRyIk2Pwb8NSr8cOZmtzApkvDYjotfFTs1iufPstrs1NF2Z
Q7q0dVai2Gvq3zTPkERC9QOqx2ujVABtmHnRI1XV6X0vnP7Qh3mEq0S+zaa5frWGIL+IKdA7oCvx
fVFtG7s5xJIfiuQgVrv9VoeD+7XdWJvOk9kHC0X/kY5JoaI1S5udOfJ44ixRzbFPpburLX+KWVi1
iXyVNFoH0WIY1PKt+nA60wMpylP5YrhBXt5MTTCUNIKaKqxf/ClpzZAFUEHO7Wq/DgxawgvsgAfE
4oaJ4H8tMQtXxhShhpVF+WIsXr0LSiuUX41s8mwutywa0KxuqQNqty35WaHU27LkTiMKtjdmGpAM
EcFhB4PZt/dDNUuYsjSpPmtj4IldiZV6WewxnvyQuBK2xIp8YVViGbI4TJ2m43eEli/fwn7gyXrW
ykPNixbo1uyD3RzOLC9cTTz6ciJk5076OCJwqXhdPOc9cec5StEx9V5VQKTFRtprWMHXWQhgvjVz
zt7oEXgc4pDv1PCdfdYNUccODdBIbX790rlcHBVHe0Nal7yOKL67cqnbm7IpxUtnutu/1FbhrVIT
8ZlwlqC1OmGd7ixL8U/SVfOdpo1cZC4D/2D1y7Y8BHTu3nvBSR0paKMh6jOruB+bjhCDnSO4TTuA
u9Bv9ROaMId6bhBRrzGSHC64TVwOUb+AyQSOG9Ast1sZ0t16GYaRv71eLf2OtIjsDninJe0U0ejm
y0N3zUXKynP6T01d9qc0naDTVxiiySEzXMQMpWOt4V6IYnkac8oNu4KBLRLB8azgoHbLlj1iVnLf
rXrhS7El+aQSfP8jb1kMxfZ3U79AJKUF2adZAk0GFadouLGOsuK0RWft3sCCyH51PixP10RhLaHM
LrqovHex4ZLFAATcd1yMFkHx4dgVkGVOOnRuO8O8NzO2tNcm5v3QV2V7yzLi2Yntapu24+AZsKps
SNSTWZgk4W2L3nYFjnABcJqDcUKoJgLK1RvWmt5oCz1w7oZ+wwv5mQkeYV70bWf0oFPXBGfcUpUS
IfbjV/Fjb6kPYklR73CWOVXsGGVXYHXwRududpfgNqtd5z3z7b46cuxwgVJoGNbAaKAaZG0l3yuD
dkrUXLeQlbiFPky639IgTh616+fHwJmHj2qzpFBBBCR3/N8wtTiAG8cltrVbqVJmdX60Nt6UMGCf
PZ70fTPQqODrtDf2ZHhPqOwoykZWcbXTmPeneebEVdvyvMKcZgrcGJXOyG8uJsBPJyiQXeScGtmp
zhJqQMtrWLX0JgJ7H/CfW5G4LOBfCLTitVevesr9l6IMumqvOjM/AgCzRqqsct+zeuaealnz/a9B
oKxs4H1abEFclXl46y2ujeTPDpPe9vH1DACK7kw6piz5VmxY9dWARLrf0eS2eaq5GIJdxUHOfZhJ
QcMGstbIFv2gl9R7v8LEpblxkfDZYKupy47v+4Erua5ERxfWcDPnhADXgnbdI3kTfJy0S4eHUCdi
BuzbHlDROYQm0Sbdqe4tWvVq1SG43GoM+9VTG0Id0EaMxJzWz5Ds7vvVQCSMgBogLChDYICtl9kG
yI5sscBZE+dpqS55KN9AydjonTXrh+s35CQiRx42CRYUPz9eC951NqDimVnxgl0HLp3QbUYzJe3L
iNr9AiDIY6EboB9WaObqV8Z4PTYXhLp5JyvDPttBxndfXRneNiIwogLectePI5XMdtd6OelwV8xW
te767XIyDxsUKrHzLke6JjCMaXhblQ3bal3sZOfbq30YAX6CyB1SwlFesrnwrBEds6Gnl5Cx5EcW
OK6FLE88ez9DA5+W3AVMd8Oxcp90Pzd93MwOzLXRAxPT/2DV8G+Hr402KVur0TmXXWu0ewYTzdWl
njx+uhoz0T1jrZ1ZIknJjV43HDIvrrFPi8I4tqlFkCcVSbeS3FHUK1kNYH69Ab9i0Va4T5st5xpY
+9TnxLmu3STVHGsaf81J+/nyvecYeryuT4cW7rFACDhOTeeUd/4YsEQCc+xPjkujI0uXPvjHgqjn
Ovgp/amc4rqfNqa6CffVIt331ENLua4KT5dsilIk1j2uUDZy11j3hbupDTQr8jb2msYCznQbIhF9
LmDMTiBC9G4BdA2LS1U116y+vIe76p2ZP1tIhPodtad1b+ERObHkrBc8fO28s6qUneUnHScM70uz
D61k0YxFS7S3c+uT64v18ZcvwDQsMcZqJmhfI6BTKmjONvG52QAh2/GtCu6S7c9sm+0AaqIltZc5
lhPoctSmsBCHzghCwtW4XW0xKraZDSloQ7gt+qleNrwdLDN8DfVC4uemfO9xmeg5zsJRxq5wem1F
PbnQ+jxZQa5Papya7JM1FGZ7bgij93jLuAo3UHxCmresdhP2rX9R7kgSkhpl+AoMCPAm9fZ9aSM9
OKPwn8dA1594od+PzEiMuAyLgX58Z9JMIbJjgyh+pvbQRr7oksj2KKmB2202sOZ4LHLJibTkMxbI
JlUhGcriveJ+4D7nkgfauvOqj8ZY2AezCWiBp12r6Orq+pxLWdzZzmBZMadmfaay16fGks0SV1I2
d0kLNRfqinzBE9B6MEisMBrUisa1HpR56bbgfymSFCEyBPu7r0enpYKBoD1fvQQNKtsYd1UyG89p
IXg8fS35K01VbtLV33J1EQX23J/sfgv+HSTCrt5Suqvxo0wVGZ6G/R27mT2zFcplRZSd7ZCtGmZd
k0Rmz+XBJSE2iXYzESQzV6qvh0mSEbdXN29L4PWQkFSGMtwX2xluGUXymgQbpnwtDFMzbeQFA4sk
5CliWutpP7lBT+tPftaGt3kIDUnT2LpPtYsTwlDDh1iXYOfZpXOmBuO5Np7g/ITfZbXWKdFq9XLx
MvHJ8TVuhkVJcMSAb9OewcAjqi3fvFoU6h7L9y4BBXqBOZFvZaXpBCriXt+xhVTF4skTo7wYrXvw
0i0yr2vLCURtl52Em+V/OJNnDjeuHNlxyjBha+HIb41fGQYmkNHgZK7LJnDOvr+a/pmCTQMNU9/Q
QR77Y6uG8VBtRjRqFeW+myXQNOZgJDs3JCqh83BLfKwPaE2JoJKoPQ4Wb1q8lwzFerd2vn2WrmY/
rOkWDq4pM+23n14q6LuFTW0e0rL2g723KHHgk7OXrB/1Z515620GuPtZjmlJF9YPic5UO+uBA3H0
I9+rTREvjjQeNruhjkmnm2Bv97Y+idQ1fozSdj/AHNY/KrLKn22lB9LtGQSEvErcWHIwby2SsmOF
uILT0/T63YihI4u6rim6fdfq7uLampa+D0eRFl7+BRwgffbI8YFd6mrZlYO7WfTd5T60ZfI5M/zy
R9st/Ca3MfOBTLkJoZUag4q1MtPZin2Fpynqw8n75br83w7P33V4KM/Rjf7VyPhLh+e318hdmzu/
fuIfzZ1wG0MbCpvOhudvlnUkxH9OyDB5SbothI/2BODJFJR/kZ22h53d448E/Z2N30T2/keHR/Aq
j61JhE7G5Lurdf6fdv5/NFn+24gMi7d8/CYXuRatFrzBWwuCNWjzWb+rYBBDxtS1rXmeOWO/TIDF
+HuWHwH4yv1qGR2uE5AAXbflkz8Hd8Mgp6/eVHTPUJDPndkPlxHPTNQF/nrntKNxXhLbS3DYFNkD
VZ7xPvo+/LrX0qV0gmTDmF1Bttn47mI/Ok5eijoysFf5ZyCPQMDTr2b7eahAHkCHyrW1j7JUUt7R
iUZ3B+jgmAFdCydVOwSGsnAO60pviByXg7v7XAWNcnXkN3VlXbJQe0g2IgnV3s9MZwC0dzDJKQSO
StBjLjfXHZANcktOrm5dQH4EAEU6dFhTWqt1Y+UkOjgGwl/c88j5ZSagFrlfvCTIEWCnll9OkNyt
274XTRJ8bOHS361i0EO377PWnDwinJ+bz3rtC7lTXAL2Ed2KG0T3dYhHL8xuksJap3hWvjscKMiK
ab+2BQE/aItTnaKy6CaHGqOJonBp6ADrU+C+LZPrMHwjzU687Oc5hfbhYY3FXSea9lSI+bVoc/tY
qLmIYN3SUzmn9CS6Os2+QAugLi1TfvYDfdc6/U02j+OXIa2beKyGB5vOMTrHFMpoSr0fDNKYARhm
6C53iEUXxqXGiKxLqiBFGhRaxQVb/HfykX5vJ+X4vAIoRM1q1MeRW2rYUHkuxrsjFh3/EIjmSKvp
aVrzV68SRNBc3axDi02rTO/XrPPjelRvNLtJf9vmVFK67fzc3um1phu3SO9GStM6UDI/ZGmNpUmU
rxLdYTf2JM5lPf1BAuPd0dRKHuawxfVhakiYcQRWJZMvkdmOuC2vFNonUdggxRORl1KTwnaeslsK
5/4uULPY+7w55+y3eX5oNCaG0UizeB264Hs+iulYT27+PYCrv+h+Wfayc40nUj342CL9I8Fu9ck1
1LOrcv3cQK4dTVnjectlfkJZ8/B6MtTEbhe4gsYdDypwUYchHg891o1DSkUdu5kRHicPu4Rb1meV
qXaXEDuiMh3zJk50/r21nTaecGHu07QnS90IorYFtx0atfFjuERcc6r2loFTLBD6xeIIiVASXo0q
Oa9rM0f1ILvIVcYXd0nMyC51cck6F/OIdPKf9uj238bVjwtLRUVJ7YIC1OHBGBezvK2ncrzxPMWO
H/ug29nOaoBZeI0dTRzobtTSlkh3fTGBwy21Nk6iNMcnqsLZf65wFD94psCh0sHH3ctAeAe7zYN9
gqlhiK1qLF4GqPBYmRbsJ6e8uDRj2lMb2IpPY2GVmJFn9WOkNCZtmKaHYi6teJpYFmk4VVYUaL18
dJKguk+hmi+jypsT2sIyh0fF0tIx6p+p446rLaN2mNVPq+tmVK05kQdPj2P2cylQXiMaJN2K9aST
870I3AGIidUioszBo2xNEIVZE9bHOUdozToDGla0fLNyxklceEeSO6KEnkWMBdTYu/Y0RrZckd5k
Z++TcK2OXYrbTAQ4rWDxX0Eh9X1VGO9sqS9izYEN0X/2dacuyuic+8IU5Y6kpbhpjPwjGYJ+lwuZ
v9KdQmmHRMnvRL+AfNfjau9Wq7Yeujr53FWiDEiR7PBWOlV7sUJ1oOE23aKVyCfHDo3n0hn8d1G7
+S4tww6oOCS3wPvHNp61EPukbTbj6WLeecnSAsyrYZcqpe4rnMt7fk9zaA1zOfbbrsVHBEewTvYh
oRe2N3DSMpZneqgyJ9/ny3CamboiogT7NGfJitKbeM3jbC9vuP7dkzPV4Y9eDI++drIZAguGyw7U
V28p6ihHbtwLezo71OU7rGK2HSGhqJ9J6zj7wlDGzcI8F8j50do1JhIbdj3GF6VBeqDjRDwIlvsc
D9Wn1TCnOySKAhp89Hd5owVQf8HWorjYK0ek+BUc/DgzSWtYFLQqrP64GNgOAlvdhSNRa7XRnUIR
shKVbs6qdFyA3h6C35qfxgAeqgzact86dckEpDY8dZqqaemw8ZkTbnZLU495Yf1jkSDxpmGreLTg
juUAF1rUbZVggxAQTHkR7oDSll2HLRO3a3cODfoxvSF/6s7/XOd+u1/DeTyYg8xj+lbIDY7T7rNG
ZwcAcX1BvvuYyvWuApS7sXRVRevsdnEl/OYTAIp5C07X7htzKQ5zrszziscec5kfRp3EYzU1DbhC
WlaREfCdR3o7kahL4l3nfVtXbEpN4Fv7rFTfBKI5tQKSsbVAWCf2vESSLuktawCrdO5k8VyWP0ev
Cg8an20q+a3lGhLLisVNKBCtRGCDJvQDjn6vJc5ds1L9Q4KMEGeTNdzPTjBxuAuM62b61lruTxl2
fzgqrw6VS8IwaecLdjQ6MOXQvVYBv2rtnT4C5VQ/+9ERuC6KcucQRCN/mLOH1q2Kx5Aq72wGYr2d
SsVt8MtvY52YO4JpS9TOpy8BqnjsKPs5zz1s4CnqT6ED4rqXV99Fo0RcC5TW0am9A0IjQF9oNIcB
t8wtEzcwmiyrE0/28n3IIDkn4fn46bmGOSvLvRl2wetgihUHw9ByQ1c08yjzR91wwySXPzHj6o1t
X6o7NTfBS+e7/Cz2k2esd2ePuo5hFiENA1oTD65Kije/8J6hkXC3Vem9I9rhZI9BijadFXLvDpRa
aFGZ8zl0y5kWi9dHC2W4s8K208PysUqM07xQfdULg7ym0IrTVny4jW7c3cJzjoS02k/o6uoEjOyf
fO0G3+ZyMN9GU/8oZKI+raaNJ2iiFXkqpLI/ubU37S2cfQ2RVSqGMmS0LsUUZlGCJ0ZLs37qgtB9
mjFRmzFR0yDFYGhS7DpD9XPomRi1bdSUZwphtOHVvXeU0nLZMjhT2lM/hOsYj4JjHsEGe+VCi06Z
t8wOKr4OuKi+N2l3qeaMvmbRZmncpfZHBUX63FBU/7Ao8NHbeMlUCTU66rOc2x62tMyKcafdRf8w
qwD3ZDsOz+vcd+eE4Hk3YfU/ho33sHrNDXS88ncTx4E+WcZasJy9yf9IgKTjTAz+p1C5+RdX9s6d
Neburq/nau/mtoxlK9dq13d+jZ/Vbp9624ENXLgV97oUQQZzi0EIo+EIlIsGjOCth+VTE+TVMbV6
PCD+rA6AQGIvua4jtmXjWLhFUoOtVPkXoln5hSNu/FrN2nxmZlrCAAw/P5vuTMabdN6layajiHJj
SCBcvbl6TQXyz81kLDW2pqy/hIZgQ2TmjIUhr8KL6PoJ7VFbZaSdRuKITs39ag79I0qy+mICOn+4
cp5OwdCGN21RqE9OmvWfW9vtmSIwtLSn7Q5OuN4aT2RX62vYq7otKB+G+SVlEFMYUyeN4W4Npb3Z
nOQy7YGWVXmDnQ4JPEgq7/OcBKv3NWVqz7qjN8nJGoxOyEbstYoYIQGW4ZSOd4+skr1N/uwZJCvj
c7U20EsDTZe7qtH5W4ID59AnAW63etXVeRwbcwfAnQaR45RGEA0In1/MROOU4V896Zrw2tfhMzBv
QxLWjd+bumk3C1Jx8NSa3vQNKWnVTJ2KVD3VL/gossjmvUzHOajL2wKx5bDUCqE/hUmWxloNkdtL
9zBbzfxYOW6PDLAmdVRMeLenwhpv62bFdiGKBvESw6mQdrI8BUy2aD/pNNMujlJtdkwhASwSJAu1
zMIFV8I4CiGZyyHCPBhTvLXd7Dy3KvVKdP5xYWxgP5yKMKtDBlot03pTaYdm1FBY+2qVdEjx7BBH
dVBhPBs8+6Qyz/0iUJhGPGap9E89vmbrO7hhsjNRwtLbfJryLmIJ97hdg3TeeeAf9GINhNUoU317
OylDnsYhtJ50p6gFrM44rq6X7Sa1GJdu7uW5Z03ukOnzW1m4jHpBuPlZ963zw2xKZ436HECeXoJ8
Gcowyd+wNo5x7YTznWI/YrxZV3fnDUHwRxvI9OSN9Yb2KqClLu/917WYzX3uEZ334VCVB2ZNre8w
TvRPkLNBzav71pfmEXBwvKyiU4+SqSlfM+3UT/NsuZdV5nMsakfu3MzCuWBlNdpsOSimfyRkB105
HDUu6Ljvi5ZWfsfoJ67xM5Mk6r3SOqRRbxX7lLOO5LxbaAz2aj9W/tmQzbRrKdyfVJqHhx6w6N1l
xsCJJqeMkpLIxGyXABtNmx3zFA9U3wL02Xnt8XiHbP5ehcZ0ZKLBJxtI4sPEeIxij+isUL2kEAsW
iaojlRrT25KSVkcM/pr3rJvuIGFk9t1SUt+wKDHKFDl4e4J9IKw4xhNtlN/wNMmoDf36ZDDvZmfM
nCTNjFsjCpgZERumsWAH3KTpxKnxgfnGJ2Wvy5Ocs9OoS1z9JcM+3LSx8XPO+PgrZMc/pPScO+ZQ
4OmWXUo/2GDvDgT+URbxQtctXnv6JH2pJg6deXnMlBneTzot90WTe6fSy929qEwC5tC2l9y0HoKg
hucfGHYSjzJ9H/ym2DXtoqAgrC64L40OSqM2y71V4ZouqtB+S2nVR/Y80Juo86x+M+Tw1tk+BqUp
ODqokWbUyunDpBt+CnJzPS91z0wHCs8cQ6oasZemFf1YG/XBT72dt1bvbmhn+4mnFYlGf8V+dJOl
wW5Zu4+mqL4OBTN2kCXNdj/ibW8jRP29FyC5VnmYXIqc7nQ56ATuACiCnNkyY6OhtbzvkcTH1NHd
besVDatl8Jk/UPqx6J38FuWyfEB/MM3d6Ogx2E/SnO4HRb5NP1jsuk3+0cEgz2FHh3Odp/WUFoH5
x9xQohWqmE61o8bdbHTisVA+ioDsf6hMq4tfAxOZYCcXdK1dli3yHEiPaRgCTRmjy/S4lll6SPPu
O/UaqdjS5MvOWYv63IxyKpk1MCxfJpUMEXrPnU074JVU6iXHZBL7vfJvMs+e406vJI549JJ5BWjI
RqNn5Mr4LbS6u9kCVMoK8doYhLxicpyD9EB5ZtcOvmTaquEF+mbHS3OnmAaX+7K2pRu5ayluIP1u
EVfflPSH0zJkz71n/YSOJP9byI6aVDbPWSvemKFSQQA2zsfg0n0y097eQUK9agZy/ZSyNphqwAgi
RYucromh5cgAAA+Xz6JMhOK0YIiaDJJvE5YZesXT1CNQLPNTZ1lrG1VBkiA7qXnGhoNWTfJfW9Q4
2j2Wox0+MRqXkavo0K23mT99ZPU+UzjD2AOeWfYX0ZBKrnmqKXWSHY9K+ndl4cpPE0QEI69Ko43E
WubYgcVaNfspqKxhP5qZvBeWF2DtkfwRCv5PkYonp2gJHkGeXUJplpfF5XC17PlHUsqRORFGme41
IEDk4zti9qu+rLlfstWt154jKa4sJSN6UGiBsoGQDDeV3fIYgeMqsrzcco8Cn1ucDoKQ4Ol+mk9F
y/yEqfuG/fiiWfBxlUvzXKbGXRIO5DqV2+2L7v+wdybdbVvZFv4vb45a6JvhI8BGlEi1lmRPsGQ5
Rg9cXDQXwK9/H2inyvarJCvz1KSyEssUSQD3nLP3/o53FMbY75RVeFuvcMujcBj/tYHehUSt25DK
1Axju72RyXiP5AUhIuOKj2dnG0z1fWuLOmIw413VNlkTT+vTPb0LA8Sl0m6R5F4yw+6ukf9EpKSb
AVSw6n2qi2SbNZVxmHKaM+kM3VXdJzqTi57oWOF8ESoO7gdNZwwXK6IczfypSAwmZz2pcPIt2Sbv
rc+YpY1H5TtF5E6zkmE+NOo3p/PGR559YK9cR4YEwYejbBlG6UYO5EKzT3jSNOYsWWZupV4UZHDr
E3Jvh05h2UMEfiQYtl5iQHDJoZkeW85HI1iaXZHN4q3DW/CRkIJVRYW2LO+FmUJVIrSmvTVuJW89
vdQOOQeeROn0JvJqubzxClokRPccJ3eWHKVmk53C2fSZOotbKxHVW5Yb/m2jrPi09OnwrmXu10Qa
swBupHXHljH0/TLZMbYwT9WhyHT1wZ+c4c40U3s5ywmo0EZ5VbNnClqlaK2WiCCEujujyQwvgrk1
RcLMUM+zZRa7TIBKs/VYOxuZhLvkcBgcsnh8mhPnAxWC89jCTdolLbZH7oN568rOoLnyn9XqA8PK
bD4meinCLrVufaOL36oJl01O4jGEdW0CMKBJ166VSVFzU9aMVtt+TCFbBf20S1zZhIhv7nC0a54/
G7fXRb5PYjWtQyKUHsUsjJqmIula09xQ3qlGOKHnNvJZCru9blvfJ/eK+qTjN2XGN4s8DmeeCx/R
nALrrDJHfxr5C9zIb4eFZD70Mm7jmKERA+p0kwAMPFmDGG48rh5iA0L1e9XW2c0ihJARBxa2DTkk
VEyz6vG89WsosF8rIZ4yH6vC9T7ZMvW5tYe8PwgfMEmrTS1Fqw8qcJOsFAT4ENOjM4ie4ZNeCHdD
G+bzTWC5L80u+eLgiUqiOsFCEDFTmx+IP05FaHGjbZd2AvHldTTek8kRTQlaiWi0xFdFeb1FIrif
Ncp6sHz6EYIU3GgxqH2Sxe39lIzmS55TgUcEiSv6dce469oG9A6QMv+hAxFGxSuT5g6u0fii2dlw
tNKWuUy1BP5Jzlr/UojVPlWpeW8K4i40r51138ElfgjADgEkMOLgWtNSLItQkI5954+PyMcMQ7Ek
c5c2NY9VfKF+bVIzpukaK825KZXNiTUopoIbSwZJfmbC33OeEJAur3PDnJ1d7yqHb7oCf9HLJI+m
ortbks7O4S8Ic7tSo570xUuO4EaLsAah+hUekgGFqqNQw2eDPM2A6ZwGQZbgL8val8F1mp3SOHWT
xuYw45KKaHayrZ50+R5oETYCRqPXMp68q1Hp/Rb8XXEjjLqGN+UZ+k2zNOoDydF+4imLCJxqyg7B
RcQ8TnrtXhStODuz8jFBGcm2GxexV51uh5YouEo0qfqTX1bWK9NbyB2NEk869d2NxIWwG3qqf8aZ
HlMaLQVVmo+hHySQjtAySFJ21Wnog3dtNAwQDlV8cFOnj7R5MU7ByK1h5WZKdg3PG0bVu3pypys1
O+PR1TySqm4MzIe8LRdN4JE/7+WxS4PhpEmvuPHd4DPYSGM7Qtbc5f78loD8C83VKxv7OWNFg9x4
1Mr5WSM2t8N/nW4FttStxoW+T0fRhfj4zCuIr8xsmqKeTQZtC3HVCVKaoXsYUhpqWX2RH7PSJhfe
p8thlpMLVtHohjvfa5gDG+B3Ijh8Y/kwIZNHc8phQ4qxIeW/jMUNEdNIOcg3zFgNKo0m3RmFj+W4
Wc5OsfDv9fi+s6b5VvU1c+CxeA4689VKeFg7Wr3NbGAATEreghofSYB5JFIwlqNOK/Wo9rRmZxqF
fVB2tbeT/GHxBa0CjNUwGHTMIslya6WZtSnz9kV0bX7nJsMh1swDhVW/H0kIf9ImZBDT0l4xzuuw
N6mQMUUQ9xk5qCd/eKsweN2rob0fGrOcN3rjc7Rj5iDaW2q3vhXMYayb6VVbE4gHw/UFQvtwasxa
biTP/02GDMagJ7BfCTQPAFumm1GI6UqW7ctFi/1Htv4L2Row3yr0/rFsva6VP/02Ze//Xl68atff
f+y7dk2eiqAhO1aJE4LwJgb4g3ZNBhFqqw5VkkzOj5R20EO6blkUAqbxu+L9Xbu2jH9hgKRyJFDk
6ZdA4d/Qrp01ffOfYAuyOmgjg8UuXLwGy3d/zX61uV0yXajzG7qcbH6zucqRG20YiFsdqlAdcN6u
6Bjiy01XaVeNmQqqKeDv9aFRmb53tW7+Iq1kqChTefrgcmK4MdWu91srS8b/pAXl0h6o6y6jkKJU
s/2odRhCGZOM36YmpVfT3umICZ6DWZZjPrglNdR7cFSG0bAgevRSzI9WLeM+dNXY6x9LSxFNA7yi
0Z+tAnFdHTNfY9rqexq3fOXgesNQ7RQTZERMd8J/TE14bgr527d0kzCF3S9rRFpU3RM4O9fY+jme
Yf0la0HFDji/Rt8EradXNYwLIysGpm8tvq9O7rxWzHcO1inEilnxPPXdWVs+CVgm2emfG/CyouWv
bkAbfsmf3YC/r0j7DxLM/PYjv998Bh4Q0iLUmcG3CPB/bj5SwQ7ALxaC2Oyl5E/92zhis4ua3Qn8
nAdsnxAw3pXfo8HGulvF9ti3AypzXbzyd6LBlvlzXsvR2azhwKYyHR2/ILOGX9JTRTcshRqC7C4v
yEsFoWXoxPMlSZrbIBa2fW/DUe72TclwaRfHGGTgBI+ZGxbx2Kjp3HLNCqCluCy6Pit66yH1S7Db
L44/aoUOFEGCyBnr4pAsta7uenyKXyrqW0jgXldnfsgBTrFjwhSAB9Kk6JnjvgnoSioqwGMFofGr
ldTUs8Eq1WsmhQBNZHKkkWkxuydLOPVe+eDgHt5DRloiKyj126LImhHogjsM2EYgT26WUqDe0Vdp
Hzxd++xPDCEZFaIREsM6uykGioz7/oYoJFaK0Rk+KWzGnOMCGqSs3fRBen6R4jKb5rtxWOKA0llV
mCQE75h59IK80rWlYBaRptdtXOySMYOwkCj3c8YD4wMEozQ/OyD9og4X5m0mdVthpZ7SLCzxkYe9
l6Y00cEUMM3S+2x+9Jx+LUZBkL0iztYbTQ9QmucpTh4924IFhpoUFyHWnfEqc+P0elHT9Gpnax/u
2pN+xext3AY89+qQrrMydl7vrnwmBIkXih4ZJkmbd4ySx+qodTWaCzkcQVsRL/6tXyjGEVbJ5GmT
L5lJSGBKO5QVp4P9AjZ0/giUo3XveCemHprFWE0RLdMUZfpAimZNzVVann71JNAWkmnFAY1w2KkE
/cZpsyECH+zdt4s94VBJIR2Z5I3uC5rX49zY2DTpbu41J1DbmvbpGNveDEZUOu6X1VMZTdw0Z880
Flzb30JPybwmoNpaEzf2JRelfwtJmYWtUPIBXDMo3vJB2CKsxrQWd3bRps3VUjMdIDdD4A6KG7B0
uRmqzr5RMfx8TN01uP91mGhbq3LAp4cQl/BdLcboPVaizsA9k74Sz6XEJ74hX6BTMq65NXnJsFnT
5HVMx6GNHXOQR+QGRJJ+qVpvBhNXeoXHnGiutBtMKAntvz81507zs5txjde5ca2Q8C/BuzWDNwsG
HVfTJaDXXQoyAoB6eoCYbjYHzlusEj3gYyNUl8yfDspjVydZdpdN5JoxNIxpvmlkXHFnx76HS1jM
GbkNJjV4oPGTjjfLkg1tZGqQiBvyrEzExooht36xKeYXy6J7sS/Kaqi8E3YehWMAp6MsPEaFCSw2
rjhbGwkp4owsNS87a2QZx9148U+SA8cBWa22SnM1WEKMbZOjrXcPCEv5ch8M2rt2cWt2F+em76Ag
n/vG6pZd32KH3yVoGq8TCTHcHKsldFl8s9nbsZD1nn+5ury1uu8PPInmR7sNJtgfziWaVJYm3HaM
Crg5chCpViPkV6XZH5yBJJNFZ7g8joU5ioMqUqO5kvFMHE5oxrVFFPS0xLl5b9eK+zG2idFs84Sn
mTPoNYayNt8vk+Ufc8T0IvKVNk03k4ER2bO6Gv6XkMXe9+NuWxoJ5u2M74rZhljyyFxs614Tsz7u
rCEtIzfIzevGxXhv+bhnt1omiN/DUDOexGJn5DZLk++5oD/4jKqYv+W4AD8Q2hk/4pEa5RYNxeZe
s6cx0nI6pMpwtf4KqB3QaWvIu62bdom85g9ApDM0gZfaMV0xE1v0lyo92p3mUHyQt3OEjoBfwh2a
BpdujCYf37orE/iRoxjpOqTV0B1XKkEWcTB1n5paDOgERG+eDKTaZ+x+LzaXMFujujWhALnFPLik
7e5hCBs4TuI56s20vYIY7enbmojmttQcEDXNpKaHOu7sc1khL20q6VXGSckGXCMSUL7328Z6bfvp
NZmmkTmJm7HPwMji0sc7pPcds4J8Gk7VarlfZqN7qPKG1p+g1JTcG9MYM6GjCp2X+VBZqLsOeGLY
OPGx7XhqnG3ChN/S3P80NH9VT3k0IH9WT/280PSHqurbD36vqliqaph0Hi6776A4BT+0NPwnn60c
OhUXOqRH4fT7vjrzX/wEGABgKGsT9HNNhT1Yp3S5lFp/o5mBNvJzN0MQ3adyt9l4AnBAt1aY649b
OlqZDOjFQXPQqG64Z9LmMSjMPtsmPt70zHReVTWOp1ITDI4H8VriQr/SlXc2m6EswmpJCyxCdnUf
jFV9Vw76sxPrSUbuq813DZdjtAwEoqQBstueNW+Xz1j+saWeRTni2ZjY6jYp+Uby4oTAf7I0tY97
EUe9xAQ4qJWuNXJjjivCTh+yc8XnGLaAoTfgFtuNrjHEmBxTYcdawGHpd67RWcCv1Nt6H5IOkECM
5oLhY/a1K3HaVDzpt17jnz1rwi8Hhk8k9degqJFuxgcgcgx3s2Fnm8VpmJc78KHkbVdYX65tqHze
ZoEPsmmXd6cvjuVovDee+9rO3Q6LFLGgKrVe4nbFnmHGUXoHfgx6C6KlT17Bei3G8s2DDb/DOP+g
y+K0fgJ9xXIFuyi/5ivvuktw/FhEiCOrUgXWN8zLoxqfEks9wGvA1Gu6CVOL4J3TPtgbqU3CdAbQ
bFIXrKFLduHxweg6uFSi0elgwrWdntx0flDCfk2t4ggb8k22+VuzOGcvtSh7XLvb2rwhxotYKOc7
mwNwh9Fx1waMJDW7OC5kFslppQinJllUs+GDMlMwbTHjUJxnOiM0ogzhsCaUe5wuBILWzzKt3gZj
ZlHD2lz28PPYyddtcXfO2PGWO4Z8d72p9uQdrw0/oScedbLAjRaORfrVomElM5idimK6hh/pHHyw
6hu0R2ppe34mikYcuHfLKAssjegCLzRmEO7wyy03JLeOzbw8S5tgUepMT5DIommuUYVT2Udxk73V
I5lZ+G3vfrNcj2aykkFxgxat95pN+me/tW4DlQFLUwZIvP6wOMTP2ml8WlrnkGWi50K1DiDrU2pd
H4BpP/Y4G5ZrIoHo04rvE/iOdQw8rgRy/D3VfWVtRKc/14nxHlhMx6uJuVSflEeC50+tHIirlV8r
UvKh7hI2wjL3ZJGh38AkEjsqJjaSuFoaGkaW4Vbiczdq90wT9tqQ8dix2fksHNvbsQnryeJ9blLw
iHiz3NfMk/OBrQUsADKmM4N08SkncRp6eTpHUovHe4t0blROCXJAazvIZWja1HzjsW2cEQwz8tw0
atptkc7lFsAZLDkqgJ2eluOR/geZSSutd0hnn+ZRujeGX4iEq6bJWjuCRyfyKKhaK/KKRb3FXoPw
mEBdcPe53dbPSP7PuHRd7Bt2R8i/Mmmd0vhMJvSTtACrF1O5JUMzY3bMItHPcNjYLmFEEsg1NiHg
rEdC+oy5PYC8WnpXN/gOqZOeG81Iwm5wHPyhhNTrWb7XtUlekmJ/W8JI9nHJbsSq+VSrfQTnXHwH
67dH6eDyxzX1jiUf8nxbUbqPtImTCQnRo6Lit4g39FIxNmJDjybT9m9BjcARXdNsc+G9epp7HsxW
XcWj/KopeW27xfGHQ+d7wOJHitUvXfGKEzEZfbk2t77noF/+/BTPctce8B43GFYhDlhD268l+Tlz
Woo/w938+av9TDAhBMKrBRxoFsMvm61zv/TgWDKG2p0ZZyXc6lFtIK2XMOZdiwf6n7/Sz1CRyysB
nMStaYIeWyFdP78vhQpo5bFo8EwXb0HM03B9HOeGmkOLXRzNFf+kf6t1/pBc8zNl6ftrkqpg1AFr
lf//+TUTqw5SIBb1YYaNiDFxfGqwGIUaKEulEfxc3y+rZ65lx9Ptz9+uZfF3/zBbXD9Zy2KljA7x
HNbQr+gzNiaphfBFfegqNP28qfw7DMkkazv9mhqwOOjB9K66adwVahyPOW6FSAb43WU6v6d0b0m9
XA8J+cLFcg5BAGQnHyRWJ3Wt2HgAKdtcyRNcq01+Aui4q5zxYaqSZzgLrA+Z7PPAbCCcmibYOw7h
jwTrLTocj4c/f6f/5RKySP5Az0LCcMxfxzgmDpKqMe36gAVxZzf6nR4sd9WCg+gvXue/faKAm9bS
CmHZ+ZUjFSiDwYm/XqvYhK46UpSzkTGpRUra1HQsERbWU48odF+O853X69V9mnCG2kvytR15Lq+l
Sg7iFA1zuk5wIrI4anjSAvdsyXGf+jzuHRb1MJdYN/hMJlW9Y857tkeJ7ZTNGURk2T3UxfQ8SY79
wczsY5/5LJzBH3pNDvlrnOGtrcnpb1Ypej9pOQ7y5dlPht3Sg5KdhHVIZ+eQpvieCaKu3e90XXga
S1CG5c6bW9CxJn934Guf5LoCxzOosf78g/wvTxgLTkmAVOd7JpO3n++KBYWntYk8HBbyfms5MfFk
c4TJMixlHf78tX6ZsF/uAkfnnPJ9zwv+H/9KmqScULrqAynvB9DTR1Jgf/HA/AVXdLnLPXh/Nqgi
YnAsq/v5/WRpi6at64zkUQB3XYZXw46X9/VJn2Glx6waHwvTPmAwPeOoSLdeXR61KX4BUvrZZziO
5XzEfl/m1mHMOcTTgKcT3KqTYSRfF1dZW4/VRYfSQqcjZK5Q2pfupsxc/C7igw+MdYMJMLnCYUMa
GeVzYxh47tugFTtT4jCwgtbcD5PoN7qZfXXgZG2I/Z9QuI+Fw7DCd3MKVEx6k2OIsK4ZytE8PjQ1
WiZi3V8sEFzjh78+mvguAnhsPIfBP5o/f2C1Kfqpmav6YJQ0CiMkjDDrQe7irOI9p3wCmCHyqJz9
c+W4Iow7qTNuqm4Zjjz7jKWApNaM0mIU1d41mmhI9VeVCyvydUDJxeieV6R2iCUK4dlkAbPkSSQa
hGYvn5/BD7xjGdtkXvY4WVSHIJSyUGrTvkj155lCDLB5KvZWqfaBUA+J42KIl1yftlijVy7LpAIN
Cj7r+YLV8vMcCDl+kx3+8Oj4LzcJZ8b6P1iYdG+/fEYqwdfcq7E+KL+OKHEw8yh+HRu2VCySv/hG
DONnRt7lGvY5hXmsEaf0/9892drWbJn2UB+k2dVbg62RLALLjzEnVWDw/SDcMEaeaZBGk8cUdN3X
LClP7BRYNkMTu3gMAhFm1dgycV0ItJSYROvZ/9wVBtvk/FuYRh07Ban2pxoNmpVw72QVH6ZyZsnQ
ehhzmSVW8UYIiiqVcFG+6Kd2qKOckGFIubod+9zf9Xyll/aSuamFj4E/CJz4yHCHn8CMTTZ86Dcl
5p2ryQcktDZBcJeaSPVFQ+ZKPWU9jaRP7ixcWlo9Z1FPEtfTZraDTWCNT2ZBvEjLjtbqnzCY58EQ
mKP1H7SKfxOP6wUphnFn2LLbrrdRNzn4aNWTyyBnU7LTivsJvHnZUi3pcX6a2sKPPMGflprz2mJf
C+s+bm8CZ3oHwRypgQ84L7NTZtGzBBOluF3ar3B5HpRlu6GFm3FEX9PG/LhU7SpRcAP3fXmkKd5X
MSdLxjbVDYGMZxdvA7t8PqWdqo+F4ZzHbows4lPh2hihWmd4ayRsNyr7srdfTYkF5M8fue5/ub2p
dRyHHXjEca11v8yPc4BytvIWqag6dN78zj6Gh07n3Btps0hCMOuj/rq02k0fGLs+oNK73PN1yoY6
1alNm/NjbUXiqq/zbQAk3h+l5UVln7QhWfsa09swH3D6aTRoBbsyEhJYLbs83kGdBSchA3a6JZyL
RLGgpqwQucWzzqbGMybv5+fRotzSJbkEV8+GcEowy5Y+lXVCY8h5mJKKCVl2sY5Ih6d+5Akqzf5B
gp3Hg1CexmF4sB2YmE3JesVMFlbUquUa1BncpQrHC+EI5uDzu9stYidF/+DRHRyKzIXaRP9U9sOT
BT5xreZha3w/X/+ZsP3FhA0DN5fiHzsG/lfCaq3f/uf7lvjVLvDtR34XLHUsATamAMB+ROBhTf5H
sDTsf/kGkiMN0WXoxuP4+3Dt4hbgp5h9XcLsPwzXLm4B4jf8dYQuA9ba/o35mnnJsf9Q0eusBuL3
WnP2OsM8+9el7ggmuLwLV0FlEEA+2Jqmetj8G98hmn6NY3uVyzGTruI5kXSo2i/9RVdn1yQaOz7+
VXA3Lup7KXMp0OK9b9I8uS9MVgxccJlD/hMQNeqdbSkc4nUdzKS1lWJMgCmIUuVKDmXVjd0GLH3d
i1Ndzjn7a5iVQL6Hi3jjxPl0bLRq1K8wF86nmdWLT7nViiNG5leta8a9akYvCXXQRYGTi5u8Ak1X
Mak2CMcAa0uZY9dhlg6spw2YXK3MEUheyiLRGpWwMsiFcu89LCurTBcmmZ6678ZTpqfAsMy0V+x3
Ib+JKQkyU7mvp7HcowuUfuQETXblVpyvzDn6kaUAM9irVkOg2SAA9JRrBTqjhpJL+scuDiKWapcv
ksqCfcL8xaxEwWtajfF4azoxHms1Gw/KTWvE257QT9p1LDUiP21ODODmhawnm25zpx1fe8mgKV4Y
84UyaTEMTY0/FSzVcHijNnsHzNcYX9MNe2rKfWeCybeNYtxCm2qNTWfIG9U07HBiE4jawkIgV5QV
BJzcuPOeA8ahK2ws6AgY222/g+akg1bkUidgTMr5nuDM1uy1utpbfRnDYnMmznNs7+gSea6FDjKX
R2NnywaSIaFP4Y7VoW1i/LIJk9OdqZRiDwBpUnqSMVmnWNQjEhykE7KcSn2lTtXfFsdI2JbA3bgr
4gzsKHj/t4pix9wFsnL2QzOJR6OW6TVeyfK10XMApfpIHlJoSX8oxzTRI1N6t1U1gxzB2bsiCCD3
iBThCGVtMkZC4iXpIrKK29STwe3ktGJP+JqwQGsnR5YXT96G9HjxyOZc9vw5LJT5oudac0V+0Lzq
K48e1fHiT9wNciTnbgSfY0Q+MrVdPxb7pG/NJ7YvD1dqFRDNcmQqF6DEPPr2+K4rR4tGqqEo9iUG
TO6A7IoojYVilKDDhAmT+JvKLe0jW8BYcQRFYz92a1eNvmYYkcN4cNOZlWZFXdw+OXYpzyxPXj6X
fcWCpjaZnwkxV4d4ibkFNaRvRkoaOtYotO52bqb6DO0wp/wld7Za7NgK4XSUGUYaNx/chEiW0oL6
qsZ1+dK3ZYWht4/Lh8ImcNgtBXt42ILcNz7XoRcjgTl2od87aTuEcz9Zwa6pbYoj34mNGEgBi28G
pxe3cl0+gwBW/sbkYgb91jVM1QDojXCgNnXcv4MbtiNoUioEaWkfiJsEYWObb2RZXggYsL+AXZoI
5aPpySJqLYfvka2pbSoGl/kt0hMvy3K0YZbfus5/TsW/OBWpEFfnyx8fix/6t/THM/H7D/x4KDo6
0g4MfYfNfnS3v+NfOBR1l2EaevXFxgPj5QfFySCOeVGhfvfOrbY6jHW6A/na81dnz984Di9d9Y+n
oQ9By6Jj4TEH8gU57OcqE2prRiDBn08BfA6WagKAnufdZek2y4AALE4TyCswcuK6I2L7xZhnsHwZ
ZdeFJCVXQJaJffkuHwZwopkB7W6enTvsyp1ubcAhZTG+B0vpA6GhqnLhZD1o3jzVZICCESXuA5GD
gF04Q4U7hLXKI252vYy126Ai7H9sOGI7IMSG0fhfLeHN2XBQzOsmllB7AxrtFUtTtZxxvt+Oj3Cs
dJx5deMRcbVT094muZLoGJA7sPYD4wt1Xha/vAC2kVRmspa9y0xZWtnQLrHjneOqSvctLDiL3dZu
/FRXJtYAfAMH3hSzeOSzz4pu+wmjHU57JPX8fmpwFsCvJBmfJbu0iYe3OBO/taYRFBwupHRdPQfu
2oysbKM5WTyzPua4exwPf3cBRgFlQh/ba8x9VW2EOQ7mc5oUo3Y1KXCcUVFoyfyozcawkDlPinwl
FgjH9PYm7h+AfLHe9O3B0BPWtJZs2x7hwj+4JXtfTwKXC3sRsa5f6o7LVf7PA+EvHggmtwuV7R8/
EG6L8g249E+F8vcf+v5QCOx/2QQ58c5RjzJVD354KFwst+4qHawyNZSnfz8ULpUyd+tqtv2xSrb+
xZPFcRgY2xfJ4W+VyThnf54uGXqAdRfujsFvAFvz1zGtHItV2TTao91rEyCXctenhKusqvc54XDT
XTl4zlFbcMHid5XuoH1Ieyf/UpIpBo46aVJQfFZVkMV7DcVZPmH0Kq/9BF7FHUgY+QkF2fvoEME9
EjAor0ETmVGgFTKCoJpVR3PCAMfOsDGivqxvctGyl7tORXNiLY5Y9tVs7JnOj2GypKbYVaOSwccx
my3/4Os41GQPIu11VAQa72bT8SLAPelNbjb4gi3mhXUYJMLP3ggYp68D+0yqQyObItmJbijcm97R
0z7ZaTQAdsgSPfaEbypoLhYupdRmgr2D9rqIc9N1vN106qQXekD87fjQExOS07ZiqbhWHWuHuSqQ
QdBT7LcsBq+Kz3AkYvZ8xyWfJ/SAuRrUui8j0BULMEfPCKlADP1dqbJTy7ZIGdHom6LuHFqPGvsX
Ov8gFxDY7sDWS/AaJlSCqQ9sYIOpv7Q2xVEu7CUsyNvXSOWIeqlXbHxiZUv+ZYnnuXOKsGd/vRON
SZMR1zPtMdmbxRTLs1f1q6eglnd67sebJdAsPJtAJnKiOlcpgeN9wqj5sUAaZOFSR6BgXNPoRqmg
BAZifvMEWxRVOawB15mozJpiH9c8uyR0sW/wJ1w1TU+HdQm+t5cM/FgOVz6RA29Ii121puQtnIa3
jhmA00jLKXJtGH12D1w1d5Pm0C1BfC/XvH1cayQPCvw6G+I/4rbM3Q9FUyX3VtJ2dyodvftSFOPH
tIJKTm43PkqRTvfr2Uf122TPJanZO4Tc+QVJVDND+FdsjfbMGJJotrY4RfycwtA8IHZqt0ydgQZ0
rIfZjZ60bmICKXstX9ECBgXZ/CxaHw7Dih1oXaN+7Ga2zm2A6ydT6OStNTHik94UooQvVzUjUfIb
rARn6V7dXynGS3tVFskzsSDrOlg8+hNDOOrJDowO6LmQMWn3QpZfDWWzaM3yIFdukqaut6AogQxT
M9zRNnhXUjlPdLJRlw+2xWxw8m4I4SWgVFjsgPVMDuPtkCRQCqcJpdJmWWOfz3zXUL/kfVq69bPs
pprDxROflZm+GCvMAba4f+SbrnARWnY4d8I/LXM53cdulx5re5JQGazldbCWqmKL2WS+59D8r7Wl
9vJNS0T6qMop2Nm5+G0M2vhgOOzTSqkz+Aa9HLeLP7zqbl6+zMWSvaDHZ07otH7x0mIajBRq2YFJ
pdzrTBm2gQfSIgMCppqcPY8r6iJHmr6tg9o5qqkLFAPUIheg5QLtlow6A1hnzeA5TK3u6rXHnjSB
jbVJCihV8D3wJfgT3PVe6yJbI27fqEGEKlbp+rmQ4WWxVphoeigAUBzBy9eU6g6oOE+zbntNfsgW
+ZgLzfsyOQ1BUgy3erFxFNtrQhOb3pMnc/u60mf2uvc2lJq8gyecJVeB3XmnNb3HrbHiQ1aQiCP1
5t0ddH8j1NLcYdhdPlNzIcsZeKTXrl4AC03sD0mKO8CF5mRvVNVCZWElw4ltQ8PHni6L6V0SggrW
w6UgUxyCFz3SGhF0JwT0W6mIH4DxuiH+rLaOq6aIDZ3WKz1jxnJMz/RZ9KRmKED4MG1mJ7Cve7wK
m8JO9bPRTtpONoZGa6f7mG/zjrCt6A1sHMMEvrvL4KWW9LREHCvFpiAmC9DzlQ0BG33VeiTe7X8u
VIV9cMgGWK0XbjpL9+YHbHT+TTPWztvgMHDFDytdMDTrtoNBt6a7xKhj4sR+yrZCZesnLzCMpxm6
2dlLAtb9sa4P8K9F08R+5PQK/XbECjUbQPANE4ds1hVcok4DU2x6Z8JcPxjKna8SLcbSjLkxTPK4
u3IKAR4Ma8MNE3IsHr7w3+1GOl8bzf6Sida8wSjS9Vg0QOGUQb5t8SZxk2vFSbF17RRYRXGT6mTv
cUG/p7rZblp93X8xTR8aXT5O7aKHPus2wzqGIpthkdxlBg5sPVuC+9aQDVqNmQLo7lSHyJ+ey4LB
gT1kcSRraRD2cOx9njgE3lrvPV9q/6E1O4VPt2yeEg+DvZFKcVTA57dSxk55chqGAE5Xj/gs9eSg
qTWd6VZuv7cpte+5cisQWYG6Y3USG0KnTsNiL4ySssf2nxM2tBz5DefIVKJmWaZgOlAWTnVXxZqD
JQbQkbEij3SMpBHLO7MbtkN5G4DOGHWHaYhsaEsfTSnTqPQxbYzwlPrO+Jy3ogix4YJZUlUyoMgB
YLL9lulA1xTRVKXQWK2p+2rgbdhiYxoec93FRWIruW0SVjPafuNH4Mbjx2ylQbm6RxA2sFp+iwy6
RZJbxv+xdx7LkSNp1n2V/wF+lAFwCMc2EDrIoGYmcwNjioJ2wKGBp58DZtdMVc5MTfe+FyUsLclQ
CPgn7j13l30ApRzyRgBvJ8Zp7C+EKSShq8avSOqLL3oClxVDAvteruQqQOJ8rlJ+wZrwo8nT9iTw
GoYmOY9b7fJ/0crCmlnNH4cUPpZJAsCWcCR7j3DPwoJrZN+CTKLPLxLj0LmKMRWpHLASCnG22yzd
112mTz0Fya7XRXCE4tfu6WsmkBkVNn87GS7pB/KrmGq97VYOGPKtjlU0bDCBUvBb52Iu57k/p31s
hf2ceMdxEKDi3dvFGeujWjljWBHsPUisb9qsH/oeX69KFWLVbDlwizY2M24/tvHzJmF2uE/zhQqj
INkwN6sru5cH32wPuCgOy1j2aOtzeNOJepQGOrWsWuK9aqCN4LjHsJ5ik3WS5NwuxdqrICQsDeMx
aKfxUHh9cHRmrMKLKB+MXN3PTZogjzIJi6gMFXrFjHwRSFsOVp2407radgvufIcA43UIZR3UIBZu
wr64MzrYbNzb/WewbOlxyaIKlb71Q0ceWL15xcKhLyc0tnY5yPKE80D0DyOd2be0nPWOPToplK2B
DGtQDx5bNg5jXKL4NxCrB3V/msomOGYqRhqVLvJcdvNDkbpfnMh/+Xcv9c+ZpGyBfOFveqkk/as/
0fn4gX/0UdL8jfy6AEGS6bsfGtz/HK7IdeHgc6cEtOEF1od18Y/hCj4oWi8PsR8dCb5Burk/Zizy
Nxw7poU+xfbW+cu/1EtZv27yfLooabssPVhgoDajl/vzJg8QeYxRxHVPw0Sm6NbOlvwxKero7DrO
EFI7tJ9wTi37ep31WuMUnYHjEALDrfPFVbJ+cygRPplCtZ8wzdu7P72T/4NS7VdFF8/ONnn5PEGg
Z2gv/vrsgl42kTUGzikbnOrdTZzpntQkdaPcCR69TouZ9b05hG1dgfr5+8cW9n9TA61qMlZCVFtk
7jjily1nlNhFTQ8BJy2OPpeEWzCD6dPgNg+aCiRO7fo3tinJsBUzcbaTE6QvVtakX6ZFLd/9j9zb
mkCGc1zE7S73+uLQfSTkNrryHvyP3Nyp9124MITpWrWo99ixHAACSBCyqYRZ5wxteZfYs1mj0ln9
KVJrEqjxtG5RjXKeyz4x9EZ0HujAzLPfYgnysGopIZdW4spoif5tqqJ/TFQL6fIjGdjo1pTgWAdB
EgZreLBIiRE2msbYwcJ57qnxUV8vmpWM79Xq2uBf2hnJmkXcrLHEs1FGIUgOOh3WQzhEfeZimxjl
GeN7BbpwzTdWH1HHBmisG3fMoq3XkISMiY1Q5NQsaBjNj7BkPgDvKEU+70dK+sMUUMEYzKUh6ni2
fsQmkz2QaYSFgmUtntQKonqFg6LZymRiW9SLJt0PYpJQ/vgqPRIxHE+b6CPkeXGS7tnCg7VTnT/2
J/LzCNJV0A4fp5SqLLQAJFHQeBjISyuP5DrezmFgIUixoDbFi7ioqcH8EsfpOrPGxo9IZM2nrjPD
OTLht41N4eCmGl33M7oTuUtcT93nqpn2bYwxj5l6AocVxBeQCnNCx51lRFJ1o3s/FzassI/Y7MRG
oWeme3ZVAyFgVnDyoA89LvY8wAhdw7eXNYZbup1Pbk1XH5c1pDsoauK606bCMWR3MaurjFjlUA/O
RML3GvYt19jvyJDTGdtY9Aq3oD/KMRmphnw3+eEw1CO7bI0OT5Vf/iCsFWyTvSAQg8QC3DGwYs22
5CN93PMbL1sP1KckNjJxJVyup6xiGe6NT2SQp1O9IV4SVyIwYR1TxEcKom3d5dChKNUlgI/sYJuE
/eYY6awNem0sapsaD7B52+qgYdiRQoY+Bmpw7DsseNF5gQZ7KkyRDZ+hQBByQitTvS/QRnsS7nsa
Ix/iWveNmNAM9mCAcypEJ4dUoOsbZexwf80MZCwSHBAodDAZBmIwn2ZAxvNxHoB3hwbblwhpS0NE
FNzNuP4Cew2vdG4oV8E5cuG4xGNuHhcdJ3cJ8IybJhmhPGtTVO9t5ROb0MyFuzEmci/mvM0fGaqt
N0NcdcAUUnWXLT0GiJ6so9Cwg4/ICF7bnETuUxMt1rjT8CyZ0gxO+6lLvcwBCjfw7KfYX1jNTcsx
BWDxRm5S9TYOdsAK1sWWtEVFJfBkmj3E6N6c+q9m1vTmLUkLrnlF/rrmTjH+fm/aInBBPhXL/uNW
HvDKE8oq7J/obdY8E6MbrlNqL4waxBptko9iWblvkR2ROcNJYM3vLtRksz7Topj8hxVPQHtYzFYM
KKSylnH4rPAJpO3GMFz13s8d/Oi5WdpL1SzeVbcWz3iohsrYj30Hd8thBnfQ0i7uZpUMYD4qcoNY
gGbTQ5/G9p1TVXyxGNAXdwSoaLbUMdvMLZEdAytVv6N3BfVQ3pQUuxm3xGXk2i1r56QsSw5XRzcT
vBZB6vVWMf76YgwKnCtvTh6EBW5da8tqbAZpk8yy2SSEM4FjNaorgvGAhDUvqzYRvuZTbDP/zse2
+tpa3YuYRu9E1lHmHqwuGB9gwYpia9D2DwdJep/D8h2JFH6HIMJQkUV7i/HcbSIGktaJhVM3STE2
KJD6ydv4Se9+cwdF58UKN9kjwNoxAjQWOFTudOMUWXWJEiDfvb80tLVaFqdJy9rdyanBrWcU3SlA
y+mzcoyM55xzZuElBzDKAnqrjaVL3w497KzgEyviw2hOmQIeSJmfufsNHkF53MdptWLy1ZlosrAs
RftvvMVP59b/NYRnNES98r8XjrdpSwuPF7pO/7ycs3/+3B/1o/yNrZAFwkK4KPcYq/9n/RhYv3kf
ydrrpP0PqQr/+0ehaP6GS4zTIrCdYJ26/0uFoid/lSsGyL0YUFCrIjpHDfNLLYaUUjNqaPMT/sLl
1o/zZW/YLbfQpWTyAh/NPHYaXcDGtjoGVdYHfXHAv3uDr2J+YaaMrq2CnAaPJ/e4xQYW3TtOe2Ls
aHDzLe5nkmnqvIE+TduJKyZKSUPZqXbFEFndchv4sXnkWUKXnqkF8yul6/DDzyS3Op1SoDaJ4PYI
Y8J71Mbs48KKpoMcRxJmMJHsa5HMB39wojO6CG58HjjgGyCR3OmjUdXvgkXjHrFPvlWrDY1wtgy2
XOIYqj4SD4X57YkEo944yykZLXIeUT9/HzADe/sRPKT9Chs7TnclKjMo5CQLu2+JGcxVigo8wOkM
GDeXTKtLuOz32maWvPFjOZIkAIhI7quc2+njCB9xbxaI3oDQECuJJqOFxwGVFYvFCc8xfzO2ksD/
PEEsVQdPr9tCQrkheM9JkxOgCf94a41yESDCcs8iRGJTegTVeBut4FIvc3wH47naVSYZuhs0fJoZ
TKzl54XBh7FT1Pm7UWn/0HsL/TzKVOIhmm+Mh4erL4nuC3MzFsfCE9YDxnmkl1E0fG6Kh7XEOpRN
ad4StFkcZEDfMMgsHHDNXJiG77WjCT5NcpsLpvbNTUdUBVR7ZuWDN08vee3mn80E7aNfUEkKt2f4
lebuj5UU+UgAz4rMm/SWljrYc8Cmpw6PxBuO/RwUdVJtU79RpzRQ3Zltw5HFbEE3k+UPw9Qphbgn
9kF86oPBIA3oozpNwfwMGwVtthEE7VcGT9FjmSf+FnplCsTPK3cmEqwLsLl219asYZMlLV6qATar
JpHzQNpg8M2Lc11smqjJ7kn10+/xgF+D8cfMOYyEJGFybRlnlXj81Gwq86Fp6xmVJrxgYRfPmVHb
bx4KoHglQX1L6ftePcZ4Wwdx6D4C6nkiIGjYeJqUqkaMPyJQ2u8Lc/tdUFdMf5DTdO+ctcyOiFlC
auls8nq8DE7i3hV5W+zFwDCDBXYEYzp28lMFAAdcuW+9gQ/DauirMWJGyXGS5QWIwRkzJVOe57av
4jvBCPKYi1JcRuLorkx+WZYTfQpKNrGu/VBnn7VKsjc+URRYUy8u7HGKY69Ufc0Xp/hWx50XhREz
tnPaiOVeu91ww24JGSVJhwNqZzhnc4bSjSNScFshcehWzo14CBZm7ZuRr8SxmJrI2LATS8/Ki8Vd
L/v2BtFo+mmiFx02KFLMW/Yo6W2X5Pq5z/txhZ2TIJvHqMmnNHjDApi9NoPXXYBkBRRYvZ+dzcVf
7D25v+U9NJ/oVC8MgbqFJAgzC+S+0YP7uzs0+sDSc/40ZQQZxIFxUnlNyAXQd7K31DZCng6zj8wA
S8UnO6gvs2sCmArw7pHe+L1XEINFroqjiYubCA2GRpbVDoeGyntPau20XSZPf60jt7+YRDoQOTWz
l1fO+JBVrr4muZzZAPbiIZrH+XNfpThKI2t44A2J7qaq7j8t/kyahDNSvLRIjqtyyo5j4cBbczI8
a2Vf5S91SuglHzvfFmPU+8DP6+/CYK66yHJiLxqZAj4m9CtdNt09Laeyw6Gkq8hsanXZuvbviw22
iO4Mut9sYv8LbAz7Uz7cJlF5D30rwOtrx59tyfd/cQO9n8RsDPg5U/PWS3PzNujyAFZCaT+QkEx6
Dnuj4AbNGxDyYrordF8DouWLeobr6+DtC8oyRDI+ndLcis91hRAxlhAueTPULd61DdpMbjWqUBfD
w8Jps2B88mYEBSHEgChstYfbKRsn2jRDwsrrUcId27nVX+EK7iYzy8+cJcEu0pX9JeshpUB6IOEC
zsgzYPL2McY1f4WIOW2MXi8M9+dcv7SqD66TS6DQ0NbGO1B1kxON9ISCqLt4DXT2bxSLie8rOHBm
l4ADVCl3PBtxORwi+MnXATMoZjhb7WWq9StNZHsPpj3azs6wHATaiQdOtvrNC/rqq+yU//sMg6bY
eF0LYSCIv4/kn+wcxvBEUtT7sZL9ZZ5ad4stpwuNiucZBkZrnKSVIyQz22J4r0tpFeFgj6IIvQVt
Cvti/Rqx3NuhbqtO0i1XoZmX5b8rx9L7Nhj0Jxkrz9s5VVx+FXEsD0pP0W1vRfIySMbFBRODUxLI
Y9DnNumZNucbfXFXXDus7HdMAtrbHGDHroejjjfU6G6jjuDPzMnd61iQiURx3n9CsE5iZx0Mbdg6
ZAeRgDP2D3XcypvFCOYfpuiLnmycdG3MeI8vxdgZzwkt95tOK249oGKddVqaqfWmDQFyWaJo17H3
ufNzJa6piU+vVwOKFUnnQvPqyoPfVR/XxJiKkGBUDcQ7QfJGGMx7bqLtNlPx7vRtdWvEyn2Scdxu
gAiJm5GFNrfB2UZsxIIkjnCE8wGedSGsA3ORcIAWvAVCZ9/2NOL0EdVqvFPVfRXb4sWX3bCbcGXt
NWbZgwH5GAIpSZxAP+0t2avt1qhEfWK63z74buyALG4K2JhdvQB0HIIniyX6XunWxk/bWM8ochMn
LI3auc8jHeG2JjX0oYiVfxiZYIajKW4kOlc+9pJdlDat287xGA10NsgYkMU/kj61u40xj8Ex6jSR
CEYGdbRoCYOI5vYevH99n8+1PmaJbR8n4aoQRZERjuMSLIfIavxP1AL2M+LCjPgFV/i/y9Lo38pK
unsAvJ9dXfg7IwsecCu0Ga/PXJF8o2yP+F1hRwJrTs5j3RgnT9ltGgKIwi3r4/v+ltYNJoA2jcaz
3QPaJNXwMucy5tIkLavMcvc+ojbdWymHde/lDhRkSWO4FXqh/oB61F9hqOltq5tXZTblHR55KDnR
YjoHzju1H5w+x39gzHuDSdLRrgp551v+xKngp28UaB5I8AzIuJ6jIyzvKIyTPADFazVWfnIL9hpc
2cU99NQhCZmZZWzZzYrydWjnHeTh8dFjowTrWIwnz5zVXZfrdRQjvIaLI/C/U/jixQLve8jxON1i
rKOYRrxF3kRnm+PTYBbxi5lXxYtjUwM6cQuJ2GXWdUf0WHBZco9qJXajk+nXLBUABAl0Gaxjh40c
olPaD82Cyldk56wjrXfDCirtKTHBOZQads8PUWb4zkFAduwg643QBFsPQH+nTjZnki01G4hW3DpO
M18D3VhbAhBXApSezolCChJT+H9ePHnJHO859qAG4V+8qtS1eJXOuYTs+SX1HXvDwKQI2YEElGSl
95lIMfsE7YFN25hgtOjJ763F8o5N9WvqGw8SsQh03sFD34axvdWpGVadGg8EdDhhjst2okW4pIVF
/mwWv/CxkH87SycM2qDfYvKKEHund4OTiluUgm9Wi6l1GsCyxnleoF+TDVK5gjemHINNUQIDlpiD
NpXvqHOcaFIskUaT/j6fZTrcJbNjv4qGiKMQklGJ7x562MriDRdjWlhlwxNaqhlWDHxLYsvGzZJm
4m027OmAugE2UyAPAWu5OyhdeVh7Kr9VXH7vRuvvsN1EzyUqnWMN+fXs2iB5krJIUcKAQF1kwzHX
JtC8al/uUTIvYc1kCIwNkp2aPISrMpBNEwo/37kmLy6TxS5dkAJ7um5g+9VMYP/Utf4TQ/pg1XoJ
we5A+B4eiV9kmknkwKTtZXpC4k9bZ5ARem4WyV3aRav05JhKf6uppRRHtplv//7Bf91frA+OQBVj
mwT1SIDhXzcEzNca0g/q9GRNVYMhs1E3RHskyCmD/PHvH2pdhfxJjurwUGjN+GftfpG9/vJQqcY4
P6GtPFm1rdWO78hcoN+Iqx9//zgfW41fH8jxQYtarA8sz/tl75AznXTgTMWnvo7mfSIb5+T1TKEK
svXudZPnwQ2hMybpKk75XvsxHTUkrOTOYGNBcx2RAbv7+6f06x4G3CSKQoe9giXpaX/lvvRmJxOg
0vFJT2q5NctmPohspIMm1Gm20HwmzbepH/icLUabH4/9bxHn/zE/wrSBnehv5kdPVd8l/2/7nlfd
X4Sc//jBP4ScIBodriKXRth10f7xO/9Qd5uruhsutoO8kyi+9Yr+YwHp/hawYCSdXJBDg/rnP8dK
jv2bI1lNQjygSTSZSP0rGu+P1eifv1VmwK+A12Bh7WfXh3D8r19gAPg4JSNtXJgyDw/QJMvd4jTu
qSyWfMdB1m5NjodHUXhMWCvWWdYwB1S0MtnGeTU+z/D0AJfhi7J0J3HgmYO7iTJg/qoCRO97Ktnl
XfwY1+JIUjbdprOutxz1Ovb5PeT8bkPcJFoLdAwby8tI0W1Xn2hJAhgJIZDASC6znzqF9Luu7TU6
LS6vzji0z6AVOY38ztnOSDS/mwYtkRQvoBd+FzXSSQjoD3OAfjurPPegR9dRG5H15WPKSuBc1VJf
Zh/h6mbSZX5ANEB6Ahjxm3n0/FMZT6DX2LCdnQZLRtf2IszyavG2MW/nlXQk0oNHh25hmKaaNLBJ
Q9VgujAfF7Mxd2wSI1Rg2r0xG3mECfdYm2smCI7M2zIH6hxNJc5bVlqxBEaWJ/mM/k1G+86sy5AL
ptpJZTUbHefQklCAIkFrQj6s8rJ0Tr73XcOHX4muLaoI+Okdv95PdjwRK6SEhSiuZWuYF8uTdhUw
6Tl55U5hv4Bo8k6T4w9vyqpI0WHzg1hEVNG1hmtt7ooqSZsg1AbhyZdBRWJ5Ug0KpX6X0t8Y3/Ji
srBpsdIkt6In3ocdm6raJTTdyqGRcLo1qwia3qMWSl6DOCB2b5RaTFQdg8ZMa7fNkUN2OvilYiYE
GZFzuGQpaMBzIG4pNcqk28ilFQOYndQlU6Axw8yaSDAi6RViSjcEjCrQLeZXYwY1aeAbnqYYmUrd
LE1zW+H0NRJ2SBXIApc2ZmiJHakH7p3q7Eeq85q3yo7cx2apRzR/eGxSI1uhUxgKxgeWkCUtFolG
zF78ZRjGPWtas18OzsIRjkxlZtH3gmuhNZ8MgqYl69kgK0qcCHHJQbFfrYwTQ7+cjYk53Y6pomzf
azAlPUmVpvWJLKHpYUTZVW4w9mmkQKmF5QsdP3BLfI5RaPQtCKJ0HozXJHfTHH6fz76588qJXs5E
86cC/d1dYg31D/nwI2B4ow65k9D7ZXmdvEauysurkc22FZaMwu6WYfSGPaSoMcLClaBssRjKnZmx
JsdKFQZlii/icJQ9sXBRgvlAGM30KSepC4mi9sQXnTj0RnEZ3+lk1neeJn+zG2pMvgkK3wNPAHyh
2bo7vH/mblIMqtIZCqbXNooge03qna8tikkGQe0ad2M1JzvLolMivYjsF9/ALd52aJHjjiQqy2Do
zKKahJJuWHJSrFzRzRtrSOxdYrbdYz/46p6FTHzwGdYm1uDeBdkQ4yrDYlwXte0yJIyXt38fiP+U
EkdgH/i7A/FaNf/jgYh0ZP3B/zoQ3VXSAUxGuHQbFkifPx+IHJFowCjwfpL3/jgQMQ6bSFFMHMIc
UwhC/utE5KwEHIwlwbSloBK1/pUT0fH/ihQCrAfbltPVpr+DQmOtjPQ/S3LwYdWtN/n2zWK6iBAO
KQ7TLtpWtrkpCdIwOods0BJ2BLm1jOQ3nN/LG8l2nhXyNT62GAhvIpZEu1kb5T6edRX61dLeVjEA
nUb0Z6lHf0vl5l2qXpGPzYIlrJCQXSDNWBuG3N4T1JHpJcMNDzivyoyDVetqU7aZDr0WnTe/z9rb
WqdMYoaI6GbNLYPnPaFPJr45TW49AeXWXnfEiY4eCD66w+izxfxsbhysSkfd1gIfqsxDv/DOFsEO
UQ8GIIn199616Bwzog7KocnCRqj5luFxvBvZgkyDCR/cQ/xTtMaOcx7QmrksB3cduqnYPqx7+0+s
uDPG9XlK/I6zY3R8h/Ld2Rlxzpzc7sS+8JFX1m7dHEXp8fil1W54p5xtp2RAmlKfPvox+4QSQfKx
zonxA0UXbcYaHCjAvbtmDkxyJvNlV2qiiXrsaxvEO4L7giu2cWrAkeZWvBmqoj3nqX+bWAGxoqJ8
JPWYOM3IPwRlf6wduBgRE0CSqdmFOTiZt3ZkHow0s0LiJV+ZlM/h0K0vgiZ/2/WEQhdzH4eNa3i7
QvZfy5aA1WkqzzXrkAsyLWBX9rSrFp9BRlHv3UWrLX2YscHP5aPs8I5BFJy7uULVmxNEmi6R8TqL
lKRQs3d3LXXJRvTTtLedOGAyB4vXrhKU4Vm9nFp261vfZ3bcTpbLZsqYt+1kOmxkGN65Mj6AUGV8
LDwC6azsSz3VzkUb8jQjHg5pI/W2b5sR6jIhtYJ0JQA2eltw888z/Uwu36ucFnwwo7+JB8/ZGyo1
d5a5JAef6J7Fzb5kukNNDGQ4HLORQV+QEbRnBz9Ic84w46B04Jp4xjNBni2XhGzih6DKqn0fgzqy
Y6CLeYw+RiI0J5XT5AxyT9rOrC+zs1hh3rQXsuG+LrMzAY+T9S5LgfO7CmwHAdSSOQLXArJUvfXj
2jkmcA53DmsRgl75s9xqML+TbZn7E5onyBghCGt9sCSfYMVade9lJaRxkb3grIhvlZmUeyG/xujp
zug9yIGqPeO5IEdmDVxPnK1fpOkj0dUyVLhyOVnZYNZp0DybasIL7NPlLr50tm273LZdU+xllo87
O0q8/ZL3pHGgS9ypiUkSonjzPiUrYGdylu1Y0CVhjxN/m3QCCYefeSfLbqIwjeVwtO2Y7cZgX5BW
g0UhlOCFgR7voiQpz3Yykk3iYNy6rDI3VF5p2LqZ+TJHDis9w8LrMGhkSUmNn7BfiOxbcvWUG2Jm
StebZ6trR5dppweUZzTyZOfVcmTMVAL0KVS+EzOjPJ5qf4MdHzynZ4D4wDzB3vhqOPnXFNT4akMs
ToOmTOjlYGz9hfezXlr36LPx26TC/H2KErnFouie64GdcuZ1TyZjCibA3lmCuUaY5T56UaZ3DEeJ
HKZC2Cxj4W0dJFQbWwff+q54TOfpPrJ6aKUKuFKWWgdKxB8lxsw9mIILMW836cjfJ5bvgDyf+FtH
qb0fG01YsufbzhEchQR+xMZy0nddxejJ5PIE2Xo6+gOaiwI414aqpwuhac07O61shPOaSyr2mtvZ
9vfYT98DzUBKMkdiIdO6T5FN/Ct0010PMxxeLBmSjv4x4NDf+MscXd0mEwezsKwzCpp8Dzp72DG8
bZGA5ESEBaU8JsK8qwr7i+e1N7g0slPrTq9ybH346YAigLx4p95M1XMQDJ8KRsfbuvZ/eAnO7yFK
u3CMi2c8HBff6ZprLe1zWkHDd6Fg3+KzI4SpITg7YjkmEhkypvy9Yf4DeZPZm7v0sKyxCGwjVNA7
PXbFzYww5oBBBxE1TpJjgWQOA8gXFqjB8+yw/SqUdQGI3O8He9b7ThbwmiWPqJblGdVbet/ijMss
DqHJiCa6OgSUrIyKfQPKEUG4+1TnIKZhZKeXWbenuKFUHQaBdLrriSkkiHGblNp7K/Lp8xj1xLrN
/veqt7GGxEWy7yEvHCaFoSRWTNzIBwzuOtLB4b0mNInO+sTH25oyO+xcyHll9FhlC0hJ1OqTTkGN
ek5xshLjUx/UmI2M6bsgHYx7Yb96y5aGew0shTmKPPIlp/SMIoyMKYO73CgNN+wbWYIQs8UB5pi7
j/1RQC2oyUR2atyGfvaJ6AL3tBjyee7aC0nc5J0a8e/CqP1zoYpob/gFtW/tWXuX/cbOckrzLGsE
8UjmFNzKKto3BIZtRzkvQn0lWVh1L05KwCEVsTR0QHPH1Ie5+cT2thpfO2IRfb6KmkYMFyFXXynv
IrcJGGz7hB2sX7IqK91WHLVNDrUV+rVnRy+iHwkvIKV3bqCa7dy24u4NsexnP6TW3kg4pb/2ST+7
puZnD5X97KjIm/xosNTPfuvf5fU/WV6vzLD/Xa/0s7wO35uqSP/K2KHAXn/0HwW27/7mrAMiYNSM
DX+Olf5RYCN5F4CtHeY9DoOnD0n1Pwps4f1GV4oKHTKZsPkxhlF/KJnEb/xVSzK2D1xzFdH/KwW2
b/63mbGFRB8RPaNjudbtq+772/tjquIWXtD/93PmLVhqsyOLjdW/GKyCjwXB7ri1hyaY1p6SqAhI
c4l3iuw5RlRoq0CyMG1JfLVHpkR7sUxlvqtcko+PRlFZI182EF4ImxPRfi9TomznKHFOzOStKynt
zqlzeosMUTvTb+jKxQkPDk6xMQNDs2GsQX7uEsibALzHGzkO9VttLpBuhgwF2WYkouHGghnwjljF
upawOnE2IYkk+7iyZX2wCz9pdm1urD8iwASEeZbO97bugtceo7dN7WoysO1aOT3Gkxu8fvAQmswW
J7x3qFLBRPrNXWyT3Yo8qqnk2Qv89ntLnuNzoUoOKisBtYbAAeBl7XAq4qtEeJX3AS+jDhzMb5QN
zdHEsv28piK9+zYEzaoy+qMYEvGyjPDalKiaYytMfMle2VrX2IbotWGKHb1m3sqjpqvgmPLJwGwP
dbC035HU8w4oh9Vi2hb1G/pi3HqTaPhrzmRVl7Jy3fcZrTJmu5gnQP/Asx0LHs0UsQ2xCy982GPY
haIYTNNjQxp2sZFovd+KzOS1B4W7DJueMuDqOWl5UYmfXEVuZDdszihfxnS6zaJ0IEshyE8qxSbN
XnJ9P+EjE8VQTiX7bK5r/uTnB1rAQWhoBKLg1e7XTxhf+HTPR9q2n6Emw/EZGe4T8pHbJJGaZDen
DwYIY5ZOM2ZdrqWEf8sWdmzoYlWmUMoMnmMyGajfxtnhQPANP4Zr1IFlpUcpE/NT47UOzU25EJpK
JMHvCU1VvDEHFbxyvD52lEd75LYeEQlRGr0u2Lse0MMFDjt8DT/RKu1n5XABrvo2rlp4Tft8AuW9
R/3Gb1oim3/7ScRzS9aLqFt9jom3rgL8buBqYLPLJxuIzhc71NPiRIfbOxQEfofvMm65+GhVk20E
co0zYqy772xCxnjHLti6JmiiyBoJJj5g+hBOJoL5yPfGI8vuTWUsHMOc7LpyN3CJelBWFdoRImyc
40fUhZENODTnUfC802WFQ5VgNR6FyYm9UWPJFUMp136fJoeHhCrCZzes18kcTPVbv35EUnTiVLrI
LqTV8ss6DP8HHCrBjmVgekB+TPftWPVbww749eMSTg2f9zdvqwu2cevKaKl+i7xhekSCzVsy2vF8
P6H7AVlrA3FNMpXvbc8JEH8FvHFdVQsR1oXkgulZGV8K5fHHH1+JvqjTg5fOvHkz+/kDWj9xIilL
vy1+A1rcXUMzvN6znp2xil4NIpERSeH/qDaZpmcpYP8gGKlmKOBknR+KxMXGMaYlLweOzykFN8aE
G78v3weTSfsGaitQ+Xzg/Ykax3oecAkeaLG5gzjMPk5+UgUwqorgZtEeHyE5PvyGqrayZVOgr5Fh
7xNVeo9WMPa3RoO/fIc7gSlvQcY6SbGk9RVZcOPizN2KMTEadtwk328EQO5xv7SEnewgevINs5uS
J4SKcXos7WokqrGd6ts4A+aSzjo9iJnvch5we8b1QoRIaRX8Hgd9wwmPgdxmHbcM04ys586te97B
0pkeay50cEpoxN5yM9KwL9uYDIHEfvYF17xHflq0lwk+j6c2INDtOGH6PYmFFzwRuwQMPbD5oHBv
WM8Rk4f6HFdMk3dClUVyLqMsPWTmkh56IgGA04x8SkUaOe9tanNrtqKZayqSDhf47C18rKjz4ZsR
xQq9HOn6s+5n6zmD8IpKpSnhJ5QIzBA2tB3ZAIqrdEQgQ/CQp61rio7vmbxlnk9Wgk7fDbRKfBOt
oprPTtbw6+l42+8sStJDCtL+XiJReqY5D14b1vLZxakB1PeWb2rgzlzzDvsQAlqph1HDoC3B8gQS
99qnQ/AKp8PndZrrbW8Y2bY8DCiCJxQyxDpumpYg0CIR6/UYzLin4QwEr8j5+CB/3tKy9j/YO68l
yY0ki/7K/gBoCGi8JlJXlpbdL7BqBa0CMuLr96BJmjWbOz3DfR4zkkZVlZlIIMLD/d5zBUmerT9z
K7lQtcZTHvSdsaF2xx/b0m29czyerrIswjyC44karVxgIPDvqilwXmbiQJFVdq5MCeVmZW1I4PSQ
twTdi8jsmpEO0QbFK3Z21onSWVcpMc3ZASOQ+x6WsPvzsavuRUrIAZqmLzUeopNs12iYAEEMmzPy
XWQ4yAxuZk3M0aakfhgjXLutIM4BxWl6a6lUHVl+iFvYimSkhFj5Bg3Q/0aHV1XdE0Bp+TGZT7LP
wvJe5+VXmFmlH0TIS5IXtlJJWp9b8RXVJk8NXgDWWp5JoilZYsiomi1CWuxOel+aunppEiHP0M5G
nEgqmBfqEIAlePmQca4bUe/VGGsVFCT2mOCOdrUZ8+xONuJFm0aZEMONywH3qh8x2k9Bkj5nfuci
1Krjjx2zH8Nquktvhm7EYRbjMBpQAMSVqIz5OAzq1Kdje+XnkN3iOzN1sLCGw2vdjfu2hZxheH54
1zJ7ySv/IbYc13xVXsnBgy4hquMTju2KVRWGGVgqD1ctCLxty5BpS0ocFBa/H1wyeTonh99rVUch
cNpsOGQwk3MKe1/UFrE3PupunC7z2c3TgsRuf1a4LOo2VXvlwS06MufJsOr0I7wJy0/Dq8F29G1A
etq5z0O2uWzpjtligP6tZvHMsBFJF8qN20wXwRmaBnevcChK0qAhziRvIT21uHfzwseATdvxmuEE
1ChSg5b30mnyZ+VXz3RCuvJSdr1z3xUkBRt0NgLMczLcB5M9feuVDD+lAaK9fkYspLnJsPv42Rao
nNwrxFBHc+qmraL5sauCdsGY43ASGu0+vw5kmqtrrpf3JR+Ceq/HOWYfpyOWZPMzJpSWpGxfHvx4
/jhBj3Kz3P+EGkc9pK6qt6JksEPeOOkbgyvve6b0lD+1t3OXavmM/efJyAnHEnPfX5OYru8RhrtR
448VRkHDOcTh5F/aEP45oJKnbvXibaRHZbTrq665HgC1IJ2pqE/mtN0l1A3nsZICz7g0jjAY+1MR
js6lsZHHcdGIbi8693HxoDAuTBqZWWlgraxYG+6Q4s7pcig4wRnSl7hlE1gbKVO959zpnUppq/uk
sSMboszRIh/yEKw7hK1wFS3AFIB/84X1mTLwSSEQzyHEXuvcxUtUWTR1a/OhkDm0BlUOzzh6jIuq
CJ3ZGIHPz83Urp+GqQQqG+OnOQ8QwFDqDM1bvkpq0M5WkBnyyiqe6JAFR07exo2J8J4eHZHfReDs
8XGqfQ6Y4DSD638Hc/22GF3BkMkvq2iSsl9P306zUT7mR9zx48HE8B25QdFFLP7YzdGQHeIkHU4Q
Jb60aeJAcoSYKFqzXFcrcVLAQ95jXFgdYST98kZFvKO6BrnnZ2a9VYVZ7ABBeE9xx4rCyi/J5Flz
qI3M8o9mv9iHKi1p2FpK8aWVYr6ko+HT8icvi0Fw7wWSaze45sM0FyXpx6ApFLV4p1HfZ7FgfraG
y5VHX8O//MLiD08st7qtDkBWxqg4W1RxMRygJrHjA1l8BguTzLB4Isd+MYreCtj2YssDIyHS7crN
lXmKz52uA3YZnovMHuaX1qO1p3EzkMyjir0mCGs3pib/mPvZ3rNK83lOFqjZNNQbxzhn7lr4sZBW
Wfg5hAd6Sbrqhsl6/2pg2ryqZADHuu4jNq/4sRot8y2ce+xlcOHi4Vx0ncpee4/W5Ims8XA4G53Q
q1mSzMg9wbNjN+9ysRpgEw5u8W2M9YtqFjsbOPWsCT7EXcmizjRibhXLt0JIvnGF1PbBz3HLwFYp
HRgVCd3UGWyHa472hyCt2HWtMUdeHYBuSvYMRt3qqmN63+0LvBkIa1yQVtw9Vih3LkOGXSrJEaSS
7SlEvMlhb8q6tlRnU+jlQVmzeKIWLYlNnynLQ4P67IcT/3+i9RIOM7PA4gBt+RyjV6HQD0fnMQWY
2WLfO8ZNWBJw1zT28qodPfZvDsCgbu9UIdVIU7tlQYpMweb76zfwd3EUwDEULqFwsM3zLlaV1g/v
YE6hwWv8rkd3CYNkE9d9km1HsEnWDWSVNKHYjNtDZmdpckUylK53rdfHN0k9iKfAHMWN0xBx/c8v
S2gHNoYvj77G3/RRQBtiRiROcqzxl5LrwO5PnENDTTpxOMbCYlH5jBWxc1tjStrfB8L/EiT/PbDl
L4IxrgeJqeuf6/jx55DhWvkFTW3NNVElR6FcdAoRfd8FVc4XQhqEQRU9B/ZT4cfGSazldw1/PMch
0rVYLT01ATgykcmkx2E9QbcdkcXf0BVyhqltFtp//CUyaxKubyP5MVHR/jTinEImZLYRlMeaBqLE
ZruMoOM94n82BHm5XQTOuN55S9+9V06hHroBdmOXcpbPmkU+VAAa/807+tnrj5aJGsixV3gdQ8if
SQOG2xl6pG44AsehbPQM0MMDLamXnhZPvwkYHdJSsKz+Cyo5+0SGZLAlIxE7xWr/Zf7Rt+sZjCv7
6zdm/19vjHALhiEBciuG1n+93/3JRPosu/TYegkVakLEwaqCn2cgXVRFxC4+As0NnJNqKFvxLTV9
ccZBPT2MzoQZLp3m8MU0Fadl7ETUxYguMgaMHKKAS1K+k8hJzR2jXd7ItddThyZPNh5/uiWFL5fx
Gpve8OX3Q2lWkVY46rULgKYEnmac4fWbcr3crXXcOyR97i3YAwWSDb/lBPTry2GtcrC/3uqejxHd
g39BC5GAib9ejlQYHaIU3zjYqcsaCFOsTs/BuB516oV3z8IfXpTFROixtjTNE6g8vC3InPpxCWlo
PyY2o6/I1cCfIeHwt1ws/rr4pUp239tDtkW0zmaWK215nMckOzYJHbCI9Lcp2SVTJ49aVby6axU0
b7xCMeFBnlp9+f5h/6t8/HfKR9ZRVoR/3Yl++Sqrph5+dM2uay8/82cLWvzGY0w2ks2TvOJT6E7/
0YL2bcCWjo/Z0fldvshP/anxcH9bxYhWsG5tf1M9ooCFzO5AsRToLvx/0oJe96gfbmJwuqBgQp93
iNLDccyf9rBAELBM2eAeA6xamypNgw14C3vzwzX5D/bqwBNIdjnLB8SLcCV+elRi9LiW3SS4FfIa
FsEEfX4TkCj7sR4melEey1gJ5YPdWkN0+fVrr9f+x49I7x9wmWdiluWy+Vzsn55TWrkLZtfwmDhh
g1pQ9jNCRcHrokp/yOGbvSeQdYl4rjMI2VplXxeDOn3nSc+G/y5gBY70UoaJNC27M7rzWDTpbR/k
tKfykvkbUWrtrk8SfT32Pq5Nr5y3/48PgUIoRPHGymv9LMQ2pdPCwNThkQLY2i0OqI3KoLuUcfp8
7mzAM7EoaHQaFXFzuILW5gzZjMwE1rjrLFzuMLLQAe+DgCYslQHIFb2fAjyWhGAXHBEp2KpsJBWD
RNh8Y1Qszb/+DD/POtbvIfDBC4F3xqFo/ZTERDt4HDlyhEd0ivNWYvjF+IB820ek+utXWjeiH27q
7984CGmbpBk3cMkw+Os37gI0Q9jDK02ck4lDo0E3eEF3loPd3Zsuzchfv95PD9H31wvRYTlrqxR1
+noH/lAIWqKva6h8vF6SyXtWB9IKRhghv36V/+P6OQyrUIoFdmDBov7rq4SS5aLEN0hqDrVswFVr
7TA7Fn3w9OsX+l46/3T9XAvlpM+DZ/99UcjZ3cOZe/BoacHpx+8RGYbcM0rxxamK5GMGMF5PKPxQ
PKiJ+VJbeiBHcyzL6UiSW+W63b1UawfQm9x+0wq00JsJ3OUxWYlODNDVIePefKYzCxKFc7nD7Duf
Oa85CS+CVsfaQYvKjr3l9a+zp7Pjrz+k/T356y+fki4y0VQMBn0K1tD9Se69EkXI7pTLcc5tsKOU
MydGP/2JjOUCA3wPnM1uvi2lNLZuARiRmzc/ltU69RftsC9aidagyGba5jVWIa82X4VVZDduqJyP
/lxVryhFd1LM1qMgPJKahnNuJIGgPllmgWkcxwgyoXR5xs5jbYkNVwewugLZ5keWs+LoDa57m4wW
gTxZAz/cC1PY2jEEAhxNR0CdCqJgVu2YxYlDbzfBE8jC/JQbVAK16JAOd0n8ORUk4VV9QWJXq6fb
lrN2t5m071yqoCthvYEFbCfLiTw6sBEN/IZTgoAbW0D5fRnIsy9Ju9kQhG7cumGLixQoLsP/dNih
YbMPbuzkgA48iIOg/r2t4WsH9LFtPqGYr17RrhXfWoyMyCAAECgSlFImIHNDA6uh6/nm0zHf+pXF
sAycwilX+UI/P/RuvZKIgSHI6nBjV9l8OyJ8/8S8nR511+8Igc+jNC6+GoURXBuIdsHeZciPfXmG
n8679kQH6TVccz/rmyZu6eIvNXFfCXipDRavg9nml/V6bpsSeyHuA2PTN/CeRGV/cJkkMdJLzdXv
Xl0IO1fPRlnAehEQj27EaDCmUKv81mR/iXBr2QdIK8FpJFz8XcJ4vcu5TvWJzAo05H7PicfZg2Xm
jphKumqdbb83hCPti9Ri+tAuKCrWhPnnGslf1BRYv2mk5Zt+aZLjrMZ9mtr3VlyNtLza6TTQV4f6
wNgYJ6f1xZZ859IT7b2S5XUWuylhulOBU6sct2NcgJWpMIJK0zy3FpMmM3EcGl5L8ljnyXWceB/T
RZnHdBjMh1hotcul94o+591Cmb6d8UjiOPQYstEt39tSiou/jDPM5iLcNJMmoITx5mbM6aEPk8lE
kgM/SxQh96L6Dk5slisjSMJDASg3UkYQfzBomPJmlniPOsOJ0sKmG0e/YS1gJ1ShbEMor/BXk8o1
ZxysE886yL43rlzdNJcBz2Yk8Si/53Nv0lzrfYTgyg2g8Vh5e6sbk29I9AJngxLOKa2X8ijszDz6
DY+LZ6A6RO/eWWjTdhbUXoRRKaKrIY0jjNj1Zzk5yVvOjO6L5/fqzZ7kfK6CYDoVU4jeFcndRZoG
4KChwKVMpMhpxD14a6iC2W+piGJHouX3ghlt6OtuKzo8kZWZVGiC9PLsTGa9t00rPZkFOEunbJwo
V+DW6PFkB+F19SVbOO7VZkVQIwG5l7we0UuRKdCdwxb3mteMCrcuOThdbxb7OJ/UN3zcc3NjqqTc
xi1FgZ7gCskGUkALxXObJewcQsMXs8yx3ZnTbO34xPLsezTfZzpcWwgACluF2b/qcHZuLR7UGwzz
3bgtYrpodKKb6StsuXkblqY+Kihin1Of7hvUJP/lO5WqBhz2ZJjUF2XTprdFMVOdTJR8BMGboB8w
CGxjprzdZhRw+hbTKx7KxOne8twutlid521mUBcaLmiKshD2aXa6Yt/SXH1phr48dZnbf9EGmJcy
p0+eSz5k11J+eWUDqosE5aNSdntjpzo++z0xZMxhfcYiNhbSvKnbXSgnPjnq4NtVBLt1R5tm+KCt
nYPO+Vb7bdxD7dX8jBWW/SvihlX0ZPNO0BiYh2ka+EgGPJPNgC8C52mRuzs8OO6tYGGIdE3CUDtY
+kjcTBmF/hifqVXcqMVpila6lOfJ434VUGC+UQNPLxmdtZ3dWN05V+UErdp1rIMwq+4AtNu9GmRj
PChegK4NWiim3z7TaVel7kc6dZLmk5cOD6ZP1wJ20vggTVqh0k/Fmxm46K8Q5flT1xz63NJkntmm
feUu5gGHCjYMOdo3IFCdfZt2C21Hy4OSkgOBsuOUQd/4JOKV9T0MGanks7ujxXsn4zqc4MokgCPa
SaUHLr9ffJYwaNOLpCs/cTcTQ0z/Gi7fUElzK2061pcwrtyWlVUBDoDH7qQ3y2wtlT59397/e2D9
NwdWMhJW39q/PrDefJ3/5/xV9l/Vj2fWP37szzOr/RsGAoZl5H6Rt/Ddc/fnmdX9zeXf4Pg2ffp7
FkXqn0dW8RvaK98H4RlaHCjX7JY/VVPBbyG/zjT5L6ZDS+sfGfVs+2+dFxPXA4ffNZ3Mx5r4UyVs
dbKu7NGVx3ACkx/hyhp2mF9lcZXiEr9aTIzmjwkksnNjZumIvKke7gHWT9WhyAUoCskeXG0wzePs
j0d7E49Akqx2oSGexE4GVLc3DyuoYZOEXR7pxZhvkkLgCBdoIp8Wq3bfvHp6L4WKEn7V09SB0CP0
Ud/3Mnxq2iSPyhreyqbxSpYSxtX9RgIvvR7nFfEU5IF46D0wDEM7MAHg+SSPltnIQ13PxbmXEwwM
IO2/e6Tx4MGAdP3lpmJHWL1A4iHWlrGreiP81luyMfFbw4PbTCQRn5IJYTdPWAFFahLDTs8Ew2in
zzffL1Shod2wNHzi+4dwSUAavBgxSejdWKUPAbV/Qz0znnSRO5FvwyjZ9O7cW1tmnISNeyi+wlf6
bKAV6zIw33zOpddeSxAV0hR4PCaYwGHu5WkyRl5dAL0ijAGaQZ8NmBeyxh436RBKdwPWxIL/0nMs
YCKGRNxqE+PDONruI5yKCkwQerGLDHqW3JmQMpQtzK4pakbxJqvvvMCFoTg2+XS5DdrS+KbTOYwW
uyMDN13SLwbiezLlg+Dw/f3167vizpbQ9/jrySphTFPZEo7BUaie96Yc6wOn1ClizK73yJ+NXR+A
C6n1tBKy6J5fkkAgh9+MA/vaBQVpmh7jUhT66CF6t/ep6xfoQfRazeSxNohqb4qzdprTJB3KxyGf
xv0AVvCtNczA24tWBeaBW0UfR8jOb1hXgERjeSMMYmWo972b7RzfdR+bSpcv0rDLxxSD4lvXpv0l
wPj5lOsJJACrq7ftCKmnKhuTq7hz0tec6AFA68q9MpieRqAEGYUUg0vibsOHzLUL+xnpVX1wTZRX
hdsNM4PZwdssWCw+aDiFh8DpwwOmTfvb7NkznApZVQD9EB1ie7UICtiHuTmkN0XZ8LtIrGwpBTwq
qsixkUIj0JAo+pmFFP1DXIXqOtNzQczo6ogZzPi68iB2Ep00BweBI3QvUW68lGNQHEihQDxWeGlY
osjPquCA3a9/hKr55g7leKF/80oAkMqj1U6ZYoPUhma0W15XSQz0u8fQvs8CDf7QRwSN4x+EAoIX
i5FfIG+1Lpu7nvzY+96wwaYpBXcpc8R5TDhyCKtLduh+naOmONrhH9LnlDIEgSTEmmguXft5oa23
QT0BigPefr+ZwaFDLC94MKw646aa42K/trh2a5pKueazatQkvXHoWru/HqGT3C4gZ69qAwwr2gNr
NzEq5H/0e6LukqqMc/r9oXMpwy4bt/Ni+m+TNrLrmLDmz0rmOXzA5sQAHzVDu8LiiK6aN7lgBISd
0uYYZPIz75yneOiNXOKJTZqqe4Q93ua7eRIp08wJaQZ0cf1MNW3udN6llAOtPGtqvRdARupgdT6F
GvSkZlgD+PCx1koLJOukulIx1v3OHmvYGjMLBRYkoLrbyfPU1Ry3zX26aMjNfH77RFL1kp/aqvH7
racTeR5BxQBd80Ya/GDk6UDWLm5Ryk1gfqmPlMVHWR3J0kqfPJB7NNFLuHLIsZgYDcSbM5HMKEpz
Cx+W7bV9JMNpOaSo7KJZVe+NJjMDI5J1auLOv2nUCJyyQLWHT4r6NJwXXAwkZA8tPAst7yTTgrNf
M1FhuKHvLW9iVepJoP/wfWUhezv+FqK2PZfk2WwtoQV+3PUpYhiLoIB2yYtEeL71DJNldbIaWFWA
A8HtNF59wJgrT21N+ASPw2w9CHd9IervBRZwzzspGX5dz+Y84VVbI/Vu2O3VTS/hMGwbeqM7RL/6
WgbC/T2T+b/l0r8rlwTeyl+VS8Q6DO8/Scx//5k/aiWQmL+Zlo1T06LA+a4I/7O/D0iAiFeA6zZw
ApPu7Q/9/e8ezpXF7lH2O99RCH8USw7C9HXK5uPfJAmB2cA/6u+v84Ufm6HEIps0XvnD5uwbMEz4
a9uw1YSrxLFKb/22xYZSGhXimTm11rAY5kUchwu73iPOTdFF0Zq9Tizyy5GBpF/6ONANXMiK1ZOs
KA4Hqe6qNQbA9z5rpAA7usSBs8FGqS4N/fvyNdNOd8EEb37J7WRhGR0LpBq0tH21rQwsLofM8Jpn
fxh864TjfprOi53J+Vq2Xr1LhwLEkLJKtSmUV1y3AFAiMcacgJVxMUfVZhuiE5JI5LW2tp0iHWu0
yGC10vLkwI1XkaK0+sqAdXRJaUicfRiAItnB1KQl4uDyui4nGn3gu/yjIUeKlKYi9Qb43YKG0DhY
iJG2jRW+zjUalRSubUX8KBGYGER0/rq4GFSR0rbbkYlcGgogh7kWkpTNuRAxaeL0ksDX+bbk8CNq
ICjgm2QPjicucJ/xzXOVTT2KOwbxLspI3d/1ZOMSzCN89zNXRF0VfZjH8kl7uBwH6fSGc+XLZIHI
K1dP7Owt7UEGjFp3yIdmPP5Oma1KGEBigqaCB0FvEtFMqsRgH3PYbU1HNmzRTqN/pcellqEmQBUh
PmjNtBiJ/t6EiVys6STAMYQTNLOQKF1gEMILg+KE7sn3WzoI8IomTBUP+G6Xu7ILsQ2FNRFW38Jc
9N9UbLIz3ljEb1XiETmg2HtD5tPDaP3Yf2vnclxpfuF0mWEdnb16XMX1sojTSJVjfsqcsLZ3sizu
0ekR5IoKcROnxXzbcyLekHVGVky5FM1WMROFX42hDIchCjm2hb3OsuKwjmWIK2Zc7o0Ohi4ckpi8
6DfSwhyScxAMvkNVwtWOLAK7jvAvKbRLogVOFYeGPfCw/r2x2vKzNXTCBl3Ue+5Gdis2M8C8hjsL
3RMRK6E496iDNrhkS0hNWGSPTj1+RHcxDaTXO+4dFAQoqI3TJh8T6ZiEDznVvlpcA7iGU299Xu4a
aGlLN0Ys9zVi7UM6F0F+64jY31RdQCVR0Ca+grzVzYz7SVYPCq8+TbPp3uCDyq3Nghn34gW5PtfA
wzBNmajgxvSd95jDjq3EHpXljZeS07YdHe+CGqx/I0Aq/oh2h9RV6t5Dm9vOruiojJDets95r2/c
2nfv1zv7FnyrueUYyCisE2jYfAJP0NxEgd26gAJbqPKO3ZrfGgFToXGL5C1pM3yInTMTRlSUx770
WjAWXnLIc3Ju4wzIfdy1/RdrBurdejJ8TLAP0GgPrAvEf2wA5m1t4+32jdi7oI5xYSh1xjHP+5l2
OsprVJDLfFky2/pQuaiuacvrZrVYmPaDZ2GBFXVvfzN8NE10ZcZ0X+h8OOGe/OwFThjJLO6phMjY
CzcFLrjH1iZ6KLL8qfnsBCp5ctHOmGCBpftpqNAq11Tg/I7WOEEbtSLbbpEJj1OJuM5rzqt/Jwry
PN/F0+rEqZPguLgk7xL3Q0LK6C35nroOS7cPavxKhOn4xH5fRCXX56lfuntu6+YhsNQlRIAeuQV+
Q8NPMT4HduefA3LgIMA4ZfBlAR9zF5ZBdpzipv5CEybclqbiANVW4AJ2qsHxqkxxir38gYYLRmd7
WrYFd/cjNHG4LGJW1jHEt00vRz8HZi4Qe7rEDfl+l93k5cTKPpr2R0KwcAChx8OxKpx8S4PO/eAG
M+5u0eqHZuEo4fhyJgSuh6xl58015r+i30z+8tlY6mmH9WH4Bq3FAInW6V1Tpj2mUMt+s2pd3WqR
hbfTEug7VbvNXpTJcGdJ2RIQMJuPUOwIWAWOV3T7pukTbOCd+R6gDt86y9g85A5VKMYKYp7SfCQh
CNTbt0Uz6Kun2v9gW4M2tppba4eFj1TtQU2ElyfpTLoXK38w0/33g8m7tjoadzyRNvw6cDBJBys1
mN303ISyvetESqJiZ05c2TBVXxEPDo/ulNAOgDGSbntTIdpMmTRGqDzxfwjIcVoqNUaO1X2tqsze
AQJjdkFQwDXHKTro6Kgvum7m+5IDPUjM8LqbLBeVvMrS+GR75GClpqBVbHX5x7Kf8Ath4Lj220A9
mrPASG5wGHpwwmU4TgEc0maJiSRsYgcfbJqZt3Jqi9cKIuVrEpBKWI9l/NISi301Lh1ABDjMz0I6
CjRAkx+UnNQuZjoKQrXu0y1yexPc5GCZwwleCTVo4o/PjAfB+mZOX28NcJeR54LjIfnEvOtgO9s7
P4ibcz1Du4nIOVJX8G6qIsok6mIYSTbXcZjfnAX4jDul3kEtRC3g0oz1WWTC+2zx+42oievsLhnS
OfJyM3xV2u2PpqPZ6IPaHNGPJT1iywxTrQ/D/Cn2J1qeBrYbzKAx0c9btOiXsWvkHjAyvrj/9hL/
IxsmaGhK1n/dS1yx8c0os790En//oT+q44A6N/wT6bU2C/9oI4bub/6am0r+5w8dRJNsVopmk4Hs
d3gJL/5nB5FK2sTU4/M/mIhIqGL/QZyz+z0v54fZr4nixUKciIImwHTp/ixIkdC1OoLP07OGStRt
yjLxgF85ORbLTes50wfmNP6N4brNQ9aq+kbPkIYRMZoiqsMx3wmW38d8IPhrJ62luEVXj1TeM+oc
BrAkPCazz0M9MlaeMjTSbsAxn+c0dFL687O/p3GfXk3l3FzMBNEKk7/y0rIv3PmNHRwqM0wPMUXT
wSFGboiSyoi3a9rqQWepPBVoB1GawNvSumfTsIm4kFgJAuuKKBfvlWzAZsQUbkEb9eMkstNxOuSG
xaJRNzjBMYjD0SLKDk/9p6LQzbtflIRTFnbMQXUJBtCfeK7mycNyFy/e7RwvWKMpBkuTkWtjnuiC
OsyHLePzDNTzmw8G4taGgsApu5Jfk8WKuyhFgnGXEbV+GGxbPji9M59xMDD2JWdSVREZMJhRGOLl
Ls4TEEU2GniVeDeJWSdXfauNz9C1JVU0XowbA3bISWXd2wQa4SFHnXAo0mB6TttheMQEslSb0tDy
E2ljyZs0ABNClCCgzfMwaW10HWrYDPWpNAt84BZxz6fUDQs/siwh3ztF4yaynPnVwwjCla7LT2U2
DEdED8Ne0MT6rFmGLpkpbwmpcM+FHNoziSn6qo3LKWLgtcbQBfRIJQ45+hGKUwlfalK8hVkIro2r
NPLbKqMHVGKXV0r4cSQxpfBBGWRvehGPF4F4/JiTp3tYOkQCTU0HrxgyuJwkAthYgpam2VWApcXW
iF2THoFls+tm3ICnTjrj9ehQwEYjo3X87GJiskqvaFMmyuyjua/JENQ2Iys3XOZvWW6NoEYXu842
ddlrKsG0BsqBZ8XplH9JSPPZulqNeN+C6rodcKBahk3Du6hmxBqNoygHod8mLzHYcqJZYWR/IhAQ
zg7sfO/gI5zAjGdWR91q/HeT7yQEndTiRldueJ9wJI3mgM5JWk1RqqatJylsy3D6XPt2cTIl6ZgY
TY10O/UMOh20AlfI771+n8MCeoakEr8ZlZcY57hjv9xxEhFfutns6S6b8/gwaWyIu0kV4sNATEMd
JfiE7sVYdx+ZF1pR2M7ivZA2Ua2TGtRDP/tlcHTsAgWADCDRZhY6h7CyYZBjykuhdcfCfrEnM71i
/3M+jV5nAg5zuGkjX4KZb5M6+Jij97suXKbpCKuK8ElPRWNwKvUh0zkpo70t1tMGW19dvbtJGj7L
zPmEFr/deq20r+ktq68u/V0QwxyD6l0cxPVbnow9R3eZDz5fVi0/cJCRHEkB4ZzYf4f1aA1nF71I
eEmtZdi2g7xHW0pPFzDZsJMmQmbCZZxdULaaWCygGHS0+y28hmzrpOHIlGDozkUj/LNr9itaMM2R
FgRA2xvydrHb2IRYGAyeD1PpZA/WZLiHJjOLZWuEQ+zQopbmB4tgKpiJrKiTZbZoPWrORgd/aMtT
ouzupnBidvOwsTFbsG1zYf0qB6uWEyVGoUAGKZzskZCzpQ6iwJjbj4RDQEZyjKA/dmaY4GUwVX/r
4Ov53Lg+J0Rieia414rbIAGxt8lxsiLjJjJubwRp99Gb1fy1K9P5A4lj4toG3FztGE8Q02W7CshM
GNsdHN0wLraBhRUM6f50Hv0BqpIw20fa1i0nr3C+gkeRRVVZdNB0/LPTqmFLOjZJE2lfMpPI4hO8
m2TXCKc7LGb1lNCHP0AYItcLceS0YQ4tfRqtikTtgbKyY1DyRVOjYyFm3r9lLkLEQ5NiHylNToJo
iMtpvHJKpEVD5Mi5zV61gfz3qPD/FuZbAHCS4FxAWmIY3hhb9PltvBBNYIW5R4Yv7lEakvLBq0rz
gdFdcseyCGwwKPSJfvsLEMj6oWPI9jCKPkY3kWEjnqVXv0G7C8ZNzUjknKqkeCFZjsiefuax4thX
32F/q+6IBoS9lFSrvrBw4BsCCkILYu1yBtIs22x5SJ5VdjNa4bjvAh9Xld1X1U0emrxdrzCwkpY0
H/oSXB96dcvZCNl7l45p2K2mEL12XU62IHuG+NEJpHdi2jA/JaMRUHlPcfrV1gYRxkYyVofB6JqL
wj18EzZt+6i5x0800M3PnB/1aVbSPUAKGckW6vRHoNxLE2mE9sdElLilHMVxWgwjIoB4BNLpsh6N
mdBXnCb8U0oAdkQk711XjnLjomW9jaFpOSyyRfww6/hEZK11LZHqNFGtHZ9nbWzumIhnh/V6Pslm
EZcw1/LIcuHDKJMGsgi6YXSuZve+DHX6JR6cbHUFzgYdh6XldcxBnZX21T0u3/kQqjA8TVjGX2SM
jXGieXzkefIwp42NhJnghxVfUYI9TCtlbgl6o55mxtDdz7ZZEa6S22EE8k0QDYcMJu9K53Ysqvha
43I/9WyMOL2t+Qa8xGezwb4kettqoBC63Vs2lulHk3HGqW/QvNR2agSbbGKp4fZL2aTp7rurp8nf
Z1Ne3MVhM39soXNti0F4HwCuBLhVa568dF008RhbGemos0smILrG5n/ZO5PluJEsyv5KW++RBnfM
Zt29CMQcDM6DqA2MpEjMgGMevr4PmJmdkqoyq7Ksl7WqVElkRCAAd3/v3XvuXTF5X2JZLMbhCBLG
qWqqjpBBFAKR34PCfo5poN2hZW6qaxs3a7M3HA+10WzbqeXn+Ez0C0m7iX3ME4VeAReiVYEQw+PK
l3Ke7uoqXI9MtqetEdnOFqe+40dFQRxIEg43MzLgBJnFEm/fLUn3ljKs+IUBQIFeSaa6tamHuQ4Z
nyHAme2zEOPYtzvisGO9O3LLyprJAQlaWvNCdfPM2RdgJNltb0k/ykev7Zx77KTqCFTiviqcaZMb
VX5wKhqKTtfngPHGWztj6BZ0H2ZMF6e1nx00/6/YKDhBmDXW1MbqnpFWJXvEIxmlVbYZzFy74MsB
T1AreBBpW30YM0leTJYrnA9DZbi0dbs429dwwG8Ma2Bo0nVmVK1U7YXhvWt39QYcwHwT0f9aGACD
lWur/5ZQ/1YJBdgFG82fl1DX70Wx9C9fivjlhzLq1x/8XZBh/mJ7EGKAmjuL6MH9w0TwmeqKVR6B
hfy0F3w3ZJC/8H/ZyFyRd3iLkuOPesr7BdMTmgzhCrwJy1Tgb9RTYM5/HDKYLt4BdBrItUxiZOmk
/ThkyMhqm3Olg6dzinRad6KMxdrKlnZwQBNkA0VBGD5NkTrfDq1N8002dX0ghJrEy7mqB7Scma6h
lGzazFpHIPwQY6JkIkrxTRF8fjUs88R8EvrajHGpr+bcZeDIgZqoITGRzmJnEAQ1oyEvE+wY3mpi
2WlCYOqcd0uI+SP8hxrEK9NNHD06gcbz/BBwpF3Q4TiJ68+RKHiWij1/GZTqn0NTMS7z089Ravo5
Vi0/R6z6Mm3NO9B6XVTsY2eO37VlJjss09mRn/liTWXSrUmHMi+A5jPIFZ9DXYxo8F67ZdZbLlNf
nIPZqV8mwXEZted+mQ6LZU4c6KRBr8qW6bG7zJETJ0x631qmy+MyZ9aWiXOW59648lTAsHGZSLs1
l1lo1HPLgFNf8omIfVim2HKZZ0uPK28uM26CMvLrdpl7t8sEHDF+eZ0sU/Hoc0DeL7NylNPKT5b5
eTpEZAMh7mn9pRjgpB3qm8mxaccS/DUnVED6E9qg9qJjON9YYXsnmqZATQIwOltL4CYK6zIz/QKx
2eOYpXKbdEuli1KG4T/hKGfMkPF6MvTUx3Azs/X3za1jl26yse3AOhr0Bj8ajSGRmYtbp7/OvaxY
NwOHLRq212a3xHdBsjMW72X3LKDEPACtGK/6JrF8L7c3WuO2vpWntP8iQggMBKFHnKNI0lRS3LDb
mufUlE/xYNprPK/pmrH0RKxJGNxNnVVtbM3K94NOyEIpWj9Nk+SWIDn9qiMrYR2AcTkQC4nAiCTM
3IRMF3V6uQ7mkq3X68tgn5CzACc6Tz+wzL2JwNO2pQnhBjFMJm65yVnfx7E6NLPIV0A+6B+6Fhuo
IU1OnNZNyd3mg1k8oWyNVoi30VpHzZcZwNNqHh0NHa0tGJS5vMsmsvyw47gsOhEfsz7SvuAVDQ+K
6IxbK1PqPDGCPDpQL9aJFtHFEGMPp6KGNdRX3DfctsNqtCe5U8SDAraOIILrZrBkRIDmZAKNyXdo
LYSwMWk8O9vMp1A8uOg6Y5J6xAAi0BKzaXeod6Mwcm8ZWzENQPvrud2dlKk13FlwJC2TA1UaiUfB
rCTZ6FYSn+xad26gWQTR02jO6F87kWQkX3jlUs5SYfP6fXzpuZMkEprcsVWWCOq4Gr5fvTFFqVlf
2OqL5DCUC9snK+eETwMMxSx2KCnr/q6PY3NAsfUZHRt+5simuGiS5zRt67lYU7YVwL0jq5H+pGxv
pgolTHjNbRaGz7mIQ0TfkSBYhKifnNsTKCucZ1QRoA1EPC6ExGEi/A54oOtuqtxo0xArims+dyUq
9Dcn9QjEe+YaeV2/yrq2PJLoalB+FwGyeoDqca7tKWliMBwgt9vgvkgpDn29MhBoyraWZGRrYtz8
d6f+d3ZqRuQWPqI/36n3L8NL/EOr87cf+V0IYBGivogi6ScaFqYKNuLfup20NH+RuLEFWkV0evoy
o/9NNSnZo0lWx4eHQMCEAvfHHi1QTdI8BS1lYEzmb/6WEICMze91AIv1jsQC9k02b/xXqI1/3KIB
SmdQKEJ5hz9YdSs159CTe8H79OcMp6oyw/omirP6TTmpJMwq1W7ZL6ZdQYdDIQhwLR85HbmBCOuH
NeJnv/U0BcKjV8+NrvN7bC1k4K31ZXyN1EilK02B3SoZOW5hEEnAOpiSYb8uQIACkTf6nV0pJ7ix
CRJAL0Qkiau2e4eGhREoMtGfk5YXXYFPRxQUNe3w4oVqenGQTcfrMOKy+SiQWRRqtItbJ9OrI0IB
9crel7wgsZmuKbfFWrrJ9EwCcE3TJ6TpZwC9eGeEINB8QsMLpS5uwsi+Ea1GDURlJx86Y5z/VUDM
pw/sj67z51eAdxo4N8IPj1yIRarxnU8snwGqaEFj38214R0sJKwbDBA1vbMS0u/KAJHn0M7LvevS
UZLMNslHg0BRWn6c6v1uBsKycRyrPHhz159nbB6kOZvlNxGnGhgcq7mN8IRsoK8k585qSShy2Vwe
syxwdwSjqG2HTejKdeuHlnptb6nhwkGIdC8juQNU8y2p7Or1u4fkn1g/vR/FunxoU3eWGxhDnm4i
n//JjKdcQgECXRV3ZpkHz2L59kMy9r4IaSLxd5BhdolRE+U60HemKyY51LXztlnUsmM36q8qFVwG
zxrGK8gu6XEokVoFE//FSijfpSrFCZLbcBWBQLkwwoqgLDd4DM1R7rw4zh7TAgMCNC19HxdDgaij
1nZpb9jrxU2+mXXcQiuj1fuTPhvfCru7GGop9m0XWHt6ZthiTUjD8Tilm9HCMMHRL9paMeRELzma
Zjm80R5AZkn76k2xBR2cKav3dUvLB3Fo76O72LYxZnUeyvTS6Wl2ZE2Kcc/4Rlme1Ct7EQ+uU3Rk
J9fEnEjS9Nit47ipVignvZ2O1AaeOnZOpyjGW4gwhCi2RZyc88ioLibm0nh1CvXuEk5dg+SgibKi
FVjtRxwMmI6aZg9ULj5l2HvOAYjoa9qw/dlKOW2vJFl2+aaK5mQ/QflZpMKhvNXidrxqWsEFlXEI
wc6d94O1PJsET9zkHFOfTBIzXj1gBBfEcHkggsfx8q/vnZ/WLEvXXcpkuFYGRQrfpUcp9f0DI8M+
CEIs9rcAceeb1kOdq9EzeqRfv2iYcVZBo+DeoVf9Nkh39pu2oe1okvHxDV4O2l8Euseq1asnpzIV
ULBM31Wu4nRAym/FYewhr/gtaU+w9yrpjWKX8d1flAEnLB1W3Iaz7LiZ8lLeothAz+1MfFRUhNPZ
BDjgs1xN29605LKgovOtLUW2u9VqckNbAM9fMvbjJfq9+ebztlUJ0etxbE/nmoDiC0YbwQfxbvTy
tByRJDKaJ7gd1WXcxCjSc3rj0dqgRf9a6OmO+aYGPHL0kCLjpbV3cE5SZ5OS9n3l6lU5/XoU+FOY
x6cj94/1arn8KPxdBxmyLRmVOT85JIdKNGRG1MGtRJ2lrVsBoGeqK+0umdHx1vQ8dN+uGu0+mWKE
jtaoPHUeazr1OxcUGx1WnkEGCBl6bDft1QuKC7TXXjWQL6vIZ3pmGM2H0WUmMPV02vav759/9gFQ
FfC2cBsbjoTW+sP9UxAdX4sodG4zG/HkmIjxEp9QuK0wYdI6LlhngoVPQ6XMElNECDltl/RlPdCt
kxjs4INnz2BhnsoXY3TEhT2M6TGSCgxllbnBfeZUIEkiQKTurx2TP734n/vxTxef5C2qaSmZlJo/
v/chp108m4N1W8KMpmXWNMEHdzPMp5pss0cxx/MZqRk5pXSddu2nHF7SzyI8JO6Pn+4BOF/1IbOG
+lA6lXZPYoq3w9TVklhadcXV7DbxhSP5/APFFNL0Zmg+erYJviKGEk0wdAewgm7vpxVUjY6EgAIb
kcPYKLHm1ShrlqGuC55kJJK95mrusYkrxHa4wLdZA0aIcmN8pgE67+phyf2bOJ7PtJVdv5VyfBdh
w3olc1MDTq+k2MyGgnJUpq8ih8waGUW1MlKlDpnZB8+MhegYDOwan48e9VP4jSDeqN8QssjbK1K8
X2MtbzMJuXGdJ0bve7KKvumqmbeJHgXP3Hn9u5nlywqyXBqmMscupto09WVSZuasfATToqOReXqv
KzkTn1rZ8RfGFG9GmZcHZsbjIR0kQuNa9mDhMnkRjUOztpxsvEzEzF7y1zcxh0Tu0h/uBPLOODNQ
7QGc4Tj407GBtTrvwGBW5EcLqHgEK0Xj6nNtzgjO2U1BFfm/gVDnKNxyFFMvNo1rmpqsSZswbw6R
VjlrYPTZsYqzBnhfrsep32tJTDpjWGzbKl0eV+iLr9OgZw8s/+2rHMz+vSMmUVt7tpU76wYgHYoo
jmPnHmwg8nh94j4wCyMjVjELsm0mGA+vGHRCrAq1cU0ennMYzfwB9j2dCSeiF4Z0D/xAZWs3Bg/W
wLhV776Bb2SJTJlR1mVV7kcxNzuTpxZVY7wcOZfvVQ1x+wQldG9pKcmpo4znjWdMT0KpYo392SDl
copogic8ELA4uVkT2WBsJvvoDfoFDtm+T49kcen72cug1dvGXO3mSkblGSMq8jDVpdEj+0D8SHZr
lq2QEEHLL2OmVA3yMbiiaWWH+4hzC55XpGPpqokURhPa6rdaPywHHMYAR90d2aqa3F7XVJLEB0VY
YVoi+3Q+Lqo0StLFd9MMNf8dtMDqVlMk6bS4dmOaS7hkcR+GbXMIdJNdZxaJ8RoZQYzdSNgqPWlt
uxx/PFB0LXCnDeFH+muO3RIrYoX+nPAvlOlaMYuLkI4vY4QydVfhgI1cMyemGZYwjC/gq2KX+6mb
b5LCI0ZZOAlIYs6W+xZ7Of2IZp4/pJ26BxdvxSbrYJIRlRIwRNbrediYADF9t7HjyCcf1VmhreIx
iitOmasxrNetZ9FusWhPQVObsw8GArdtWQEpsji2opJLHbSZA+FMjpNH1zJ3Bp/NwOPKeNN88/kg
/Vfjfj+p9//9P1++5fACYkxG8Vv7QyuZFYVa9M8r23NcFO/NT9F9yGOWn/pDxwPrDCMgJaSxUNMp
lX+X8jhUsEtAkWvrv9e9vxW3pveL4S7ACg5A8LUAV/y/BrQJ+wb8neUJaDC/Wgz/RgOaTXHZyr9f
JFHJsDQ6GBOXBCToFT9u9QZmvryFYnoqdK2MKmytJkeWURTBPgbZpTaoZlqYh0av6u2IkMEg6qM1
3scxo+zMYTGsFBPU84i0xSuxyCbz00hkj/kovAxb8tCI19CV4UM+dg7JJLb11JtmS3ox6sUZeVCA
XYz6elWyOJzDgb/0EdB4aqeBCaUcSArApVjjEAHfZJBIXrXBDKaT3lTkS9MZaC/6xDOLByMNOuei
mZco5y6zB+b6Jm7Hb8k8cbaXDamA9rLGgtycJ1A2nHGmtVHryCEx6z0PiTWwPTBR0s6pEbNPV3VO
IF66WMjInCHYxJAF24KCu/0gCC9boY0sZpSxSW8fTBtrtcMafGebHQp9p412cky+ofaeNjEjQr/R
SR8lrELKXSJjQg+N9NpmI032/BPjjCYhyNctov497Sx0STVHm00rtBeSj0fIzqASDnXjaMtszthU
iMRoALuILfH7VBbqAa25FXpmnXtvCbFnbiYOHSHB5Qn8DaDw3HXu1JJMW7fAtQ510BraOmmUlZ0Y
ySIaceog+dIPdbTRIAf6JKuTNVSrflWhfT/aXplB43O4ll0Ou0OC5CObeJqGU9u1S/piqCIszvZ8
WxWhGeuAMDmMpAKtYVtPAwTTAdf7QI/QcQFA+GZQobbGFrqnwJVf1GxMtG8bbb73MjCbBPcNToyC
QXezx5ixevEQctJ29E1XmHIkEbDNkBjvFvqizkYdWkW+yqFcxOKFWOU65JvLaOtaGW4LNjNZKfNy
toJhM5IhDiUMGmfcz7d0S+2NF5mECpFFmfjx4go3S+TJEYa+Vd21jbvK5mXc0Vhy2GRzQMN0dMHZ
a859SsYcMfWHsKvPdJATwmfmlROXl2Y1Vyip0p055njp02Jb2GnzgCznZuS4sKp5mW3IsB6l2/Qs
9IE2jBMH26BHspolDcKkKNrMdpVcVLmmH5RFYGOLYufoaYTYpI1oNo2GWw0gdnw0u6wkLbuMT1o2
zQe94tGUDHYevEnCiiJGuRLolZOo1XwTJ+W2LHCSHC3DIDImHl5rKHhHBDXhqbKdDjFJrm84zu7A
H/qNqbqtSeQxQ9lqTXMVRVClIeujKxXBCo3erbn64owCCV9QqhXqHqKeSb91fd0kE8jrpvCisHCC
wHYF+5DMd22sQQth1IXcxcJlWCfimnefnBK6UJgXxlYd2Ge7d9Rt09qNDC4OD9u+AhWbOlgzi3Bu
92VVHYrBuquM7DZ144tZBDuv7hDGyfkeG8au1Bta9eFw23jxAQG1XLv6tAkTrn5I+pDbmw9NVe3c
iWQAqTEOsrpxW6us3fTBTJhYYD5y0CEOoMhxD+fZe2bqHLuLgdz7LOruYq04u5UQyFIYKVWtxSIY
u2dTcSpJiJNc6fQmVxKz/o3OtGuTU+L5jtcP3FuqEQXfh72TDfKPBXG6d+vsDdUCuGepe0eb5fII
OoGUa7KmLiOvTfada0Rrnoql61bdECux0Vw+1FwWlyOKo5dsWc3SLnBooicAP5SS5m0sK5uk0jai
ckzqLXFe3rNTRV909DqrTI4fDHXEnh5i51OFQJonFNm3NALGOpIxNw3L+g0tGlTNs+0d0gRCtF3f
DH2rb1km3BPZcoODTcZun1hXOvI3nKCHR9sml0jleh/OR7vT+aK2ell1l1ZoRbfGOHrIPvTbudZa
+Ef5cxOSvQ3B9gqhM7MjBvdIvx0EiA1+b+oeLeK81+nJFtSFwdsrzZfIjC9TI2J3qECPpMLbxUlL
zkVqb2U+B3egS88KKJGPQCV5cLTkwQo95iBa/9LM3hc7lAfZEXmmRKe2ObAzdIHDlqPlokrZMXkN
uIqVebk4SXaDW78V1mRtrHpu9nor71XgpNzAaemuQfL2JwsN3WUkjNvOUxdZEz2iMYJumM1okxBU
stIyCfO+kpQAxNa0/HRZS5XmXruNsWtiDpAjX12+AlBY+Syj7tc0CMWXzHI5DBtE9IQasUsYLs7O
hFOgQjXhynZr9ZVEYoXorOqR7PgoSCI/nTJ3l43dfIjKdt+q5NjHQbprMxKnQ5rPSFC0LZsZxI3A
c5i4mB4UHbMz30yN7wstg+ZeTrNu3kQUmSuCCqpz1sXo8Ya+3FDFRq9qJIJikB2WkmrpnWUPwuyB
gZZnr5/ZWBPP20ik//3UXFaxk7+RArRn8vQlYci66fk8Np6k1KfvH5/6yTiIGuMNFaoroeta8+Vo
mdiXLGwv626OxMmKrRDctjGtmi40noOyU6RCiLRgoksTb+OiGUHyYhTXodaTdlTWke237GsqHpB+
lVayRkStyIFX3YUkTcKPpVR7r9PjVWBoD5E2LNvzgNgS1ojmWpeD7shHCEnFlR4qLCGEpINKgvyc
dLcY892DR3rgceyNB3PU1SvjMS3cBzm4ma0FX7ohFkqQKUOrcyLdw8pwKbfeG5LDaxE5sd+aQ3vb
WMX1UGiaX6XaTU5AxFU6xk8N8sptB2f7iGTmyW3M7J7s2iNjq3Yj+HggBbLqK8uruR/QFL8sVrrN
YAX1wRhpoSXYZ3c2A7+ViysefwE5wnHTPyNbaTaF7mrnEDr0o/KwYoFscD8YTYbrzlJQ/SMjeyG3
drpzBg3RTuc+G6lFEpabO48O43oktLaO7ydK7ouw0FcjytGdByF7ZRhjiTByeYj4whLSIIwU+VrM
guzx9kLoJps8+abq9HXSNefW84r+yWj6jU5j7hKFsbWeerZsxJkCc1Bcm5E/q9pcKb3OTlRU5T5B
gMMZoQjPQmZ7AEJg5GGUboBAYwbKGdWz3EbdjYZ6Z/GfV08a6L+yncb7vsHUKFAVwwYAYHNRtO23
KnXfWJ2zLdgsb93VQfeAJe1kAwdADlVPa4tUlE2gbDaI2LPXraQ1EllSL3ytTORlYRixX0qrIrOs
ocZtm+mCEba3p2gf12CR3ki6FXQes1hcK9WLOxbIhgCGzqDvZbdDlKHPDRsIv2bK5tVoxXPleMYp
tCdrC30xftQHBKRQFUg4IRl5Mu5oXYvXIrPsVwK/CC2bW8Sb5MWvNJFxYOi45hLczWpGws8BuD86
VKAImfR1YUiCvSzQmuiia8g6Cx8g5+ThR27chxFpZyIfolPdIbRP8z688zQOouLMQcvPi/4R/+MB
QMG3MrDtHYCoV8/0qlXeqnHTgcI6BEUJH3+0vBUb5Y5vDtI/2dxe3NNBLsuEjkf3tW8R5suZSVqh
GA9YkIdWdVCxB6blPjILfG8BIhTlimxvtEgbozrpj4U+kIdgXCZRYjzEpl3vyF9yT3GUl6ekxbKW
Ot7dNEfbDLTrbR315k4Xr+i7ODQlQbmBNP8gQpLmAOrjbzSNNcEnat1YNdCsJDjW9lRsyAHYzzSN
/LzGiopxWfilBg89NvEQwl1iSUEyANUQ6WXVky+dRl8Hr72wOeRvdZfLnHvqYSRJYuPoHnN8YohI
jpvWiXDzNeVKwi1C5wt/kGJfzMpDWZq33pCbOzs03rKieyjVZF1pNj37nFoF6P+0HYfC9GuFNpkG
BHJFqz7TKum39azJRwL3mlWLmuVhbHFUSZmw3UH+B2WAitwASZfQnE1XMgH9Beiftr0atyX8Ez8u
g/hbWou1GB1aXjF3OkIDnHAm/JDRDR7IILmoos68rE2v9buq+OAADN4pajYkxZR+RN46X2l/NUZN
tJ1pcjzUuHTXmdnRKTYLDzsEBx5ZuViK6Qqd05AFZqJrsfV0q7q03eBVb+pw7aWjvcPFOd4goNe2
XsOIdMrINRiF8q4ALlwW49RdSlxWeVkN/oyxnymnPl3KxDtqcG78GSaM7/R9v3I8Z7jAvPKtpObI
hPbMeOMF5vvOEQ3oi5atWCbpdsjmQ0BvfTNrGpE6H0hjaePYjX4hmkTt8WRfV7FxKsaIJTKqiMTp
Y32rFCVuL2tjZ7Q93DqUVEaSnNCKsYkm+lFP3QfLieh8x/PL6HRvQRe+lmXK/VMaN117dsrgAa0v
yoyxCL9qGq3QzswO6C9nPzScC+LDvriqRL3lIYlhg1zJ0FWXQYCMWCt0wchI3SQDJzStSXS/7eYm
XqVuqF+mQUkq5axdI6/HQZnm48y2kAR8XHaDagVyLdpOrtscYE3ZXxlZvSPZ5x4JBtypBrKy1WBm
LfFUVv6ckfhXbuJY5JdsW6Rtj6WRccgrawdsRV3cDO3iitFGgmYSOyVoQQvpbstaj0DwtepZDoIw
nKHHBWyp6mHoXII+YXQcOFmnB8+Jih2uZchZ0xyeBr2ztzW8LEbNJBmV3hVSl+S6iDXxYcVNd5qj
2D4qwyX1PZvSY1cG09YazPreLKZy7dbyhTo+OaeFSZEf6hBKQswJTRleMHwg/wYc01no5NnSjh93
RknsatJTMWGt0LatBxqnjgGAET+z6wvDXIcjVv+8AotN2yhc098AR0PUZmh2JLdg/d3gmw+ubNHa
i3v81c07b4Vw+sUJM64YB9szFsICOM90sOoeJfbQX4q85GjRRA77sfeVSXe8RtttEPuDlJuBf8FR
qJ6xw/PrGw8FMs9OSDYZt2s+bE2ZAL0cpV+OWGOjUs8OnB0PzkIJBMvRb1muLGijCwEgt4oNYWS7
JFJXFFTubZeQBUI5TNfFGJPnPgViuyLoNT2zXbMTDVQMl1PjnQq0ZysFv2gtA5yHqJx9jSi6VSlk
dXKmZqHQZbBFUxMgJ+lZq7Rt9FObVu2xKY2PaoY07jEhWuoLOceXpBgFGzymOboGvkbCX4EnphBK
s2wAtKgJcq3idp1WrnYazARvP2PstMzPoe08lq7XAJMSlT/CXlw0XttC6LtwoOcBgIh6hnhlAAwx
v8rtgNPE7ftcqhu7bM/TQlyqF6cXVks6DdRa0ih80L9MhNqIjwf3wDYaX49GVmVLD/YRvAHQdsri
4DIdB55UvwsIakNCxBppCaLgVP/aO8lr7FgH16yux7Ycid+acD5V1Ykl+lEFxJ2Y3bih3OJOFlg/
2p6xAU+DfjmLTu5c8m9QRbHxmoSU1UrcTol2cBOMJL2d+lUlCo9iZy6eKlOjdTIMg0tEqLhn7bwl
x3DiE+G9T+2B6ssd/LCmJGwJpiDGaoXZhUI1iHEfgKNa4VN4BXPj3SQh809OtLtqqMh2Go35wRXm
tTN7LcRYIbEX6Nu2sRzU0jUmfw7L2trO8ClR5CT3cOTfXVFdNrM8pa79wvCTCdVLK/Jd17of2GEV
pS7qskIgaWxyb10lBagJlaznqv/AU4NvW0u/RpUWbSpTUmgqHM4S0lPGfJy028QL10VBPyASMANY
tb4mZXJdRyzQftPV9ugr3XSu8q6XR41zvaJLzuBt6CnMe2gW/CN2ctWn+crTVbUpoGUSxYQqZKjs
k8rFCScPHtlxGQOnWbelkxMe2bKsFXQJBy2fmKruQitn8msbGukrpJ/1IWYAe+2yqrWgO0RtEY0b
VZC+FyF7e68RU9Zsc7dhlI1zbqh9Q0S022zqhInlQ3YxBglPVBKAWD9ZAbgMPBiTftGBRH5t0tFJ
24sAaT5di1+HX/+/e/a79/LyJX9v/tfyi984XLDORe3/+fGPza9/Dt/L9Uv78sMfNp8KsZvuvZ5u
38me4kd/HdQu//Lf/cv/AWspbqd/1Y3XOZn+ZTf+pWle3qKueW/b5oc+/q8/+VtH3vZg6oHUhgpi
LcJrD8n1bx15uPIWlHXLkq5lI7n5Tm5myl8YdhkmUnKLsgol+R8defHZx1841gaQ7qXF//tV+E3m
wwX89ar8E9nPoib7rh3Pr2ZWCMPGEih+eHeMEr5XbjCWw82uNLV34+wjKiG/ai4n5NjVh19vkb/1
ShJpERoj25DiZ/h2Rsa1OXPC2rsL2jLX1VdVABsegqjzv/se/s3PxGt4Bs+o/EcFXdhq5AmpVEG3
SzufLs5V0+cA8ar58W+/0IL4xp/My1Gc/6Sm72n4emU9qz3h4x9pln4EWvyR8L//yctYxFc4fOP/
8B21hJCiEx7VHu4CEn0XIGsTgSulcv8PLh33KhkZDpxtF4fAj7cDyLDcLCM+UY9B+GLUu3QVlNK9
qMl2+esPtfymn248omfQovM9Maj62Yng9AghyERS+2gYcGR30+0Ujo/IdB5VD23rr1/sR00ldzYi
PuT+NnYbnBaIK3/8WJqwSp7Nku5LBVXEaRgUJG7FOUOLX3R3kXKZyEfobLR//1Z0bSZrBkZ2oup+
frzIqOqILi3UXlVxedfVJDZYnpaSuvkvsxuWm+0fLqjlSFaFBXDl/DRYm7uE/mmZq73WkTaSdwo4
tCS76q+v5D9ZL1z7u1f5WeOAVRVcZMareKN1kvX4iOurOBaMd/6TS/fdK/20MlG2RWVf8EpR1k0c
IpKXmcAZghz+5eP1D+nOrov60V3g8qBUkfH8dHtghrfcHPLKXkGCI2iwp4KdVDtez6jlN16AP0B4
taBtY1l7Hd0A/XjD24DiLY59BRvMH0pyLt0xBN2NavzNiWKMYgkaQ8yX4H2c9GNiAHsIZ+R8yoGu
U6sZ8R8Iz2rxXgtAA9hddQQr5MOh+HTg1YAI9+RT6sjyYAUcUXomN+uBseQeIzf9xqnwdkPC/Zw6
ox36aGm0fJUWFBt9RcBp2zIC6NKs2LTSKe7whZtH3ZuHtwoDLghHm/duC14lMcvT4DY91h5oPOVm
MjP9NUkBFsQN70eTnvmS4w5ap32rtiXKXiKf53LdWqYFgdgIFs9Ml+FvqYzW26GSVNtKD8YN6AYQ
PjVnr1zn0805C1eeOK3vtIX0A4fFJQpjZmM2W0DBRGfbRoTn+T3D6COtJCqKei5PQm8punLCIVwv
13zUw/IpjBZ+bCiSr6FbZo/2QPmBmkE9V3YunwI++5IULNSzys1u5j31QMYjhw6kbxgTzzrdZBQQ
molCqxlAL7uIQG4QRbRfAy7NKUoqdWV3yYdOXqffJbZ8AvP6MTZDcIcRp4QqtLx7sBsLyqFMoWGC
B+fZ9rLoGibXeJuMZOWyorcgtfN4B+DdIPAHBQYzkK44xiHhYCs6F/FliJjqKrHD4oN+vbgUJVJS
u8usAtvAQFPt87bPaCcCegzci8jmkmFm5GN2EcxbM5p8uizhvTsvMuTQidOv3rxkg1cDvhYrgjhP
nV3OPqdNO9vFBZZv/Ou98mhKBf2XKFCkjklBY9anR09Ika0XNYfTeH5ytcK6H4s0/6ADi1wmDTl1
t6ycaBKrvZkIElWlLe6NouT+sTj1olkzrR5iO5Lakp4yinUk5sbK86iBVm0wphaKNBWSWRqm2lLO
E5gFX592E9ouv6eduZknz4VGofpuhTdNRY8t3uF+BxgieSHwgpbNIou1wU6Gq9jrs10Dgv92ACn5
ZQZKtLNU12bbQaslJ2JlYF6dE0ITV3UTYshiDiBeZ2+hWxGufDC1AOl5NljNQ48D/hkCmEXtiTQY
ii9vtu4042jrJn01c2AkIVK+CSsK068VyefHMQiLDf076ZMW+UE32OOIbRtH3ojYijCf1trUwACP
cjuCTUxUfBdmHpgPvqHOYOvrDFa1iBTktRV5wV3S12DAIjVG74XyrD3jpSX3N7LnC1N0X1Qz9Tsi
DBn5eSjiwAG4xXEwY5LX4v9L3Zlst81k2fqJkAuBHlO2INXS6mxNsCRbRt8H2qe/H/RX3bQoFlXO
dSd3kB5kOh0EEAhEnLP3t6tFpUh12YiUvmTwJluqJ2Ez3OWV5smieyUgM9pnWMQpn5YW1l3HPoQt
LyVnwGE9u9ivOgmPKaCisjEcSSkAi8GTA0zqQnWHTTbZ6ZIeMmSxDC5YsgAIEKHITpnUrIq4Beb2
aU4w5I3OpnJTKbz1CYz9VdeR6kA+6bhGpml6WU81S8zf3dLgurUsfiEQGHEsooiXdGicg96Ril0E
PbnGiLr3Q8uMSlhQn+fk+KWaUobpci7fbCZeIzxW7g0Yl/5no9SUA4L5vBcaiXMQFtpHQ01fTJOF
sq5ZPyx0H5QfUYTBshpXANqJuTD11jn40MQuRd+ykr3vtFq3rrapmmGN4tAMjaEtVmAKqJYVBNJH
s01NE6L/GZr5TAvNgVA3KjMYBGsdpTd6KYtNiC6Nh5CVN00176sL4rxTUTKZOBq30SITBrVk7g7h
xP0qs1qxfl91+zD6IRMQiXNBftHNc8Qk3pGymwQBZsLxB+Yes8axk4BILc3rODA3DZxCkMHI0E0a
yUQeFLNpD45jNHCHJtvPgYShC0W7QcGHJ0wtQiVuOuBrcN8RB42uLc/3/tQC221Ze5SA1aNHUpIn
XcY9d4t2o8cmWpQcY5fua+qrK1p5AWWC/WjR3jhJA07OwgRBoLi7zdxAuUIJdaNHevddAQ9HwxX7
JMbJp0jV+ycnGZ2VMyJXNCZhIvdDK5iHVXZTKrV/mya0jusMUVr4m1iqADFB9MD7/Fh3auBpDoq6
MMiqpVT18sYYOUnzWQy2LO6vilmgaLb56L3HfStRmD5WOStvnbPiqJkj7iMVXTel3J56wvsiaxkN
Yh2ewYazVz87yGdCgEGbb6S56WWAFettHmKKFWHZo8N1Y+AeQIlASHPIq5gisZstMV3i8O4r1V04
JRibPKkJaoZ9jFkGfA5STswPEiKx31f0XzPtocm0bI8FPNsXtlRL+i9ttdfThkwQkYHZXPnVUNjW
xdi/I/hRftasf6jw/G8VIUP9Sk3iUNkaUZeFewgNwCqQ6/qdszc6bGykDrTYoZbsxesWoohb27+b
Maay4FDCeCtNK1jglEMBSrYtRMrRrSEFV6a6rpqBdX107GSkgVhLeZtbNomLsdG6lFUcnIASHhK2
Xr0VmOMpCD07hMpK6obpHYE9Q0q/G7bPvLk2MMnQS97naZysolJ9NZzWK4HywRPSUU+ZSrjRLN4v
Fo7uYJqxciWIlo9X0s7mbpQ2bnlPNQBNMSLYNnWkp1XoNaHwvCShmaztXkvWlO2B9dqV+J5Jbbhu
+UYTxB0QbICOp1VIztWna17X4GeQ2gJ6I+L5RWoPLltLRdlFAxSqDSxV1jcKLiz6AbsTTkv4LGlb
Y3ouuWAvaQkOWjqj2W3Pb7Bn8d7HfTylWM7+OI9Mwkr/URn/YT5qKCYbbaOmXsUHdEX/q7uSQatS
8K/ZJ0i2ltejPssTNByl28StiwteeKIn9IxmsXC/Oqh99AVxdpp/DxUCgTpwPuweHXJtrGK8A/we
+uWPLaEjeLiqBaqQlzxtv/k4KTfn78Cnk6ELhZejoWEI9uPuMfOrMTozC/oy9bqKTVjuk7Uicj7H
eR6+q2KL3fnxxKczzTygPeePqbjv/wmg+uOO55jIEwPfEQtKRYeCVaJAv5nTRYzr7IUAG3edoB6+
sWAr3r5/dmBOC1pIdB02oYDC6yekHRUUH7dDw3f9/O/TT/0+CG+6aSE3o5J0dDwp51hYx2gTL8wy
Y992Tfa70OduQQ8fR0UYbrDZTtOUFymMSW7vLPaaIuEXl5BtYfxlL2xl8r1Da2w1apw8G+Aw2TLF
Ln1haBHxm3VcXyYWqZ6yq6IStwCeqsBnVdYHDq5AgzL/TieV8EW3DKJwgax3W0cR9mH0BR9gfxzS
x5n8+vz+VSQ723WW/ZSQ1nP+XohPAAOeFS4PASnTmlX2Ry61gDxzwJJN4kmLeCSTVASiS+Jg2evG
d2QfiqewbaQ3FmobsyaeHjDZ/vxP+HTOdgExOBr5fjwSpunRL5Cj1VtlJCKUHGO0NZWguCiN/qtl
4FPFglEoVGgWendSOo6feRu1BH7lReSR9qXTBWHhyktLLivN5ZxhJRjZxpjDA3La7vv5C9Q+32O2
KKiBCe4QQjeOj8PAcoyuTvvQM8DU+B4R5O6l4vvuc9ayNSZ6yxxvXMV0H3NjfEzcsfpNO6lfA/A0
kbUTFhbN6y2wGTA8jr4OZMl20iDtmv23e0muT/Or8oEw72aPZfBP2eD/dSX6KvpZI93/LT/Wnt8r
p/8uTP9/VK8WlDB4kGfU4yTpvv1Zp/6v/8d/16mtf7lYq2lCaablIPhm3v93nVr8S3VUG1MyVWzx
gQRp/8vAb4b3zFUpPGHe+neZWv8XZVGq1xQ4XJCQ+E2PytJ/VaaGQqljx529uTgNraOP0IjzRpcj
GCj6e6O7NscrwFt/3I3/TdWY+W7hnptjVlljxNEQmKhSbNEEo3TQFZOJve9IAIzFLf2/9/w/GGVe
6//41oDZGAbOefhl8udGeS6GN2n+beHs6EKOPheogQ1O4wyBXcRWDziwq+n1/FVg7fz0laY6TDyo
rQH7NND5H92umQUWB4hfMPnk9U82pyhmIhXbLcmhk2fyRUQthxRZTVH+0O+D6NXow5qemAAu2/Xb
qKzrR8IddLGMpiZe1dI+aGbWQZXpIEe7EBo3hc+2TZeoT6Ak+ncUPbDh2FkbI2dHoGTHdnzRWJ29
dIryOXP4YCM4WKeF6LwWZQrW2lBdUFQBFAKs+QqeBu3qqi0WVsS2yaqhmYdqal8gprF+KJlN5m1I
WNeVWinWRRqk43JCtroOFbO7kAEYmUUCzHs1YQ26bF3kLdivUg7rIVpSu/ppYYzZ+1Gmrx2l6laN
PWVbQ2sujUSTD0M+Gofeb8VWae10XRAFuDMysu3SVhibJnGqhU1z9MpRk2wN7XugTDJ033QbBgpH
WXlJ23JcFxMM6gUiR3Hl+5jxKRYRhlS04YFcuf6nK7Px0LEZb5aWz+nF7mLGi6a3HoDWdyCfdbzC
Qzg98BEz9VU/ibe6HubDZWPI30pFkuJyiFP56GqRE24GSxqHrlP5h+YbbBriqhhNDRG5zMolojFr
RTCjvEwtX5fAh4Ns7YMlhx7SiIRNMy64No0VzqbGm4SPv+hHOTskiNWbtDc3d80fg8ZHw2iV6DuZ
AvFOHStuSR1WYpv3xtski9oFiFxNcNDUYRGnJQ/BJDWGrSj/XjbwO2Iam/vMNZvHSKEDjnLKvsic
Nrwqs95f62Yttm3Th4c+1eJdkOvdCnB0vek1An0KjWDBBSXcYOn6o08Nd1QpqqVOAKHA0Dz2eQyg
TRat8lhu+4y8z9iMuzuswu2dLH3+cu1CfEYRjl8kGIuFmvrJnr4ReQtK0a471zVuHJfbSX1U+Kus
LoloYu28luD7iQHVrIz2dkX5hr2WQAVQ++KbgcLtMAaRejfHCQ4LPHXmDX35eBvC0d8Ko/ZfkUzo
LrNE8a+13kU/kIS2TbCNyFsijXzjBhuntqKHby3RRBh7CI3VZaXggBMg5XeWW1q3vqIr26YM9Vtb
ZMFlb5iPflahB8MC2EPd7lSvDStLwx9A3k2LtHBYEsfnv8phJkSWfSEXutIq22IMnd9GnDi/lYBe
QEOF4aK2hfsaspFaB21liMW8A18rjURASAQn98NXE2slpgHbSsOdbLoh5UBfqh6xB6OXoTG5TIPA
uFeHZAKB7YiOwUyxdey83qLI6b87mt8951Q5D2TwqQSwaqm1QhERLTHBdJSGQH38FEkj91XWZtfg
IvqXGqc2gpnAvcG+qN+nrhyxBzYwTodKmBc9B55bnYSXTVDWDtXcOn+BA9wfgIYPtwOmhuuhqaxL
dGzjFUEQ5kVSYkgXlQlDYJTWXTlS85HTOHkcJ3DlmirsDNQZ8+KVar481JNq5wuquQmYUPa5q8jR
UQf5kJMMjAQknqVFeFfVXfzLnKzGEx2LUILzfMvUMFcDfDGUTGWzhQEXkHtTRhBCzdBYt6pRkQph
TZwEiiq8nygCBAuSz/g3TT/ER+DCs6UdMO35tcG9hrNwPyZjBQ5cG5epSRFxGZOQGxOXFLs7hx3D
pohjawUU1t2ZjVvAoRqQZKuBsq3DhFoGUUbMCQcf1oZdglyrY13vlFqdg9sqKH5+6EP64hRH/IeK
srPDRonavpgoUZAKdcvRrnrtKwk+Gdb+gXxNZxsSkUC5ASxoFLlw6Tvb9qQWd2+2mk8bJGq0nnKR
b/siQk7kKHH50sBEfZU2EDeCtCL/d0PC1ePIaezGFSpS5vmva7llImhFaTEOhKWgWbX7m36KISg4
hIeRso03nzk8cXelszIo36ItmoeMpjkkDs8n+rlRc2eptZyZzLJ5slFCrjoz5K/SRFRQsUENyOdk
OQ2TwTcjH/wfsREWj12Ugb+c2QjIzf11RCbRIlbgVM2VIvKfWrI2ivbFcXW5c2zLgZnexubK8RMg
kP3MCIQEf+0SVBv+Y4GvkRdfWcnQXQllVuWOohg8LDQwMp1SoPZBPowB1OmyfdwICp52YckW+8NE
8Fs+u0bUAeeuGyXWnRga9btsuukQGQ2PrpxT7czSwZvbz557BLQMC9bT3w/40QGAYrWgyqLcl5FF
cJwy8OgdHR9rMdu/21QPf0GXIt8tja27rLbMC19QEAysOY+pCsAQVL7ibNmNIiIvaYn2aKW3OcyM
u9lzvKbUhmVVynxL0Zymwvyxg1fVLJTYxghvQebXBa7Wwm30BZ6q4VavR+NFEOC8zksmuOVDHsGA
RXSgakhQX2r+FvMN32mN2tzjH5kemUjBLfXg4EbGrUvELoRjaoAYO+oyh4mmW98lG1LUk5HmX6Z9
HozIjWi7ab4y3GLtRceqqN1bl/vKA+Y9fzlJCfXZUaz/ek6JHPzfo8qPHQyd3DqjFNcEZyn3gZ+w
yOjJuI/pB60Vc4h+5C2Vb7foho2ituaT3o7GU1crxlNsluM1XyprgxxIWY1RpKyU0gg928f/MAVK
/a0Is3yt1ZA7lUQfCHnjrksTKkXROCA9E3Wj5nnBh6+JL8yailhV4C7O26mnLQTbbzAL9QIZXb7O
XXI4slHq67JCTD7UqsFLbLvjvtXG9MZ3RED+TEg64/tcnhwxHVzFwJXCCeVicqLh2m5yf52lNvk/
BgUFTHF5cqNWcbazxsH67vp+t5U4ps0FlFptBe6Lxz9V01XSFNOVqMhBDHpXh+A2JiFLoBDfQiV6
rZMRRkdYjTut9PMbWM4T4XuE6C1GaCKP6lCY5iKf+hhZ+gjoWyQugWwI81paBzc6Hc1Nq2sJ7rXM
vMAZONwK6ufovMvhBgcbn250onJrV4VCg3DKbFJ2gV/gahDgkvk2dTv6KohXfOrEV/gBcyjzdl7c
t+QObSiIpuyBcru5EIYmb6pgwrjXWh2etXS6GulG7iv/XUeHymFBlIty/w+Oyck6dsyGDiawY9lQ
A/QJMKKRO6K2xUbidJRs8KJBj6AQ9qi2TKesJDJXdyPxSkT0eGVkVUN7qgcL4Dpau6BkpFMxJVkz
bHgxI2oqMBf66VAntr23erIlHDnWO8hsXbnQx66kNetalI3pFLLSkc0yHVQ8YSGoRiKsoRxawz1m
HYDBrh92ly395CUNE+M21kVON3qqfK8RsbGlrD/tSO2xtj0t2/mKbuwQIenkQkGChgGSoY2yO2Do
9RpqIC2sktK1NAs8qJCetecxn42NWl7d6Z0+kuMXKReB392iaADAbwBRADf+5sBgAvkOA7nFw5HG
o3/JZSSrlPIvG7qgqTfwk3oyTQJt6/tRh4nPlxcGKbwtMUOqvWaHGO7LySR/JhxvtRIuYdJY2U87
V342k3kzQIDfaEOfzfu2aueEtoZ0MLrvEcgsawfvDasVikSgGISP5asAyczGTZzvSq7XSxnPyZKw
gXxCL4Jgkei1XKmOVHa5WRrr1EamiCUB09Gi1SyDFTu/Gkr/qszDAM4NTUUrSgsoV3rXbqcpDp+D
tjO9ZBDptBjboVsTzFLclYaF6ysN1ApztBbSuLbK2zxPyu+0V2cV6ojXTSlb4Jy2dWeL2hhWKSad
XduN057aH45RvIWeEsJCXxVBZdxCcJ5u48Cq78ogStZd1trjchhow1hQfNcDvl3CJcNwCw453mAM
40iuptE+QNSIpl3i06in7ELg5vAmCqNuveqLAEffxkEMmVw0+Svbe/EDRJlzJdyWliX164JYrxgP
AZEI/a0/jcVOjuHcJw2bjXRoiWoZmrFFQmA5/Yeap7gafPPVCA0U+l04jSQyyfiQmzTdWkJgflg1
+ysk/aF2PTqu/JGkob1PMLE8+aNN9DllXv1Rnb+QqCAQlIIz9oY8by/CyDGuwqyRT7mkWQmNut+n
ZtBd9GSG/5SET5BBLni4BbC/284us19ZY9P4s4SBZjAuNF6R0t6LRCN6XIbEJikcsEmhz5ExRw3Z
R6MijQc9t2mP+qZIsMd14XWhjG9JZzvftcLOMSlNDim36bQxmzRexl02LtjjTXwKgQ21i5YG8soC
l30Rx2nsxSVh1CXKIB4vX9v9yKliVeBkRQvsrAJiGlZNlN0rafR9oIFPqzIG/U3xfZW7I4diUT6R
RqWvEivFbI2wjiBxrMyYWl0ruy+SjCT3KdV2de2zlYJVMvqBvjSS0mkVT296JfM4LlnK20jiZ7no
a3MnWst5BPedLzh3OltOMZiylch/SHVFggC301u2ivHLIPTiIa6S6nvZloO9LRVzFPRDK5LCusL0
0cwmbGkMReYHQxd9ji8gGp6T2tK6RQuSdt9p7VvQOzTUKe9cDq6TX+jsbH/mpYq42J9DLJXkeirQ
4C8aWqlbmdiEFvCoLqEdAUd1q1JeG5oTXEMuRzNu4IheO45ZXeHc9ZdNHWsYt+1fMldJlOWb5i5a
m0Qn3ZfT3i2a9jZRKTIYQRo+DnWj8+EC3y3yzD80pV686kr5bMRN/2yMw93UAjvZ2BayciXvBZTx
iZW9VPQlr1p6Ry+ml8swxFdkqmCuwQg0GxQy8He7WRDBjPfQaBrbEDz2pZZYI4tL3UI/z1zOprEW
vOIbJZCelZC+thJsnGCw7znq8D0J3OzZBwezIqT9yYCFeqGix97yr5DSN1TyDujsL/IV6psOF9tr
gPl80yU9aOpGH+MrF/3Qtqtt7lhBWC89iKGmvsJN0X37ye5C4z6i/QwzNuKFrVH942XuliPW9o1J
EIHUQ+2WM8gjC3JyM5STta8qvMyylxagg9x/KdxkIkChdzw8dfE1foSJ6CqFUwzxyYM3NAQkYCbM
v+VTE7DDxcSYZXInnTE7+EQW3tqAHlYWgp1rEXb6bxHABS/ivlzXEEH3fh62N5jDw8vUTMw7o4zd
PFiOk6+0P+JcmXPsmm3GcrvuSsIDJzmoB99vLQ8ZSrssSI7ejp2e3klW3NlTQ0K926nbOm3B3U84
iGjg7PWgGLeyr5+hJ9pejGV92bMR3LOQKl6mE6zHVs5GtZEF101QJex/i/x3i08eM5MsX/UqhtTo
yLbiCFCFyWuhxrF6IcrWvwAxHK+olvRMtka7b/GR483Bi+GSyVEH+DUwMw8LvS6IfqvyYeJoFtbu
dT7W6X2eufmCNDZ3G0bN7DNxs3tLa2BrSLIfJ7YqdaXXexWRmG1yasCLky3ZVHFIqrpxMYkk3mWR
K9YcJzwF89ee998EumQ9ZgF7YyC5gceuMF1R7vjZgMJbFZD+EfnwfR373sNi+mJzBBni6RKxELae
1KJyRplIaR3xk/Zqf2EUcCisCjINbOP6JvCF10Ht+B2ii7s1VUU7NIP7uxoM5THg1XtAz1eHK5P0
MeCDNaDnBskz5iWz2CJaaddaVOUrSwZ0hSBJfEG++1wF1RBimxaKWbhPn5SDoHK1vFMwCvUG9btO
oRgXEaWbZdWW83j2RW/4UyMQzJ5qv6NYgKAiGf9YPLYHc2CfZNe4iwNzoTb8EWUID9OgTFfnK7yn
hqK/BcXcBCnH0vdxKLWxSsqPggsLneB+iA0+GXEnrlSJEuf8UJ8azFyV0GyNJHpIM7Z7VK8WiUlE
m85QOZ6syySViWfhZCKujRJBFQzZtuiYXOcHPXV9iNChOkB61dzjQc3IFxoKt8YbE+6iZvCHRYoK
wh/+OD8UZNiPDX2ujxd6hoUg1jeso1uZsPhPJXIWD7s13qbUJxdAqZx4R27kQKRVXd2Wo6CCmE7h
VZsOwxfjz7PiozB4VlnTR6RtOfdojmbNGBhliHCv8ZwM5iibLgoZVf9w/iI/9Su5SOQKMIJQC6i0
BT7Ol0HwuZBg7DwpKd3afcguIrB1/zrV1MmbRm1YdAir1gVSmM35oU/NH1DK2KBhtc6GiI9Du6Yx
iEDTkXQTmbBG7gegO54LwbaiEv2nB+zAxlD66/PDnnr1aXmzN+fJ0pGm9fVnJ0dvXKuwI4a1K3Bt
IuseLFhYXmAxa12b+Xt+uFMTVmeNgc2KVvmTfSKoK1UozshwjTTvK63acvgf1pVvq1+sMp977POz
pPdMPx/YAw/045W5pDf98yytaZbUvc/N0W9/DZK5qTSpuKKkrG4tZ1JfQsK18FlQij9/uacmLfFx
Fr4nuOmwZz/+hsTW5dQHak18SGAczLagmh+wxJ4f5dRN5RHO7SuMOLTzP45iwJJrjYyl530VwJhN
K8IdB8Ki4vKL53fqggyENDNni9b+HKf353RJhjZHRdazoPYVpP2+eIYX/Hz+cr4a4+hyIlNqmHGZ
I0KTVxOmdcPJ/oGz/Y8unpOTg/kneDhMD2RKH6/DdWMH7K6svZK96xXCJG2vFTmNsq6PvocKK0yV
d1hXa9ospR6o5F4BST9/nZ9fPRJqTFoovH8upYujFc1A36ujyqkIBarRFBcSAb5IqssUMeQuKd18
dX68z/eV8WwHQYZmaphwjhY3GEWqM5Z65WX5wAbFGg92KOwvthKf56JODx0fFqVdQG3vurA/OsNu
IORUJ2kFBg3JeVMWoB7K7hIWWfTFVDwxEhfhIFmzhPlZ3+E2UUTykFOgLXFyNi3NBZlh92UdP56/
bSceE6IxoNw8K1YuY164/7giq8wSBId24U2RSl70i+Jg30jyZQRm9vxI2udv7KxP+/dQR8sFNSrL
zxCEe23nUrjPjYCcRZBTi8HtCIvq8ulhNNmPEefu16vKoLqv1pX/Awq7spaTJiE22DQIGspoWa1T
AM+MKdmbTlzugfwrO1zA05Wfcg40qlxftAHdIs5VpFJrMpYECkEV7YuWCvbYYs2izIY8y4qmLy70
mDGKS4UvOH09lRdA6Obxxy6dyWAuAjUPS5h8crNcvRad8220rOglm2aEU5rSP01B9g5JsEG3Sc1k
sHaWla0j0CVLUUFo0dqHzOdghLUMyX8GsZNYSZ/CUlYk1bpJeuqNEYwBv47JMwRH2S3qTrP3Sqy0
y8EoDI/edr+S0tFgkyXxihKefZkYaBnixIWOxHq9cgPQCXYAx4btisvd0hTOjVOjvtrEvH/x0Tox
1/ChoI3DdOKw5T+aa37WQairR+5LrDSXHTE7O5764AVxHcO49PXeOz/lPm94oJ4SBQBoEdmLe7zh
qQqYmn2ZFTCGpLGj3gqbG7HZpaWXcus7gbwMKb3eG5EbXJwf+cTry24O/ZuGFufzmaMOxk4BoZ57
lLnG753Vi2dQ2eLeJCz17fxQJy4SgQerEbUO/nO8daQvynlzbHMv62q6Ip2giUcnqFkpcV7vLOjo
zrKhwT4ueo2i/fnBT1wn+yokdvhpucnvMrU/lg+bVCHKTnnuNbMQseohrQ4BUo8YvuLfjmTMi9Ts
hOV4ZR7bA6kBNQG02VkA6jyNI5EHGmR33iJd/+tpynYDwRTCKE4f6ns+0x/XVDZF0QZdC/dFtCAh
LQqvenxDvpq1ofD06+8vCyIV+xtD0EU+/mwFUVrmpBJyWWamewr5uAU9RHo6DaDM5ot7+PkFNFSi
q/hwCZOG9vHnq0IbElptxpUpxn2oK0/V5PyKB/0+6K0v9iDzu/zxQMNQHEtRgWqs+ebR5zjTw2jM
FYQYepmudWqlbgEV3k4BX0x5h80eis/5O3l6RJetKHxgXrrjz4tR2ngNGLESHX6C8qUY8TyRfL5o
MeIuwla7PD/g57mPqVhVMRWz62DE+W7/MU/MhnOHBPiGmbPdE0vmoZ+8iSz1i2E+b2zmYTga6pjN
uZnz//7HMJ2jDuTrGAloFU25V+zc2MFZU9bnL+bzKsIoSLoFKzPxJc7RlhFC2JDHsQCuqlPRotKz
TOP2t51bh7iSNNTJA9DH4otV8p22fTxL5oUD3z1aXev4VfOzSboc+xLPNYFf9ymGNCS0CWEVLl36
KaeJ3QAP0Raw/RLA3DjCaHup9lYOVbBL6SNvCAa6n0az+ua2SQKOo2RzMG8LKhhcF8jirAdX6y3c
M435xa8/+WAcAt9wymOpPX4wSBLClM4GWbU9Ldl4JMFCGahznn8wJ2cZukpKSi7oxON3NjMqPiNB
kXq5tHHOFJ2nJuLesf9aMo001QQ9jqoSDzZn2I/TDOS6npdVzkI0lDpCFj/cDZY6bM5fzakVyGIL
4EC4tCh2HE3mKVY1DLhKgniogaxnz7G5JvaQpklfu9j4+100Z0ZTQHy3DQc5+tGa4MjI6hBcJZwd
/V/zvasj65DV/tP5qzr18gBMtkA0zLLz42k8NAmUk4KXJ41M5zYZcawI3/xFs6XY1IHp/OzTMt5R
LWy++FSdWvNQxGJR5eP7+dBD6VQNdaNLvCDQMNcphOsRFBA/lgBVWa6/GO3UhOfYQ3qSMafGH9/N
lGu0rRJdfxmUyTbDgn7otVhZnb+Z77L540WBm2jj1CIVCvnSx5nottoAerBKPKft1ccoVIuNguJ4
4cd6l9Kbs/uHWDgF2dyyu6nGPIFHZevb0EHTOZEvRmM5LleiInw27R30GG0bf3W6FSfvvM0JmzcT
08fxxqf2G9XEXcTXZjBoE8jqRUi3WKIqa3aR7Ty1oEqXdhnSxMhB9iV9B3/eLZ5DFB0TsOx9CeJt
RxXJXVikLGHF5TrO38gT7xo9bbagNjmI8/7w431MbX4DSTuFB5H6VzkJuVFLxJQ+KcvF+HJ+rBO3
A3sOLzagFArEx9sYTYxQRRzJ1t4Xv1QKDhCQ1RcCCnLPdnNiB01LfrHDOPHSCUHHjh0NX6xPZX3c
D+NQk37kYUj9HkaBstRQ7dDHqKcFWQjVQ1X31Qo1Ruf9/bVCBcV3wc5GfLIiGYqL3NBpCDVHH1pZ
0DytOj1QjQ8WYRI8jg7g8vMjnnqS3FrKAJrg9Hsc+8S70svGIMpBUeHAkkaPKgEe+KGv3MzLLA7S
58c78c3hAtlD6XzYPhNGMh/MZlRwa4eOxB6SDDEvVkW10lHE/idDwUvRHUD41PmPPgilbUQyyzmi
CbfIb820AoxmY+6PWiG+WL5OzVFoPUxPg2XlU/m7QxJHnnTFWSVr79uweDPN6p4Aj3oRBdUBmPjf
0zFYwDBdaBjDaJ8cv4BioNemNVPuEQiMxs/uv9VtvSqpA3xxCjuxMFNSV0FzU3nGxjE/zz+2iOXU
owDzOQKmgflEdNTWmar7L6aEzr9xtCp/GON4VVZiEHAGYyDoF+SeRuW+MRvzm9Za/oIQu4a7qPYL
AnJAaOL7eij62kYsRK+WKNSE4l+rrGv84MsC/Dk4eSHWMAtTL9JlvZ8MIzxobjAs85F4Gr9U823W
IM7idAt5ugv8XWgSmzWpWNhNUaPVjWnffyN5FbFVLppkU2RNvVW7ync5QA3BTZyq7A4LQujyJCKL
dbDDLZHo4y41kWh2ephddeB5PSdx76MiaZbc4QTmM3XTRYhQ0EOcCAC5n8o1EAcTsXDSXxYGdNc+
itvN+dt7am7yFbcF80SnT6F9fIIEP1WY1pibyIRfqkG+ODgDDV3ZgBFYY3Qv/oPXjj03mz3K9zSE
jsYDkpdXejDmnqzCueZ0jSt318v8i83r55KfQa2UxhZ7E8p0x2gdY0hCvR7c3ENEfihJA0Iz6Pys
kgea0FcIUpatqT0Hdf7FkUk/PS5VWu4oh+vjDZlbZlVW9iY1kWKcvocDMelObSgHjC5qukYzwxmn
MjN/LYkCWqU5IkGlzVnIK63bmaj8zbhXdrpKipaQeMt9hKFMuHJLv5MOthu/mqLjoD4gBUzsCVwp
yezUXuxpFQj/TkuMZulMZgULMTZAZ09lsI75PSuZlm94PsRt7KTEqw99tcHRxX+fTeaSUMZ4bSsA
pisdXMH5GXZqTbd05hjh1iwUYr5lf6wRkdqYGYAAopjlC8jPGbqqbhMB3PP8OKfWoj/GOd4YdWVH
dI4LXdsxU3WZU29YZqQWnB/k1AcR1yWnVezwnyOy1YqgwgqQrEfTidAdIr04jD8VCbSFsBm/MJ2d
HIx6JWcWnM6ftr1WzWKUp7wrSmhlnESnbWeUGxSgaKll9MXtO7UQWJT9+Vpg2fu0+U3HUbdiVFRw
QuuD1tjWUvjjExjKN7KJDllofXEnPxurZ2QZpyQOsEgIPvHRpqZMiSBnnxYPaYjLSxN7Z6r7nUYt
flXoCg7TspLgNl39W0RYsjcGmBqCIiLnIHCSjQvI/sHGEoQ9ww/Awp5/0qemLc95jqGhfkv7+uO0
7Qe/UZKQbU5flW+6GzyGWneX6uhI/oNxQCxidEG08Wlz0HTKGJbo8TxOoiXVHPmSj0q/Ktr6iw/p
qW0rxSlEG+r8h330Huo9eAIf7aUn8YyEDRLXPj/UhbmPHXGTFtV9lrpfFCpOTeA/hjw+2scT0PzC
VDNP6Ydt0BZvLuz4wLf2ddF9cebQT81fTqQ0ydg+chY+KiPI3jHKabAzlhltfAbx9LuHkr6E4e4s
Kd8GS6VUomXGiryOqtlroIhZmVkj+oM6/2RQVHnyK6fxWg3HAq42fEahrO+CyQUwlacpRPLG2Qx2
7zw6JqvmwgJQO2fXD6T3zKXNQvutwh9a2yAmhlKFGtpCqTHLtWTLFzkd0KVRj9YtzI47POImH3vN
/GI2nboL7uzUpcTBvD1uwKZpSWI7/gRvKqfdJCexkKrxZJbmBTXTJxmBoT4/fU894tmZ9R6JbH6q
w5exCMaKzZAXVa6CLq6F7zVx+l3pxBT5C4JF0sfzI75rJ442hChmyBTVeF04Zh496UABx205afZ/
2DuT5raRrGv/lS96DweAxLjoDcFBpCiKomZvELJlYx4SifnXfw9U7g6Xq99y9L6jIrwpDRABZN68
95znXDnF7Afx0Dn3Vmz0QSkm+xpwbv5Um6SnpRbKyQ+7gLfE5xYd4ZGET8CwHAaU639/Uf/hc6fY
WCzQ8Dw5Tvxy5PUdAtsB8udXC09mEzeTc1PGlI1TWqnntDHmK3SRX/7+dxrGXytjVAl0fZZV2/3L
2Tca7RnGL2+0mkOkrIJMAQSpYqvCZklBcCB/O4QT53a+8aMmDiZmMjgvLGP99xfyVwaFZy2+cOQY
Bscc69dWoY40winapMC3nApGI4uvIRH5fIe2urSv+WTcfZuiRsZiRZRNThPZ0ArmqAlw/PMgBn07
TaH+EkOOCMg81F8oi8n4HXikcExlW0R99g5J/rcJMTZLdr+xnDTeoBW21g0RRFexI93NGHfu2ouu
Qa6J+0yU4y2vLSY0gqLn59jr/EOuu696N2W/OZj/h72CLdPDg+4uE/pfG0e029JcgViBv52N9zGy
tKvRITkjMYDW/P1n/Z9+FcJrtAa40dk2lirop2qKoZOUxbIt+RWs5Vp6i5tvrLODH+fR89//ro/7
9uubtnR/BadXtsFfj/+l5uSQbBIOB70dequWgTFmr9kydmFd9esSxOm1UenhuR3N4WSaWnRnttD8
LZHXu7okFfrjgv6Hb/gdbhhGMNv1v1ECC9D4B6h4ISb/8x+nb18aTIz0zv7AF+/f//kP6sblm34Q
HHz7E7igj4m0zYJhLf/rB8GBXt1CY1i61LSRiQf8d669BaZBR/nEUY2kAuQnrP4K40L8z3+gLfgv
iA2UsH9eu5b9grEP7VwXegDb1V+e405D/ItXSLCI9/HNnDUs+ojmLZlO5bF3E2uqi33Sg/uOOwIR
cPpkw4PtNc5ezW14nxdeOK9KLn/JMHZuzUY5xzElhJcICtK5TZWDskf5R7bQnHQvliqKU+Ohx1v3
pt9t/dZLTubokVFF+hkZH/28ZNvHKkAgL04Y+m0olLrc6r1XnLNML88tG8fFB5EHin+KsieC5IaD
pTUelirycV90OYQ4z2PNXEmv8i85neELcqgn7JrzHuXxuHMNNzo70p4vEPWayxiJcCt8Ln8O23Gj
DaJFNe3PwTgIkl0dY9yg6Cc/Lclk/tCRy/TmugUqIFUherdmjI1gkNQZpVz8LIusmwK9ogctot7c
+rFr3Lu2jC/26KBZ1y3sLJpejscmGsyjJ9VjkaMnWtFvdPGn9sIMdFHPD2XbZYFujF8yjD24WfuM
kCmtT44yKdNs8SWpz+TtYo2Q3MPHPEuLkzf08VZr4/nQ4Ko2VzHb0TrvPTdIy8zzsJxryRlvLOrW
PLolVyDdIl7KyAu0sXYDX73Sh2o4jjEq31IzYNcYhcOSUwzT/dTKbpuNPqZCYqxuPYCKV5Mpyxvk
/MPRUuV0RWUo3lJLVAfifdp76kNsx0WmZZvSrMmQamJSBova6m5mQ+pbabjaugzz8g4morhvJ6t9
pZWdf5/wfz6YfZessc6Wt4WytZNI3G1k6+0LnxW55HIs/bNUXvEimgT2BN6sddma+mYos3k36MRP
a/Qe3iVhz7dGW1fHFG1kAHaN433KgxOtfM33vxJ31zWBbAzixbRZlHnAOShjYyvju1L1gA4cX7ab
iVklQOyKUAUVzwTBWG+92XvXJRkgO+SE9clqjCjoSrzCmjl3HOajcTsaIHg3SM7TY02Li/5c7V3p
sJ++pWWUnnVkcDxT0Xyb2WldA6gLta9eJbxiFUbK8FdycIggg/bSXZeJ47J+YYdLMgR1osBjkGq5
/UIgh/7cjOl4dPxM38SW6m4St7ZHoLWyv2tIHX+VeU2Nq+X1eF3bSfRAYrt960lr1Xh1tOt7tzzT
IGgvZh+bm8wG47LqesppnsnSXdlktM2ruCXX0FHsPitFOtWwSgiv3RN1Eu5pajV7e0pVvvKkwRkw
HCXaDGJsiyeWkfo8lfl8VUZS3/T4OjeJVus3yPPKYdf1NXMSmXibhvjM2yIqotsmtsy1Ix3xOU9y
H8Qb2TbPKoyB2o1eN907TibIPC9zRsSpEV/Z6MoO3dyXyzkA3l7Qazjnt2U96bfwfQnj0zC3FieN
UJQn1ygl3FmnCuvAkjJkJUkwXs1F9Z5DtPJWnVOMN2J28XIlmY1HJkXL8xT1CvJWSns+JLcAwZRI
jJRRTgq4czsC/8eO7dXjnZnrxnOjwrILIrJParnNHc5e4w2Dd29MuHELosTcNpAci8VCOzleRPwk
NLn7kNiIyXmM3KJuL9hwiA4mc5K3/TDXJiGYQesRIVivrd7MhvsmHSPvqxVlYVxCBc71wX4s+nSg
AvNq8n22yBLa9H1y69rIdoj/muaPoc//6oDf1AGGyTDr7+oAkFRNlPypDPjxPT/KAE//xLgdhru7
CH+QG3NQ+VEGePYnhwACBIRLBbv0gf5dBywF/499X+ifgH9RPizl56LZ+G/KABB6fy4DEGD4Dv+R
dEBxwhliKXd/Kmd91MFeSKDYlfCi1yGLsRjDatjQOn6h+rxveu2q1Dv54hXGC7vtQsueOA30h3Zy
PeKSpLkXQzHtFXbTVWkM9h41Rr5rJr1eu7gLA9x4zfcp7B38jkTrVB6hSlqU1591yqSLZk7mbtYw
HYmc6LHaS5JtqJULhte94LjyzgMhc/B1iusSkiY/Da6JGCQySBxO64nYn4Pesor3xS2AUXtVEygG
h2bcE44739kqtKFNkkhpTEP3sBhqg2gaGSkkIKgtzbgbZmHviPV5dqyCGNthyHdukcc3rZ4Y16ng
mnS9TM6Go5qNrTnyTJjUxkryp25kpRQjbl/pwMx1+7eqI/S0F/2wbqx6/JIQ/X2dDayJwp+rVZ1L
Z2erAa2t1bi7oZxUQMQSQzYh3lukWFurM8M1OjNsLm73ZvYTSTZtz35KRFaRAClO5zLZzW0Zbbir
qyF2ywvG8m2bT1sAqbfhlOabTpPjVS38AbNbZVz82sxf2t6un+0+3Rb+QJp9W1wylqQjcA6SRlLP
zTJiGPKbBkH4sDG9Xg9kKbOXbq6SOyI1rb1Q2kLmRl69qqO+IWNVo9XNAODayqYZO1dhf1Bq5TGM
6+TUVPnwEvqmevfxZj2NhcDrjLQOR2zlese494uNGjJrL6GE3rlLwkCJ5i0Cv4KHuhVe/eomKQ3Q
FOHuU5lxgrVz3MY6hJ2TVYJnweyWg/WO9Lo5utL01nUigPckvtnBiOokEQxmDUxWLfTzudLLg9Tm
DgKzV7pyleRL1JVRFckJeDmMcKahW3Nw08+u2WsOzmX83baZhE+pmVf3ngCUPBYkBBhQTE4Cwsq1
Bcb1yLwt/VzXFFYrcrWTCJEguM0CePSGomY8gx9NTl2bRSWKZGvcqERx/wbiDUQ7gNu2E5DxjfSs
N6kLcCjJpH9pOlfsNdJu0yBS6PijpuJrYG6d+QABcJMpS54uCQMPNPbgW7f8SNfspm6tw784m8gK
n+wu5IRtg91OVxLA0IUtgmskQ268ZE5XAQm0SRcSE/eh9nJ+oNGOsdzkDczmCSvzegQg9Rrz/u0S
Ii/c1TjCig/HRDkrd+nlQK6Ecyot9Z5IWJNGJ+pv9tiM57CrasypXFkaprW37TuDH58jCb6L5oVZ
bzdQ6UUYe3fWyDOIbbj4ngN9OZQ2kV8qtSBeOMucFATYtOZIP13gYLaP7ljwhXmYmnu7ZxFZw+SZ
sGErUMaDlX7+eNJSm+i0xUaLE9eYUIElI7xyWr/V7VAvMYhxlHaBPcv8ieBV85liBnxmW1juXWMD
5a8yQOXGCJgdPqIZmFHnWhy9uakkTZYHjRzZfGWGeOXzoWjfP2ivpV45t1S/0zXURPMS6ql3GaRW
bGKeyAyarx1+RvsMkxXeBxPJcOQHUZbfNS4Clm0exdr9B5t0dtLqXkbS31V5S0r1creKoajuk2iC
/a6ykDE1Uxu6qXDUjpNr2Ue6a6TA0ovDrexE/PhumCIY/CNP/cw/iee9Mv6aiN3DsKDS+aTK+NTL
6dxp6oEgAvLr7OpzmXirqHCmwPduzLa71YfoHC8FcN7GV0XafLcH/9onP3C1NBdK071Ai9sKYkWh
7T9FHPzWFDreEU4XC11oA2QFFVBPVeARkn5p2cegPYuq2xmJ4Vzw9T4CozBOTs8anoEaXztuLQID
hWOQFNMpGf31MKZrpMUHfPjh2Wi18dYYTSLCqwhkCOIeIk2rLKUc763NVFOwujW4u77Pa4qljGAr
rTHeS8bKvTS/YXqprmWc1Nfp3BF6ahbGXpj218Zor0rPvmObBJDdd+IW+E34CmnwBeL516mrCCEv
VUGQJPSQYir7jVYIIhzVjI7fbAjsqx2H6BDck2AO0vm96G3yLGNc0TNohLqF75529cF3s50gmjIA
LsQNThxjO0rQuekwZaBdjUdn0uFX+BhkxqnY64ixEO/IDCZFV28g4ML097tDHc31VquqV6kTfTqW
lX6cMt09NDz4uxTb19pmhq6D2Qm0AvmrMX0XU32pE8/9lphLgPog9c+uoxGZkWUPLemGbxMpuhve
dc64gmRDvSvVKlR+e7D8EF9pP5PfO6K/QqwPDXBlo0MPyJcwoeHLQr3HE949vfSm0xg3GLk5+SZt
sJzHJmgvzZJkZpbHynBOCC6yOx6rZqM7oXEW82RtBtIWyHHsMF1mYDHWltKI0zTM+puyoUXPhbmf
cD0QdFm/kWqODd5TPvlc/Yse0qokSxniiSntneZ0X3VLf5Wx2DGSCh8BukwrED6EBsPxR3pgazeN
ZT+GU6kHDq8hR8EyekGvroJSCeRCunccvC7aUCR47xYW64tLfPwj/K2lhoCAGSjLmVB8hYO96s3Q
G/G6p4/pkpRhKYtgLeLRvrUN4el+U8AOi1S4rnqt37KnD9tM8b0RSjW6ofrJDdPqDrnKuCa8m8oK
cNpqqBvvVIM8+Fziuf08IEE6Oa1VBTYV1gri4rzOeYtYydukc4O4xG0fZnDYCE1Io2M/tplxUGaI
WzVWs3MyfY7tXiQLoiE5/4AG00gpbLwgEyZZjXNV6aBCIqYGWdodXbuxeGJK+hqVXMJ/rXlgG8Qs
cqrwbB+sZWoeMjvfhGBTnnyZtJchmxN4PkpyAGv9UqNr49l7KoVsZ+iV3CRjzqFpsKulJT9+LwvT
vAVk1z4OTTJc1bErnx0w+AC+Jwgts48V3x3wL1h1EujuvM8KqrCi77WDXrGAAUOQMEZtFdRNC3UD
JOCW3HiPy8rljmSUL66COKaacLjNHE2/acKy2eaianbSjNEyDxl297q5Gat0axH1CT3bCXJvfk0b
LPnrtERmyGS+CTDTA7mIVb6FTAUuvcms3Qz9aEziadeQdLMyOxr9dq7685xR42V9pdi5eu92wkF4
L8FJXHki015F65+MslbfYHJTgDhTu4XsF227nAQ4DVA0uJQkIW4YPsEieFsh+76wg1a3ZK50qxqO
MSPuwX4S9bgb0R2sgf/cT8zIT2NiMl7yvHQ3lcbOGRIV5EQrV30VfZPjtBMtW14vKwK20a1w1BzH
Ay4RCD+pCveDDI/Iny4wd+y1G+J4nmhnXYcpIRktDYY4MzYE3l/8jNXVuHY7zUn6TVrHBCTssmJI
ozsG1nLNK6wGPL1qWNpbvkbX4SniwK9Dg9GjiaSdAb3efqT+BStAqZIFgL4yezOptF+P3pLmaIMf
SQEW9h1w78JJiJJVQMimrzEWlx5HtEBPRTBF8TwW1p2m+/0W0BcHbasb7snbmTfGNKtTlNrVNu1t
66a15xc5M+yba+eS+JUWpMC/LrFfmuvct1OIUrX9RY3VBD6ynL8YymhvhoK82cTov2HiMTeDbfY3
Xt+Lteu51sEaOf2Q+KfOPqTK4+A68hJRqmzMsBPrSXM/08KHWwP+9G1occQnWmMJ9vvwUGiJgz9f
14NMKuIK+oRg0hrCYh3W+W5srWTHwOHB11rgmRmULkGhDTD83TWHfmXJojk5ADth732Nc1OtCZnw
D1M0O2jPjaXoj6am/aJbQ/vu0k46DkOpqOOVdSWcxN43qX+vY+/WV1CqZm0JCsr28xwisWeUMB2t
pNHu6ryYn3O4gDcqLr5yAAUWWsHvBxbTzvb1RJT7moTpr7Io2PU1Wby7vbOsWaT5bLuSPlxj6M0r
5YuzwbI0XtqQLio10EUkqX0r0jkCS2fm4qATE712p5k3rSuHJ6cbumsJovE4062sAwmi5jYrpWsH
hIfEX0qpdNJY0bNuCyNmK9AxLeKLTLyKOiD3vXfyblk4+sg2LgnOv+e2cevXWRTll5lk1HoFMdgi
WKREjhp0OkYlUjCrjW3M3nVYwSNSLIwbOGn7ZApLUJ4csgjXyU4JOPNXbJ8GHSlXQK0CnR00aYok
i2wLHqGIoiStPJqCZeK3D4hVmwhhUSXLGT4G1TOUyWBMhhnwlVBAPBqp+u/EjTCnQj9y1cihvhq1
8lu2aIsUKByOj+oILoaWUtR4F6fQ+zMRjfVFpP68zgCtEodpaeicK9pmoUhARnrhgQt75OAXrl0/
RjKdFt6eEV/0w4j1v67P77o+cK2ZN//f0599Nfy55fPHN/xr8qN/YijpfnR7ltnOj3aP73xyYC6h
mICzipVu8bWVFcQpZjsf0ZOMlGkP4ZT4GDL+e+zzid4QaH2GRXh2l+/6L8ZAjHv+3P9ZIhVg1zmm
QP9iMsJexJ8/9X+mom370k28gy6L8VpLVU3msJldRvSb78S8z3vecAtaA4wtSEZTmJ2EKJpXqKOq
plGhtLMRubyhcT31Z0u04VM2m6F1LZNx/Bq3SRrtKykkUDKIXhrN+5m9zwj9TTjm7tNkt8MdkgXo
es1U5ADxkMe99/1kH3vyyZ5idupmNecNjfEWiwwBRhWxra0Y9rFvJfve7vNNGgtJzxleMeerQjjv
HMfyb6Xu7iMcuafUH3uUF9K6ZICE5jWN5/B7K+biNtL6G/JfqdanMklf51DINyuM+ueRoikwJ0US
uBA1u1pk01NoRvdcO3Qv1uMk1Dm1o/FmdhuDTHDOWN/dQtPuqjJlzSY/MTrh2gr3BAS4LP7MnpLV
UAnraMbIadGqzzT5R3QQbygEke86odpQu8evBnObMWAQ4O0UTmN35RdOfj8ZcXzb2d2e3BwoPsmQ
RzvqJe+A/b7f6RXOHRrZBSzPOCJaaC7j3F1NUwzYo4JsSw8fowqpuoQFvE+GPsKA9hqoaHHed9eO
35CVFGby0IVZuuCDnBnSW0VpJEf/umH9QhY5OSVrb+2drKny6dJh4bn0yywsmuLqKtN09SXWQlKX
/AQdYMBsrL6X+dAeDNfTgsoc+XD8nGOURv/+1nCZ7a28aE4xzk0VW7nt9i+INKeV02EAv2atB2QF
OQ6qRRi5/gG/ZtiuIwqPTY7E5hZWVBMkYyIp851awlccY6hECTDhNsWFuHLiMTp7bf2dsc3UIUua
ZbLGT1J9H6Ist2gjopMBiz23X8tGONpVGHr5U4h3Yt+LUm5m4JSC6Cinf6uh9Z/R+/frqi7tLew8
FM6pkGILNVUwnEiM4XZuVZQ+AcgOxx7yqJdQeBn0NmFWGn1ywa4WnwvTn4z8nbtrDlYAlTbhsx2t
MsYWrc84pGlJOcR5nCLQxevCgFa3QDpfB3twwEEa5mPk8TuowAk5nO8tNUaMvYRhB61hIPEMS2M5
IIaAf3lDyerDFj61FgKOIit4vUEfThXZ7FE2rOCpM3T0rWqj9LoIZGuE2zTOppXmtialu8+GFQni
6TLj2mx946bSQTeNlXVhCwe5pdvHubbCYNIbneKSIaAzSj73bhzrYtVb5G2XpLGPK6uU+onEp8lZ
K9WJQMDZ3yYUZAezaDC+o+fei9Efjh2xWOuBMepO2owwVlUxy2tHye5gpl1xmQxSagnpcuydk5bt
RfPV3RzzYmZV+p1i4dHQWAZyL3v3mspapyQXrqokVQ8aMZ+nfIC4rkqGfYQIGfeNlbFqeUVJ2aks
f6XDvuc0RSZKOkRe0JucLPsuOwurfPIJIiRajRdbq8RV2kYXhyEhLRoDyiZnnyBNdMLtRw4fV83s
FMGYOcunXQ0PlPTxWu8nf+9W1ryBf000iwmowFmM2ixPGYmO4Phc+Ad4ZXyGd9Eyx7OXiZ5cZntT
Yc/PIrcsSF7gRuNlBjgu00C3a90H12VCWH8MC/2PwaH7MURMlnmiPo9VvThT5ltI3nxyy+SRYPH8
W7ZMI6tlLtktE8rhY1gZLXPLcJlgAtKDe6xAv4OYlCeCtmkyNoV3jUbgDUEpne+Iim9cJqNQ/MH3
foxLxTI5HZYZavgxTiUdnk/b/BizesvENfkYvnofg9hkmckCny6PCUX1baq84b1fZrf9MsVFsaRv
9GWym1put20U014J1O4cf4yAI27/S+rZW9PutJO9TIqNZWY8AX57gLeUE6DFRNk1IuveZV58J2Uc
baZl8pwvM+h+br19qlukSOXLjJoxC+NqnMvdfbLMsL1YiTexzLWR+zAUX2bdBO0pqjXbuFXKzgLA
kx1vFdPx6GNQXiwzc4Yd7VH3w/6o7Dy80pfZep+qbA02myWTwTv53ulVsszitaxzPc6NTOijZVZP
e8g0V+EywdfzOt4Wy1Q/MfPwMf4Y9RfL1H9KzISm4qIFMBdVAKd90KIzUoFi0QzMi3oALqsZgL5H
UoD6CnmBi9BALoqDOQ6H4zwA7Frljr54sxZtgtMZ9+aiV5gX5QLH13YKOKbGz/WibBAcCs/xh9yB
hUlesaOPb/GihmAygDCiWzQSw6KWwME807Lv2oPdtHctkN90Ac0YbYswgwk1wnNoCJn+MjH/Ka8q
UKXJM/ivpa/ZVk7HTpTpBIfMVdwTki66YtMZjlxPosc2Uuvj/O61vbOBzVwGHJpZgrFAAp1vmiFc
RfHUMfwvHgZmsjukKhEzpCQEDKvydYeM+06ADV+Tf3DoIq1eS6f54Tn9X338m/oYBzdl5f9dHgdv
efK9wuHzpyL5j+/6USMbhvUJQx2aJAfTlO3ZP6mjTOvTh90emxiCKmOBrvyrTjY/seUgNtYJI8MG
u0xM/zUmNT/hdaBCRhnLSI4h939TJ/+q9Fz80YaJ3QCjry4s0/plTNpyoKsl+QqnciBauCcWvYb9
m7oZJpChv+MkDCp8ZOnaYCVqX1v4I49YQUYGUX4pfycL/EXsulwNaCXcnS4QMAyzfCI/F+1WScPb
RyRwYl0yiC2dycjswMeTDtK3lb/qB6t7dXv01itW7VYGsHsZr4Wzcq0Agmn57retfsvPiLu1mefG
42xrHskvjh1+MybN+J3521zUZD8JGT+uGA0UskkfodtfxOFW4sbc26k9iZFzxNoZ5/yx5xQltq07
VbRTp9FI1wltqNXsOogcaWuLHVwTwl8bYKfv8agUeF6irNYKP0SPMCnWKbQbO4s2UZXG5wx5aaH8
WK1R2vlPKpbXGa3HkcROzblZhK6/Az7+9TZwQMOejwOVZwMQ2p9vg8s6Nmh1rk4lzY6nKuJ8siJM
hkejLrvxjDXPv69DI3/56eU5//Gp/T9gl2ecFK365z+WZ+3nz9Jd3GLIjZGF6ss/y2X9dGRj0gIz
UEXlqfRm40SSXHcqFaWwF8a/UXrz+vzlN3EsxN7rETsPguDPvwk+yTTLJq5OXk24HIHFTb4Lgbma
q6yONzrjW9gQOqyqIBX0qH+jtP1wDPz5D+VBgellCUTmrA6//HrMzUkclUxpXZnZb0Xa2W9ZvlyD
PRdqQ3p7tZpQ28W7IZcDkr+scr+1ua/2RKJax9ERjR6IIa1oOLpl8Sia2hTr2Jumb7VGfKCuAZEn
haiyiEkS0PR+I0n/1WCjL3dpWTYE9rdFKb+cvX+6UbrT2aVNIUacc1i8JQ3ng5WhZW3J2QOOTXQg
Rjb7Enl+fRxnGW8d/JEJobW9+72lp4mnPIaoY1UkaySNcN8Z4wPJ/vuHCf7SrzeZKQMPEQo/1lbe
zl86AHA1E72JW3GTWrIO4XO1fjzTlRyFv0VuQWb6KPU7psLM8OI4doOGrA6FwGmXWzW5yrmEUJXb
ZIC6+RA9D2lR7SfVIui0Zf2I4p3JMSG+mPZT8oiTVqQg+lNVnoZaU7fM5cmgiwjGRIMXEnuIEK1A
19XmFzONzhgV4dPlnStPbSgfWrPQxJqx4ZKIOpmsDeSHzyt98NJjjk30NWQudogdONNzNJI/Mehw
XgMeumQPB3YqVsPkzWtkKtoaisfXGvPlfaeTPrVioOtuOVd1eys0zQcZG0O2C12qutUcZ+EXcABN
Twkttc9d4RbrulbmPqvKem9IP39P+trhvRdFdp/4+Pzou1vRoQnB2YMoqXeEDvi3cijQkw6N3BrG
aPSbHF9BFPScNyQHjphUBiWadUeQKIVxpK8NuJ1XbDXmEBD64qw8QCAvY6HH12bj1/eo9exd56ea
uVVYMd48p2o4y4HvhQrtRVttHPU3ZLjDdwUdhX6q2eodYymzj7Zji4ZNDMOwmSAeedumCmPwxkjo
S750xQZE6LdDqD3nXJWSrwwVzCWixEbxYrVMdUSrlcWucbINTfgJWDDqZ3I56SCvUp6kdovGwVe7
Ubjj0cnmOQ/vOkrLAjdAgqWueY/DmHSnVzVomIZAj0GNz6qvEPHTVjSrru26Wj+1WVtk48FHZrDr
gdGHe47MRGB+CDMI7hD7dEIsEXTcgxApDkxhblfhAU4PQ/bDFqmH3DhUg2Dsc064t7HkgE2/YoKC
uiYYk4IdaaPgiRrCyliCl9kLt44Wp+Ftv/jJowB+l8cDB5Wp2JZ50virXLJ5hZuxT5xAC1HwwzAN
dabXlQoJno19gjC3Q+7mCF1CqoKtXUbFvBhDWTFLTKKLNbJhitSrKVJnlWgF7fYoIZ6pQ3mtr/XK
bHcJCbzeacFr0+IVcJg5TZSjkvN0pXRWt3hTR7G7zOP6GTdpo8pkO+VOMV3pikzrwCYRhHyV0Z4Q
ZCWSdHRuq/ms1QU9bSGcjMyArNC12zwlR42PvCyf06Lwi71o/DbfZHHrXOauFWKbapVpXMcDtrUS
CYgZQ1FDyFjesxmLQxrNZrbtaq5gUwHfnmmnj1iDGK7Ww03hTTzaGq9Ksw4Nozs0wrZzAhlE1K1d
kqrrVeIq6pNyTsX8LQdL6KzJBMiLtZiKWO4NPbGuosTNnMDMMimIFUnC9UyzCmUrrnP/nIZDagUi
kSlSXRAo2rUe5tbWqMPI5nJ9t2ZAFM8Vui+Dg0HmWzFSJr4OyH6yjAVkJCSTv0SbV+2YaJ+bcqom
bUV3xgNVju6KBr3XW5p4gBJqdien9klCLjn73tjYh/NdpPBmaDTraLFuwwSF6ysapTI+SNqa41YN
9pxcG23UPlipab/ZnJ1Dkkt4eJmejK7YKGdGu1KgIaPjAokJGzHxaCSZytecyZO5SiE83yvbGb7U
TSyuepf0z40HnpmzEhTPZRhZpeO2bHrjRAq8sO5A0RoPSCf4isHR0JC0xgSPuifRneHDaJrDvnQj
Zd4mmktcqC6XhzNNpdq5uWLQNXKGRhAgB+5NPJC/Q1wNi+41O5j/BB2Dp7tglWzWgH9HEiGUH8KP
b6AxXUyv9OHuWenQ3bTMpSk+Y+K57Exj1lINBb+6qmayakezaOednrnLH79cOjE+y3XVBVIvu+Sv
6Bg5h3QxKtDzftbz6tR5lCV3ZePyyjcdVUHE/2NNNdsyvkWFPDUlggHoMft4aMbuptDiGnUDMkZ0
2fgKGcEjClkWDV6mgL+IBWREtU6d3JbFU4jz+OD1CaIYj9xqnospct7osnEZI+jri2hHXV1HlLnp
Nf3ALL332C12qtSNk/Qj+QplzpGrGJSGeai8yO+uw7iK+vXUuHKgwJ3Erjb5WJlxy+lrlmf2eeyU
Xl0h5++z58Ep4EEXoVZ8n2Z/WUMSmcdrzgHktSbmtAhLnMJ/1vQQZeBQR3LlIuzYTM0QX5KqVdc+
zQN7bSNQiVj2bIvtKDb9pybV+ggmZslrMmuh8PdkURryW8GCPB0Y8vNuDMuKvUltjU907Od+wyYz
yGujIQclCP287dlpRa9Tesv0c+P3/oM2UaYfZr9FcdPSNCHrBJ9ev08Gkx81MrabA2uInGhfc1tQ
NWa+Q7Oh79ubcXLze7QnEqm7urKKEQHgPDjcHCIbFD75PKuqm9IZrSNGAVqVsSSy4DqahjoOPFsV
8QOViHrXFy33iqVT9auMbDy18ofek+wCk7zPI2kkL0ROCK+nV6Jl02PdCs3nh+HU28SulkUHLayH
L3GEzSLIXeVk+wTD8N2otHDeNZ1UCZFgHQ9pAlFUnEdw4PapcOo8X6aqunMDYM8a8QCmg9oMMeNU
GBdlwnR/dhGWepiLN8Yoxmbd56bX7GYP4dwqs2Amrqdw0hUTYeXI5+H/s3dmy41bWRb9lf4BZGC4
mB4bBEeRlChlSim9IJRKJ+YZF9PX97qyHS5XRHVFvddLOSps2UqJBM/ZZ+29adf4miUdrzU+6fxn
Xutl/1D5lcED1mx8CCis4NCd8pWrr43TxSmM4tGmkGcKJzsexEVEhTc+ohH7HR/uvKK30JH8Nlkc
lvlM6EZen91OlQqas144x2iuff5c86zFl7zTmiks+4hnBtOYHC4wd3z/Hb3Guz7x8gQwS9ePS0tj
cAin56aBgM+/fE6l/1VS/o2SwoykIp3/tZTypMxf/7N5B6FNq/d/dJv98aV/6Cmu94UMLd0l0I22
XMf86+zoWfDjxIaT1KCuh+rv/KGmWPYXUycYBLbMYg6w3b+pKQgNeNRI31TJC7jF/oOro/2Z/vEP
m52K/SPZUKhoNoeU/392SVPYRnlElqqYIdeYtn6SW4y4XNH3CR6NnVOZPOZRq72bz0sXF1kKbzoB
3vLuSRjuOkvyLolS68Xpk+WhdszqaewdSEthzA/NanFYd6fVPjSdemrzToYF1cY6dHPuh5tJ6fMh
TGHWIyFCdp29QkuuuVFrCMLCtvCUQBRtWz+NSSVaaAfb5JJ7UriOWfWLFCEeNnSuiV2u9eI+MbL5
IU8isdHqedRYjDWL0X+pgBIdu8pCjWKV5DjOXExHriAXU+vwoAxmZB0lA8Np4nhx9OcUazyYzPiq
l3xTYVtGw2/8V5TCKSrfANIGVKOKqk2p2XWKZetjlDvOUeV0m9wZ6hx7zWQfUmASd2utevkr5RdO
2689PziVzcOdgq/o54rsy83EmPqXZqVvdBPxnb0I5OWXatJzgB8dkBfS6X6SUfW16b36fui7cbnD
2xPb9HeaVMrwpgcgKcqCTlTdaGudubvxbjwYl23rUBkYZEbEHUq3Ulg73P3ujQGneTNiVPyoqKEo
5rXTjTAi9qoK/WKqd65X9oCT7pEDUnOfs1g92D2o/jljcT30/Px2Y91SG+ek7X5NkumcSB8TDtJO
CVpcQWgbrXfTBK+WLE/KjU8k16GkKJLsgM74qhrRoDz47dC0xHiCZnafd+2oPa2iXDA9ZMaJVvVp
0xa5ZJsh5bQnMbUc+DMbAK9VShfmWravnazNl0ZfhLXx1xai2Y7t/ieWaqiMgak58KbFv82M5xxh
hf9kdml8m62Va50/dzC09mi9mRGaVsArzzbDIdGmd2/NYfNwf52bhmD9HWtVDHeUVekhctthPUqJ
TWifRlI703E4Ths+YMutBXpbJUGPjXEgKym3JzKhG/kIdmDn54TL2kPjaYYVGJ3jfKuMhf6sXoPx
3XBV0jjCZllNBg1k4GrtYxp2/YgaR0p5uATygyB+305r77UdUd20wZ/aTdIAZPH70RSe5FuynbZY
pb1djM/elIeo7jSOsFy49GPRtkv6YjYKKMVRbZNfxsvnuxvF2tMydT0TfXRxSz7T03HoX5K2vEZc
VM+FpMrmgzEk4xZgkoUktFNc6m4VuhitvhHBnVL7uSQU4wyUzxILtdMd/u9g6cWxXePpOR1Mzr0A
MZc+A27vcVZl0khCcndNMPYMOZlRIYFAcnDPH3h7a18r7KD7uutWFlDbYoXSufqEaWa2yo7IRj3Q
GvqTG4JZHBY9hc8bpSnDheqFO83Ts2MtdTtc/OqRJujzoDA7all6uOp6PqnwqK2LE2wrFJjX1vOe
ZgaNBkWeNEWEiYVRY/YoEebKYwRLM7jXnkaqgS6l0I2nvTdk9jNmriXIpJQBR224dmhBalTABhVA
qKF/hrEAKhwVXugp0DCqeshvu7rTFYXIrfWqA2i8tl0+HWAdiycO3N59pvjFRZGMQjGNKFbWrlWc
46SIR+Gs15S6WCQfaMhEcZGLIiRnja8ycpC+9BOgzEEp6wh0i4SI+7XpLoMiLhvFXuafFKbiMbNP
MlMxmo6iNbHS/vAVv1kpkjP9ZDoV3UltMESlIj4BVdNNoSjQTPGgS7HQLObGbzVthaQuQWXlih/F
VAxJSiU1GlQ7HXTFmeLwJPzQmUA94U9l5xT7JaGoe+gmHBSGGb1Zua2VRJBjc3EyUSJDIUoepVNP
JBiXgsiENm12vt8hpjeE3+wbmYuTF9HKPWuae5MNzpSUS2uYlXgxBu64vCqc1b0un1gsTcUgsp6i
Zf3fuVkIWkuxtFwykisMR/ujqtlugnVO8+8NmsHOkOT8Ranp7ei5Axdfx+a1mSL9hYJLAvFHSZQa
0Y4IwCbulZbaitIqvZvF37j0ivLtld0RhkXfGIoBjhUN3H2CwfITErYVL4yvCHQ4VhRx8QkU559w
cas4Y6GIY1uxxyPr0dWKaNVby0T1iTXwcW4deXu3odhb6+Ii7JpYBq0mteeh0fsXXnFVG6Zyau50
q3t0FOo8K+jZol8g9Ahkd2TBywAoWqfGcTMzOh9Ms4uQQ4R27BRGbSmgWoIHhE6CQ30zflLXnQKw
q08WO1NYtqMA7ZpLCGQn0DYe0Xjb+K13biPzTfPlr1Qx3iR40IyiuO8eALxSJDjvKXL2FR0+Kk58
VcR43AnkquwtAiX3FFO+Krp8VZy5lS7fF474pHjBoLtu996WGABGSz9imcu3nSLW48hlokcpIZ/c
yg7jJ9puKsp9Vbx70TsdxggY+AoYvmIwP5eKj1en7iXgAAs2P30i9D0F4NdYcfUNgL3Mkq9oDYxS
zBepQvAnReO7RraGNnN6C7/AwzW3OQQDQrHlCzzj8yfVX0XpO5LJV8106hDbnP6WKBdArfwAndE9
ytH4RaE4EWk0S/ua+1rhhA1b5SaYla/AX6L13CivgWu1r3WM+2DFhoDROuLZ2TQc6/EoePEIFaF8
C9bY4AZmd8gc41uqvA0Fr3nwSPwORkd1r6k8EI2e7TuMGqcae4RQPglDOSYKrBNSeSgG5aYYLFk/
wdgTZPJptoiU74I9ddzaDq3mi3JlwKaXQYdRI8KwYSjnht7a1j2ZB4QFYetosXdwbvwold+D9a3f
NsoD0ig3iMQW4pYTALzxs/80jEi+pY1RKXCb63nQC4pA05ZgsVG5TZhY3EeqYeMwKaZspytHiqm8
KR0mlY5fOkldeyJrr8nSiw1dDtaGrNo4XGhXDQlIwDiG7WXO4ZEjclL2qjJeBq7yx8hEckHBMgNS
y58OD41QbhqtxVeDLPQ8ZOleDZutUd3X7kALDnYcctB+Yeg+tGZJxLmm30dTf78WaVAkQ7/B/Rhk
TfnWFfjM137+OvXyoTGGe1RbKnyVGcgBTi2GiJ11gRyIRknTnirPtD/dRLYFQoKHEJNRpexGTomX
M3G6wFxcImS0vFwfKDTOfw+s+u/i928WP0Yxrlv/eu/73y5/r/r3/h83vt+/5o+Fz/OhSXHMcsYR
ZHARqf4XaCq+QJn6xAFjWlGnde6Uf658zhc2QQ6Yiv5EzFZ46p8HdKJHSIK1fRrNSSsjAu8/Wvn+
OW9EBfYauoqJJc7W5jv9p2Npm7Ym5yIpjnbheaQ/auO1q4Zxv0bJfEKhQffRanq56mlaftp1755B
4RlkPMOYHvE+UujYN9o7mrp+yan9uHL0tr463JSoiG0c7CO9cK/wjP3jAnr9leSIYp9DLh3L2DHe
6ibytkXmZifu6duBz+YfI3cNgB6efUGacawNetmsH3qTY1NkIjSpuMvNp65Pyfapiuoucq1iLyFV
rXmoLrVtphuODiVtG2VyMsYe1ZIOeVYNzbFConjcUwk/XxCROt/X+CwRszz/vGBsyFjfZvM2a9K/
ummuX4wl1S+LtWB+Gmur3YEMF3vgv/i70qevSFYPxuzIS2QaX1edTwPDibjktMLXAh14HpcXsy+f
2c7GAwOk9qXshgdWRxEYGeKyJewZwrZI5Z5sxuYnvE67szqg9jZFvKaxJv/WigzRci5Etm/KOTv4
3PDCiUEg1N3FQDs25UvtpdH9IJPpNoDIf/jLtHyvOmndYsJaD3SQ4lSwsvmG7oCBxzTTXRvBp+mz
0/4oLTmHYxW7u2YsRpjInD9GDN0pcrLnx+rzgivkT823iKWyl43lN3dmFXOPw1Ar0wJDiV5XYW9H
lzInmkbztGORUwMet/X6Isau3bftaP+iPJdMuWxI7wZGjD2ee3IqyqR8MFZ3JZWFPNsTD+mIivo1
A54TS/YcL6n/6rbU8GSp05yixpmemnFqv+KBSy8rOaOXicuaarS10heI6P6cESj6JGrR7EsYDfzY
7MAHG6g5oyvQsm7r4qaXmFzE3eK6yIRa47mPqJSs81T8etzKrPGMaUd/YKpzT3U80GWbkdj3oQDK
a+Q47BiztO6cAZdI2Tjpq/Tc9HvbJAbjQ2PfSpJEDzO6+hXV0roz8Vkd2Ezje+a2/ituPX8zl31x
LDUJxhoBSREG5gGNNOYreoJzaWOBzmkUDcW0BZG3Zc5gP4nEvi+a6c5MJsHLEVelRkm5TOLhPZEe
s8oyYw2i5N19b63pN7udy2O8NCP+yNIG9o6oz+ViFi5uZT5bIv/A3dYQ/xcL89X1qq/1aK3Pfd8s
+1Wv9FudAFMGMxfPk631KAskRvMpOpJgu5lw3L+j0WYPbgxyFgjLgiKMvGRfjXwRqHPxjfN1uRkt
DVvhCONKNTbSq2WlasjkjiSK8snFffHDwipKcTsVCkNdHTkyOKd6YuuoPGezgrbBRxZZfrMMJadG
xcFZYJcdCm6PgqKbsGfuDyQPS+AePz26TPC7Bcdk6PbYdqJqzh6bXhe/rXPLYTXPks2aqKzixs6/
u7o2f3OrBpuNWdYbfqGwz12SY2d0jOaBkBOOhU5713ajl2182nghmPcRYQEXz/OLfVvcxigav2sR
1uQcRe2W6bF1qOhywPI16eO10sfuwxoox4uEHk46Rc21MXHrKVT4cuJa3ndAG+JPGl3NCBPQzbZa
l/h+7et8r80D961lsTnuj7PD4U7lDsfRspUU+cIX1hL/N12632LG2Qxm0m9C+mxbHnM9ySYs6+td
rc3tBZ+QvjUM7Xtm5h2m4pjrPkkuYMNOq2/8roIp19IXXF1IA3qvbynPbQMzy+sfhZOsGHIS/2aX
HhlTvT1jvo214ZYOWs7QXW1sNth3J3PnfUap2YPO1XvYNKWlX0cPL6MHj4oxzyucbWnV/rPPp8Z1
FUnyQndoyrQ9vvnr4Bz4RFyZdfqRfl+8V9U4Zec+c8iqWDT/XErRPQxZ1F4yfWqftSgtrn1eNluu
w/GOsPI4XGF8tnbfWi85p6yDAx6GG8erd8mcmb/RqiUvk00PjbBa9eEiV/E9Ienp2wDbUQTY2/wd
hp54LyELtvVCE5dmRMmDYSDsTb4Ah4rb+UmX/OirxF7DZRmabT+b3h1edhjguaiTe8vNJl5oxsTg
LggcZkxf90tsSRbpeTjm/tp8K2S0T40m22LcWB9y7tnbZhzxRC2DvmYbqYGi4GLYOS15oMYYmyff
iPO3qTVzfH3EP40GH7cpb/G7PjLRVA1vroO87fzXnE6zsEQw/I50ER14MiXHaCCSA6fLwyoz7aMh
A+XUDJ62K2OXJKa0Ko620KIdsfX9rVgm71s8edHO0Fv9KRmRLTngRBrzqObsrMTtrt3CbtyvCySz
5PHPLr8iOc4iZk+bjJB7jhUQj3NnV7o5DkHVpQB3ssZpz2G3kjpO2TzVb+QGdnz2Z1n8VdoMIsgn
bbEQV+kPNwz3xaFOeEsDVZOEwbDcTZy4I6/95XdNfkRwhuqaJ+2cmuV28aryYeSifxhs+UqYASFg
dQ/lTGOF/JEPzqudJu8ksv9yi/UV1eeRfhByodap4b/Xlseucpdt16ZfMZo3J3ge9+vY5OZznk3V
B4fv+aWL+MKx4mD77qTL0OW4vvlTYP5u+3Yc9gWU/epcGLWq2Ak4vOvEKpn1ILZOjVQ6I+yHcpql
99AO7eJ8Rxb/RReZ5R2KceIXR9ytiUeA094mqvU90RENvHXS1Je0abX6teEByuzlj6ExR/muzZe4
PHka555+ysyQIS+/I3O0OskudV/JamvfdOS8DMk4Ke7cxDY6MvZBjffA7cVabeZ+WmtSJwc7++nB
8Wnf7Daa7S0N4Pjtai3N62NLV2tYkUi372gD2I1O/9IjeWG5QV7QkdqCIRYvdBVNBydt3A2+JXnl
n5x3fuEyThaEY3XijBoMqaFrEIV5zKeM5pJfwyzyrVqTYptgxTrxCaI9JVoan2fSEzcxeuh1TOL2
2vHbPK3DFAxJOr2L3F9One9o7IEauQUVcS+VVOOWhcQZ+LbV3aXpMY92ObxiONbRcPAKS2Dx9NJ9
zwGGantxK9luw6zV4uMq4uEoI+ygXWmmp0GPz45BqC0UWXNOImcIl9ht36RFP6EHsrFP2zHdZRzV
t6BA0bZLi3o7RSTLBDUegGDgXrjBne0dpN6YRO6Z9Cfqkf5LyIgxuskbvDEBhKXx0/Eqx3vpcfa7
/YcUiqb7FrWCiYOyxwK3zu/g23+XuH+3xKHBcDP711vcEd6+orb6b1vc71/05xrnfuE4ZsI62kTG
qErov9Y4g12NkFfmFJU++klj/sVBqzWOTEfDUTc11eX55xrnfPEJj/Sga39fC/+jvCgw47/TggKG
FfLU1gmqUu4z/5/g09RJRVYYfXKaifBjkGh4qylv2F3TujBEYLyCYwmO4yZvGdiGiC7vjT56NkEH
PdbYQ2eUUbTx6sI5rasroi0J1StvOl2fb9ISpdizsSzaLfez7qWthGNvRoKJMt5OBYTdaPYACFNJ
HmXBamEGstRXEpNq6ZyJcXSZ/KeO5GVjHQQeqNrfrlQEdduRG10C8FZHp76PGFaFp7U/fOTwj0+9
Y/B8OOJVtyqcjAUKCpcj02ZBmYR59s0hCXuMeJdJkIZTjvKxL0xt5/YG5i8K4HQr5HCaPjVZttzm
RB+uXWyWjyoKqELyr7Vkk3nczoLK1mMvcLLmsbAbgnNisA3KlZZDPDn+yWw6IKHE28+p2WlBUqc1
5BjnJbNPcn6YVDUY4WxH7U4MrvlCQp5JaEdXPBnm7HBFFW/xuDT3OK38EA+y9SDNrDtychRhYpgP
ibP2oV057lZbcKTPjVY8WK5WXK1qerT1iecJfedF0FCY8eHweb8XuIk2nYvMY5RlEaZ89DyOoKj8
2OndufSyF1cq0Cy+N7nKsz5tW3yD16jpyl/Z6PhwiIK4MJsiyrhz+0eKIj7sCCu5EXE2BLJrAw64
oDJYnHziuGiAKSv4Hvs0TjXJAbBZT1nXW48cseY7q3Gnh7TX21uTJz8y00re7dqhqDGe7wrdXkJb
dlng4D4lLINhe8Qq+lR0ebmpciht5F6AQH4iYCz5rSuy4arNudxAk/XfsGBHpHiY83VJe+jO2Ta3
hs13qs1TjIErir+unsuloPAUOpRVtc+/NsvYOkjZu7OSVj8tuvxZ8M/fx1IUN3esgHYIG/Mf3dRu
bh5OzWDtoizijrCuV2CyYZM1o7bn3loTgiarR93kFe06cjjDCAouHWbABRuQjZf9peaA+Dp2hJJs
MRUmJ5ElRtgIAFxyTkYRtnlOqiJR0DutxdRp+f1JT5zLCF1DYJaD0Q0HVQaUN2sH0i4xHva8BsNZ
B4uVEQlfzjo8a1qxIzzk0SOMahe5d2KEqOSQQUSJzB4Sq7vXhuLZWDqfk614xFFVbCuv+egb1z2W
Wf28WErKNfu30u2KXQ4us2zK1LyzxVRw0uc3tfzUYo5TNdGcwSr1F0Hz/AZxPTo006hdJroY6F1p
4hCD1isPw/7eRJDYaX1Xb4o8toFPevEsHG3azJlL6V/U6YHGCYz6hJMb0SfP6eSVUbLdSrfs9oVL
SF3W89menody4PI2kNrGibiKeugVxw9IaihDNA8Wx6lJd/mEFVDkWf8IV1fcGmqdjmPGj3lZc+70
DGm3cqbEoxrY4JqmgeahxPciuvG0dNZ07BYRMT8Dk94mMTxLHBUHrV3s6wQkBCwY1L2YdIKBNFFw
5jc6M3tYoskqz1MNVNR5P+q2treOs/pfM/J7dsKs8iBBe3lgjEvv8cu9V6jTR5uMyGBNjXenGe0h
SDp9eOuRfvY68xxXmcK8w2lV7nQqRsNGj4vNWIpiWyxJ8bDw2CW4mucdSH1db9xqeVslYzCbJjma
2C/P6TIvbxSuo7CVqd4+tR1pRjoiUcwUfF+T2oXVxC9k8xDbEYFKDXgoYJtwm6CwIcT6NauPTT5G
Ndz0UCjvrP84ZO6vptanTWzOxm5KvEIiOYM5BpozeAFKXllHG5GWco43tbQzMlBShzaWNVl3njmU
uyVpaYYnBXcqZvmcFEtviMMyVsOJvuVE8tmitR857ssFBA+VhlhydhkO/V5N3F09e4dcetl6nkXn
3GY+sJ8wpPIWySdeeseOtLzvvZF2p2QtQdnY7ewfA6/+dGOAiSYbQ4tcEUxO4z62BcdCmFa9O9Wm
7sF6Rtpu8El4PUTtcEQeiO+TQhZPHs5bNyBM0d3DkvPC9QnvfW080UNjivJgpHHyTsC57gelR8QE
jsBBnGOrgz53Px3kKyzGceSOf+H6M45okCtqAo/2X1Uu9CnAtDRdhrHvHxbcinrIUIqiuZI8QzSL
TVAhO8wqX3RlcW87PX3lM5lcuqmUF/JkyvtotP1fOoeJlftGZD1qYz6+aMzvV47uR1cZ6ktlrbc/
Xfbpp+Ne2pjvY2XDt+vxWCpjfs/8sGDDVH59P+KnCAyeeM9yxNBfcO79qWWE1Z9KaZo9sm063RhE
nWc+R/xt8xkNsCwmbnHXbSIOy0YSH1nq5o88TX3BwygmeCivxofZbXHvlkuiPaSfSQQgAt1r9hlP
UDQkFYxodO7G9MuVQMo2/ymGNn8k2+NJ2quH752X5Sk3IKDxz/BmbeqhvV8/cwqABz3ucX1K6t9i
+vqlKZLp1Z6W6TeEp/aNtIZxl1qmz4nWL2Nc/O2inbjwjA+VzfMmsPpO+xD60t8vXRVHgaWpUgt3
abqDq03NG11XFdU1a4QqZwwWuY5phondd8vsheVBiIAgYGAFQShjoM1WSwhUUxx5z6XZHniCCORF
sOjynftby+3018gfIrGtUj2fQ2PUMAUUIn2M/Ebft5THbyopK6IAPaRdHs+ZF9jGWKIdmO4Zkas9
0bPhhE6DcrSMypVsElngFg0p2ITHbVudC7GT0cJuJ1C9gdE3N0P2A0qsDYujjcSVuCSphLObNUcs
ZuC3ZVF1r3mXDS7lYBLnlpz7+nu+kMq4HYS/IFdk7fqbwwB1ifSJwGzT+SHixP/mJlX5Xsd9jQRA
6lrIIx6KCCy21jaTn/NEtEFUaFrU3Yu/CvdttLuCKKmG4DsztleyHKzF+uFOXXI3RIb17ANbAGCW
1iwCBDYkldqsDzGXxT7IV5l7h8xKlkcvj9pxM5uJ8T76Iwbaym7eYhENN9sn2mqTzab+KjHPRlva
ziSvJb2XgVe5xk+/NdtsS8N9rJ0Ihom+kwZTfSPmy+lhhpL5TvZy2Y+ZpiXh2oEcl8TJHLM4f0DX
QNCtXK69RAsk5bgZaa6fKFrYVMvg38Tg61dJGE8Y+6WbhohK5r1TMBt6pG7sOdXbTUCpmfjhI207
aBFN/IxrywURKSeCYgza1paN0af63i/i+NoP5kro2ooiniHCr8IewrWxip3UdXmmLWHryK78LclM
Fa4gHfc3h8pDUqTIDUR5HLpv5DREPxxRR6BYSAEBv81V5XHhqiZtIkdYxScRRJGNypR2cSaCOBfZ
z4bMpgqMlP9ptKTg0WJNlzpqk5eCIJCvqa0nez21NfaDSJ67ZsYQZOSOspyXhCXrzIjlFFNQRN8L
jHsrD17qo7tUZpx/7z2XKAPMzSOJEamtDucwPlt4mvUu14zmNDnCOPMnLM4m/XUf0ZoORKoOw6Fs
2nEX+1Z1bIuYq02+vjQLsRwbbF3de2y17oPVttpvWBD+26XwR/fBv9+S1XHw/9mSq5/p+9/hVrJz
1Nf8uSSLLyoBx8L9+ufR8s8IZe8LcCMTmKUsv3iJ/6JbhfHFpUFT10lEMIQK1flrR3a/uMoTypf9
sVr/J6dOobbtf7RNsiOr9kyVqsxTyzO5nP7N9yfZ1tI1mbVjBPEXWm1RvNtZRK6eTHWTQIZ1NMdg
6Zd100tF8eWxaZwdmO8LoAgQuWHgI470dPzpSqOkmWCu3nw9W5DkwbBJipIaETQoToSgrdVbacOR
6o5h3hOq55B+zIZ2wXxCcTcRAjH2Ab+gos7xntwuLx5xRIz3+vhewrmRE5jkzwOZjK91no7aZh2L
amUhaeb3vhjw9GGeXVam65hs4tlXZjxr4BazbZw2J++FOPbA6so4Cxb4HRLDMNrlM74Krp6+vKis
ZQwuZDWK0O5MT2yL2nNZKWEVDaKHM2vf4jZM1PknOeOnHr0tH1gpkcJV4dAMoWEJa/qmea0RrK+y
X/SNtArMF34/fXjlWL2KIbWZa714uUunvL0tTRa/mwlRCmB7dcAJlhBaSD6HT07CuLzputpz/WBb
pNiQIzq3XbCUk7svoK+unlXON1FY605lBSx9fXTdScZYS+VmrCQ1gWLZT2bqPpC86oO5WOUHqR8G
41hJQIxtNGjg2fBkLaQYpn3f4/ZbrEO0NkYRVFpenewB4D9bVnnnYTeKjmtvtKdxJTQj0GPbjwPE
dvfs6aVJxgFFS89QiPJJQtujWhvTGsh8NL7jhYq+D1ozH5vJbrdV5WvnaSVIbwC1CWqONDDOoDtr
bMiXIl+aFp9r2Z2nqGvvAKhHtG2f4hrGTE4rfSGS+1FUxbZpqewNq8lvKwoA3PHCOtsZuAFl/t5+
Js1habf3cVoC3phYHd44HCJiThEtGNwFrPih8vAqHJTj8pEhy3ox4zK9+avNfw0vdfdkkPe3k20i
7gwzY0mAfUkOrMLEwy1EMJrD2B4mmOfHmJPJximz+VWr4o74n9L/beomt9s5oH2MIdbkpVuiwP1H
hJ912vRDXHN4ii3nIREpG9MIpVdBR635h2hqy0e0IFM01tcy9O3B2LSlUX3l95h/Y1dLHlxw8EuP
T+zkdubobw3OgyizlQg1Bw085OVaf/WsVifVYqhJqWz5+0YdiwtuQIk1pS6ba1a5yAnM1bzLv8+V
kalzWQy0wY+HA45OFCyXDv5Sk8eESXb2xyVzHvvax4txrlDBqkHdNIaVuEOJU3Zc9ehxmUZrOSV2
kh3ayXkwvIyRVbi4ry2WMwJk/KcZuGHkSCSL1ygiocUoIqYnVwq/3+SNWW8qiIgn3FKS609qELkh
FkhehsarYL0+DzaQE90vdtDXPWG4yP5bgkzyrWeBG3a8Xx6jHvcUnrix+DZ/rqsIFTqnWQVo+SHt
b1IH5+oJuC4QMSr7ahqtdphk9ywYoW+UMPh5OKsN2WJVHuPKudRqey7VHl2ojbqhm+2GSmEepdq3
a7V5e0tf3KYOkBDu6nMvJ0nF8out2/CLxHsd0AuXBrR4XEt8TVJt+Dqr/pjRtJ3yb7K0di+VGuAj
CzhKH7ARCrIMEUth64Zn9PxrlJqgdIVEWOIYKa3BUKoDaEx/nyJE+EqRIC3ex76GSpGtRnSI1dN6
QcKolJaBTZNf8vKz68c7DlXFJhr0u+xTADFg6nd6n3ybP9URZBLPJfSoRDhBwi+26H2PutJUIsQV
1r57Z8qyhwHZhXTOGebqzlV6DC0kT2NqcaifXWBBJdzoUz6G5qeaI2dCfejWyDdEdRWB/F33QQFq
U6PHdNnfcdWMd4vvjXtTCUZGv+RtIEyXddHPkxMYgkj54zXrq4pbuPjzJHZEtgQmL6M7R8lSetyZ
3FeUVMWde0+7hrYnJIBX01Kv1+VT3eprEAdPSV7tsviP1trhGorTobjlShxz/O6nWyf6KU9j424t
/Xar9ZNXbiguMdRjlvDswOPl99UlTzHEsFKHrZLjViXM4SJbroUS65bR6L6teSzp+BCoe356szut
5S2BzNeheqGkIP111Jw9QUNHN5JmRCCURGjX+kIi43jns3uEYK/JezFH74mSFk0lMppKbkyV8Ogo
CVIqMXKwnFOv5MlZ8tLJNP0FbwJ9sUrETLI5wlzLd2rm7sfEavFI4JG7WWkJ2FmY+HZycotfDu0g
13Xa9kosnQaBbtopCZVnjHYGWEFXbZOyfSTtvghbJbtaSoC1lRTrz33yIT71Wb/u+42by0dehAVX
ML0giy5SfYhIu6kSeQ1Df3BFL0Ildx5LJQUXnuWHmlTy8GS82WPHfAxX9FQqEdlWcvJQixajqtKY
eRwqvXnUKSEVbgXooPRo23L2hpKoNaTdk91PC+HZ6Xx0Bj4i53x1jlphOEb4Ofz995r07+ZkZtT/
1wt2R9WY/MiXv12Tfv+iPwdl44vv+obJ3PuH1evPOdn/AognBOQfsR68hf7KnrT8LyqLwNB13QIZ
NFRjyF+3JCJZfM4/2NQ+fWX/yZxsKOLvH01gcPSEX0IYWty1/4+9M1mOG8nW9Kv0AzTS3DE4gF4G
YiSDMylR3MBIDZgnx4yn7w/MrCqJVVdptb+blKUkChGAu+Oc//yDND8GhlrKirW3hNHFIHG9Yt9K
926U0bK3xhLxe+P6F4N4S4kuPdWNbY9gd55/jwqlOzImGA5WI5sDJz2+uj+1G7d/foRfDFbM1Znj
14/GLXEEmXuQJgmg/VDBTy1j7Yx4t5M7OHV143N833iL4n2cGqGTbSTc5ETaBgRhWOtdRG1h1ENL
uqnfh988UqXvWoR2jd7Vs1u4n5faiK7BLccusONWfiEXuYMNng/1sseQzfC2uZOaYo278lpja6vO
8I5IJyDii6xk+CTz0QbcqWw300/xPETHajIKCCC+kzfA1G0+b3Hj4tVAkYl6WfdyLcbTHR40jw14
AkRzf/Ss20Wq/smvoCWOuimGjZ+bOY0Jiok36FsCN2gLX93B1nUaJNjnzhzFnMv7ITTj/KIjAyDb
J8MMny1lWndXNu0Wc4WRljz8RG6GgdHAoi+aKJWHHq7k10TE+sYvGP+ptIU3UF3UlWofXTgqt6jG
54Pb9t0l8oLhYjIGAwsgHGc2ORXddWNb87mMSDVL0oy2qZfVvWH7X4SFbM9ANlKR+5rHz2YY1u5G
9M54ZVAB3oHpMFBwofjtxmSYzpG7wKWJ8hs997A8Fp9gq3ZUMtp7mWG/6RbRh1/HcOYhri70FyJR
98LL6vshKS2UY15x6wyLi4gFQDa7YnbSWk9pBCwySSO5WdDvYHZo7vGgGB9nSjhYOyAKk6qdQ54X
5b52uzgLpCYRu7WE2i2gRsfJCuudu0ApQKrXYKBYVye8KMcAIru64643l57KkMvAeL2IJJp0KHve
RSxFHm3DUuTPdSfbx8rF/LAZJaKbrDfqh6ZNFgZ65nRGpO1+i9xY7UGxmh2dEDpeeDIB+hm9MxGK
K1R8g71fmhE4EcZA/Jqx7DeWqaeAtC/w4zYa74U7jNc43AyXztj2O6BFn0IRPkVngLaZY2LxhTrr
Pu4KTa+3mJtIJzFLGhN8XDCwqZuDBZT3GZ0oEoYpNzah5/c7xx/lqxnBlCtSPHkgxIRXRGvaW4/U
O7KnbVrjDhfLL605LwztKG1O5qBSva1Ga4Zf1zGzOAyVSd8DJ731NmZTuCadTpNjBGr56AUizCgY
MYbGIwRYilfbyDuUllpe+rXDjGXiPp4Ib0cxUcg8Pkf4JF4yL+DuwaNAtj6sfqgk6+Wz6aSr0YL9
FWBtVJAFR/24jHV59nPf5/YtTXbl0OfvoZ6Fgekl6+6K16i1KLfD4YDvopXT35DB45ZAXQc3q9Qp
A1Lz43F5c4dl2sHht08+QSAbTFHxma2lUSG8cscvmKF7elN75ERsimgp5TZLdLbGiJXjzEBJuy9l
6Pr91mFKkzJck95wTe+IylECWm4KLI5B1IYuLs4zIgJz48/DcKoiVeGoxSFSYKfv5cyOK0j+QxKZ
N7SF453S6NfIwCCBZtVc5Dc2G4MW2EMXgZFgZeDNKJki1vheXiuOg0vCUWEY9mGOk0JXNnhyW12F
rtUE6V07JgPDfzy61j4qWTsqtzKNfCv7xMb1hD9X782XXvuwYXH01WjG8W1ijtkTnhDlo7d2btHc
M7CrR5wb3xs7p82yr2mEuAE/17X1w6BVYasy58Yz5AGaw2ntE833ltF9bx+jWiu9t9euEt1jczEX
cvwSeTFYwtp9ErTSHLHP3C6GMvSG7Oz4KN4b1m7tXWOfOCWc3zQmPBWtbShVfIdymij6oUju3RnX
g2Or2+jWtu0a2sLcZXlgunH7Us0CYbDNZMYhJgv3dvRG2Wvc+A328nIarjpwDaAeTIpQj1oehViG
G+MNJE16dWdgqkZH2Q0/ON9pfY143Deual+U4XOJyBfLmakXli14EZx0Zk67ZsUIOBumE4Z14TOT
Hcl/WHSc82zyjIp5NdJae4Y1o8d/Bx/SFYeQ75CEO5srPNGCVNASAFoMHQPmzlPq/bEdDS++LIQ2
sH61+JKDdHdtrL6mFsX1mgoOJ2qyPtFz1qeUMfGtb8WSqxZfTZpvFqKTWTeTUZ/hXHLkOPk5mr0Q
XKU6+S6zBeUYJG3Iwth6SBiBdu30enYq92BXRs0PLJN5U7LRGcqt8A6kEBGYDNK3RTzT42n+k3jC
eElXeEib1nQJXdLOg7aOgY8cf/g6rJBSRuzaVjPFOqx1yVu+Qk+sUscKwNNBpOx3dAorm/jc4l0B
U9ODA2Z5K9jlQFckv6aF0LLrZwO+BU2wb+1nVIPVlsGb+KTSrit3zQqbQd4AQUMlCpoW2SuyhvgH
lK17R9y82B3RgsDtPtTvmFy/wnPJCtRBB+Jxxa+GnQ43hrCz+1moh2wKnUP6jvRZtgYUKNvYumrf
sUDKcfMmzEpaWkLQX+YVNOxW+BA8jedFWhGoomGl5YvFMJl/E9DRXOFHzJbpbd0VlPSaVp5bjjN2
0QpaRu/4JXUXWGbudeCarmtmrxjIfWkNSRTQLOHBEZBVk2wfGu6GXWeslmeILGHqhaSKGKQb3o8r
TwZTsPnOXrkz0zuNZp0IYZqxsmugv95HPq5TFEXOVexUMaAnWwwippLOloaINmi0E0bYTmGDVqwp
SHDfaMDSqXnz/Aaaj14M/4JWaFwLTAxRdnAUfJxgV3qQXplC3jtpCKqwghywUonqJIeEMRkLSWFu
mg7nRi5MWcZ3EpJ+JyRRnujP5jtNCUotlCWmJ3AC3olMgjUQ7vyV3zSkmjcBA4eyOWbQ4qfthHFk
yKvVpv6qcst7mFa+VPVOnbJXFpWnMw7a2Lfqg1epPL0iGzOb0MK6BdCSN33ShLrcA325L01I8Eel
wKLWZF4mjhIGvVe5TXloWs0s1kAvbW1iufDKaFwkZ0lRy1uTUTN8zjrxoam49Q+/FDbqWhGJU+2l
uQhKImsQk/eECU3gdFZ3qXD8wwz8f9u6sku6+e/aOtuV1k/9yL9FSZ++vcbVLz3dnz/xV08npfxD
gEHhbIv5pGJw9U+GIIjsH6ZlSYf+TREN+0+Zl+3/QTvnC9oZjxr2nVX4V0/HWMT38RNlksK0Fm9O
67/p6byPsw/0XYi8+FgrsdSWKDV+nX1kMmx6JoTq2omR8kboIppLKM/kqWAwisAAoMAsiIa/mISP
r/2S1I7/Bufwe4wHwQPtjeUEskLYha3w58w1kkvHcqcORpGH2xNm7CuxYGl9iFnWMnf3Rm5ifxRH
49g8ibIJjQ2GYrlVXGZ+0h6AKtP02jVjCjSk7t6eY7Q8FeFsBS4k8KCYV1P8IgcLQwq3xx3MNHep
399lNW5Gm1SM4Tm36vrc9vixzWpoLpj7j9/AXV7soiMmym/FF6wr3IOok/pFF5kIbKdQJ2W1r5ZO
Jd/Xi0ksc03m0fgVTEfqfHvPgzKuIQCFE8KGYR/jM6DDQPvIgHXg1ox9hr3DBIbYtGRMb4w4Nj/j
kXq2e6veygT//hat6f3crvFqfVNuh058zp3Ef5oYj99M5bRaTPmfp8lTu0HMQWgNxZ2dGs0RBMy8
1kWhTz3JhiQRJEgjhmo8AQAnV76Rv/od9uvcazQOtcou8WP3kb8aw1ubueFpDh1rn5USQgheeOTw
evK7JU0sDD1Q06NvJt/7noPWH5Pp2ZEebPqIFAhskjys9Irce+HlTOHmpvRPXvW5SIrPjcGlcX7B
yjEehy9hZzg7UqSqnZ0lWHTWqzrHHUsm9jkBa4xbEh9VzzLZdDAirk/rinxqhlbtPYn52gbmRHZ0
zb5JNjDs4cxXgwu9nDCfgxgs+Np1zpB3ozIZ3dvQQG7nuV1Q0MYwQxYb1N9C2IJj2ORwFava+bh7
HiC+Yr2AAWXyMEJlOTtFPZ/jWVlXOI6ne8X8+ZamWu/Ltp2+diiPGKIISH59ZnDOti1UJuik8lCg
3Dhj15AcJ6dsz13okQ86qTH6Fpu5EeR17RxjSc7nBm6+eylrTCwwznQF5mic5YrRDcBhaYoyaIij
gI7V9p+saQaegO5h7jMrawieERAGzCge9nh/0RwahUFfQADBJW4ptAgdRuiEETWV3vv0O3jnjWRp
In5DcNEihscydTPgZvujIgh053m5f0SrqM7aMb6pxREbK45T7BKQSjICNJDvwd+BVYLHF8niwv8M
TMAMRruXdUiCKp6MdFGRI94GeO97M5HqKy/F5WKZiiEO1BCrw6hJFNKyG58xZbVujSx0t8JFItKj
uYpgcY7zZYVnRhd4hNZe0B7DHMEnLd7Nvbnc4qFf7RZGWIFSU7ntJss8teiQ7iGHOgcvH/tPDmXE
HS/kGIJEmKG49iPgzNrC7IAOqQg8n6+ED6snNiZOsjA1Rhh2eN/A0h1SXFHRRCWjtzwNDDk3CATl
PgZH2sb+zCPp7PAq9kp9q7Atl6GnH3kxq3scUo66tBb8dOC94Xt+QY2agCXl5nSCZoTgfFTVbVqY
xk4yiiL3u/bmB8R49RXO+uajCb/kJcFlh0kUyvueMRhjkSQOT6Xw3YcpbcwAUDiwplpcEWK1E2U1
3kV2o89zCpDD4SmuW0hAAcmcUEsKWvZBEDARWaM4LY38RrOhrmu7KU9IlMxT0fZ0uLIlyaCsTdqp
MDrgHxFvw6R+NNx6Bn43re6BxLb5ewEDNsBIaD7OKelcyMxWwzDUHVt8SeDLJU52cBlObDEC6jbC
XLrLJO6npzIXaNrrMgqUN6grJl/Gpqo4iPwoHrdh5ntfrErExxmi3wob+Dtto9CiWHbUF16Cy9H2
fagZyCs20xhbjD3s/gc59xXOgUl13yKuC2pkjdDOxWu0FBGId04LTvV+8IbWIAcDAsoXc4m6M2MC
hnBVfxH7CMEsrdGe0mXdLiWRYuPkLbdCUjK1sWZk0gEN7OxIMbqykdLTUnhbfG6Hbe/G9ne0McNu
dKevqFLwPeHMRAOcUYBqOplzbBCqWNXO+BmOSxLYsl7ulTdiLWFVCoVnzN4gz2S7oMM/ySSbrgg6
MTiwUMOMTmK/ZDkcGo/g9GsZliUaykq+jgxECW1dnsgiA3sYZ/PoDIoUDgFc+ZAkcoL+uXinws/v
FyFPVA9i42tLql0mZh5wCYa8dZPhbqyz6LMxOcABPWZMTJLi2zRv5xIvIEx1RKRoAq3GvaBVrmGy
Z6F/5Nw0mL6Kc4sh6/2y9Lc473ebJhf5JchjFjisvcd0NouLkPRCtgSiO1+WZ7VE8cn3jPsMsAP7
TV15UJlDDA7KyDsmKJ73kYcRKdVoEQgvPIMDZtS8bX+ic/EwDBXkhdQFTNjejPd9gT1L1PXpxpxw
75rQA54jR3N8j+H4GieiPhiMNC6XoXW/SjS5YH818RGtvgM5dR4Wz37C06m9zvywOaORdmGDGsvB
691+1zju8ITfYH/hqOI1XVavpRSTpiZLqsNAqt2xR2kAq96I2ouEUDhSoiP7Hp/u6haLKFwyeHMN
0CHvZIT+1gC3Ofu8leMNObHDZ5kkxjFfBudc1El6YSbOHn/5JsCdmyhD+9NkjPZGeEW+A5MMN240
5I++F9WHvvOam9oDFMEey9qLJvzukTgcEAcbH7zWp3PBrufYVvlyjkHRLxGkRs+Dz8jUbXFEq5ec
7BzlLD8cMh3igjQTM0vdhyzkI3Qy6wI+H6E8qXU1cKrioCFfQjRRGyyZ4pu0rlBjGPPVpEgqCaX9
lDewHJoUpaFt6OEAeYyslykLX3Q/TwcMrvULkWdEIvk9o1SYMCd3TPs95NCXUXKugD7IfYSxVLZG
0BHO9Gr0UPv1bGE5CW33wme47WZRfjl1l26FkR2st2K4tvMqCmJPVEEs3PwpNVT5QFGV4d/j8ap3
JOlqEETIl6iqTh58N6qvwQz2hVp7rUkANBH1si0nxzjEqQ1pOjajs5uWHDtm2jPrTROEmWOqbhsH
KCW2czJcvR4XxDR16EPHF4CwFOqqdgDIRrnc1ERKB5mj5UW16HLveOP02nugbBDq4byEGTIxtOIR
ZAuFoeLWqZbpa4mvyouayTalzH2FXxpu+SA/ir5o9imhh7iCl4bGYVt44KaZcYyYr6oAURcwtkRL
f1VPJuHOma1241A0cWDY0bew0+aW6Gw0HoWiY3R8QRZ0lt5Q9wa08si+TbXsRVjzBh1D3Dw5BwhN
pdqELiKOoWWIHx6jpE2H3AWrYITIlepwlEtgvFJ6YDydZ3eOC0N+04qZHMmwXXPEzfQkeNQvq3j2
aE5huHPLHjdWMo2zC42AJCAAud02Y47JTEMo1HMTC+3vZe86m2QRdy6Cefxr5yi9lmMnv6LSzG+W
if5WDGZOlHRmYnG15KV88KYQ+cM2HLy4+pr0xaDsDfk+fvHoTnGGa1PoeEl22U2eXz2O88BdI1kA
FyfItyWV8ibVSi7AD7l0h6AcVwtVP8kw6MSGfmt0YUokEJSm77Wq42+jzyekRnCe+ZnqhSwABOEm
Bjg4WE0aqNWbtqL1koseI9KrpuZvV62qvljsPCub9Z4rGlcZ2PG2j2bzkLhgmZuonspvOhSkLSWT
d2JAt7CDaeau3V494nlXQ2J11Dc7r9sQK9mlvgwB0nfO4ut7XTQW1juFJqq6Lu7EGMdbRU42ia7x
2B/tHII9pwFyxQYbI8a9UAvGtkCmnWRHpXN7R8ybiVFYa19ooSkBHMxy0UdNyJvmwtq4BtcTWV09
Tclgf24ls6FNm9Sk3bYSL1LUIJjacufuR8tzgiTvZqKrwhucHLmtIvenBxK5o+2QRsjC0AzhelFH
ZoDMscXUMWcMAdijergUtXfj8RZmFjXhyZ62qKQ2bV0WF1ORpo+Rl5OyQelJz4SOey6X6IGcpHbv
rTc7LOL0YPgd3ZeD88O1EaJ83aAWHaC31riXpm3zgDmh6LZJxV/tSek+Za0u77sIWjd2sc0nHWv5
LGuveS6r6FNYuOJsmxBKwMIF+hmzrjHg8CG5As9dun5RPwyQJsotw6jSveqnmOFY3LwyWsAoqsb5
L94YscADfBS89pMlYqAp8hBdQj7nn1OBOZCXjiHhUEiwIZVI80Ar1D2RBkkwEvZ9AcqK6LItopoM
vKjcpzplE066xKFSdc5MuqSm1lmNVraQXMa3haqPit/ArkdX03zbuKt9awk6f68jn0qsWYglH9Le
3LX4A+5MhlGnMYPOHy9LenaQZJ8KvJSuc1z4Nu6kWEzCeMu9anmKYUZDOEAWQDbzzKEhnGxG1s9E
lZU/imBJ3eXGgBSyRR8SHjpzyO/BO70tdBAFKoezFtqh6CI0M3J9qXwDGP7VsUxDGaS0ZeSIl2sh
Kx19hnuUoyDBWY8TDJxvbkYM+9skLZrnqoM6ciMR61joWhTNWIOATuBbgVstdlKK7NwNkMjybTUA
G5k5EjWtoGrxDw7G/Lkrp3pijmOkvF+Njoa3u+1Fi8Rt1/euiZTFt/Q0XnJLNA6HVdTE5Ne3ssIN
4v8W9tDGNk5Q10jQDkCdzSPzvulvUjjkOm3+aRrNGBq9JRgnObMCdGcd1v+cI1E305jmlhyvI6N1
toZPRpmEQeriu2F4pCtEL2ZhwS83L6zM2Ru23juxxJExvKr7BZu5bsdXPcD322ZNcvgJm/pPs/L/
9NkUk3xbuXgPfcxAKeTQlCI0x2uIXNduTa0YHpPh+r+/CGyFNcwHoyL34w1w0m6i6WUKiZ8pBsy0
wKjUINrt3y/zv0yTv4Ek8ctjyf3PhOygKsvvX7vka9/9jEv++WN/wZIu9GoY1+iP6U4sE5nPP2FJ
1/rDRa8Mn8RFoIyoGbbFv4TLwsEdx1P2P0ym/kE2scUfcE0UNG8HqgqOVv9VgBOL5deFakMrJiyH
DDJPumynj2wTshBQSFfJcKzKSG7NGBvOeClxYu2651llb57AlqmuFjZLP/kwpxWEgGnOsEXP8AHt
vEdeLfgd5l12BWXvPCDe4n2osNPR1iYXjB7dlMSRubfp3/FN2dtWgZdeVIPBe42/r30DwyjV+wGJ
Qnd1OJDyALt0kzJR3cnGZRYkuSZi/wHnuJJr4ouxTbP2ech9jCuSCgitMgPlpG/KqMU2L/jrGbhE
ALqlT/WgnyVNWbBgLrtJF8fYFaH7yRjFfWrJt4FRFD9bP+cVYV1RZ5Hk6JIOocw7Dsx2Y5Z8H1VP
3U7o5lnJ1N90YECb0eDrEWVv4iVUii0StpPW3ikqu47gCW7NQBBG1FEcLGn2w4Tit1GKW1l5ut2K
hn8UlouFyVP0xFfgNgjaUKjRW/IjeLkDUgVDbeNRE5pEUMRIc1LIJ/uK0T25y4o/zew7FDHdbv1J
RFE4hvq0eMhdABZnbkGdW0iTOrncRVV+BxBDsAqtEENSgqsdm5KI0C6O84YPZAFobsUSPWUtutbQ
XW1tqvLHXDaY71sa8kA4I91EqEToax59DXNEyR0cGsD1bgfzA+BVoM+LoZoiwva8TUUZSiq03z6G
XpidGx8XJ4TVMMgXsRxHj7tnYSePN7t78qTx+L5ICC3FH8mGPFO7rANiIJgeeaRLC/9xxMGLFoz/
FMK5GxI+VJTiW4zDEWVxij6riorpwvUJ6Rywnt+Kjr8LDnSdUI9tm6o1d+4Qp4EKFWEoJgurzyHA
F45zzXr+MfmU6KbJR8/H5A2XcJ79wv+lK9N0kEa5HTsPfuFQ8TPFqv6lCtryJlyuBPPaQLf6+f15
F8hA8ZllWXUj3zeKWTKuD72yIm2RXEAvvxAy+sEmZ1XjQUGaAqvTc1kq1boXoqabn/KY/1Ve+gb7
i+c/+ZjAMPa87rldru0+wpTvIHmzT2Dihxe87JerGCulwHfbZ5deKVAuT9jrWUweu/H9ZpQ1m2I0
+KtE178V1Wgip3CbC2TJzg5tbo2OuA0vZkCI+6JN64DCDjqDpuuyuhqPy4IxgM4qsS20zS0VA58h
ittLyFnTAWs4eSbROAkQEpu7DAJDgMXVGaC+xCMEcoOF7yZwRpldeSYbFeq62HoDjBlYrflOsE9E
PiR3Q4wkeN1epKMvRyEpxCY797Z95WHy0cMCEQWP28bb9CKKRXmYEFztBrluw4zQrfdna6w1vxEC
pgz4bEeSJVDWjR9YhBBgJs3zW9xs2Ve19g/YHTF3LnJ/D/cu344Gy/l9AawrnC1+RxhuebBmjjF/
YH/biw8NfX3MXT9a7AOWEZ543W7A2/u1XuVaTsxXXQyuVfaSCF3f4vRykjcMZ3gEMvuBb5dFDcXu
EeA+QWF1fmCWMrwQui/PZN1M184EOjumb0aUrOGzY3mmqct2GLskpPFQbUcO+5T5kDyToevvXcUi
I+i5PBsttfRScny5acHQnMOBsJZNMtkHP85b4K+Jf0yOQ2C3Fu1eh1GD1hTEjdnqEyi+twbQeNsp
KcRRVI61M/KIQzGSHG4jj85wmX2EvXkXIx06IKedDzVhQbvaHoaA9Mwa40w+wthDkmGLVMcCS95j
4ebWn2eT6U/4CKyblqiggZGs8ci/Hd86miWhHfsOjt58UKGBJhOMm9fOyGJqpnrf4nMTZFUutlgL
lKSZ2RNKwOwH9lDcmpkd8H6vESFl2wzO+20vea52SSCTPXWoEzyHIxCmA0pOI7ylj8RKt2rygxc2
PxqX3y56uE0ho23kHNMFzKhkL7X+ClXC2ZUGTQhz6U+gPNUuM+JbY6QFrTpUHKMXXczJhObHyNG+
bBU+5TszG+HSl5Oh+u2SLy+Zw6Rmo6gIMKaAYW/A09Dpm4n+egtM4tMcCvPRIYh523pjnV6Rg9Rf
JKPgEVoCKj0toLT7XSqadDXC6G5pOTDqpufIsRDU7TRgCZJ1qLtnko922HzVMlBNY1zUYf9qdFX1
rYXaYScC1XdkTdkPr7GMBWt2Y0GwyMYYj12pqz1ZKRMoGdRxWqxUs+dTGyJixKtoa0ovvPLHajH2
OSYZIINm7LknVLBtcezgvRvPc2QPQdyDx51D5vbdRmtI0EEDtT65BoQ1511klqFxX/aUD7GrHn8q
xf5DAf6hOVjrGlthdEXUhiBf0aLu+rk5yH3DXOxK9wxnZtyTlvhHkvFysUrvsdeVxbJi19kJK/33
112bjp+akj+va+Mwx6hSuMx8f70ufrTQj7q6P8rx/bBjD1pJ9q0ccf6f6uzH76/G7Prfr+bST5q2
9IX/cay8jJFhJ0vZH/OZBbJWAj46+h0Nkfjze/1vE/BnE/C16stOz/ffo6Qqf67mzbVi/p97gKcy
6b5/+z8P3Wv3/Rf/ovef+6sJUJgNUWYrOlV0N9L+lwmtdMljlajlWaH/YCD81QPQOVgkEP3VNfzL
gFZ6f7CaHYJdGf9DHjLd/4aZYMGx+GkFrZwHaUIpkBbidd+i5fh1veYy1SVhVc53JsQd0LNZ25Rp
gaiHZPnkoIrKXgGsHcTFDdLMVTkxOfFEokco3qKSAI73DPsMT+zYmftt5huweka/yNsrwg9rMMQq
m5z6zcm6FDN4A/vO1AoiBsfyOw5Ac38PjObmr57n1OFXq7AadR2RY0GhWkhUlnlAAocuCBMR3Yib
be5oSM+rl11xlszU+MhRUcj5kl6/TH8YYPf8zE+P9D+cJb8KV20cpGjgfbx5MQvmrgtWxM9niSuL
BMQk9r7jM1mmZD3jFmIfc1AO7R7hAnfJGMDYIO03F3ishH/231+n/xd9r/7D5dce8ZdnxBjdcslR
5TjjSfFhfr0+8W9eq4RKvqWSGTZ1ZWXBrNsAOxhNugeGgey01TFWcIBpNlhkeTtCEqc3kfaiRuui
U3FJpndVUcvLazTEDX/2+3v067lng8BYlo2blqWk7a/L8tfPOMWJYcbaYgbOeEOY22hxI7fZ557d
MaEodacULz8RdqffX/fDs1mva+O5hV25MCHXfLxu3cParQzL+xZRwLWKzonk2eeYsEp4AmOa9MlN
GcYdksI4hhKtNr+//K+KiPVrYyyGDNukvkDS7K635acs08gZEgN7EOub4eKngyZpFMp5ZSMZ3ala
Eje/TgxZyauVetAzuhaCCQc66Jyb8vtP8uurgE/imMqGxuStkhYTifWvn4TXGaTFrAy/hj7DWX2o
mhpCz84Ii9afD7CkJ57K7y/571+e0YZiCIYBC7xx+8O7LnbjME9nob/ZamSXk32hFvK4HD32LRIQ
SOGK8RZ3HfgaMzb1gm5i0OREJ5Wox79ZCCtb7Oddwg3wIYC9b1S84P6NYhUB5OED0RlvcYIOxjhO
HaVRjCawitsqQMphL3aQFET11chLTYtP5SDD6B/wEMYZkNJOlw8+hsi63DZOpc37AqFD+/b7e/Zr
XQJljVgn2xa2A9wi2S0fzhICMD0Nwjy9TbrTLALRZ4KbJabRcpjXa4vUHagFzbppmCatvyTESPy3
N0uujngKopzvQZn7N9txzLrabmbs8laCYnOGp5xe2M0Ns+hm59Ki/M1e26jHfr0gI4UTVdeFls4R
xx4scFY5nvV+8pMeOfIJl3y4tCcGIMXfHCvy4xqT601yTSpi9JaOUh/eTxOip9rHtO0No1Vl4EPd
tXXe3za4VtVlMDZzw4cz0D3xZxUUi2reetkyGw9jXYcnst7yNAqKZREzDPyGROp1OqFC2EeOMPJ7
VfgwIKAqQJs1A9NIZ1leCNIF+VezJERG/TfbdH2+v9SHgIH0jms5wIYB5Pt1m44zcSZ6caBhMa7M
nMAtcD15UWhBWXa/X2r/filbWB73zkOryvb6sNSK0CzmHmHo8c/jaCBHluWEDVLBL7+/1IcgeM5f
QhZBMFG/rSlqvCt//Vrst7IZyqF+cZGPMPelFHXYYGHYExETyAUGBJPd+c93AjNN/qx/PyRr+ED8
0TSiI22Qg1p/f0zZH99NJsirz/EgJQ6SHI8fbkQ2kVBL0mT9QkJoopudBSnFvjJlbM2XFh40PGQk
3fnyiSSXeXaB2/TIgJjX2Kjuo2YJsV8p7HT5pI2+VddeotayZ7IHIAO89J110VWt5bMx5sF1hvta
p9nyackhYiEQyLHiMoOENcWyq0pkLetwCEHYJ6+YoE5tLJwi+aVdRNR529pprXavoAbxU6QrJZRN
zfvlITYY84gN0gRnn9mlFHzyxCjXiqernSJ7nVq0JsTyDFoODzYSDBg8OgtRjuWFNlfuc1hMxwjf
3uhL6ZWh/WkQYFvFzsX1Kv3B0KKi8Pr92vj4YuLuYzqEBTLLXjlwZ35dGhaBb5H06/xlkUWrV6Kr
cGusAKq0yk9rSBbH3++v+PGMNV1OWHrQtdamIvl4xVYjKR8La/xiLRilQULo7fVQN1s3oySBreqo
l5BMXRbhaPbEj19h5AVE9zdnl/nxm1suSlHGMqbzDrBbH775QvBQY/iq+FTYZQGy3OHbZnyvmhjT
u8s4a0uJPTa+CLcDwUScozUsPNw2PaaCFVQmd4RS0MHjvcxDTz1MOFriwNWOUg332EcLgDaHgKVL
FhH28LgCwkIjdVLhk4LDoWAdVkNMzXQK06xbz7OBCL8bkyqmnhm1a2sa/mbq9fG09ixeuxRRfGs6
HZjOHyqCDBuBcmxa94nIJUFp7miNSN8clnXdImewbRicqOoIVMigS2GZ173X64aq1yVt9eA84UM4
qXVJm02yFPqY1Ka1HvzN0gq5b4DNyZNanDlj14VjsXYKcgb//KRd2bCNfr+WTHjjPx3Y+OE4eOzQ
cCnOaguB+IcDu7HKYqnS0nzyuthib3V1tH6AzrD6deu+72NTiJnPRmTHusU5K9cjRdcNr08jljQn
Eudifqsivzh7RSbh2scEmz5+q5nHSl2HzcTfwj5u/YqYauCQlRmutva1pwcL11Xegnzdv/lqH2pn
vprPu8jEs4lRKrz5D1+tI6/AzftqfrKiYT2pOt2wtICpkuprh9LTxDQMkuDyiTie9a1fGJXkgUyq
yKN5txSK4Oa9bxn9+ETtrbkdMHssVp81LJwmZWL4LDEMLuv1dOs5No8JkDLHWkedxQWTLhT/n7Lz
WpIbybLtr4zNO9ogHMps7jwEQqaI1FlkvsCYJAtauEM58PV3IYM1VmTdWzXd1t1pJCMDyuF+/Jx9
1uZP7BwtbgViPW5F3/sp0E23HHJeiRQJMX+63J91Kixw//yf7fr9ZeX9qan518frobZk/XJhYYXm
XwJ40DHCmz1pPI+VT5PI/hK0k87SI2qhwEbi8k/Twi/LEak92hTYruDxyf+IBX+eEM28ITAGJvvc
DQixvvRz3zOgiGi4PyJvBf2X8WQ09E/RGjlzw0uA4ARiTHrcpUnpsr+nsy2I8z00Pzxt2VvZ46Mq
Gz6lK4MXv9c1C9WPx5ZITNEmLEyCmneFt2h9HEmh1wdh5MhZUcnOeTg+mk3VcCZuUbA2QTVbd99/
f7dxOfzL/V4XASYJiz6Iv+4TCXI7Snl6fk6RiNO60A+FQ86WBGd+9kjZKWwyUzC1wSa07RAtvIIK
L6/McnC0u2mJ4YxrlVSGWNUsNJfJqdHJVxMblOMUD8LbFn7dlN8QpS/qsWoQ/XyZaEuY7sRomXrZ
BijX3DaiiVp0w36aXPpBlUwx+914FRq7G8dUFpjgWuEsmut+oJG90bgSk26tR0XzV6KLkZdhXNSE
/kIbLiybfWhbg3jyEPaIJDIBdkxYWYVTagF/mmMQ533qE29G/lJOy8JmnaHYnjT+AzjEdW3u7Uek
d+CSK0Mvz8ie7ewVWm4Sbx3R21Y0s+sG3OklfQdhdm37jBK3TBDzOz21LXPCI4KWJfOAUDq19yQA
g9TctUVTiZfZHZPCoLvd1PpZI//ub42ur41HVgx/+OYqz4MY4gOeQV3SNFbaPYR6KYtDnJGzwZFa
BFWzCYkekS37aulk8G5VeVCjy2+bUa8AvFl+D1G/oXApyqmz8mMf19KlZlOYLpStuDIK7wza2yiK
AwpcuyvT70jCnZ67rOmXUeIWtdjIkF4s1Kfpg+OZvWeCcKJN1D8NIe0LcIBcXchkl49JP403KKiS
LNsbpOLpTHd7rBZXr8I0CfaMFY/uzRZKEMt6idxsoh/AEJ7st2mslnw+TUlHd8VhIsnvNVERToIJ
dmyzwf3UGIPndicGx2TEEQDajqzJ0BJ1UfydnUB7d7AgUf7c9Ze/NDLansONGZKrUBFUfyHfl0GG
9niVe7gA2kdrNUWEz5+7xeAfdJ1b4OVdEuqsi6ZrZFxO4rgsKl90PHtmSLEoDd3kDkPvqfXvUW/n
U7mnDciw21MxrLCaO7SndLZsZBiumRZf9S69kH4Sx8ZyLbCr5E4Zs2TKvmXWlql7bTix8ssboLKY
29zn+UQf4o6mwKlLdk1GK72KmLLWU5pHozTtnZmkcya3eD/lKtjW9Ea69SebvD3Hq3L6u1+GJJAS
Bbfvc2ftYMhYQSKaftcv4fwJWTZ0GK8xPYAHrj5CJ1s73j5Pp/WOOcgG+IEoqTeeahpAmKfE2CeB
H4VT3zAAlpp449CHquJz7eVS095duH0yZ9fjs5Z0MUcrUxCfT7WVrY/HagXNHb9ZpV7vcy1oTOyh
vODKaB+NugiQo0vJhkbuFX72fAnV5dmXUYaz/QDurRGDHDCYq4es5n4Z6dIcYMAKS98Gub+ecsaT
bpcnj5HFERz+Sb5jyLQOMA8nW568Oxv8HTLL9daMI5CCjCU2kBPnMNYdh41+XI9SjiPfSSNSRIlc
DQniqXAFdawIRzvSWpuWHn/uxY/REy9dyFf6ubFeXEy9hR+SxkSe348YN3QXd/2T07mAGYA0Gk8/
brVx+fgfN/nyOfIfdnHr223FCVi1kY7vRQaGFue+2pm5aGnTjlJuEttJMvOJtEICJc69PChsOHuG
GvmEQSWn2sIc0V0hrOPsQbgYGu7SaFclH7FbMoeKZhKH6iCuVfMa9CaVS+8Y5vLALN/Dyx1sWt4g
5rXLNaV2xh4tapvam6zjTC8Av2ZeHu1leHhxUXJ/PAGa06SFqlwvXuN7yzhNLLUeJhUphKVopufB
T18WIxNDf8WVOuvtvQykZZghGVOWctZvAdLb8Xt0P0Ot23R9up765YZiW4KsNKJTFfDIzsBxpMhP
C1of3R6SNU9nQtjAb2UEvZ+s+Zxu4vlmo2/Ld8tL4Mitcs5qvXhFddq768jQr19oAxBSETjfgB9l
ba6vQ7W46/nXA8r16WVY0Q3Znj4AvjeVjoXfESAJ3+qvnctYyXJsL/3Dj1seQj3kdHTmFHwJK0DD
wfM2K1jnRwvDFPOFyC2nRwOTEyh5kdklMQd387Rhy9SXLRnbkjQIKQMeUzqc/CZZX+eB9ZW/K+bB
y4N9QbCo5yvY6qVujvhsmRi+laFYi51xh1nRyQotCCKbtJcdPwga3fIMeoP/XzGD3ptrThYJMEmF
ojyPRR+TFJhUztGBHTfjq1fHkF12MdAoRgZuQB6pb+1ImxkmUNCksbFDjMpHkNHHYXcC/qMW/dn0
dM58k5RNUxTHH0nyvC9TBW4vLdnvfqW1QTjOsc1TbsfB+XhnZEOjOY89Xmkzr04aNFP/IhEPTN6x
v1y6DhOksUhn9FJwRUUyoaLwFtNilusVtcd6a+l2HTVk4dYhfknDBF0xcQdQNazX22eZzQ+aACSf
lxkJXgOGxkK2PBS4wYf4YWWzV906LUXoeuvhL8ygHt2hY1xdkiyL5ZaKZrBaqtimt1Sicdosl4Ri
zLacXKh0V+OWQ4ww2XurKvZOuDpBKGQfWhUYTGE0IaaM0kJSBD1TpePFM2teNzPT5Hv2euvNGzJn
TRXYFGypMORlnfDrai65ys8T4Rl91hOEOJWdQydfU69oNZh+YCs4Xv8AVq+a452Oc5x2wKe1btmh
2KUzHhdVkkDem0jol4R3zlrNw18MgSvAHu75umwA81yHm7KVxeC73Mm8b8ivO5mZOSNe8TiP+Q+Q
iyfjSRFMk1VYEHx4b8y3jC8I0wt3IBfmeg2IkbFQQ9Ci1ixVSc19zQWESGJoMgghElnvQpdeeaZj
ja6uvbCbrjd+nzLsMuIdK5pTAgQsyeobUYAsXr2SZ52K/tlMZJ4kUewClNaPdDtZjvwG2nCU9mdk
GKQmDgr3Rdi91Ke74nXBNV40m4HVARe93rIaYkpQreFgDYzyKg/taOQvDTx0UYAQf25/XMnlWcqW
lhs3ctECr5f1Md2UOMYy3MI5WWcTov/15QUSt36i/qhJxLm9/p1rmQafmJGL8SN2yE5UO3bua8Um
wyibVzkhWozPSz9b7Q50sr++lYi6+ZcfQ5aYkpmIDur1ny5Z/nU6NZJIaaj/PpJcZQb3Q4ptUbOZ
TEABbwLId2ifJolVZUpYtqzpwI7qFz8EYVmPU7nJ+BYmVRVsucP1zIsMufLbjwO5CuPpJ8lQMZ4u
O7Y6yxH0bPK6HcRDcZmwikuiUQbWmmI3SrkmITv4JkJsAcDKJt6k0huMpwEqH9eMXitnKGV2soZx
qdAcwx/L9bSGjxfOaArWkQ0GK+tL3tpr8RQsqF7HpB8vaLY3mBDUVbVL4TQyei83hOz2OukVAaBd
pndaAvLr1HYQ8vxD4uuXDT25nLWP3byQzay/JMuBZxGcFq39lIKr4az9JNG8DdgnlGeJAJqTwN9i
fbtG+lo593/Y3f28t1sPT+M9gLDQdSFo/JpnVQOOLlPnk6q6TI05OWDOgn0Ab9LfH+qXsgBvk4ly
lmORsuL/vTX19qe624QzcRATSv4xRkC8Y9Yg21iIO9hu6+gOvXR9qAP28gwSoQSP7Mfk+Pfn8nOa
zzVpQue/LhdPVp9xbv98LvHo2KRv8+QppFbovWUuDHKIgdC3IUA1hM7/dJ//ekAbjDIygiAExAal
4OcDUiowrbKCfyp1zUKRIGfrT/6M4xZpzY83++8v0FrTdn8qWnCF5G5Xj1o7gHwnfk1kwlAVCFtL
NlmXGWNKlzVpP3vO7Lp7Lbpg3OdtvKiHYXLmfFsNuEe+CQdnhyejW3AW/4esnPXzSOees5VC+0zB
N3QFKbpfEo1zaBqTPzvysby8VBNxHe+4HoqYeT0LxoxHkAokWPY2dFgcCC2MdD2RvHXkgHG6ZGe/
dzFEpGVbM7XMqKRaycd5P2LrjFDPdmQ0Xap07WWa/fvb+utj5MFRoDFdKibQK4Jfa8esu7K3obud
065YZ6blIxBqO7ceHmYjGMTNv3881+RBrv/xPO+Xe+Zjn8oDNofzj2WP3htEZCaEa7fZ4Oeb/Fup
NReHtsCis4UXAxkUZMRf8lwO/XIW1In8fFmWCJLXp+EXGE/t6k6uC8bfX+AvVSg2eyg0QorxHI+I
mTno5xejNvs0znUbfjVzEro/BqDtFWtQpZxq3XhNwVjTI1cJZfsbrHioCWzKxbS6qHdq7b/kk8l0
8Q/ndZGI/OkNIttHIS5EuPMhGAh+LWOaJpUVrCA7lGi2mXY729WrSmIwhT00v3eQ7wIvarqE7OgK
7l3Y7216N+mt6pr1tmtwIW+KltwNpH6yB+Z9FbtJ0hzp+aFWfY6hdFsanIVN0ehzJzHASXYqt0UN
4K4cFruPzMb0AMUGyiVZduNoaCIeVsgfFTkMBUbDuYvrypL6tgCOADGNMMXLLLIaORKSI1sFP6u2
pZG3zGc/QgwfNCFPsbgEBsTYAdO99zERXTYLxcfdnNLKZvJlc7cu5NNow1w4Nkity3NtD9xugiRv
8M9OR5sdAeBlDmsp2vLczDawcGEtur6ylk3dqbDOth7djmAj/khaSBY+6MaXUOQjBqI2NnF/Fxms
y7AvR0ee2B0UHhpV/G6MJ9SN61pvUm/IkqjEEJgdERn5Mi9fHALX0Dl7WE0I2Fyeaazb+W5UZEox
r1l3UuE0d5jcpsVQkTglh+JTJ9jkaR/g0mNgNjyZ1UY6qJrs+1CGwHN3icSpXD67czguzTMVg7Um
RRSHkvDc9B1lgOesJV+cgD4RyBz2qZKWlUeVRdj4+8zmsQtostaT/Wa5eu6Ds6imuH2owzAvwLPU
nWGyl+XV132kepor7F3dzDzb7aTtBUYHsl/ydRHBleXitAKccbop8LPuaJUr8yljPxwGisomDJXu
IMyyn96BihczgANByIx/CfQL9akmd2Jg8nEpmv2YTSR1+sS7CSpm3nxfp6WHH9iPSInU9RrpzXW/
LhuXoVF+xHO1XxZsulSIUgccnDK9CrezLml8TsMuoC5OhTGGz0zDTfCEURIdTlXmJi5sm2R6cucM
39c5o0EwE6NzzLChPFVKj0dyEc2jr7Ar16GbYifew3CSYlTPMYP6KBK3QQctbAzTMIT6lJgAybBG
NWvYjwpnMXKV0WTX7nXQmm9NwetYT623GlO3Wx/vXJ6uaawUSi12eZMNd0teorpl9e13wWyCMC46
r/qaQqm3LdFeK2Ek19XY0ZLRkURGIJMcx2YIQWRMAd28qURv0Gbfsk7G2zLFnmgWdb1141Di7mFj
7xTX1HGh4wm+OpjrSMBU30985SlgR/WudDMcbDhs3yTAu0OhrRI7rzAH35ObzVMryK7T+0GvAmCz
JnmZ9BJ8KY3aZTM+VLRX2NnOtHvzSpghxjCNYTg3gkTbXvVd/b3DbuaB9B/8grR3wm8WxRp2JFZr
PY52nmb7lvbrndVV/WM3ClIGTAXbDp/uK6dT8E7cagpAVYZxGnzKRjucT2gIhq+dLXKIrEPbs1HJ
ANNtRscNvge962MgHxvqqgoRFGyF1ecPenRgJlBtv3a73pIRtkPNFzPvWixLhXndedY6QnFWpAqa
jNOVJiC9Nf1iPJG/Nq6ywkltWHlZCdZjgo62LIGVsvFtjc9TK6fv0gCoB4Bl+QKTpgHABz/1KkQV
zchNS9BkKLnUABlgKvSVNySS1l2rzc6z5TMRsymKxskpnSsoKWV7pTTIG7sd7Gsk3xpLBPfVnbDs
xev0LCxen7Eb+i3JQUxcE1gv/tadG2cn/L4+t6lQn+dWE1Vhfbd6AAwFKoYC578EYboxOOILteVm
49hlfWjY6m9ss+ofNIi6hy4FqhgVfZ+8yHSWn5Smj3Qj9aCj2Fo7h3POj5ppQNaMF0+n4Dx1MN2H
+HNgRQfP5UtegRyiTFOB1sOBrG1H6wH0THBqbUX3qDLjK3CS4ksXgDfIydiPFA7EwEHjHsgQtPE5
GTByDQy4FqVVhF+UQViyDYiwwIznnbz3Jq/YM9F7XhRmi3/srSa9Rz+EOmNK1Yvd1C34CG0dsAL0
vignfpnY6b4sslqCg2wFoBpZJd9nbsgh7f1h2BHIzU90bLjxRglJzbVIaOZNoXl6YdEe4CZDSEr8
LnwJ6z58BwrjPOcqbt7HZVy+Dwzw7UjPyq1AGnAwWSm2Usv+iQgRxDeQpRtDdcXbAhDy4JSwH+js
WMQ5nU3BWraaWIKMCsjouIV39CmtRG1X54fCHdQLmjOH8x/tK8usQVB6TveZzJq8D+tUHa25DJ8A
Ty3XSZfD5wDEuW5kK5z4hNlfqUFM9/RwqGc6bcVXpxiZHGw5w3YAzrlD0zndWU4/XGvlT6ds0k5D
5iWoD7FXYXApPZSfJC7C02Ko+AaksHqgBTp9CUh+fJZL0D+z4OPMZigfexSjR1vlZfsyjF1ad0oa
rHvwKNtgmWuH8Q6wAfPx5r4giX6fQAKVEdoOc69AJX9u+0EkbI+X5UaFYrhGQFWwv6+aZ1yHw4o5
u9I7x8dbyqJqR4PbIu6CMXHIrSvjmxHbaONuZhA2GQ2DlSZaxamBpHRwU7jO6NMr02DVAvUsbOOb
yWiTe/Ik5dkQc/1a9uoLv5OQqs2s164igskHPz/jmIQs1G2t7Aq+s/02GPEwRRgv0GM/+sNLZo+j
PECYAs4YphbWjnGjgj28DYDRVRq0WyqxAiYoFettEC709OdLH46byoFa3xhU7K9nQ/rca8+cekWr
20ipxgKmO51qAT0Shy0Dtm1I44qnVYojRtiqR1r9x2pH0XaGEorXc7Y1VO2i1Ixjyzj4Y9ctj9hq
qyE9rKGHuQ2lbsqm4K41U1JcFeyqVRlZPpFL5FZDPN6S78ihHQ1W8jz5SzNHIPC9G2SEsbWdLELE
656tdP+KF/cSKOYR1a72Fjis1AiDjmPvgWCytVnnz4sDuRk3Hi3NcLiymezMUyDI6R+wCK/VNh07
d3gKjaSgQcxOSvAAChoSmANQ1Popc9C9bGxgIA/NbMGKmTz2hRHNZrZ5M4W5hqaiyMTfrnZq0xbh
3rJtyE1dYadGO6blF1e9MesuvytxPQ8Xh9tfmxpbOhNM3qqzam23uut7kQcY0ni5hyVoPWCxsGsC
CpQR5pLYkgsL1tAN3XC5B/GCRC1wZA1WxKlmSjf+kBfHOhNus0so9d0WGYnOba4zfXQSWjy2dHik
EBy8XFmnIlEtBUX67zDBm6hfe73dnw031D68kZh+Tl8UDsk0sm6vVmuob+NqSe+oFoZF08SWs0sA
jg20Uno6NZqI6jpismnjp97jbIgGtIYcoFeVETNpzwca08Cq+iuTkARWh/sulmYgGHS4Kyrf8tNd
a8P9dG8tbAeGF8qxVXzMZSC+JOP4tixp8pKATEnCFkAz24TqaUKdsaMbUx1MFg+TScJTFLD8Be9R
uzwrJ8MTKFVh1EKcazc+8tF2U1Vu9aRwHdoq5c2bASM+5texr772Sbzs/QbkuUw0PfUF60pk4Wou
twuLjbgP4a0++UiA1DbDc4bAL2XAbFC0Td+spi0eWgnPddf5fgI6Fr/JQeJVsxt0MsYn8r4JdkeQ
43FQzCVeHhLbVAm2qS5Ma4d7XXNdxK5xaxdaXNstZUfc8Sg/h2yLtrYdj19q+EQHKLh2uaF5vqy2
ZjjKbtdaXnNGATj1p1ZNkHW6ydSRLPBSFl43tpsQK2a6GpA0DqfO4+J2M2nqpyVW2Te6cUt5yKmQ
bRUv5bRZ5kKdWeVZ/DOPrq0sJ77gFOJHVp1sP9D3HQ11m77m2Hq8kTvTe2Q34aExw2rvt35+j/Wj
isbKSz8BQH4pc7RcCRu3vW/H+Wd6NPtmA0wZQIoZq6vBdmhnjGFZB2BEBtgtLVjfIjHJUWd6jJCC
Onc525KrcbKyr0Xq+G8FLWOfCsuZbuiRRGLQyubkkPR9JX1uA2AKF93Sa2nKWy+OHeJWJsd1EIqv
olilonNdrau2trv3Bh++bFd6GaVM0sGAumu3zpqoU5nuqRYtDek+wEVWBLSEWNqDUe/ewmSx31PY
/gX0OM4BwpsPhaLgeyMSWIyJdG7dU4UXlb9lCz+WilirSK6qtul/a9m1pVHROo75xsILsSQ0gmk8
Gn3hbfs2N46ZdO2XtfKPG+pYDJtsNrDzcHX+DmOmZXlg57lvhhg9UxO7zg3FN3XdzshCNiohpLnR
3dC+08Cps6gjUThi5lOCKuxn3hVeSvZpQ0se8ttI3Ql6eT6OuzofnSvSzHTkTRmEv+Mq/PwuEIHG
+8pP+2sxs3/bGIQj/baMJc2DhqzQIpvArF77riw/++2oaUV1cJY0DYmh4eRbT9THghBdDzHcxuun
tDxMBFVXzH71tNMStiChXEjoiQ4DopuTTpYRDfGqpcOnwG13qh3pfEBTwiDCVQHkiyjw8hs9iiFV
AUSEIE3t1m3sGMWzzIAiuTTmLp/qbqiLO7ux8OhiVwGGibZlr1naSFnYBMwHA9B3Le48WGoBDfYy
c76UCD8NaIlGoCG8U/IqtHlbpI1Hzya7bY29E+xssHkgkycTXlVKBQrQ04DKXMzbepzjqrgGa01K
J+poc7ba+3JEO00bPvLzcNiroZXZpyQpRIPPEK8KhRC6hJwaGjtWO16/T4jV6tOQDkb1eydpgHR3
UI2yqt65kmrZU2zaVE8OLVKnvt5iQmxgzpQPOJ26r8JA8ETXPAxA3GmQ33P53yssakzuY5fX8xYH
BO1+cpVrp0+XdKvRriWDvgzX5KZtxbq9xnpvLb5T8V8rGbyHCw4DIja1d0AZvfC+SYuW3M8DVsDg
pesAGbjBzjbOJ48lgukYO+SUhEJw0xNQ6rOZhxDXooHmT1kcFupTPC2WvLyhIxyKwlhtXSioc33t
DFzesqGrzbY7QAadU8VPTu+2mbejrzXNnCtzGCSE662T9cQ47B0SuW+BGjMf0w+6pSU1uQUmPxO6
tyEz5ozbcQen8wBbs5rxWU7FSC40ixBFDRhu7JJaCzgR7YRmJiR3UDfBzULoF+xio/Ri6lgjJqvD
xhIyhJ00L44Ak6iq1zYYyhcDfQxeXg1NcdgO8e7s0ItU30wMe7GpwvBSFbvG68J0OyqUJmuvvqR8
uNBP+6H+vwqzZLx30bceyeRmNw3mvVFhe8Ntbs1ztWudCrnVGFLKbY3yKaej1T9JQjiI23U7i42u
p6I+qN5Eh6gDzG9pGhqLb4AJ4oKpVVTxxmMdHba9s8yPXYbTCgGCUe6IQNkhxnnrgqj3RF9t4yrQ
7wZOhHO7sRKwl48B0Gl3O2V1/VUBH1CbLh/ZGtSLMbIbgXyb7ggnVHccUrcYvyUGXrJGRESNsd1S
pMme/rERu+RqsALkNfaK7YxN0cB8nc3uaHWN/xn/V0HC0o/tpIlIKGYrEd+fcXYKPHPY2qY79J8Q
LyB82KgWnVyEKkOOBEiWjTKI5NY5YecNbV8Sh99qSmZ6MzmFv/MLr7yC1AdTCuk0TR+o49oK8YU9
06sd1HhIAPfoU/CK89pBrxNsOlDHHWVbyjwaSJi9L0gOGBtx+DAYZsN1Lu3es1p9j82I3ooQk4td
jjriu4H8iORh3iY3BtNw98bmckofaFlXa9Tl2NmRCMa7UgJv93emSGc+OKPIH/G5iG8ROibfEvwQ
2k0wLRrB2eoLXCxLpmGVm9NLoN3hflLAJs8t7XXUd/2qYTb1K9oNCjd8tEgf+tswB61pkbQAmYi6
5bfJEfQ3ukUnjrUAaSEn5T7JOGn2vV2bnzzVYfznoyRMVbmgse+WeUNf1nym19OGLDt0IAI2ZY3E
PcywzD3Bw0Rf1tULgs4knqCgTCDZETewG46gOUGmpcZDpRTIUdZtk9HBGoTIJyYL07c+AkEn6SBH
JPXc3TpDO9wktkVzvukmrb9HytA+T/ieoRvua66Ser7/JlQa4ANNAH4njTXi7QKx4gqMec4+4JQI
SmjETrcs6DnaKdIl90tFBmCzeG0L/XJEIrd1zCrbLVLzO4mLIA7hR9VuR6f9fYIXvbMxvoum3p0/
+8wWI+DBWrXbUo7BY+cqGM3girFIpkOZLFBlN7dOGdvXkDwLH6FPjEsbprbhNfa/9vtcZgVON213
j9ouB44a2F/o1hlqKgV+OEeZ2+UQoMHaz9thmnPwKSrA0HZIs6Bk/gWSdp1b9gyb0ZvcVyNOW30m
cwXTAylGNW/KtrI+Y1qWgCpGSnFu0IiYO39yIfcvoU1fgoxNt9pVVp4+g29TE1b3rM8j8fk2dZT8
gHp6d5MDwpC8SxOfg7JyPkl0EthqYy/odFXzSdFgv0kxT3/00UQidUpGhnypPicAZxJiK21EeBpY
t2qg7agj7/JWJ4NxUtgOl1uVFf5dP/TNVY/tQMSOvLghL+AfjdgMXskY47eQ1In33tqLAxTD7B5H
Ndsw2poeWtwIRI1ozawQv9SkePyuC44d1nreFj8dAqcqC/WhdlfoGF282VaR3NoqhrqIpOOC5nRC
67qemxR132R9SuNZfwrj3tq03WDS0glioYI3/jvCYHMrXNG/BIT7B0vE1nuDhvwT5J7Z3RiaG4do
/xNdM8Gtpkx/aHFYAWs9fEFi3N+3gwnSMugb0+I9WO7DxCiIaCxRHVgP8Mkegs7ZgnK/JouGhae0
1W85yQ4scNioyCYD7qZTq3k1glI85SlmA5Egq39q2xpfvA1aSdw7vs4D2X+1K3BhluqdBaqoxi1V
bPqQPrGjxZfyUYmuEe5dn2NCpeG94Y5AK62kL5syvwbcK6k1UDJs7sSMGGZ1OaXbwt5C4NV9ejKH
lXhzQoo99y9xpif3q1uLpjjiyVX1IoqFMnsMOkZXTIrJq0CPQscXCoc8tDKsBJDOWQthY2DOYG4K
T5n6BBCULObGs7W7F6KegjevBisEObYtsINkHnNToG/EeSgNtsbsJRB8pUAlhaB4BUPs9UyPNi8N
QnThIuZM2+a7KY3Z77aUJJHa7bp2mouUmmOWFOh92iReZeCMQXySDkmeLKZ8GJ2gZwuTOdpT6rUJ
pnjMt5RSA/Z9NP1kOj/nedMNzRbbqMCzdmbrDJ18H4pltOYN39JmczQ1gpBss7QpM8Mxps86DyMy
1uuVCC8xw/KQJnr05W+DkSw2dMs4KPg31Oy+p6+NvmPDfJ3PXVx6wLvDAC7835fnfq7DUjX0qWjT
O4svMUU6ajI/Vw0zd6aJJ8n8b0XTrl1A1UUiAd695IEbDWWpfyhU/ly9Xo9IGzfFyrV3mOLoB5Tr
T+oFknNBb9JZ8L26HHG86E8ct1YUsTtoydiMYzOoDZojspyi4OWS/y2aw+F7c/5Sfe/+a/2tr01L
p0qS9v/9Xz/96bmp+O/ffuQ2+6qarvm9//VTP31v998f/0zH++rs8NMfdh/+EA/DdwV/oRvKyzn8
+OT/9h//dybbbCNCHsb/NIj8xWXi/H36j+OXqqUFW33/iQNx+c0/sG7mvzxK9hZvCwKM//yPH/6B
K83BZZkPzABlAtw3CtB/IN3cfyGLtdwQEgRtTq5DnxFl2z79P/8p7H+Bo+HjqEcovFEi/neIDmtV
/U+VZgAkPl9Ez2eAbCNAI/LzaBaGpxNJUudY1C7mLlhnb2wvef3TTfnHrhn3cpCQBjuEZVSmfyUS
9HihoF0OluNQsOHRfkc45I8ImgvR7/7+UD8rfS6HEtwWKPVIftxf1TVNFWskdc5y1CPFp4w44dom
CbIhg1QRuGSY1VvKOOjFFZswmJt/OPxfbmeAmoq5gcZtJD7Wr42tdrkE7oSW6pjX07ONZ2FAjPb3
V8ig+PmJrYdwV89Jk+eGOvjnJ6bws8YK3JJH15qeteu8dqFFw7ptERIuklH6P8P5//HkmNL+ejhh
owwVHuBIuJFrw9ufJh8nkcLTYdcdBarkq6SorDYCPFaRUY6rq3IUL4K+ZzYHiezRCOJ7SK2zDBfC
h0JVats1MYxsO0EakOZBcRomH0r52IyhjHRZgijtuhDkly2tFvlyioQVFePJzisHztF0SCiC/l4L
EkmbdQ/2yrLaEhOFWJcVRu2cU5geWyctHNQRs36d81jdZF4y4ahu+yrdsqmsnj02rb9ls09fSqWc
B8Jz987t6+IRljz4PAHydUj65DyMNUWfClp0Eww0/Jsu4tlhWU5FkNwO9LLvnar6XfjlY5OJr94S
PFBorqKJlper1tRvySgo9le5tzOgkJDzz5dt0S7yUEiXBRu/OQLT6Ts0b/QFeXrXzh5mjWGjdsKu
ht3UTN5Za+qWoeHFV3bivPoGkC8qpn1En2RLpmn8jsty+EzHVradLXxZUDgnz72HFRdK24ikJYqA
hjyTZgE+LggzoT/p9LbuXECu8QY01Dxdu4kJ4gqniH7G/G5OwlMf5IPeZ42P06XPfiENXGv13/Nv
WlB95nVN67W1rzV53RcBVPa3tBjVXd1YfA9Wg/ZzYxXjdamy4Wg6sMEypXrczaWbXseVVLcwuNwd
adliXyFR2SA5ye9lQ9Uhn2hsHbGe2GM5Y74SDgH1GyXQmDSzh89DZkooWuZs3WAmlTxnqVx2JBGt
zf+/YNUuuEdUqrvBwtu5FK2wfCmOaLqsW0s73rGCe7r5qFwNsGsPYNA+p4Vy502RDQllekcfRZeF
D7QuwEB2WnX7UcYaMAi1aQG//bWU1Xjoa7AbpNZG82ZGofSPehbiHO8+87s9yVJ4uXHvsyG0krd8
KNITv/abHpP/y96ZLMeNZNv2X94caYADjmbwJtEHu2BPihMYlRLRtw44mq9/C8qsehKpK1nWndzB
naSpslKBCDSO4+fsvfYZTYRmM9bDTT1lDymQ75WhUzKhi5IQbLiHq4QJCtuGaLgxwsHaC2TMBwt2
CYPkDm5/rZrzic4GrWuUCqdi4r3BHS1cH6hdZN7YYTO90gA0QfYZ5YWOUuO8g8C3t0caJ26OUWcD
Fj3bZWHjbRqz4WhRRhuZ5qlh4zQYw11YxxN7Lj/85GcdXQY/Cva4h4bzMWXf61WMyVxy9PZKmyHP
fmGshMMexgmZJBcyw73j5sPZLGLrYoTHsQtTN3gkqQLJSpYgVffiVzu0nwJrhvXVdeZtMk7mQWj7
xWMQSeke3cESJLEemerKTuYzfAMEXYcZ4XWO0WHu1UAGmdGv3TnFstbUN2kT5puymb8khLv4q9jM
CGINI30MjajfWoZ5A3N9141VdEgN+npVUA/7OeNjI3SBD61leAXL00BwRAPjrBeV/ao0sOaKRsNW
jbumjux7KeuAlknWlsfS0+qajED7lXXbPybFwGzYYk4+MszZxjF5jitJxPtVmGeER5JdOj1Ulk9W
XyXnozUGuLqF/NRWAyA8Ih1WAwktRNmEqCNMcjUZ08a8AFYFLagO4Di9p5w4xytV+Mdci4esiDFe
hFa5jvz2zGl9YzPPBjD3zPAvozD7GjLfXM+MNTyE5K/oyerPaW/rUw2KDYtOzrPHkuCekikdL6AL
5Ue3EO3BxoxEXug8PH9TD1ANcWQzIHB0nbs8QCujHNO3IDXyJ2tozPvQm50be05pV+ZY9pCfsgVH
VmzvvTzutu6SQWSN7vgFc4FxyhpCE5Uq11nrpUu4THmgqVjl66bN+7XljM46dVg9cr/JoYx7DmlS
CYkyNoBKwn5944BjGVhc4/1JahhjfGCqJH+HMiWXzvfuc4UwoJQJ81PhTGtPT8lBZA5IQTeI8SlU
1Xk19vIgOylPiNiyQ2xE0YsvtwUsxX0+IQRRcMkfLFauDVorf8dJyu9tP7LWElEHWo8uE3dOQxN1
KIqnbsqcl1G78ZXbuvOTYoyCbBLqOWq49qq36m5HzgB33uSlBydjfpG73GS8PN/KTIkVCY7Zzo1C
deT9OBw1LunVMs/13HMkfkzfNiJX/V91xT8q8v879fsPG4H/arfwP7DIp/ampvl3UfShxt98zV+H
1x/L+7/+zr+qe0mUXODYJjlui4ZtITP/q8KX8JxxMFPzWn/X/n8X+ASEMx7G5IUyWcKFWihefxf4
tv+Hg9lZIrqVAhfDPyvwAeC8q+BgmSy7D4T+Pixo833BmKVgbC2qhMOExe25S7uypkthDz1RU0W1
Hr226HZ1M13nlZgXrQMcXNNjSQvNepcCNQITbM/Wc0gYBNOIkpyMJDCHr2NH8eIvjFw/xD275PyU
vrG4k4h1M3CA2n1S4z0L1H6yTQSmY8BImJOYHEIwuncphLaLkbydqzyVHaASUo8PXqNCGiE0dc/Y
FGdQXBlg4utAebUMyCCetedIpYiXKhDNEbGT7ge+HGspLvCjN5OrWhltd1sGEekLKnlJvcZ4TvIC
ZGhDYIrDVGbfkxC3Bcxgr2pf1eRgwHUsRnWj/eiLNDJ+JF3wlRWLG0dM2Y7g8ngzSRs1OLr2vRll
bzXjb1yFAQOR0oR2zQCFLkfT1TviALrbWIsbFzbNKvG6S5gI9qoXcGEt/z7U/SVtzHIVj+Xd0My8
DOF2rvKs1CvBnJJ/FBfVVFw4fv0cFvTpZqsbz0DevsBEPrpNpVe5bd9kU/bSSHC9XlURXWXMnzIc
gJuaOLFN5tc9EdJweMnoWnML3pOSvQ09ZA3o3ZevgOxW8tGsKazIs2ee7Mwwdp3OqrtIBfkjoD3n
kUIJ7dICa2ZsadOUh6dLY4mcQJPR2Vxfoz6dadEYvImn5rVyrPaewD9NQ5MBHRFm+RaZIBO6QR4I
Z/NXvuyaE+2l9tnJ/HtXEflTjW2yt9SE+itkoDB7gXUIGtdH6eI/5HNtYPGxhwemY0uRVCkPqqwq
bkQQ9n8aJiY4IltM+6ZDj3NVJE2MckXEZJBUS5WYx+WdbVhoiNqSnQBv71uVd8EOFgJGPJsIgpAn
Z5UmOtnEuaEZq49NsG8bu86OUW2xFUgIdk3ZbuLE1egAhDX25xEGRVgApKw9eNjgzp3CNV8cfvhG
TchRiiSlsS85l9XO8ltUmITKmefD1Eggb6kpV+Rbd9MbWsrZ2Pstao+3KfCGy1y0tBGjErpw7iU2
4Sd5RKhDav2lL//fhf43gH5oLEs74L9e6Xd5hSYD28LXby2m45f/+3/+/jt/r/S++QcfYUoMPK7D
2u3z4vh7pfe9PxgxwbKC+GhhN/Fo8/xrqSdq1LQC4BZ8AUANNk2Dv5d64fwhBWivpfPiuYIGyT/p
5Sy9mu97OYELAtSm+yFZBm18XT9u1aNhJJ2srvqDQIFFQH0WYKtFsxwsgZcB83nZlheZi0l9E8Rs
8b47Vz9pFfADvz+6NAkFED5kUJPmC0zBd50ktA0zUvWx2w+90IxxCxdTNKUKsc/F4T84VODj6wHd
9LFp1dqptqxCdnuWHGT4wsJ4reJ6a/uE+/3zQ3EqA9vFn+J+8DLNFga5yXEIvxzHZD/ac7NpOwSz
3ej9jrL3rnX17QTa/CaH/bGw4Qj9ePlGDdwkl5zAIAkD2HrihgG6+0YduYnKcNli8QZqwjADl+ZU
61//Tu7BD1fPRpSCTEu41gciWzfG7E/rrqOBTRwovtV4WzKQ/2eeIn4ibCtAtChPXVrn7z1MKvJt
pZuwX/bHLt5GUTLblyMNh21aFzhtfv2j3vWuvh1u8RSJJTmVt9Hyo7/rXckGIQIRoP0eyypK9Kz9
ih3vzY/Yh7MlOXeZzf+mVf/xNOJRFMHSAwRY86HWCmPQ476NtJ51XlJBBTkXK/hdl/FdC/Db7xIO
BiHfMyGJ2suj+N3vcnp2eFmT9XubdNCVbRgXEFxOkyWwL5iF/M1v+tlZ/P5oy7f57mg0tdGuA1gi
7XGg64JGO9JFBwZhIesGRCC1Wfb51xfuHUZLfvuFCy10sUniWny/lE0xPhT0It3eil3n5FRO/hih
hT8iMPIP+GUoDJtbNnL+uskd9cWFP3WG5urQR+2SIxhodIFiWLWDV/9JQ804TuB62Rl3zd1ibUFQ
Fq2trJl/szBZP7n+DGg806Lmh3L4/o7zFU2ViuHbPhmYH64cY8g8AlCk3tJHWWzVGBFwFA0bm7O3
FfnovJjoIsDOozzzuhnWcR0FJ8ZA0W+eBfnTr8b6vDzh4GzEu4chDeALzsiA9kwiGcbHckOqIEpG
3+22wF/UA9QHNLeDi3ybmEOypcu0vVAh8y2KY8o6jUIvcxSKMobGK9uq6SuUPsRREU3nUS/aK8Lv
jOOcEajV6A7sAlls6waN/WM/JMZjh6pzHdgJABjH8HaAthL8G62/7avxrMtaIH8G+/2OJDboUyDv
nOyhH3xw8c5kryZ7znYtWwoCF7pTFTCyaBIPz4rD6HoM8/DCRAv1ZLSN3qdlZiym+rdssm87xpJI
MKLsANe4O/HJ5e7Xd+vHBwQfNYUBTz2OQs97995FeiZ7OSwXXZGSlvUxYBjzSL70fT+H9bbvMSn9
B0eULNZ0oBkgvR+oBFiW0GFm3b4NQ9Qozja3oj+D0rlo7dJB1Oo+//p4H9/t5Gax2uBjWqzE4t3M
QUWBhurad/t0Qlcs6HIfaUwQaifa32HmPt6mPs1JV0C5YMDxgXgb9WxqBl3xFmQMfl4ZjXWsht77
zQn86VHAmVOmQKLmHP64puGGNooOAsPeYIbeIkINjAM0F//61+ftncV0Wcf4NT67b6pFFD3y3XGy
xJgtt2YHPOKg3BDfSML1WEQbl8hxWqMKuJPNjU80QHTW+k+tiPYVad2/W5Zsfs53leG3r0EJw0Zl
mUrRivjx5zZNhUlCe7j0xtzbDk2Q78Ih7XbO0CX+2gZ1fLRKpOKtWX3Nq8G7Bb/O6EWa+hIYrn0G
C/a3pMSffif87zQl0Il8yGOLHMNAd2OrPYqW8mi2chuYZG/PZddcharu17HX159yyaMMimE69Ys8
AGw1Dm2/rEgcyb/CEtFXGQmR8zy8MJ4R6ybp6rsJDtOq7hI6ekBwzsoJz4fZ/a64ED/9AVBimcPS
w6GF8+NJxR0VFJM/cFLj6TZqvRoerRM9xKxiaOK9dBMqyyT72u14Y7XFGfDjV+Yp9yAlgmNfh+Ea
MZ/exmYV3FSzV937zvx1liFARJ98lqGOps2QpQbvii6HPIX+6zd353LZP9wW3/2Cd3fn0CHPjKqJ
/oyREiI4ByVKIjK/U8PcdEnLIt/TsWH6cyT+Uq/VEgP9669g//wkMnyWPIzWB+qwP7GWTLJXi0i+
Q/6b+/IzZdW156gS4475pcr1+ORB3/1TLUwcHa0x29HjQKdEjKjaCVNVG+SV3uJaGgpGjX29JNia
e3pDaPTTyPo6lZbFUundeST/SIiKG0ZoT2hacVNpaV4Y0soPc1W9etq8cycOhKGjX9cDuaS/Oecf
SzdElSYjfSoE12S39ONNQ8MPwA05V/smzZ/KEOdOmm+MGRU/yTz29tdn9yfLtkvJzc4TZCW14rsd
hcIsSzaLpfZ1VL4FENZ5a9MycsY5+M2Rlk96dydxJAATgeMQofK+sEfw2KM9lNxJbXSPeSB6gqjI
sKOY2E0AX8X2YbqGfwZu9nc2/p+8fV2ctwtNgxcThfePZ7SLiOoMUxzIvTd9Cjv/evSahVX4lnvd
Z7a87ubXJ/Vb7fnht0rGLxayJVgi7y4hQm41Jgm3LNvw8ra3qXum0N5MJY1TUKZfzRCRTJKPm2iq
KW4c8pe0itqNSbXy66/y05tJusQBCoIFQIT++NOTvtPki/L8Dn7Vbcya4GwnRiRrJKQ4yzh9+/Xh
fvLSJDeCWEJIGvAa3osbXIzjUQFnej9NLQFeDITXM3i13+wRf3p+LToZ3EmcXsdfvsZ3+w1CaqMK
D7Tas0cG/6ZHpN0lKjA39I3joHBNRRq5NbBCGoxhRMa6tvLtqI3zGTnqb57Xj5typGhLmobJM+R/
0JMMUy9ngBt8GY1fO47IKlftjBdwitZRgZmiVgVDOY9pXpX15m8eK+tnT/Ci8fAQziDSeX+vdXib
hF2a7R6iZ/y59mg6IoGMupNKLFmsIH/iiMWZZWJ+moiDW2m3yeXGTGu88EXjxdmaXPHhUsc2kgDR
dT0Tq0iqL7++M37yNcEfQhD6hu5mCvLjJYsNP5lk6TZ7dwzbXe/MeuuoJthSyye/OSU/ORQiFAf1
i0cb7gMaI2E6zjDWa/bdHCLFsCfvZi5j4rMN1/wPfhY1KEoid2mpfVjVahLwutp3mr0USXuDIdjd
VZMXnoOHpIv470bj9V+rx/dc4Z8sYhyJtgglIgLD9/tGMYdRWvUcKWFSsgkZ0dwVEUQG3m7zCiej
Qzw7dvdfH/Snp5L9tQN8yYLu/O6qRZGJszmWzX4SS06iHIcVacBi05oou399KMSR3ALvVk0qDRNB
WwDtmxXrx1vEx5HTR7PFLYLIFaz6NGHiT2JnmKHYhmW+dlslNi41OXNfWw/Gjp1jP25nWBnFTeFL
Hq7Epsd4DNWUP4pa5/EGB5GPxT7HYrbqwiZ+JemHNHC4V4okxZxwNQXik3kOP8lee25F0G+g5WDt
gOqB85dGHOyTqfXmLcgnzFJRFlv3GMtma5M7oxQ7yKuju7Xx9YjnAI9c8dWFk0KuJUY6Nz4fY7zm
ixC7jR9UXlnTkQj1AI95YhUwxMzaOiuIWTf2qs+0upIF+WWXDlac8MZVVl7u+N/GgCQGszgJk06Q
QQjLtBNd+l4pvU2/CKp2vWzyO41HNjxrS6M6wIEuw9UUtQJ3W5w8FtgfMKr0TpUeAadF5EP2AAx3
U5ZM0bYAttBepJrtJGZZJA75Hk1DkG0Q2k4jmv4pNM8LQ4UmfYeiFpu6kEtxlUA6f/Vwkk8rL+zG
9exDKbyrZWJ4ewgk6XQ9hJ6+wxLbdls8zYF3CxLax5I56ag/UsQikPDHICFPL3KhLNTRPK+BJQT7
khjVapuHS/sPXEpARIiS/gOyaqQSeVHZGOtizWimriVhgP0Nfd5dr2X9hIExf84N37zt4HuuwiId
D8aU5lu7CU7IcwieUruRbMtb8BErDd53m81lshdONsBqyopd1OszW0/DWtTqNc3gCcpehJs+He0d
TrEvjm0MW417gu/QensXv+c2cBJ37wSEp1Mxz7jtAzLEnXr87HXNsHH6iSRFT7/OjSsP2h6xf48T
cTH5o2kiCYAdeC0Rnm2x8yfXGXypdW8m1rlf5PGlPXA92C1gokrCx3G25V4a1k2SkFEfT2N4DAMn
W49p1lNUMP8iIklulPLmG9Tdx6ZzUDnOqOiTOTvhsiMw02nPMgRZm9nMwAN0EC9TTJLrzMugA9kx
7trEvw5957Yw4nFrDX68I1VwXk+MtTahwIA8U7reYs+uXwiFNC/K2EOS1TXuZjS79s01mnJtdLre
+DSs9wwg5bFF8bfygG4ewceKI4hRRnijPmNgtkOtbO0yOT0XZk8OfBIeEG/eAWl9lmNYbgcT1Uvb
h88F1k5i4zO0LLr3yp02YJuA4rrPAj88U6ENyCeqfJI/HYPr0MwrJw1QkrJvuAVZq6+bqMVL0o+8
F211gR3TW+UjMKDJgEjSDPXBt7vkANqwOJSFr98chesEGgwu0E2GXHSe1n3VkB7D1lyYbQSMOwng
HVQgZFeCm+epYFg/bryGfQQvUxaJNOqHT8x+syuo6QntESJW/cxC6Q/y3qi6irHp7J/zh2o78kBs
QynkpC7Q4EWD+oTp01NYMUUIDnIzK9F+Mix7Z6YRfhxD8J33niGqP0dvzuqDneWi3xT+YmqcKsvz
LwzDJUsy83wMKfmkpXFGe9ZUNGmb5NC2nKlVl5X5ZvYLfR/T1b8WeSruQ6ReyXEANr2VQdJcWYMg
lD3RAz6JhmZcnCjzs2uG1JP0d+utN5v5ec1L9s+O6AmX4EycZOkgE5v5vXLvHJ2FbwHN/X5NFVCw
+V5ymefJHx+YMxVvbd0SMzwVynoBmtXieqrlKShFvVhsho2C9bzvqFju/clJP2nF50xGPm6xqTRn
8xLukIylcyTyTD3RhVsG8SqemVf33AmxHTTPULybP+F8oGAbjebZa3CDQevoiAwZu2yXYIZ7klWD
icirhmHjhrLoNv2seDhyYch1ZpJQG7muXKcUXMe+IQ/Uo4W8ZVcatLuMfVNxwF/Mf9/hJ3xswiGa
t75kpL8KoiW7EWkaebEFo8FjDc5ouQeN4SyCSX9nFnG+qrwWiSPovdp4JPmSn+jVWRCfR2Lmq7qZ
ftRi7AdUWmF0SvyGqFazni8r0pEvnNjhU+06gbKUuHe6E3JeUYk0Z24dx6d0UPULrTuxpXEmT1HL
owrLqZh3cz9mO5D3OGVwGUSnPK8X2TUSqxMPUcNDxdWlCd+cZUUACpFo4c+tjlr8k611rxLOd5Jm
EyZPIlt9yMoHo3UmPFiiuallu+T0scPElT3XepM1aUIIq0wOciz4WKMfry28NGc1MdgXs1b1526q
22eUVIJJv9f8WVkRmo6ZAB2oAAAJznDCT6gzOvUlGJQ8OXNjkDJVBdFpTBZQz+AiGPtCwp2DFqEW
mO+AaQ/QVS4sXsv1BlZEhG4UyDhz9DgtWaH6kJxanEP3tTXJE+y68KF24+jKlX314kZkSnd4DqEN
4Mu0VtqniJQ92bQR7O2zCXbNJjJ6fd4W/HgsGuMDmVasi1GYHL7FYNemEZ16NAszAeWg2VclOqGT
Yzf5kSgdZHJdQBNnk2TkLsdFx38QauKZwVHl3Sad66pfzTzntLFK9TRNNK2xrKgvXuTIdRhO+dFq
u+Uu72MssnUq5B3gI41MtutBTlV8yVya2a3ftfWrncbunRHMDWCvcohPkIDRMyunbJ/zZh6vfVf1
j2Y9ZrfJcrlFG/oXkhDiW0hXHCgzph3hgiZsDKOKTw6skns/jadrkyChN3Oukr0xOhIgRuuHt4KE
12NjxmQm2wOfWM3ZLSX7+EDumvoyDxphyNzSEt8akJrePGLJUI0iQa5W9FsUcCrXGMq1a1TkoxOX
VBjrBNXzrROz5VrVvWqmY6ER0fHbuZNmo2lZel2HO401Kz7lWVpZ4M7m6toAR4DBe8q51iZRBjB8
7Mov18DK3iokSZLZRYE3sxiaN6NKrUcnqoeNHpT1lZD1HhWpGJsbVov5rRJo9NauKKeMPHLZf4VS
P0uuGaolo645LS5vcrU3h8xqV8i+rPtZ5MZt0JmsZp6rv46139yQZ0DjvxH1Vaen+hN29+bG6vzo
hK6UNJiAJOZE+faRdSzAXk/q2hGoSvfUoNgxb1rDV6zxVVbIYzVVnDz8I5fsicNd3YcIy9ESePRN
O5s4iND2X2bld1dhUUd7DWvv4IDyOTa8Ni9skrf7lfSi5Np1VL2ryad/wPMPlIOM2y6q+FeqrutN
qGv7swwiPGR1Pq9rZwKLYQNekdp29xbna8VE09lkXctz2IFEuSUmYLymCMEc6qTho8gjZ50b1R2u
3kvtLXG2ppmwlwHoMfRBClLWP8MBR8hBUbccNnNP5lBYV7FXsG7YM+N1MzEuRxccQznJ8M4NRXUM
RhTZLLrFvLJKho0NwrkjYLEzPU3wM3g2L81oaC/KyCvJ9y7h1oFd340B4z9aqK/g3JojKR/jbVZp
+wte6LMmMS2WNJ9/2KrZli6WhrFzzscxdZ6ot3FFQj7/TKQAc6aqg4hmiGMTVh7TspiCVKfV9OQT
inVrlvGwg+N+cKu82QSDkSACb6oDFuNX+n/FJ9grGMk9VLMsMDDcUpcdztqbJide2ArqmBkmtJrQ
ME9Z4ZBX3fcwtpFMb5xcFDf8waMpHxr3fWO4LHVBdNuD3sT4HnrXvYmOjMb0hJ07dF6DJHAfXdXl
hyTxHsfULPa0S2PqQEo5zJxImapkiC8TslvXlSWOIcK5z7EZDjs4Heae4BACT5Le3gyah5FYjQ7o
AK3CaJrcc4oL5yl1JELasdrxOLEAVym708hFM4X3LXgDpiGextohM7QIZlQLhXMPDyFdj9SwO8na
xU9T+aMlPe9mIqhoJ7UayaKgLlyB7AOmD3T068yoSazrqEuumpTbICnx7SD1K9HZ1vUUrxzUxOuR
lOk1A4RVMKNk6z2Xgt6JgJFNIznvQ3noMuiMK+kYyOnS8WY2xVOXGMWORxGT4ozlhKkeBZnXXxWO
DB/yrKLMcPQuYwlMUQZ2ya1vthg4Cts/VxNSutCMtzEi6RXoHnkqaglEOB4Ci6FFPh+nqdKXi6Gk
pEYzMh44tzyroxEqUWrH2A3SmQQbsOxsSwFj8hgxQ9OXOGbT50I47p4EyJJXzghqsJkJUARGbIzX
AbSOi4lmNrs6T0NS6YmLOwuGxLyVHhpHmIKHUHdrDSr+Mucqn6tywBHvVDnD0aGDRKi6C/q+5MGo
9EC0SPAcMDNln/PaVmW/LmI5r5sFiZN6ZeyvtO6s53Fy2mMlvM/W7H4N26p5oWLNX3Jcyyxayngg
NcHY2VgStp3XFzcTDIRNjruZoXfQzcTehMS6F+Z40IJgzDMggoOz0Z6pvIOXWQg2QXtXJwM2VbQq
ceacaN+QfS78FEtQD2x+5h6VKfj5tLwRjV/cuAl9ZGgtLKDkgXRfciXMz6VK4y94seGOCIMPbFAB
nMk2re4mBz3lc0vFw3UjqWNXxC5Ka2249jGvfd4oASR63pb0zubcAj8Z0ZA8YlcS99TH7ExR0zs4
nkb1pciq7ovqFU0ENfXFW+aUdBXU3IUvpkqtzzCWedNXzjReq2YMX0QGKWZNwpoBHmkO1RdD1gZu
mJnYnu2cyfIub0YWBhWPQ7XzImLNdk4w0NHox5jbA/ITBU5V5tVd7PYZ0EUQQS/SkvydoB7zljiP
AHCEU5rcRqUN/mWjFd9ymyIrJnsFlZbHJoYMBOSNTqnOkxl1+0aZpcYgMdRDEu0oXvnkGRhLdXQG
2o+b2IGdvsf4SwnQMSENV2ymgos0Nh0MGm1B0ZqHLlfJgAvvgkHtwxfdaozBUY9XnLB5WbyJvueo
fWNPiDGxiL/8dTKlxnOxQoJkJetZLYEPnkUc3Yr9RLW3CX9ZQ3VV2ZpeEKceU2R5J9GPlfs8SWn3
oCzARgYwJjvUFl2gE86i0dpBnJTnEzb6OzmgqOASMm9dD2HD78s8ST+krc0sPVeoGPS+mBB+XAa6
028avwmPkpB1fOkaFib+SYt92ZflU2EFJAN4QQOTr/bN+yGu1USMmWOFJ6fnRx+ENvmOVOV866QM
uXjuNJYG8z88DmuuCc8uvf942tCX4SxqbMkdi4RQXxJ2L2DfByriSWn1NUlVmu+Dvm0YYARoR2EJ
JuChiIamATBwOedDSf/vbCDdGih81VHRydip06PptjRRINzlKYtLAkOBZ4oNNy9h3l/rApdgBjym
R1YlZhKaTrG2gZouJWTulQLqBNrABysluafJK/OMmXR7GIrevikif7xAy5Q8AgYbHgbh6L/a6v+r
Qf2NBlVY1tJm/Xdr+IPbAHt0DDr7x1D5v/7Sv0So4g+HDHiU0HA+UIC4dFL/FqEG5h8ObPmAiR8d
GiybTDP+ZSj2/0D+T+g1CZcuPe2lRf+3CNWxFkMxpGmfQVJAD/8fiVCtd61sBBVMxB3GFSgzHcYm
77rKzWiMXZMryBC1A69graMCRF5L9PU+jE3aA4izp6K6SDPLGB6+bexH3uo17Bvgc69eokthbSYz
tfUI/NOdJ7YKJKinbJVJ74WzWvLKgAVHFf7dmf5JE375Zt+1qAUWCeSknFoTucaiy33Xolb9kJP2
1Z7bkTneWjGprX89qLy2rhijMM/89QEJAPxwSGwZludQOtOI/zD+Nkj2rhf+87nrBhdV5xkpVAXL
cvepg6GW570xGtq97C0CVBuYIntHkwYZuD3gMNQNVnUMvYQVZdbe8iJ1w37ei85lr1cmgNN5v4/X
AC+se1Sy3bx3wrI6Z8IG0ysCi6FJXgpbd9W0gFLXcgTptaN24lwbrh5v85mXOlUhEeUESioYqosN
N6CbiJvDw6SxIVSNV/ngEiC3drkizbroqGF3oTKmy8nlVdoCGwWMTwIKWFYKfYBa7HiYq1hXrY8r
CkH/0qQekmCIttbyzU04kO2miSNxb1lGAq3KU/w2coeaTwYt0esIs1RCMCzZXVuktPUnoalT124l
2BaOccE3CiZpHwGnYNpqsaDSBGyAb93DHrbUuSCHSVyhU/OMnetNbv0s7L6Mz7pWcf9FitLDgPGg
b2GLiHvDzsWIWIDC6cUWCw0tUSPfZ+oqXpwwj3iVaVbheR3yIhGgYzT/b92jS9mKdMHHj3Nj6hUc
sTS+DrUFXxT0WYE1GYhSwjaglK/pEIWP/YQjUpOiHQEMt9qCgB/3hvc/H22yG462yeRwFUBJdWTW
w5itD87Mm3TLeVxab2A0EwJ+c1rSI1aL+W6aaQKxuZXCOuedmcdnsFrFvbecnKBJMq4frJLzAHmN
tUnyzvDWs9bDZRwN8w099hgQ8f/nWzbkwCEVbGnNocwAuLdqXW/wGCCIfEs2YLTJZWPBCRt+xruc
6be8RmknL6eFeWloz7oadJ1f23YWvQpQPQcafQ6cQiher2WU6afaNgkUtGZuWXBw47UedOev4xSL
3brIw2w6E6NLCS8xLT/SZFfdjUhmw91Iduv04OHhJOshKdz2ZHajtHdKRgaTpoLiBCrP5NDXtTcp
d6T4c1j4savErp3hbUonlEf8sUjf6nEY6ZbQCQEamtPmi7hHlABEv46rwLonCY3Lg6u2cbHaDlzb
bJjzgv5WVX/izPBweeTCzXvSzgcSXkyjVs8qlOMtEAEeBDzNrI7knBJbl+UmsGox8+IPR9UeIjaa
UI9DMV47tmwWNtY0Xthlz6nHb8tRXAgu7It52oItu9elqAogurE9bKvzMs5Eew/iyjAejd6bm4tO
tEZ7PWEzDXf5RH/ygRCJKXhIHBjCt/BaSGstUFCuQ23bx1kzx4VYWXAuWzTvy4Yenjkt4YgTUZtE
jYa5n49QZ0KeHiRPlMffbmR6sFy4yoBktHH18lCQcMWnQJ5mDYV4I+6Tnkb32rf82H0marQXpzQM
WCiwVGbVnx5NvavYZS+w8vOCYwL8YdDjhVGbvrRWy4iLqU3UfYEt2GVPLSsEZe0YzrI9VUVZ4nuG
NRYGWy+PjHYrMotPwpyRnqnG45p3OXFVKXLb8cnvwyb7KimIQFPgY6LrX5haiFPB+2duVqJPI/cY
lviyGPGTMWgeY2GDN5AWTXmkFpH5AoUIwzsm46sSLsiz1D0b7Nm6IyRzHNZWUfUPdHGMbdapGHN+
vVB3o/iINxbMXhiypytovq8smxYlZIxCHgwYOcNF5aTQkJ4iAC+Kvox0seJBZmHGkNcV9CLffFSy
Fmu7MF8MsjNWXblsTgHnYxgfRrjJmYg+5yr0vo4REIwSHvOJYJaLfmibaYvxdLxxKy96kbYut3jy
HLC6yr71m7B8QXBQ7ERpRiExpIjKzc5rQS/RF6NxjaNNzFl+mdRR/iBSxbaEkng3Gx1uPT2O6xKa
3FYXQ30iKb24kI7ut/3g5Tcs6/VLGvTxnXby68Ezx3RP8evsmqkZgWLDy9ZJleBDc/OHoXBUBFK+
LC8CXmCbHMn2WW4EGSFjDmIHhi6gvTyPZU/b1T0vnfq5lEUd01lV5c5PzOoppuXCqQVmtUJvTg8S
ku94Vbujjb0LMmIUeuotaRlLAEh1DmJOo92QC3ElI+VBxCavb1qNE+XA5v+xd17LcVvZGn4iuLCR
cXkanclmEkWJvkGRCshpI++nPx+o8Ryx6SHL53rKdpVkiY0GsNP61x9aaQwXDSXwzsubOQ9SIv0O
LnD2NrLFbRpW9Q6rhX5NbmT9Nc0koNlkDLiezqEYNnMB1EDDLvxEN9nZkXSTbW2auqTqasrbArI4
V7QbmgsW7HmvlyWpo9pixE3o5QZSGvQ3A9f0hm7jPiaw956cMPVd1/P0At2nukDkBnX7/RPKm8Oc
BUOTfyh5iCNBp/T6SITpleml6M+PU1dLPGLCHIa4ySb0IvBM9aEiSDaX+/evekY04iDmura90IA5
6WJ8dMYVsPBMwADU9o/UJaCqVsLCUHcGZ4z3r3NGgHi5jrPQ9H1Oe6RunzGNBpxH+9aPsKcnaJs1
VZes2SWoAI1JFox/fjEX6h+PU0B6PeepCeawFnEIPHpEmW6qKrYOLYhEoCUkn79/qbcHWQ9nK54b
blGC8/zZQbaJfLfWJt05mgQAXpU9R28bF8EAlBh0yK0+kn79zfUEdYhgmOjO23gl4VVM27ywjwoZ
0cOvLajEbSGhHUjjdd2C3Hz0OM8Yh7w7bg7nJDYVi5d3flifSZSgM9cBgDklpytXw/+aY0nIDlxO
BnsgYA77kVYM/FrXUraP9x/y20HqQf7jOWNaS9NRPyPfVaXV6BMMy2PfJ9TNo2YeJjFWF/+Pq+Dz
BLtKQA06p3BigTiWYdI6xwj98x4QMtm5NI8/GJt/dy8UlACesO6ZeGfT3OlM4BSMk48+fsJrJ3Hz
wKCPsX7/Xv5mmNiLTh76DS/P9c6eWIbnC5kllX00QmR7qE8YFMNM6uFmxjXwqiPBQn1Q0r1dv1jT
WU24LbR7XPb1+lUmA2G/uWMdtSp0vorei45KHziK9Hnlb0pvBulyWsUQef9W364sCxcWqj13ixrs
/FZpPiRAkrZxzHpmd1ixTnYOkkssMbwP+JJ/c4sMDlQ9FlOdkv9ssXTzUXKpwjgSFlCQgyCqC9V2
MOctBky2VHDTMmr++f0tpmFICWy64uc05kEn6TfGH+SYO42ETUH/Kte9eEeh8+FMf2EPvq7L4cbB
CbFg/cHBfDPTYk96dFp02oktrVMoWfZIT0vP70jsxpszRei9CmeOydPIuW7krNVeDc2AaY2ltRbF
RWU/5RHoG2HlJqdO4Pr4xsucOv/gsbwd4TQ3TaK7WJHo/Z1rrMrEHnETDxnhMInMIAmT+jGdcI1e
DTiYGCuI3x/tleeSMxZCmInMKrZnlBRvNJVRDl4SsscdNTqdEpaJSf3Q4avw3ZOCLTOuw2W8p4m4
avq8eRwGG+KKCV5717QGjipN1CsIeWQV7bpZgEG/P1T+7pmwUjJWIPXqb0jKJAjFavCY9USxcOjW
wfRFpJlH8lDLZDUSxPfBS3gz95xF/mwJoByGKEyd13O+Sdrl0D+r42DRFWsh0yyJBmCb7OwfSkz/
7mLgRpj1oeJmOzi7GFlLPvJIH2ckelc3CM/8SzrQVDk27kzJB+eVN8s0d+ZBEkVHvux452zgItNE
DU1vPsKyoLDEzY6RxUSkSnz/nZ3rLw1vkTovhwebm0PhuXyT3zjYuRknE6lpIycIGbc3OjVcH9CV
7rLPoVap9qJOB5AQK7K8y3iMSSzKa9dESJUv22DVTHdxkoETaCPFUtAKVT8qV8q9rjlAWaBekJzI
w6U8R8ZK3gcSwpuupNv6kcDk7fuxBcc7AFPfNt9y1pNy9uol8+Ro0PBdj2VfXRRjjGmpPv/jUxcR
gowBi7g1ID08WF8/sy7SjQ6yujxKSPQHz8ANCeYJLGiN5I0Lq0Sk+MEuc3YGstjWXO/FpBJdF7rx
s7dUqsIUjbSto9NM1g/HMQbcr0P/4QUQcdwWVKdRuf25gg74wSQzzocIbHjkD46DySENdU5CC+H3
tyFi5WGXYH+RHoUASVJwzj0HnvzsKOgzwTiF3rMjsoymX9WK9ooOFjPQlFGyN7oZ+qphpPOd3heg
iCpb8BpY3Uth0Ut+rVzGkSxoWO56Pv8Ge2St5JNGRF2/YmREhs76lnAo9SCX4ZVrbAY7SMWiPuJy
XGOg5bTTjU3AUR8QTwDulwEchfTnh8hde9FIhr1N6gDCDJEVt3jSplfS6fCGhOx58yuHBmoK/cyh
w0D4VxgNsLReBq1r99gZWrK+7DJMgYLzXJrRS0QAp8bGY7wXMa7sNMQSG0O8Sh/G6mlpP1fMGYFK
JuhrkYvvo/QyQHHSDM2AxuQChs6wkW+GGaLBxtUaVaF+BqLc+ZJctL1D6jl5GI3iTxWExF+HT4h4
IC9+vpxraOnWj3GZQykCLU/GIFvoVihpMeLB38TTpjsybooYD22Sgi6zCNHuLfkSvBADMY/cVKKo
s7tK6ewXsidDbYviHR4FQqBLuHIVfJ9atN+nVucuRjO1Fd6EZW+dZCMWKGrMec1wOvhBbt1+IhYL
ULJerDI2mZFalwNPE5pLDct5m2RdNm2dGhPlNTgIyFW3xFruvGJ2zM1ghnxi78RYRyvS2A7NlBKr
MKGzoXedKXYtX6f7hTlNbrbGdTkOdncnEi1u1xmpQ/ENhkSVDMTsjthHaol1GAZJmucaDY0WKKj+
sAIxa76xVcQIKnEoI5HIHfE/tIaQbKZ40ujed5MYkitogGBaHhwltZsw1zdWBtwLeR31+iTvRWnL
fOclNgOMfrpjXGmJZG94OQeA2TP6VIR0fB87FbgZllIw0UOAEA8u3FxNP+mfhzeeGmhRv0BwaO/5
MiSEi3uL7t1TEsZxuGn7Fkrrr2nlGKwt+jJnRtdMvSfMzoDeRnsW92IScYKnTgI2b3QWy7h0bEYR
um8qszi3ea5Gu2DmZtr2z3MCJ2E7JeDwv1ozGEs9kYKyHCQii7OdV7nWE7bnCxKLQR5cz5TyZ8Kr
SQUv25/r9ICMMdiVe2njR69WmY7587byMr29KLA4V7ui1ug05LPFg7XCwSLkDEum5LYtG76I0MFO
tnVutHclioHpT1gwpobvkWtnMN0qf+pP9pRD1E9JGAlI5k3mHzAuGLIpMZbW7UyiEjbsM2djnJfE
6Bbsx7QBIGHEwBWMFYtuTsYM7kz3CwfzrItW9E+r2iTdfSD7YxWGqgCb13I7PeayBa2fc0DJLQia
8oAkUis8Fro+AbWBkHceAJnqUS7/t0/6y1znoz4pdRNb+X/uk179GJ5eW/WwDy4/8q8uKSJnvHos
+AU6mMpivvbvLqlYToR/tUUNvHnAtyDMWTa7tqBj+q+2qImt26JKxRfZQia+dExf3K5xmv5XLxGT
akzv/u/3vwt8xLlcGDdnKLb44mC37EPPOwdl4g5jcxIPzJOL7PthHi37MJtCA0hW2OPPcdEsFqDV
EXeWRqwq0QwbXUXtho0J10OjbS7tUO+Nr3SzsiuymGR80ZBxaaFjaCZ73UtrfjAHa/jaZdjudtEM
IZU0sSnwB0Lz0EOn3Xpy4nLYkYgg0C221WM5hMO1Yj+ZAk8rx55ADLQwcArluE0KK9u7MmXZldnQ
r9x67nYOW1O1quN0ygLIulaKDM+kPTHPrrPFeGuM9r4lVL9erOWxlsxbzDbmLPvesINdJ5E9QIym
13IdhsQXEwUWcu8FmSEERJE45x6qWVrwlkU/1TtyEPlTc4G4j1Tu802DWGk+0MMhKg0i8KQdPb4g
Z6tQQTmpmqIwbw0ckG59ZL93Ks2G6ybHUjN14dpySvWiIGwr/CFG6e6JKSwbjCUr0piYwdONRM5Q
rjVLgnWezMz43NV15ypYxaFedc0+FHbS7wpiVEx359l0obeupMzX13ReZEmuVulNVyZgeSmCbh60
g9WKqicGLmrwGkspkTDP25BAAbf9S1tjXGLeDRknDIl0n1wSOwmH6SprBlJPyGFOpA/FLpLFtvZq
9AA9XXcHXacWp+F1KGZtO4SIe8eAfFMTRVLTD253SYdpiNdRg+FUtddbyNEXhozzcN1Y7bAMHIwz
1MRevdWmlLzFrHDGfDh2Xd/X+pWYi7QzSedrW9QABc0sA5bs1yiMDUM9TsmS5ve9G5uuKFY2raU8
vH2Zxf8lhnyw4IHfsEL95/Uu4Agmn75Xv5uT/fqZvxY8naXMAlimznHQlf/mTYbq7g9WMov6BGty
w3apI/5a//AmY6kCXkQfwCJpsIL+tf45fyxmZlQ0YPF0AHT/n6x/LxYTv4E4ALWeRw/hpWCBn3KO
xKGBqOGxKu2CHJYm9bcYjXhz/1UOPvT0I2RVl+hYKMtenO7ctnMS+9L084IgbKjqtotNVDWjIDsu
iUCZeSo19gPMCUgXilC70iaEar7rs7Sbwl3G4StJLu1oHEjCUfzfsN+HDew767NuD0iHIhhrSJlj
eJEFmS5EnnouJHu0eAH5iF5ZHBFcUzgg1oJSubhuDfqjUaIoCQgRI6XxU4p3IymNnhWN7i3Knj72
r5Ok24zQnzmMFZ6hFQHtJpKD814qDREdyBCrJjIU71+2U/+dNR/MGrG0ON6bNpdVn7TJU4kc9zdT
v18/9RefyvuDZAbwASYPFfUrPhVnCOpcPHYQgS9TCmz1XxPHNP+gzDF0+FJs5mC97r8njsEHMr6J
jmCz18F/xT+ZOIs74O+sJIIElgaHBSma6eva55gi6tSxJ3pKHuwyRIeXppq407G3PHkD9qpVk3rM
jdrVn1vNDe9d9ASHuSjDoyYTVHN0LKlOXUHumVPuyEwbAgO5fLHyvEy79+qiXbtw2pNNpXd+INjY
r0Wp9T9SaWBNGkf5A0VVtyFVNwmiuAhP6JziaV0aLpGWDVp8Eely3HXk1u3ZgJ1PPYyjq99e2ce8
LJ4AVgCcz3gMPFOwhtdIQzpjk1INdX2YpJhunLDFeHzufcqZbrkvvvf71zvDjF6u53OahL0GGw6V
+evrGRoqlijLatqvEm+pKH+OkLOA5vIM3r8Sg+Ts3RINRN8MnoPNWnvexFI96sClCXiAsdqujRSO
NswlXEHNMPkErcbazWz2d+9f9G9uj56qu3iUYdnIGff17cH3bMeibPMD5TTnLg0++arFt5Iz5GQj
9v3nV7NxOwG1xPSPTeD11SLfI92uSJEX6aNNQSyRpU2OFCNqXf/+/WuJBWL7bZNZ3pzvMls9Fzx8
QYBfXwxaVh4XlJuHJp5yLGhj5AbrpimqNVg45+E5nq572YvLsc0IR8AhpIbN5Xykdn/7hAGCSVYh
ggS9FIvK66+Rixb7y95MD00Ph3w9tTNJSgj77n2nhj39/k2/HUM2FEJsB8Fq/wbulpg5mZ100kMt
lLqtPNmuO40ZXMc1CQNzm3BYJk468z647t/dJMFEnBuAvl0sWF7fJIQcSOSkXR3KsSEGd+BtjmY/
ogZaIjLfv8eza73QWS1OIzqLqi1gab6+lkWoohhiPzmAJUVrIuZcTtW6nC+ieTQ/v3+ts/X2F3VW
0FYhtkanKDx7eWnROZrUGENqVqNYV6FLzEliDmL9/nXOnEV+XYcEF5p3L8PVeH1PvZO30qmm5ECQ
HElZ05hyU0STY/8+mPanOEkwWZwAJSB3yjoNN3oRxaf3v8PZ2Fm+A5A1Cx0gEy4j562SYRZZgi0x
3wGHmnUthsZYRUqLTqE5F8cq8pAMOOb8wXp+3tBbLrvQOgCPaVjhF3v2OofIGSoFb/UQ4xz+RaZO
caShM1/VaRnvpFlD6iHSeipX4zxFbhCOOAocRqecvgsnb+S3evDJnwnLcB/pJNGECUk0oUq1X7XI
f67Zl1f923KyfE8a/BwNOLjSZXvjnG6b4QgSrZFo4jrPM6bYRC8TbsMrwrDf2ZdIQd3VnGqui9h7
zE4Qx2YUqSWufH1WWRd+54eHKfHMKwJdWnfrQDlJ11XskzD7/pt8O2o9+uowIiBieDixnDUfUILR
C8rH5FD4OhStDAZ/FpRt+1G+0tuZCKubVwbnYSFfnO+NiYb8OtTaBFO+St360C1RvGaVfZG3lv3p
/Xs6X855/gu5Al8wiAlQmM47KrPX2q01pSznlUSe7YXDWs9xhsuZKtvQqLHHnsb5ArDAfdSKMtqR
cN598GCF/tJWez0MMAkkTWrpIEFbOHc2zmWtGcwMfAvgzc2HJQYbQ3B/MusDtlcwZWHcP9sxikds
oV6kHzEyZEKvJSmQpCxftNj4HP2+p8c1+Ea/aptFZNoQyZsEBr2TUx63qIMxsrpTuRn+HKY+f/Dm
XJ0UFD0ShRrpfHIbhG0GRigXAxHA9aotRuPO7jPnk0Npte+EJy7j0pr7tV4n2r3mwuGdMW7vSReN
ycmQeveUh7P+DFYSnlqNROuVP5XhT8RqNoh3AQV8Bac43KtWWC0hOGiOV6YrlzNClVkYfYKtPsV+
KL6VfWF+Hk2zJs0rfBELTqH1Mx86a1wX3WTGZCOm8SkymdmWzdIi5JA89zGLN7CP/TOqNM8IyoJj
4xIzAC4D/zvqt3rsWLvRome8Jsq3/e65vUF2duM+egSreneVSBlvzP4IoT9pLQ2CQKndegZIPsrf
3n1UVmgDPvnRyV1+trUrvsZsm9amScZ2XLlJrt37lTmf2Gfyh6aZx+uXxxs6Y0c+Uazf1mYTZ0cc
+fL4EIrIMY8G1espi3wimhoVpxgivKxWvZgvZKdYoV7I4WWVMSJJesT1L88FaWcJcT4rsniSNpC6
Ht9bU2J96aWea4GB+c4NIJOL257F59CTRIjU1dEahmryLDHFgNMg5RztfJjbeF1gA/yJZDPzs1eS
dIw7BM+2wEP1OY8KA1y6sp5SexFIMGnQuYUoZm/tETFGgLcqrPqhmYh1sQCHXEskf5LbwtJEqPmD
mHUL/5RlHJLRHh69HhJvMMcIINdqEhxgYLCqbTnkjCW36NQpGpFar0JKr3nVtYO6LWxN1wNVcM4h
mLom1IkbaFfEgqowIJxG2+j4cz/FY6Tvq8lj9NqZBeIWxtMS+UvF4NiVdu/ExBoQYWQRsKTl6THz
8o2vNJxqpDVdQw9vtl3qij309GpDUISNTUQlb6FGJQed3PULTDWsIAE6o5fT6idhlurYA4XtoZeE
91HnYvPTZ0+NU2aoEzDHCkPbvS6Uu8sSFIQNBiY7PUnNRw957woC+E6vCLrG09Vc69qkAoOaLxB4
Hmz9ieAvS0K4DXiqxgPpveCb5XxMhb+N48bcjn1cHUGD8XHR+hqgbfSJveK2SNmRAaHjeKPj+b0y
WovGkm094gVinlDLXINALjJMc1rjcIyoGrrJ1m6Szw6RVzBBa+MiR2emIwyEFlmOO4zeQR9RO6xi
pTtrv8ajJvHjuzaen/3aeKp7rd2kWoFJnWMRtaYG46Dp3lcEd3CJB7POg3kiMSrsa+PPwrSOyvTw
QjASONgJtjkWXNMhvCBiM/raESa7iVE6HuO8YAG2ljNSYcxXTmKap061za1I8vaoDVhoYMh2mbkN
PfhFtOu2PoK0xojaH42On8ksqrQna2MIsUCJTDrJlbXkemmRe9nbOV+oyiG+wBEz1Gdb0SWaEOj0
m24w/ItOiOaag5IVr0eo/+sMPtBngJnoc2/o46e5wshyVbULcEpjeD5l8L43YeG4WyvrvO9pkcjD
lDvTge4s/ry0hcyTjPQ78vvGO3ec542p+n6z7D/2aqrqAVffuiluWiDhwGWm5QdLg4KJMUwVBnLm
LILig72wdAhW192EpagcVyRXsCO4MDL3dUrp0zP+1gXHvC3CUwsofrDqQNZGcd3q3YOL4mYtxmS4
shrlpUGUV1667pzMShf9dHGBeiDblmlm3+gY8aFe6aMvXRqNFyaS8S4Jx2M69jp56aRG/2mmUxuu
bGSHOBCyTh5KX8ZHs+HcjkjDa/dqKBiYKWcHSoRcu0W/626KWX4lot1G490Nj71Vej9pXZCc5ZTC
uDcK2/0yjcpXOx0nqGDuiagOq57zWDk1+1op/woHFudWAv0HJIjRbe0ad08F7e99NBYYh4te/qgN
zyP2O52PTUdLpLB0hNByzAPLF5d4lREGFZUuno65f5uHDTrvkHQwiv80toAppLjXEg30ocv9Iy/V
/zTZPU5icZijgtQG69uk9PbW7TRQA7rfa69qjLVHJzl00rJezUhVd+h/8q3jdcOGfr31OZvb6ibq
WnNVhCI9hGljnHiCydoshqChCbwbbJuB7ZcnRHZ6EJKAfRNht7e36b9f+lHUkp+u7E8hMhgk4GO1
y2HmbXPVek99xy2x0KCHa8cEDlpXyYQ4FtvbxRC4UEWMgsy1NoweSn0yr3rdq651FXLs983KWdUt
uvLNnGHPj0nbkO9IjHEfsV8BxKma6GLSbK9ah6GVH2bNn390lOOXHSE/t7iHEIhi1v7QBlpWsqej
NMazpRrsKyr2eodHgUsBIKpjLuaO2UX7Y0yL/KZ27O7aa6dpb0Li8kn98fbFpORh9EptNYgQYyPU
zqe0L72dFQ3Fc1Y2LnHgtd98sSKyEx0nzX76dpEgpXWRLGh9CZaU5vLBxbKm4KM3Em/iPPBtXDSg
aajhSa8tMsY5Y2pksPScZT2hk34Yl8idU9Vf4PaSBHqVbnjjySYr0O5ofr1OcNTNViSjt5syiuaT
6/fVsyvKAVIyHrqezx7YxCYUEXsO1xYZdjdCH9rnVKIjSpucXYNFAO0VSnrLbTL7c6f3pdt+ww7b
s1YooKf4Z4zpZNBBMEPxbHUlZVKn/Wxoqp0mmlRXyWj3n7UoHJ4tmXiPUe8TTl2WvpbjnKU8m21v
LnK3QDRclHvNsVAwGamPRZszfJk7kVzpGRHSmjfkeJ81yHoTbEYCTlHR1WzMLrqVBlTDaMKDXeWT
ybfqCCosU/0EEydHHjGyZ1TGPBdB3vdYQ7I4xT1xDs20F+HYHYUs6n4NDaBiOZtV9MkzU2MOJtvo
SQGf2EYE6BDjMicnLmqVdp9gwrv10R1vajaFnanX3bFWSf+tpjaiwohJ2NMKnoL0kj9DhFGQvjji
nGK3NkrceOW0R48aPsxQ8J80o9Z+Gk4/XpJCGd3bpSK8veJjJ2vyPwvouuhtbPlnWFsJx0ndJ/Uy
+czBOMRK0tGJcGjuHPMhihR2UorlFd93BlXxgEhDX+meRibARCvRLZHMud7WQg22kiUhl1amFzjk
QQdxcTnCSgTHLI8aG/ocWRqYjDxjrhXja0advOpjcp0Iyt4joDe2vTP+QCrk76jlST6Xhr/NoOIG
dM6OMCds4uexqivsfkskIv05kP+1GzKcUa+Ji9nGhkOJJ4XCaxVXvbcz5gbBD1r0ndUl06fGMeIA
vX90Ssvhp1brJu4PRblyhsE4JgC7mxY065jIOd/DcWHDmZbQh1r2Oxw69OesI1qVGp9dh4PQ0eor
MqFxyMFUsGsvEb6ll5mYdpkTcZrnwBVQVDvrbpyuR0cXcCAmZ2/LJg70YvAoTWp0MB5+SBwFbybR
6qsuT+ut17U/OqlVmxr63044SYW9qP8nYsBiC9uKYLoa7EBF+gE3qtseb4nEsbZVGM+cU/yrsmiP
hdY8joW67rPw2FXO51qGJ5ZcAKM86S4cqX6mTfRAX+jORfZfc5oOyjR/8vVkCWUEpHQ7/xk2Whso
GfVrXxMw2+iSbvTKeJ58wcFKi1jkY+OQO6SU+4a+Tfsaj0Z3JAzT+VYMPub1Baj2ytaoCKKx778Q
bfaNrOCDk2LP1bg5PKnZn6Mvet1G6N5gZR3heWG4Ns8rdEnmTqBrapKv0zC1ewKbL+3ms+4N/X3j
QfWL2+QTXu7x3sVgMSCLoP+qGUQcTEgX9wM1zGXfS20vp3SZ5rN+tM3E/epg0bRLCnKv8EIb5SFp
HODRMV3KCdePp101Co7QicyslRKOuuxwY5FbaJd3Njzk7/R6Z+2o1TmADj201tN3xoA71gW8FPwW
V00Ml4h4qeXzjCZLn2ZA5xHgQoTdISJkzN+6I7n3q4ULkWLJmOYwXdoIvkzGeWjvmr2rXXV95yZr
UkTTZoVsCSEq3eXLOPNJtsVB8dGLcIFrQzSJK65Ki8EO6cpxFKGQWhteRVkUMex7shDDHJxp6WnM
VR8+9nDRNiEMt21Z4RGTJmrC+WWgBG7C+aRZROcaiatturlx9KtUs5Nh0/kzZUfvsiyNbWoGpViq
EzIXhh+pMsbr1CEwFmKf2kJ6y44x9luPUaEBckcQ9u5EaxNDaUsqkUgN+nNF8q596uJhKXlJdZuD
2K7bLw00sDX9ekff1cKUB872fLTmlNomrijQ1/YcqS3O/9RXo9P96eTYpyZyseO14vrGxlUxEwO5
oHVE7CZb/sHIWjbS1gyPZmwDCiA2Pnm9C0awdGperjfUlraZK0ceQocENuqEYQcDvPj68ld8dIh3
hPc6nyo8QHb0btXeMLP6qS06arBJGqAEnjlej4pjj0axSa9Hlc4nP+NhIrpAyYfIDDoWQHGdT7RR
JgRBfcZvF6klISUJpqiaz1cs4jE7Oqord05ht1+qpOMGsOMgxjae1G0L8HID00x8xWuCt15mOt95
nORB2iXWUNPiQKfF+l7B8T0h8p87JKTcF54Y4X1tU/Y1Q1xXgT2n+PlqNbV93+co8aAxQk1IFKgI
4CWLQQ8tLNSlv66swcbPKUT2zPjXlXbpV1H9BPiX4JyRgih66sKXeMkS8eMTx8be0WEAG6lqi45u
JDuUnOorW4yES6SKDpmyAa9ClR1fxp2GKn4LWV/j+N/lD7nM1W3ctdgXDhO0QbaGOiS6DXRtpVFm
3RKKwTPJe7psgt/yriY4FgOPDZAysAQWfkYpyl21QHFtX6qTO4fjtcpHDP4qQgMJblanzlrUSz5s
v1vcPJxPkeFrm5eMrjqvwPNdtDhT6epYaPIjWWnJg1siJ6mxDJBr4UwMWIRn82nggzYzjB573Yya
/jUWNhwdqJXY3LaM+1jjeC1QJDMjl4JfaEb4U2EOfDGkjCYTpv56ISo+ASWSWsp2PnzujElc+gL/
ugHztidMHKabOYyZOsQp8zLNnt7k2IXHsBbVU0bzHnH5pEE0JStXH1YyD8UdxQF3WBoO8FcYkS0c
eOFY7vwyMS6pW+SXjqThZFXoeXbsKx7T0FbGHW7AePIuE9Zos/h7oYr6qfFg6LGVt8Mxx+Pz0AG5
4jfjae2TWky5cU287Rp+zseWF+6L99zb7RDEIqH06Opv+PP5ARFb3q4dZHjUO95O14VMdrSaGNTN
PohF6e86OXSbqHLmkwkEfqqLIXyUUCrtQDlKXKAnEdeliSUvsbZ8847Kx16jufZ3OnwLjOgkr9he
RsGIecClXdtACohccGL1OmrC0e8ZJa7SnxcCwxOtSK0K6MUypytpk0BOdUqKI+ujb/GkIifS7hUF
wU83rLlhv1vGoFxSHl0bgWYSLaI3z5zVXnOxl3M9l7LPc+Lhh+dQJwcUGNPXtkqmPwmPoQvVciCX
QKl1RAQFXpwro06bS9EO5RXuSv19oo/e9xoNxc+kmvwjTvP5vIpGdiYrGZvtbLszPgVIig9EuYeP
qWPjDNhKU4ZInAG41zlar3nzAgn/l+jwEdEBdv9v4Pkb25j/yZ/a7DXJ4eUn/iIHGf4ftM5hQi6t
JstZurC/PGOEi50MHiS0OYg0WOxh/k1xcMUf+Gjy113LA1yksfBvioPNH9EZ4U8JP0G4BGnhjAv5
HjfyJSnl/wD25esIg4UIF3KaCzq5uK9bYZ47zAVbiPUjpl5Of+aFCk19PY6G1nTrrqNCeUjxgOu2
7WzmRdC2s21/Q05Rl5eigk9jbGtt8VnK8Cep2If8EPckKEHZYv+hF1o6B9KqHeWsknCK4HsP5oDl
ZWDm/YwbQJLi7HUNfbN28R/Wa3wR4g6fxU2e4jHgrS3SqGGWq16nWjfbiJYZpN/U9pk+45KIDjaa
tnUScKwKMY357UXe/HoMr5ijr5vaKPqo8A0a6PxHvOMbkkDVOqLq2KZ+1O04+FCLIjdG5i8tnDNO
ODb6XHISlJRUojKZ7zE38flqRtwjakfzP0bTBy3Sl77g7y+MrjaRPdjWIOyCcibOXpibGhNhrDL6
LnKdpj7VWpQdldVTre1iDcyQI6CbYDi8yuLag1aaTjVBaKnOqf6pmtoZg1a3xyrvyAZBsvkG/3tI
oyqH1d9uOpj/6iGWTqhNG0dljXOlVCb4a1DBWrsBIQbq9z/oMb/uoJHZxkO2aTJD98Gj6U2mFnZX
U6IRovtDx+rH+WSXiVbdYTNSqZv3X+jrxu9yIRKnlqQwmxi3v+lq5RROiqCE7/A5DShkNVYmFs53
OjN8Mt3Uuh7byiYKdnbsXOsC/M7c4S5L7PKjQI/XzbyXb0I1iszLRo7r+M5ZH5aYlln3p9T5PrSe
dK5sxBcdcX6FZrrmMWodfMA/eMivO6rLFVlMLOI0l0Cahc3zeqYbeDlmNcqI75OI2sT6wd5NOX4I
QajTY1Q1y23ns7OIZt9/6GdJGsuVfShckMEhvbDKnQv10qoS2YgX4fdxdGJX34dz5v7MjY7JHHRu
FEb19eQrzpWXVSJLR9/YQ5yph5RtElUALYVwQkeeAvrdpimSDSt4we0uM+ySvXlP9JOFIcr7X/rN
kITKCfH8hX3pLjkUr5+Whk7SrXLX/Jb3jazmdTPX2pCtBk+hav7gzby9FgPfWf6FSMJOcUadMcFr
JQEv7bdJx50Wj3s394a70NAShsT7t/VmECwxZD7EukXJKF6Ir78rxwRcFGMy9PJbiVyLhysx9Eh/
DjCa7a9VVTiVuSZ1sOo+EmWfSWUZA/aShY4qFM7rItI7W7bChdhVS1t7xlVeGCqAbEKOT+B6dSxB
vjB6asFYHCtzn2bSIyZyDKWUPj6WGmfDezpqI4Be7E2qe45KXK23ZukYxEgQc4Ru/oOn5J1PT76g
S84OL96n6Qz55fXrh75ay6KX1XPsJUQ6rlJv7tRN60yS96NmPZqHnd/WLbYh8MUYH21JsURH1Zln
Fks/s6L5G+8SGyOnXbQObH9WpnDUFiRF/Py1AFthzeqC9VfkfCXnDzdSYrDdjJc+5F3L2yll57AN
l1ig80agAC5LtNYippnXxox3zy1Ohd30SAgBR4gVvpYhzwIum8kir6vEadKtYTU2I7aJx2QCVrZS
YjTGXiRiZXLyVoidQt8mGqBkxklFXYZjS01fgoq+7MXXrK2ghmx6Z8rVg0KzM9wPsnGGuzbl/4yr
uEyZE6sYQRXvjADwkUsXaFgzOpEYrLGohB6fYSK/+1/2zmM7bmRL1+/S44uzAATsoCfpmFQmKXqJ
mmDJFTwQCATs0/cXpPp2iaqW1pn3pKpYojKBQGDHNr9BhCs9LFkTNP6mnwqX3wycPOFXchiTNSqs
cDj1rYY0xGG2wDMjBPcKQsGyLxjjjAwepphfXwXC6u3OwuUpuBYxQJpnShN/xBGd/tBVxeBkuaCp
PzenDIGt4d0wDzN7aY6QU12MCwNj32ik4cPIEy4l/+qixCWIICCte3fbeo0sy+OPG8AzPONWKQLj
oNjZYKlZUJ/EfTn1c2oCZlWHoGHMXDTgXzl8DTSve1mi6vTjMzrZwRAXORrt2ZYt1zK7EdnqswaD
yBe+epYZgXgRLfeUvq6qV5aohG186G78wjRphuNNpQZU+Z0sNt8orJCsbZG0K7KNRJae2yN0me3S
xppTS5To0DGBZPZS3zUaemp4KATMUuYajLV4p8Ympm21S11V8czEbPOBcN2dJDzoVEP1fGcxPF++
dvVME2/bziPUrK1PvHeS+6iCnV3sVsqeaqJp0owQi2kRm9ytcGbBny0B2SI3UcQI/1x1IhmbdN9a
yjz30B2JAnu1ipGbad3E7F8lOo+f8DToxEibZvT4FLS4PV6FocC1FuYL82SiscLwlUtauHv+5zQg
8VzsvDgTXoDUUMgruERdyU4RaxB4R9DlL6pvdc4QBcmqEZmU6x7cvv8xHzyjmRKLJeSyCi82a9yN
NSs4zNPAcq4RUtItfZoUEcBCz6iuHVI7MFvUpNbjg4wa/tk5UcULHBY0Lq5JHVeyDAYEvOcLvHgT
PLKSRKwAv2teaS82H6psD3Lbxu/JG5sN+nxifAjzEhg7va7QSKCOM2K39RUS2gb53qlecX1QlAaz
q0We03PF0mB1/OMcYWStdoX9gL9QHo87sKGhiUxZlRX0PGzr4IPRkIKezJJ6uA1mhsKZjhTvN/6y
zGz/qDf6QPu4niCdcPRNbQBKwB9LtclsBiE2hmCFyN+38BsTVKAgG5lohSOy7Rywi+sh4OBjYeD7
s+pAR+Esg3DxdCrhX3GNTJh4Nh32bKhDND2oZ6Rbk2JJ2/u47hKvuW57qIboGtrwnKs9gZhws9ci
LRgCMZrC+3gzkLfP4wb9BZ0dE1EMfspcoSTMBl/XCcnszATbhXuOoUytiAbjuZtl6dnMZZzwWs8x
qpfbJS9MSAn1tHTyUC54cWcbM+FlD+F70pXpqV3blT/rXAQCnevVF4TKvsOfJdrV6ClDM5hh6Q/d
NcphLiG3aLqBp4SJt8tZ0C71xGfFnW2i4MDis3PRDk70eLC1nPhNSpiOP9MKatEJruZYz7exLkxG
mHlDSniSjApYP51ZRIeRVeRdYKDbs6HGTomlveTpd4t/YrbDTo8qFK7SE8TZga/2nGrm+gmXHEfj
IkNO+Trx4dDCoajMIQsFqWM7zoGftxaHslqID0uUWd772V5oXm8IUb53lJ1uuCXovK3arDWjE9jZ
GC0vX+sI346rH3UIUd8sztR2oo0vEOMy/fkU9UDcoIcCxxtII9gs77DyaJK9R6Olu0+6mZvPWw7/
ZW+kabjisJgsVqmts5AXuxhW0ukjMulmBX9s6zqfzJ+hzijYuCtycFx50Fom3PdWxKHlIMnLGoOm
ihVS8EuVMqQPrTTnzfUiQCjOZsqcUF67YEiKHUAJpa1NuDpLgLLbVKl7u56rhxjGQcEeUl2O90eD
0uQhaMdBfpU1Z8xJ0eH2rhKuVGzbRubdp5yYS8MwbNrqmwfZXN3VbVCrzxPAH7qQTCZt47qMLJQU
/iTRRMfbyLg2ewyUhsM0+dF4zXAoQakZKFvtnEXFsbpHdm908I5WiyLIw1xeEa0Gl+TNKH+Xo0lS
VwVKaOOFS+XCY1PWop9j1xm8+4C2nYeNZ+ehE7hB123BEkLG3D+GOwzm9aUmQedtDOmSrituD9Vq
K/B+K+pKABGSYRPo8mpCa0seENROBQ5igHMe0sLNWg6+QIfvetCaTL097TrbBdR4C36B2X68sxA1
x+YafCM+gn6VHmEc6B0OIdOKlFmDb6gzOZl7SOTsQO7VQDLybZYI37qRZVt7jxhTwDm8sGW4yG4f
g/eaH6APCn1l9bqx7kCFoEmgG3b1BpWOQD2u6ABi91vpIFTyIpr9dEXpbgwlUB10mcuLJNew9tfW
i+p2w6xVMBEMFVCa6ItTF1HzLXNlO867MmAE8j0ufIFnxUD/Lty40CM12v1J0/mmi2/7VXCR1Gg5
XcdOaJXlxRhI0trsexY1QsfOFh724LY7x9fLijmV0MJKr5XLzRQ3P7JvG3hX4NxNad2iyDDhDMSx
JGuB4v0jbq1SejumvyqBu2/bMCWOyxj6ZGOJPfHCqHkxuWZjqYIMSol5NMdKTCDh5e4ikz4qDnBe
h8xj8hVsazTLCSU5nGwnOWAxjdK8uTE5Rae1Q8dRY2bZjRw9flYXnDK68bHNuVjCkM88DH5rsj/E
w03lEBbOytUCdKur+GLo6jz4iAoZAggXjrRC2rOppek1yKHzCZN+35PZw4VhlS481ycLnmxyN2sb
L5MklhWg9wh6iTUl+JqLuvft/ejgeCNguroVKVHjUvFbl/VQ29woeUlEv8n3a2UCYl25nNET81lS
E7Q2NQskG3wcqy2QxpkrVakZlYN0QTJ0vR89g+Hbtkk882HIISa8S6AYFdffx4WJkyhOwCDdumYY
1e6aRPaO+hxjRsyvxAlyi0+uHlTwZZq6BmVyl2n4OW2LkWMRRqvJpRoZmpQli7VZI902gXb+AiO2
lPFuqpwR1QrOQ/oGkH6TmbWNbeWz/MRw5r1g6Ey7J+hrc0r9OME8p2UdyxZso8ZkjiFQg+hiYrGQ
MsWnq71Y8pqioxpAp0yEmcJcAZJ44OCO/70S2P2gkz5IsZKR4kXAJ7bA8WtsRxyEXNDSsCqzFXOb
PODOr+fE/4iSJxfz+hg5MB3nifJv0A/MDmfuWBQNPiVHpgWho66NrOyU3axTYSfx84hCfFEeMxmk
NToEpKPjw8r8n7tCUcQ0n5RCOy+7lHZjkgpbMyLCVcRdTE2MfgKbpaZf58zbfLJVqHde6ZKlpG5i
svmxlUr5R1um/RjdrDpz2/wcJKERTl1Wz7wHQuCF2G1G9DTHBxDU5hVBJc00vEC98gtoI5hEzako
jfPOMRtMgLvs3IvODSvy7PT1dM3GEUwt9mXgyYItmEOywEAok2/qwOzHpCowctrarEDxV7Kia7Js
+f/mt8lK1HozVQwMoh0MMJqh2ywLTWpYBkNqknkhzdW+vh6l9nkuFVr3PFTVE/jqs5jFmH4aoX+j
BYEwaok7QN2xF3DuWsgJioOnPLN3q8YFPlVPTjrqXVr1kTO84wNqQVI7tfgVbgcLUBoYnlVxC7ZE
q40ejGNS63hsKfnSMM7V51ENuag3fTkAgARVg9HA2ZsczM42OKyxz2rbNUVgIX0qNtuZzQPpvZj0
ksKT56wXf11OYnKpn4CPLfN4MbuiKz+PmTOzKJhymMynT+2RXKNnWsrd5ginkBj8qIiZqsYkBjM+
mlRfTdoJfkqpWTD0sSxr/oo7RrfewMdmLosoV0Y5MmYq7a1jFEgxPASAvQdrC7eF9ceJ0hTd2DCY
LEzNjinyUQg2iXwqW/ZHAjiMp6ZrGrrtbo6slUmyGv2GHCX22/WJVTcRF8kMat7LLsQDqjf1A9sp
wOeAD1IArPhYSUwOjjL0Z53tAVqz9Y/AxzNKlTIij3p99QD8mtSqsuq4qVHQaqu+2+lx7M3GaCbT
FrMSsZgtCU9gat7b3jw3HQuymorbjy3NQk4ORgvlkWo5lVcBSEaS12UqUsTgm3m4DbC26y+jYXaq
Y9S71BQcbBbi5xSBeiR0Bviy8DGxpxWxqugak4kylySKb6fXqhHaV8lbCmTAIUiR8A/Btqchhyw1
aiOmCnwtLJjymotuV0gD6Za3bEFZWEcrFa83Rpj6oMid2+z+KWsaHmnuDObSh2bmJNwj7JpovceH
xiuvQklzhF9cF3YUGtAmYGkeo4UKcdlj4rQJrLxfmQxkoik/i3Y2FToYLhM54rk3iW4N+YZ7+X3X
6B96RhBB0GploGMIo296Rnh5RBNY1unLnGhTZ46ZVWX+zkLZuIo3/aC43z985dvOIW2qiPLUM+08
wBxve7qLbJrI1oH+4geTmd68bo0KNTqOrt/f3a9fFToROS5IM0ghsF1+7oi5WSrXke7El9xLTHxq
A08grTgTrIldv/+ul27g34YcIdQ2EaJZB1UJAscvU6nediDUVKX4Mosaye3TkBmXnq2vPWDqiN/g
/ozOd9ASNIYGlgNNlLHqomprpGqDa7oQZrIRU/Ka2PMamX/MPow6skmRQp+B7DkMuomffn/5vywV
EnH4JMOZgzvsuG/pebNKag01Hen+3Jm5Dg4oUxZyuFJC/f6rftlzgn53zCiISRCM0retY9IoNNtJ
oD7HWSSGhdZ6VExPzhqaVyRI0umPW+7tCAUsg2O0VNArpVkN9fHnfaC6XkQps4LPErc4Pl3PvGw3
Q05kvwM7Yc6sJCbfJ5lY+Pl7hbKqek+0w1Dt9/f+dpmZmvowRcxUldftF67w1Oh5xJVLfKInQem4
ZBldqqhBA/dPPvdvVxlilc3dGiJSyATpbfO6JDGMhFM4n4amDcsrLStzQOUFldpxzFyTNf7+1n4m
BzKgQRWCtjNDXrjJJE3m1r9+vsubtP/P/3D+ny6ilWCyqE84Vpl+shKJCXMExYXnmqiumoEP5umS
xduw9DNOxt9fwAut8+9vIKmWcNH+9CGBhdy6+/MVUCVmlSPD5lOX2Uva7JllrSVwyCaLi4vXtGVU
mUmNkdMy8ftHU9zy8WYVoGo1Nk2XSBCaxakL37R4aP0vvMWtB6xaMHGMGo6EvpzaCKQXcN4IE2yn
1ETrcPLNYTkuA/KtuyyxefE3guhELqIB3i9fnQl2FnykkhbdHjhG7urLnNFytIJxA4TOMTT2Ju2y
lIuF8rbP4XzpTSBzchvIHuaIl1JJLit8bdD3pPZEzbJ0TdIEtf8l43Mdkyzjt2EEW+we51jaY2mh
6Ey644zi6ilrStqyv1/+XzYcQoYw4KFTwy/5dWsPVBaZZa/LcwubhZw1ldqUQPitmQzgR8v6919p
3tufHjihNn6Z0SC4EIW/MP3DatEoEE/PcQrzWOxxlQpQ6UMEurSu7R7sMbrOVTxQRM1OYpJCq6rN
1fz+Mt7euRBIXhI5EY7iH9FbWixG9s3Es8yey5b25zvsnHT96JaTq85ur//Ahn0bQQTJGZLgkReg
PxF5b0U9A8dO8Xru+09jJ4v1yS9Csy2KQprM6vf35b55pfl09GHh/AdQvChK7TfZQTrNdlU1o/uI
x5Yd7RLalzo9pLRRqXRzqCO8Cwy8a/4V0rBhX86+iJ9IhX24jJK2Li0YSh4zv5d4upCHOiuQpgc7
T6lQUG3nrYDimpm21myZNkCkg5aXcIwC0yYua6YjD1hCCG7OKn3OohQxWBNWxtrEawqCcu4uLYs4
WoEHhQz2B87zm/VmDWLiis17ivbCr4Ng3091XAfD/Ij0pDmZk5ZRBWi+qaVy/v16izf72TxTghfc
aiMTQhx9M3CcWklP1fGSB6zTX75r8GmdlmNnUv2BUE8Iep29V4B0WIVmBigHZeT1JzXi35tTINgs
ru+Fpp9JLSiJdG7dJ3QUrBIZxPXc86pilJrLupwuFjFQMO0R66c8zleC2nj4MfhjWmSGSHDrXN6d
NbJX/mxsa/PAVx9k7UfrZRIfvrYmRqTzaMxYfmaeZOGQtcCghAHNc9cqN43lHyM03kj2bsHMg3Mv
SehyAP9zMBdp/3DeRj8/PiTUUHhwbRfAEqpE9i+Cux13MEa2TL5Wowg/Fqrx3YPLePQYlJH06PFn
+pB6c3xaohzVK4k3ybHGpOVpTHPAiMYPjaFpKjaxBb94E4CFfUyoX/ubau4heWXR6B7zuLitGbV9
BYvby02g8B3aMssJ3o9+ghuNnfdXnEgZUmmY8ZY7Cwjyh5U58vgOEhOEMQlrwtvRNSyf0DzSFAfV
nE3bPlY3HqdSefAQygUKqsadlku3ZyZePWU95qRV5TIlKKSmndeiWFpstVN9AgeAzx2eJiBQ185G
v1mq8MHlfP4sM3wSoYoGGS2MtO8v3KJpHtCBHJ5g5MF1iGwL+z6Lvt1zOcT9N5RS1T1usD1pEbpI
xTwUB8YEC3B75kUzDvJxbm0GrwZg2bR7PcUjDZusKD4MMM/pmidQ2PSk2oe1GGiJeY4FwNayvC0M
+ltPQzF2F91/wh/Fe8TMF6ecOahPAEPzvZcv+b+lkM+GIP0y6DQyFeZBv6TpgDtj2Mmq/tY1DfWc
qCQ6ogjj/lHT/QWG9j+n08s3oQTIPB4lCs6pt7UVrgKlOwJX+YbMP1tJuMapsKUOyHdzVoV3DQjM
u7xPLLmxKx9OkhhlXmFn4ge7udKgocCwBe9VoOJ3jdWFjxxDPenDUOmnuuZMd3VTg8PUjndrj0Xz
Fxoi0bmha3mLroD7IS4o3zYOQHqMDsv0vahjHq8V1gFNjZIRlTPF9JtUvHwrWnhMRTco4O++/dme
tdgiVS3+rRThZUVeVp80zXNJ0t6cJ/h3w+700+Yb7wpOpS7WbPugagHfBsoOHn8fTX8Opq9fFgJS
NCkW+fPbbDCBT0k/JG6+Aa+vwWfNNlKr9Lbh0pQAn8VA7Z229S3j2bD8Qy78RoqALzdpAGkQG0Bw
Rr9NCRwr7GcvWtZv3mB2WZaL7AKr4Oo4r/PnxomrZ2HF825AyBrVZ2UF0LIWv9n9fgl8s6A/bcHQ
gDUNHgTdDo7xNwcKbm0144Ms/IZmO8zjqlHlZo78MN71TEn0bvRqbJJqPQ+b3JI10562PoL5ja9G
GYxYPoap9X51Uu8o8HRnPpHEn+qcfvpWldZVvjTheRHLRSNq8UAPtIJ0ze7cBAzGlu2qZ8YuRdvj
CCTj8I60EetLnLv+WoIiR/kQg3ooAP4xT1v5vvY1qottYkRlq2xAeM0tb0HOc0AEszMdhKsnDEFV
nj5MVZwV26yzuQFUbuPNqFNGACEUOAYhnIn3nm9F5zxbvA8OXe1kw9DBn/+QHZm1e7u2aMZT7gdU
s+FboS3sMhmv2WHyrcs9/9rqRPEkc7EsGNs3KCNOxvL194/TcX79SnIDShy0n4DgvdUrcmy3UjVH
5/dCFrCuLYGMJQh060SjsjgwiNBEej9V36RArCBPZ33O89i+tcZYHP5wLf+wtchEwfQCyXIhK7x5
l4XLrK2cpxK4OBUoDnRx8QUcwcJcqmm+k7WH39Z+SC4hv3xZULqFgReM8k967f+0JJEBufKCQ6ej
+mTJ/lZ1gsXp6x7the9wteEKBXDYb5AUz6pzjmTBwUbE76FTzXCAv5/sJdKlz/hDYIWX9avz8Ic1
+YctgfU63Us2J8C42P35YtZ6mMYWKdPvaWgH913g9HeYvUPvo3V44ogZrnFU0O+k19SX8DGdKw1j
lCZupZFPDrMIyCtK1GdcysVfYLM7fxNhu/cHmZQXbZefNy5FAsEXPboQDPVbGKeaIOdEKQ8pnRkN
0XHBK7jF333cdfXibzrbLelN1S2yhNqny7srssBnvVLYXHgRxTgnWqg8qDYIP+a6Gk3TnuFHY/Wo
XgR5f+yEQKFhyNLLFCt5bwMpzZ02yMu78GAxghs2Cg+gbVSvvryw2NCHotTWFaKTI78Azfr88hhR
MicRKXxk69KJvAuD57w81wzoqQUgWaebqqsawEDQwvcj4+onf6SpQBbZ30NCaS6zuhJok4YAnYgh
DPq2Af3aGxHnDcNyIJ54Js9MBDVWfem2B7VyNcm47/E9lwGI6MhtnUtgRZO6sIPU/aBVm38cmkn/
5eVuTpNuLOAQ/2EP/XJsIZIFfJ5XHMw0ReWbDY390FLHnTd8p+vdpY+cbn6/pZO4bIbeHq9d1KeZ
KfUr5L9I+e1fSDiE5WZF3ma6ECjiP/lxlZ5tCHqPrvJQjBk4BQ6qUBUvQ1qEW69j3Pt61f/Hs3hY
5Pf//I/P3+q82eU9RcpX/XdpSPynzevzv+uwPuU4FDT5T1SLH3/pB9ci9P9FG5jPcU1LnAYaQeOH
P28k/gXiCz4FwFKg87Sx/z/ZQsT/8qh2AXnimIuVFmqrfxNi5dMEUkjI59HsDP4tIWo62D8dOlwU
X4/iNR/JVRhG589BLRqDtm2X1DlG0dIgjzy20VZRbm3XZunO+ST2qAJ9WprIZ+AapdmjPUAcxQOl
PeVZOlwjRwBXTY1okoQM7HGC9aObbEnlCSuu6qFtjLsDgf0S5t0D4h5AqJah+2wLWap8p1jgR5Bj
DVPqADBoPRGWRtdS33zjTdtmaXxGXQRIlt2h7T+7+G0KCXxvQ/YfP9FNsL6Xczg/lqKt5+9Guiss
3uW9N10DU9uruqc1NhcnNORldBGMCbWQ8FLDIwOHdD0ACHGAiKI2A7FU4soNbGUvjdNk2JFM9XXe
eTswIfO1o+ZqN3WD9QXESj2eej1GLEvrukeHidC5kA4ojDJAYpbMsQUTA1zm4HS2t0n68otXr80p
NYaZfrR6O1955UcQEc3edxJvZ6FEipm6mJ5efDDq1ndS9KKH/KKVtbxJUAcJL+YEkzh7Hq1n3aNp
M6CX8JihpLMrIWF60MTHLnySfT7qbRjMeICuRH24cUVid4fkxaaTGky777uckfrBQg3uQXUI+g/0
zUFMVJN8frFwMY2wh1d3zlevzBdvUxzmsZFY3Ml5eLWaqaRvvIXEC6uvxbKrJ0sftvT5ZQ8jHQu4
feSPUDWjjJEhXc+OSvfFc8VRFb4WL//5anqREJABC+O3jmdVVvN3fAEi/yyN/Z4br7gS4BmRPBUo
NWAjN2CbpUeP8rfKUuwo0tmPn15tbxuN44kzWEj4qwidULYmdsdwPXiktbG+m/BKxadBx+JSZNr/
LOcKs3VPRwhwqLmHLtpwkm1enLNc7EfxMfBWbohwzud0QH9P2jhMYLC0cAETjgQYcqQF9j5wAnEe
ebEVQfUBP11/UaLYRXNYeTuwmng/AMgwvq86sdNLbcbZG7AY+ltRMK7PQQSi7DSbj83aDtcIpvTm
XMTMsx8ZIRpWKKrhlLJzYG4+WjV+r+uL56yCeoQ0INIjlx4Qict5zihKV2P9FaSMlT1LchMJajg3
MCaD88s3BiHttcNoBThFVA57sxtd1vfFtXVSJaYOVD8YVHiTi02DUo732V4WzB88Zs6nwFbyucMQ
etx04DuPKSQo7zYtaJaXiGa1NL9zBWghGDC/6tycz08FFNqLpY7wCUI074Oni8V6erlKcHFDesQE
Im+2YIG5WJpj4I0syrBrBt8Io1dlT27QB5ORYq5H3EP0BHL1gFi28bm2zfqAYrD7a73EGBkHfXta
VMvP8ZJj+xTFKc4ZKBZQmLQWGwJkZ37xakxCdaGOHs6+yyHvZPXXinksTa7A4rtQuqnaTUrRUV+0
A44tp9CpZxoZ9Ba2M+j4aadjdz1yak938CTxJi4WLIPZaQJtksGJ2KcNskLICuIREw3bVvrRsvFh
tI2b3u3j/YBendguqg+vqWeTUxEv8RMPM8h2cO6cuyID7L+pVC+ftTf0CThEd74f2cUXxRTVh1U4
7tYeU/92yHX/tbCEg3kFh85TFVfzfQQGfAvGjY3tKno1VEwtaZjtWdxdDcRss7bAorb0cSrwczE+
jaBQ8eY4zrSrjxOGoF8pTEKxdxADAj6cABPcwML1LtO08C7x7jK2WsbvUdEYOAdD18JEdWuI547v
7b0xddO9pQVoxy6hpKth4F2KGQGFtoqybKs4MW4bRzZ3FbgOkr6yQu8kLDP3MUZ77WBNavnuhbWg
o6bzYzFGzrfKD9enKEXu7wBQujgji5d/F908PQy+v1zKukEeq6gw382tR1VY6ilzPaTkaLcCv4sj
8PwO3h6oelRnZ0Y+pEIA72BjMQN8w16/5zju8AZMVX9C9iAscG0LF29j6IjPS1n0Jz0lKPgweXcu
h1WVVzXTwR2CUYiJJLN2AzSCV1xP0u5aBar+7vtx5u1XypMKB9luece0MLquJuvOqTGF2sNEQ0G5
hATgnKuSaH67eoJeuQ0oawxABMJTRA+uJI1l6LcprSG5AWRJNFlCkM70au+cpvkoUvA0Wx33a3ox
gos5y7Kx3ccEb++nKQM7Wk3eTeaP3R1IhXQzpb1zl2CGcd+EUOOrYdbR+4668Ijvo9zbaWZ/TN1p
xlYhelhTN/gw4MRw0c6g0C7w8Glj3g9ZyeOoZvPiT7AGYlwipHvT96nBicrM31d2Zp/RiERaLIFx
f9tnbbufmcPCqlTOhoapmjfZqDO5rya7sRmwZRPCL3MNr8Ab/AL9qWGoj+AWKqzHHCTqRtFRZMy2
fnCbEhMW6mp0v3Jhvx8Kb4A7jtjTiGRCv8WM6NPM8X6akMG51q79aVJRdyX7FTU3Z5plQFshwSwh
WAt6JrF7v8SWR4O1cG5LZiJ/jd6sPi0MkrvPs7ar8TYPVJKetFpxTkJ6aSs79dFd1uQ2A7YKMLPE
0Cpy5vOosbWuelKaMFDvhl5Y7xUEmn3vQrbbLGH9vUJ65dytebFP/MW9LXI9Pkd5kOzSOgtuYhn7
7+dhSkMwNniCbBAnl9chyvFXdtK5zS4bbOvWQ3ETGb9h2rNc4YZJ4/xOwlr/lA/a2/qtfETKzX5H
M+ZJcyTuM2yDdn1hPztuikBL0Z9pB3sfpykFRBWWC0JaSe+gwZFliFV6tBajdrgaQnWMhklvyhDZ
rsx2hgTfcTl7Z6o3jzuMHFimnqh2qXQHzeFnXaNp5CKhl53rKWqPbuV8SAov3KRVUBumhAcNXZc7
iDzVzpHI5vSu9Pb0h2NOijhZUefASL0JOMIPsSfseeO6UtxGqRfcIOGk71tKIA76holsX2Qa1bv5
YIV6vEIhlLb7kD4GduecGmXlwNZmGqW04Q4AHev7vGhH8Jl4bmFrbXq2blX0e2kDQh50AK0U+m52
U89KHEphLw+2UuNp6YX9wVL8xTFI2ysi0IhbSJ8jygATUGh7vJBoavGj68mTqNfuLvPratwuTT/t
UTKgaZRNrfNuAPB3m+eBvVNJcBkxXT+3gMke7R6s7cavhyfkNj/CL0zAjjoRLa55TB9HpLQ2tB41
J24v3gWS9t5spy4aXll0CIaA56BVMQU0Qe143SKYGajDUmY+b0Kty62ckeHyQKu3pyqLMQnBC+lC
Tl70JGNufJSzuk+KNjz0c5cUe47D6RiBItsBF0JIKYWi0jf1XQarBnWzIvOYsaf9qfUWD/mpbBlO
aDPSBHTdWRz4OzNabnMWIWTgj99oQAd/ReBf9nkZoFMC4LT6KsOwO9LHTfaVSa1QoFcbhGvgV3vo
TG6rugj2udXJPXJICBgM0UAR77i7ZKn0dhm7Eam/0D2VRT1er30kxSPnG3iIBtPCcVsjYnVTaBTW
+tJv74Z6ToO7KrbEinFKrOgsFqQFzeR9KQHNpIc4aBpeINuIsWFX9z7lkE3Haj43Zd/vl6GM522B
oeNtTxpw5VZSEnkXkX4M67FpdyumWZvEi9H6ctq7NUGzB352dsDVcDn7ve9fA1boFAqunbUbWh+0
Y1vp0+x0y0XUQIYDht0/ZFP9rpu6k4zWedfFbve+7luUx4iWF6Pu1DuHsdOFSqMnErXpEPYopITK
uy3GpQJkPpZleSjmOq3e4bWJSVUer+uymdAtKvAVadpiU7vBesfAUX6ZgSSnbB+3GjfYYRq14oEF
AdtxLpEmqr8uCBvdANJd31vZqvJ9Cl93+BJp+SCHpSnDjYKnlLgXtUVwu0zm4AJZtRBp1uqDZCKc
nZqqC5OzaOzPjI4kymgkcnnEXrgspxypx7VYyn1UFpnpIHu+/SGv+S81bRQjyxszMj0gKgMrFIKX
nD6sGQJdHliJNLxJXdndcPpd6poTdDr+rZL/B6b9z90+WJa2gAgNTZgWmuMhS/BzYZzG07C4KXlt
qJR3OQkqUYhy7sO6hP23WDl/NNH9GWdgvtBj8A8hmRYjQ4W3o/8qG6F42317bGoVn3VG6o6Fvf+5
tDT9OLcdvmYVYujX6RgN2CGqQCTLtmfcVl8VflER+Xix96AVPIW+7+hc11awyndYN8RPY6bj/Vi2
JIDe2iSkbbgpfrNTW8QU9J5e793AAqrazaU65sNAmikL/3Prj5O+753Y7w8rGpsgSBt0vL1PK/UE
eqnRTMGWJr4g10+pRUoixkMdCvkMTav/xpZp/sK6rrkX0LuQ8e6IHtvAteWzXQMPPaNLHVomdtoU
WI6V3K5WP/SwoygcLiLjEbnwi+q910rM/xQOgPO+p7n4/FIL10Hn/FvwC/MMgJl4dGowpYb18bbf
XJIhJ7Bj2yNSTlR0fl7QvRjQNUj/NLl+03Z5+aI4QC2Q3odw3+4uCPae1VV8UZVVPGIZ1fVev/jd
8e7hU5tH1NZpO1OEwASQz7/f22bv/k+P2Nym0QePwSGAbBHxWySCtBYntBfUdlUh3YdgQpsm7/KF
/LFSSPJafCu0GYoAa0IE6k890J/nHK/f7kHGhOATCuAXb94sJuIWTWnVHntH8unjlA7eVVh27kNT
9JTNnoOGNWnMgk12KslRgT0NFH5NGlZHpvk/Gvv/1978Q3uT6YDxcf3f25snmI6f+793RH/8lR/N
zdj7lx+h/uHbvC4cEsYv70dzk2EVLlM8ZbYYW9wzhrD/7TLFLOnvrlKwcplWoG1gAu2/oxzjeG9i
ttnLwGQAPtJxhQ/6VveeFmNUFekcgEqSJh0NQgcjT2dapm4Lu0QCvQjdNRnQtIRkkFzTnXQYdmL8
ipgYVHLPua/aDhbzu76HMDHvrZWEJjkCcnCC7SBGnzhFI1JelxknRnggztb0GjUFaDbTHAtRnPZ6
y+CoaNLVwXn0uv5rmU4Ir+Zhgp6mRYs+Q3e4QnxkOfRooCOhvNxbEbzcM7SQHLpd7NDu3DCAKmhr
OKq3zw2IeJ/Uw1aMNoA49kewxUN3U1AK3KsO+grScYI6uu8GZ0uqWsgTutTMxNol/ogkvdfyFbjx
7mcodvkFaZcNUn+hRBZtHr1nqBk8d2E47ay4nT7lzFtuVl+Hh3ZA4gqdOKAGxejOIBz+i70zWY7c
yNb0q/QLQIbBMfUSgRgZDJJBJjPJDYw5YZ4ndzx9f2BKdlVUXalrXytZmkgGAnC4n/Off7ASDb/7
WsMqdimLI0Lb5NXp7faL2VtmDSEh9b/VvvetkOri6V32zohUR/Cw6HYaHeuONC79AE5rbIfM8jfS
0kt+xvJbZvUVtBggJiTAczyBdjWuT5TfiLSzEBEBX6AJ06HSlvJ+NMb+WWJAcDQ7hSXk4qoHvzcV
jrxAOYFK6evhHmnpISmy9DvrwX4gAnBC2gqN7y4pcamVttMd+lqSABMN1VOyuOglvJHEx0W4m0li
eYgeczBvhT2ZnzUkDyJwWtO6q8VqOYkb2wa3XPeIeH+5KQZbTRjPinFrmNW41ZLJRE0ZyZ01W8uh
EJms1+53edVUiYVmWmh7hJvLUSTm8k0vTfeYsCE+LrqKLqPW1udai8dyj2upogdcnMkwdnICwHWY
8v/+3yE38XC/1WyzIQkh/ZWb1k6/UtTwrJyrUxn1c1GH7q+gNbPTrp5meDNG2iAb87LVSdHVv71v
E//dUf9hRwWLdP52R738mP/PC83nn/fU33/pj4GR8RsmLygnPGG4HNAuZeLve6rr/0ayDuMkE/4J
46E/uXMJ4kkhPTHAYUvDb2CVXfy+xwr9N7aSlbWNQoIpE3/wP3Dn+likrhZPcNshMmKfAsHrAy/A
mJwWAVNcQ+HUgIrzKrbvrG5uLu8ehn86bP4/KvDf7aQIFlln/8bHsKip17Wl9Yzq6FozOiHsTC/Z
CAFVcQfObbv8kyvQx6qIzyM1HcoH/pmrquTDd+s0y3QbT+fzEOOAjOkNUHtGKgLCfGEdGS3gGG5J
z3iandT8B3bBv5JxmcPZFPfQcck0ZLBHUfiv7Uar6b3ERKs6Lt0wfC8hMjsB4kvvrIxFXmW0+M+R
qf/TV/5wYL5/KndrZWKua+2jWgfudoYxoVse4a3h0Qld8vtUlYwhkNXJ+1hX//EHMv7WdT5udTKz
UGz869fMyE2ApNX5h4Qa8AaOpEfYLb1J6VnaK0Yczj9UusZf7ivVCbUF8gWqbaL+Psw3VW8wF4/k
dBhridPySGCcebfAmpwCDwIC86YxNS5eUYmjq3Lj2iKhe65o7OdN4uQ4S8du714HZWJVibxupE9u
kh7A2JdflOn9wypAy/ChNOeFR6DDu0/t5POyf7jeqvTh8pfDeIAmHosnrTTtCBSuYIYH/oi9Qxsb
M9kICa4BQQ+D44l3UF01n8odCq7jMP30rGOpGvsttnoqeRLlWEt9ZELWXjzjItOkTE4TbKMS8eLa
J+K+VJKbbjNKG80eJJ+0QM4ugha8HUaVxkXrXKxiRlfHGUBT8mqsw9oo9ZnDLt1U21+9yWpUiGuz
nGjmWzO76Sxb3jvsEk6YelPuHzJ90j5nwE7Rte3MjiWHpz7zHLdXGjixSb678YNVKtMY5940k/ig
+pN4kJWaz1g80I45dsaA2hfCDN43gk6VvKdy6uW9NkOy8fO283BRaZuXMTObl6XTreOa591u5DQ1
L15pTfd635PV4berLlzqmb+FyWy/eZ0ur7+S3N/HeMwG5VVrNePJHvDPTJeUxHrfNnHvVb58ceqB
USf1LBMqkkfkdRSw/DA8ETPuYD0f6Fdp9Gxmed6FozfbbwDrLLNl4r6tE8nR56EtmFA8kz9qvzma
I69pzCSotWbb2incdT2MyDUaoZ6h+fXXWiVJiHlUYqXzeJvmROIwJWHoBZrAmFRNTb/HFJA5uUZM
T3LyXWJfjnmrtWSH4XHnEZYhzORzgkbpGXayMsIhH125xbCKdTJVjnirwdBeENbx8relf/ZV5z9j
MMqwTLzPeGTeMExcx38ddQp4UVPLe7KMmjmcnHV4yNvdvEiZMbKNa5SQu4nAaEZtiWEdxySj35ub
9bvOAvPC9xb//f4LOdgba/SAfwH0Qt/TEtSqla9f3n9miCICE5SesW8syUHjuz4kAL3hjEnVbnzH
FZiZeiFeEHNzwOY6im6MHgeZzdTPI6Q96flXegejw9QELeEIB9vTs8vQOn0DEQsyr3xsnEpfhzc1
Rjy7ItMVMRNr6COW5IZ+RFDsTjLAVaNK6A+GVNsrnXScEFMCFV2bpoIikdQ2xv5Vgj/P2Vx89eJA
jvo+KSZ9G5D2Jb2flWbOn3tuf7LvKwK4e5zm52DR8zrA618jMyhPA82ebO5z/9Tg0r7F7AgifUXD
4FuYACWtBJBqxQ6mgnWxQec30zQfIoTLdMy1fHLKsWY8GaU8dk1dBMkQm95NjC+9brZhkygnGJQ0
7jQI79c5aQnfHqLJfh1Ejql9YvWztYn9VN5MrjYdhFfHeOrqZl0Eer1cvG6Mv2PuaFycMnVPgNrO
BVG8D1KyCHU2qrnkgUutr0H34nRfNcvw3U+TdsYvfIRnxuL2TyIaZBX6Yur9ALfN6JlRzVCFhiY+
keLLOLxrodK62SXDVVIc2tliywZQYNF1OiqnQOV2/z0x+EfAviyvK6dSbmEdJ+kBMItTGsByr9YR
uI1k6rlUCVGEbuyVNijpJK/LOq+EiG9cGmE0L6rPJZOafH5DNhs/Z7bDhlmb+VOm6dnnrFt4scjj
tIjoQ2OWIss7eo2vJwE2aVXIMVo/OTYaUDCjEFhOxDvDIqALR+BF9z8vfWO8lp2mLUcwzNE7IqJC
Br0xmp4OoTOwJXdMy/q6xJPtbLsqPxV+E51nrYnvO4Ybx9jzyXNN2udi6N4USDa7f2o896U/4kPD
fZJ+xj5vN0Z68muie0aNRncD3q7f4qfigvB5uRum03zEMUSbQmtujQ3vpctor+68nV+ZFY2GKcfd
IsznMvEabId70oMmrL9DRjmti1iEXgg3tai6VCizvxaMVcYdYTZD98lO4Hx/XSM+u6Btm6jeLV4N
dmvG+Sg2eZ9rZ5wTR25dGTXBMtjxF+UyF0oxR7tzE0xeM77S3jWaLt8oM+pfaulRi6zqh7M1ky+D
fTqPtcXQdEuqkGCzEEXcXTqvV0dlZd5Fk8zNO6wlSrRgK8JZZMC20TrLz/EOXWPRWSno+FGBS21d
SmOM+zWNnnFBfMheSgADe/r7/H3CD3KPlZN/7mceDTFe/juLBN+HwPXwrUgJJ4mJoahYgnIFiB1c
jkt8y3L2+24CvUwm9sHJXoUYoHDemZ5R22TeSr7MOEzKjeVCF2A0y7tkz22xd9WKwDHj3r/jgIvK
2PDft0AXxXm3xSVoXfqQgZP7Ya68CoMMbMzncdT3bmHDxcAqqP9eWVitBsyTWRGIB+23dxIq6Z/s
0yV4eheuCv4kpGl1qRgUfc3+12UZlQ1Fo00yKolI0zi+3I7dvi267oD4Ud4PE7VvSaLQ1lgKEq7M
2VynQaMC0b01IFLCecAe4WU22ya5M+2Jq07Lhu86T6utV4UrrXsVkCxwpG4YWdXlSuNp8yKYPX1y
XTyDhHMa8z5r8Wu31WOk1faLk0AKCVSnZWeMECUDmmLMeo4MA8a4u2B5jtuIcxaL5fXsi+6K5Gj6
qRkT7edALOo+GWdfYuVRUOWkmus/m3JmWRBKwEne+oPxZGGkBOjaSXhKnYs3IleSrne0xZo9KGzU
iMy1PZsDs2OrItmHJ4qzoXhbUI+VYdHzGDWjpWsYTEyK9NDucbHfwsOI9NX0SdiC+0Rp+ehYsIAf
meoXToNdSBIn3pUgMN/hqGr8hZQwL25Vyuwu1WLjU+ZRLRNoOA82ODnlBsixvU11QYR4hE8/cAkR
bLPDtLXUfGoQ10wY+IouuVjlQFgxiiUACdWGzMH9U5EtzS2Pv70SKJUcc2wBvkAYS0/QpqJg6hOO
HuWVB6b9BqwOV9th8MEQ32udsFrNlHXXvxEK5n9bWg+xx5ZuEcKxQ7xohN1iMNyVyPZqiPtBPBTG
FSdKXJ0oQzpQJIZrRk5FgpVL/lODXb+DqBUd/KUGBxpaZrm8gfOGXeFn1bU/tULd+VLMR9Y1hcHY
6nf+0Oh3dgncMunME3pVHuRot1tq4+hROqPaZRyiYYbD5FYKcScQ695Kc6weeNqcy5UsTpx8YCtl
Dp6mWQNsZWcb+8XtmAvIa9yqO1018adGc8aXrjatSz2VWb2xYp0CUrZ7aDVV6Ez3VmlcqfyqrYku
76ftRPbJsiZBlEyJORcYWwUkGHkHLVt+2K3DAxEjr/AOOduchOWowyyiIpjWYCxiVwMFR40dJNHZ
ITiv2A2HrL4ZW1M74jvfNrd9XrBIy5UYCQuBFblMxN5AOCE18l7lc4bLA2V3+Pet+Np1/HlgwEDE
peGwARYMIIiPbT8RcZnPidccGvu96J8kXMBuLXz//nP+0v3wQUh5wTKgRkMi/dAe+lEyjFk9NIei
ctiMR9c1nlr4oViHSQPKmVhbl/ft8O8/9y+t//oFdXSL6/QKR+APXRcteWFltWwOMiuct0FD4Ewe
FTO12U3Yv+qyUlfHSdiLf1Hk/v7Tgck/3l2GIXTFvOBcxEcxv+oz0BPDqQ+zHTGhgyJkPnnrrpu5
Pbv970OQpoNTtlbeuC6wub9fwn8Ru39A7Cy0v2Bc//sM5OkHUgnUjz/+DNn9/lu/Q3ae8Ru6eEQy
qzrkf+A6X/8NoiJW2sz4XMYRHsjg7yMQy/mNccc6G+GpG6x21vkfIxHxGxnMzpoyTIQ30qP/yEwf
EfPHtYW9u2MgTzSwLcHP/AOuhKiU3Wy2qyOy5t5o9pMbxdkEuQdD/WAoGc4EGA+b83kgKGxT9i0G
T7209phgu4e2FCkWSlFfbk3bheHbCudJ5jq6vlSvwjgG+N/MHeYKsSO/lGz6baggyL/5GCIfzUYv
NqNvz3Qssdi6kft9rJrhOOGav7dxlgipSFvIRnmyWZZh3CugRYi2ZHAFC7Y4O3zeiC6rPEqDTNVf
RNN6b1XXl8cRV6GdnpKI0dMs6sOkb6Ysje+Mjq22UmnxZCYW84OpFxxBjF9rsk/Gdm9O2nIih8Sn
5DMd52vkuU0SyLIpcAju4hjekBo+5dngnWW26Ndx7sywKlBcjoZ/q2NiHHplHL+y11L2W2tqvDtC
QSFWJogyvdt3LgLjOaXa7Sz1UOPJd+woq3eORmTiMk6EhLj+Ka7y0EZJdE9aAOdPZOIdqWZvW8S0
TGPe2o8AF9V2boW+0Rchzj7Jg8eRADZ8ShfjJPJEOxV91Wxzs102mPQuK5+rvm0xM0+25B7Aa5zn
8QlOr9hCfnbPcVTae9EY5c5sif/Ql355aCazv3VTDQOnkSmwLCWOTyPstBlXycjN+4clj/hDyiEY
Efgs1BqpriLN3K9jJDdNpV4Z3fR7o7GywwjFc08JHT1PeKjuMqwmv0Nky9UtNIrsNrZLCLxeI5Fl
ygFmOKyoME0879A7Xbej6k5DhWoGyrhNGpQ3UJqDPXwlx3X+GWOVt1v0Cu1AG5Vw5gE0H4Sa++Ks
sgZVsZF98ki9edOQRtGuL7Z+S/TDdONpHFN1qfOQSUBttk28irzNyAuTJfdOke5UdzhZw+SajU+J
ZECI9Ei08Nzq/EHWrXaCCzPdmRAybkSbOhIpt8i6TYrZj3sYtTFVu66Hqxn4I87ImwVn3pNDKE9G
VI4fMDy0dolovI1JUn0StLUJhXEkyrMiHobYTTHq1aYwx5JmjDOWigW2dW9QB0mTGZem2QffBrVM
xqq97RzzrX5n07TvzJoGjo2Tdi6yTnsfaZ6hHftfZJxisDKoOROpwf43WvIW3k4EhQf0qb/vR9Mr
v/nvHB8B26fyhvGT3UjrvvPGpBu3Re4+iajPtn43Gtu4qPzTXMPlDfyoLxTogdNcG6lhP4IybIoP
jXDz7pMJrTSXoa3n1UCR77g1yEBve71Gw5GZ+h0bJfe9nJplt6ZuOpyqcaS/LMACw4aYjfjSQoh0
P+uEFLTdtreV8VBJf4y+Z1HbQ8VY/IAdLkgMoYmtPtaPrFw7h9WNLu+d5p+D8q3FkT4gVoQkqbBW
qya9XuMRZy2ovRGp+i84KsK/S9xi5LXCAiClueFy8Na6QndhJPD4gqqd5X01uOI73LYh35tgyM3B
VS0ZzZOWQocbjCjC6c3O+ciFNhTWnYT+YhEuVdLtFuCo+owIlr1vPcTziJLO9Hu4PCVUeSuYUr+q
72gkcQlcNTGJNdzkxWzrREFNGrizdGOmc5VzJ1f6ry1m/gn7NAsI1BqSjUP25RPJUSZKGw3aXF53
2CAvpT/vM2E5t5UvyMZKfd57SYKQnRdi2JijRY4qUr195U7evk66/J6UxvMSYxCKcM+uzzKxk5sI
BHxXz6vJTSE8l5dqSps2HDFgD4bMMU+eC/1XqxDSwF5k/4qddNvFtaXtSLvVH+EOZ1vHRIUJg9rW
AkerqgstbH314MJeMJGfXuwsMlVgWrgzgN0g9+uMMJci3g/kaPfBsoz40SL/xJdZtV85o7rLOleg
JouAh6ZU9wJTb/VHJCDRDijX+2SDmD0IoUUcDlVxLMDu7+rBo3/Bcfc00bt8W0zHvsdaNOxdJz6y
dUaHkj/1JXchgQKmeC8Tko4aPMxsDpndyhusOBcmwKYXxNCjwmZW2WvCUO9kQ3K/gIXuBq0SgRx0
8isHKzEI0Z0IFMxUhL+gn2VAmv6+L6oG79d6OCKUHfeYay97eyohmmbGPG+WXgMgLOrkDr2YnYWd
NL2b1GKL903LDpsOpHzm8x+lL+zANCCSYiyZ3BNxPG8mHLy32GrGJLP5QPZ9DsXcmEXC1riIL5bV
0nNNeBC8TZ453GLFYPyYRrPe4YyENYgRGQenb63PuNk1W5MItbAh728HWNuARA3FJcfK9XnkPbzF
c6C7h5Lqn2mxqw16KQIlE5nuW/iWF4jIMCvNwjkUy/SKtig9K5Ekn6N61C8RxH/+SO9QCZTLqiar
9U1dWvqlZ44/rD6e3j2GN3IPZ6h789yKvE8nDy0CFh663pZlIErPOZaYZD/kTrLcGFlef537GPsZ
WerbXNX6MdHjz1FXORujIr+0qFwwK01Z29TMMa3RDTpdMua3M2jxrQRRvbE0xPLr6U9zrFkN7KNE
ZIE0hk8aNGZcdHvQG5yL5dbHFQY0HnrypmWWt1l8T5FiFpsE0paocZ1AhzUa89cQgYBD8FJ3GFvW
EbMDU6J5kQK/88AlN4TTrcuhNlSToxL30eoyj0YZbDmNk6feUU368N/6vhrSQf1DfU997dFk/u/1
/e1bp4q36vufy/vff+mPiTyzdQEfhmG3QI/p6xTr/zORh0tnw6DjeaPtpPj/o8JnVo8THVaIAi6S
ZerU5X9U+O5vNJsWlnW2K5g187/+g4H82hH/uTMnuwY3Nvh8PtU9oscPnWvFBKIryaY5uLFhLwEW
sfj7SqjkDHSnTRzb9uZPt+ffTOU/QgF8IILRVQPPleNp9KGhIGI7GbTFUQeGPN0DfqbTxnHmf2LD
fmyJ+RSYZbhrCIbyhml+mMUPdq9PrZ3IA6Aboj1Ttg+cbyBZrkCUos3sb30HKN1m2rWfEYD+/ZeE
HfGX+7oCHbRimEDwjD+K/RlpoZNT7nCoCwccQM7JsiOdSD/gycybbCbdSWYSmqqKoAsEDYHka+B3
qqWbnsH3I5npRhzUkadu+xlWVxAjWkGyN+c7dDf8LH69YMNWoVE9yiZD9ESfBdlq8JT62Q4qvwJo
5+GC4/IhAXTfRDhDnkqkCV+iFMJ4NJUgJE1sKBhS7WqaBW9kOeiY1j85ltlcOtKin0zJxHGwxug0
M+h6g2aa6mjhJ/WTFoZsy6qYnouxUvs+k9U5MqBZd1EKd26uzQqRnl6/4r3VvBixzi/OMgUMb6W5
NRwnuvoT5iJYVjXUWNwqIN4YWMeAFyyEtTdjUgGACntz6y5gxqpWBBFKjji7XaoznntdERCcWASN
m3YPNRZOMTISqsFscMkeZoe/XdCIHSK9nEMybboTfUr70JekSy7MLffwf4tjOyxcjjVMzxmZxc9t
tjiPPB1zuzDs2lamTQ/qyPabwnNzE7sGa2iuFJluUf0ykkiD6rGp9IMz+7xD2JjjQFyB5Bswx9o2
UT/nsUGX0fErSu/6z07NRk5unDi2MZjxSJ775wwk/izr2j+XpccdgYHGESLKGQMPh4gAsGqkVH0T
FYheJ3Nbt2Z+bZxkTYyInU1m1t03EfHPeM1u2OBcv8QHctr7oBJj+00STfHJ0wa1d9KxONYeD1e5
IPl4NQGoI4rsqq3u9MWx6T24eYudIwfS5F6jtb4iByMXwEvaC4xnVMaY4P7IdaUH1TDku7Kg5V7j
3l9T2U7PEWq7W7+d+FNWovYQYLzAWI8un0HUJYI/t3G01r7TYn3aMJ43t8T3+MHgJ4w58pylOCXV
9AMvW4XFtynuYsGTiCbfY34MQ4AwMQFQjnbg55yT1OoWKM3lHGWYKCJgrcI6iaKrg7jpG+lNy201
J+qTCQl5j+4wD4uuzXfE1g/f9Qz1ckr2ZJjEBbG+zHI2fcxzhI/IrV6XaFER/6s6vv2Sw+RHIM2T
EE6t9sJg/Xc5jAAqxIhOOn+ZIZ6fkrQr72Lvpz76dACpVuKi1kelCTHPftVJ6v5CHMz4HJuszcCE
/4TolLRcIYpXslemH4NAnQVvnkUpSQ+VCQ/KcbVhF7WiucMyXwBdz/bdSP35VKUMykeGjK84I7Na
XdKJOzOqX63SVjeZpdmP0lMeuaqZ528QqdRvsef21QYXGoISOj8P37+cl/ASIBDRrhLz3SEki3C5
nT3Vf256Lb8qlNleMMXcH4OO5SSLDMh81tPDQPaBAVuC4s2WafetKRwqaiDx0UWE7bVf8OPwz0zB
kX0ymmwp2s3YMz97uW/kzstUI976lnajeEmptfL4MFlLJQ7psGjV1tJ1OAqqnQHEZ0gL4mrlZGa3
yJs/GSRXbWocRDCFX4NhoHI5O9ahTbq4iSP4atvB1jRWl7H2AalYYSeh5feD3msPTHmumj1eRNmU
Oy9x7YeFdiiwXWldOjtmKBMhfGitUHd5iQgGSI4Yvn3qbWFsxyIat6NQX1OvHLdiGr8jMC2PWhV/
U6NIjsnixEFljM25Lqd5W9iT3GCzPXzHhqbdxml/I4c22hVzZ5zkgj2+oTp3U7h2jOYtTi+CXvtW
8xntbzrChJ3MO2k5XVNatBVjTD9qjwCCRWhqkuh4PbaDMs0nstOL4idexgMRFXZFe9YLhcV1dcWA
Kd2aTHRuiKkC+neyeeckvLBtVho3qYrkdoQudESSAtnZmPSjXjGvL12mYc1gedt61sxNY3m8lgSU
7RPdbTZ4WOo3Mzk8hzE2Hq0y8neOcGE0VXALtib3/htZCzPWxq2vLchdeYYo9obpYDYpDtzG/FrB
3j+PPaH2pB2Mx3j2YZIUmHNyhDkggFH/zarncR/bMWceB7i3mxKOuQQCMUIup70yaQB3HPJ+FxOy
jfQzB7HyPfnq2fS3s5XLm4pszjW1M3/xGX65G0c6au/T9s3YG0Ab820POyicvqgQrfaB6szboRS1
3GPD/qqDJkV4MSCXxROs4b26FUWPBHSJlm1t6ubRlE0f4ojHW9VvySDGbrFmBarBsE+N08lPC7rR
TYewjPAhQL0itCatPhmds7w1UBKOpiqXpyZr6nhj9D7WX7ZP7EOk7tPcWsIpGttTXmJC6EC0Yrnn
U0CUBYa1AvDK7UVOcaCMkXnjXAZ64+1avO638LiWAAYQ7uO+lX2hR0XTrqt5JyI1BcTMaLs2YWY0
xuVDYWic5ak+H9MUz8JATFMYazGaby829kXKinesOjl6k4y2/hyJW0z6AXRzJMeYgnkXo13USb0L
khkLIk5mQFX+EAiWk1W57MtVxCzeBc0FgqWwxOt6lc0axyYpkT5D/OhuilUPPb5Lo913mbS5KqbR
cyOeRl6p/2jKsixCEp8cGeqZPh3xDfY3Tal1ABGFjVRoTNMQOlZ2Bq3tv5VW5ui3Ri+mBekH0jD7
xUw4nOcEL/VArysy7OlU892qKvxaZ0a9GYp5rQua9gFwsQgBF7Aq9KYyvdHQluLqqdzMZfmVybGz
pu7stz3iU+wekObOtZ0eZOVF/SZLa/sO4kF6oK9tvsIZ1/pN16h8fTZkJK8lEvNezqHCWAAH+uoM
48Fmc24GwM5oRmA6mzgS6HnPgUNiifpZFQXJ3EqDIJS76zuQUya4EZ6VYWyvycxJCvcuaey7JU21
q1Y3zYs/YSi3G/M0h6YAqXdTUuQloXAkir1mXJptsqrKjYXTGXv79vSr+GpT03jKDIRXSPUzUvds
PCQDrA+ZD0qlzC1lqPMo85aybC0YGVpOgjFpYhZH0LnqXHTLchB6D0eghiCOlBQMq2yQ7IeJzZQV
w4Rau1axj5kkCua7uKTSqGynucTL+1X47RdLWwd3Uduum/JSqp9oWz3QV5fyBN2jcc82WH3Hw6We
yExzJk7tia0S6TEe+LiihKpv1D4xNCSwKfnfgdFqXrXRy07tEa2pG7wQ+f7oLxk/cJbXFFsvMN0J
AlZr+es79Ys7yOJo9nwFKJTGk1dK9dOjp96TRlhvqyyFcZTOPQpsBvPAfigVj7npt7967m/y/8Y/
0AAUKq6rf8nq/Xc9xDo8oV9ClPLu/fNn97LOJL0HQ9vhEGtme4p8NkPK4RXXQKLwUKwVzWJBWpt4
MK+96rywmitu9jjY/9TQGB8nnL7+60qYUOGXDrOcfudPTmpjjUEOkd7DQaRU/htM1Ow71xnMbYyN
wUkJCkJ8tJvtEOPd6OKcuM162zosQ/0aE2N81SqrPfXWpG5w9G+/jCNzdZgg8tNMxb37++7rL6ZE
68V6xmr8BmOdWdiHi4UQnruTZvUHDT0/U5zKeVQNL5puZMmdRmBZyFHEAjMmVnxO5lioc06d8krW
b1lD3ewKiqC/v6j3lvNfO23ce5mtrhfl/htB6NiyRuBoHggoaa0NnPso7BHhnJdZm3BHGZOQrXnZ
KvA25icjFVTWrAYjyfqaiim/ZrNoT1bhLIcxsuvv2IG6D54Tg/EN7cJop6vboB1sLfz7K4dA/Jdm
1rVMD/CCphp7/o+uY/YIsFWouTtIfAw3yk0BZ6F3ql2tJLtTWs0hEYXuT4xFEbSTg7bTDPPNy5rP
M74k2xRB+laz5zgcm7K+nTpTvEzwHW/TxcpvdL20Xk1mUvK2iZtquumSxCN40chDXTALSSUvNAzS
7ACl0L7TDQYxnSypVwsYphSQy66SlroRCdV8145zWK87DMMR7UqcrvOoES7/s/RiHeATJokWWD17
rCMc6l58mo/jyAaWRKsLK80yfUmc80NIeFghhKCxE7/X6rJa2gfkyOue4q9le05B7+OWFwhGiY/C
ygE/ZYS2C5nuOSOtZTcZQA7xlEzPpJgwwIEAXLx2FjZPp6EgyOtMXFzMTUrhLGuyH+TWjvNEhyUE
TVE7WEQAYulhm1BXRMgXqsznOhL4HLTYXx1dIl9iEPopDSMoP/kxoqCPQp0cHCJnUjzRp8Cm4r5B
Odx/h6GAgYGYqek7PYFjGEWrxU9c+ThpsAkD1EtKeVcaeqApinzaaf1A980W64n+s57RamJ1YG96
W6s7tPHNcis7GjePEdVXlY2wnlKIZ+NEdaXnMytyGWgomECMz0NavLp4e20WCVXSmwsL8y6Vgn+v
987PZy89LQs3n0NHu3aZaR0NDo6HnDHsngEvm56HBegRKl/9hsVR/SaUQW1oFqaJzzXP08KC6Z5O
FMUDWUHBONP0O0XVf65Kehkp4Q9jXFu/Dmtvh+d/sQE0nuaNICd8ClQxwz9aYmjlPZS/rGJkQe3k
PpRWNz7rxmhuzcqs3+weTijya3XTGHTPITA8J8BQG/1nEykEvUjRXAYXu0aE/OwmRKl5oeUNdEaR
EIO7AeHmHen1sTIAifmfwP7tt3o1qsLxkKgsusPATsVyqBLOREJWQeXMmSOHcEeOUDLLlp2tXACg
0my/zDAgz8YMzNI3EA1juI/Q8dzq7KB/23ccoHvcW2xy2qrpGS832vtZpXtvRYCwLW0uZQ4+RLo6
CMFcLT9xqomXbeot2Ds75f0k3ebrMA6027rNfLyC3VTOCeg48U2bCq/1h/erlsIHxGJwy8Koi/UZ
WHNxNNZXVa77u07sa9gAlrwyERl3ssOXgQD32dzCVwIZWZvXVDJ0CRMp2gcdXcG8qTNKkfezuKli
dNRgPeomR73E7KKbwXUsh1u1ghLEWqubJXbUrZxA196XoSmBYFjerX6Qo6ZuRQziYREW//CO+JBA
DGo/rw6XBM/CLaMLLjDyQGhHQVVgwH4eI1zV3uEBLda4DaKlswVw5NavQN6SemqXNwBCc5L8xGZf
3S68btVGqphiBEMtUtli0Cu9kfm1bcQ6gGCUQ59CSTbWrrxvRyySEjJs8fGCknmUC99Ih/INiLPw
CtY+bmkoyqHrxLlub7BTr7fktq2caGQc26rkjYllad+ZWGI8UvDoHcDX1H9GlwMiuIi8/bJYAqDM
Hub2G8wNc9vrg/pUkV5N0GhXwOtgURDjwrZGRx+d3pEatJ564FFqdIyaU/5SaQL2oHlotpbBx7/j
N++HpMSGAXAFazn8xX7oOkbCzP41Hl9RUiy1vZ7vfi1N4ol2JIkVx6o2oqtuFNW5gR4dtoibzt7Q
t19qgzKdyRGY2rjWynNpJXeToNPaxDouWZ1m9t/rwq9fZfz/2Du33raRpA3/lWDvJfB8uNgFPsnn
Qxw7iTPJjaDYCkXxJJ5Ekb/+e5qkMpLsJJvpAZZYLDHAjMdyi2x2V1e99dZbODuZkro3lY2dTaol
U7g00+xJIeE+rYKA1DO14EA5NAC9QKbDvRHrOc2EGc5nSX6NrA6IJKw0fN4g4885RGtSZjh8S4F6
45eIU4AA7YvqsCSMpsyfy3SWzNHo8e7skkS0mon1ExgEAFiiSUgFw8lMoF+te+u4IKReEAcPUUVv
TRSnsUjkiT+0Z4NaAAELRcQ7ZKoE7gSIuhmZxh2iyiZHReVSpObihqR1oH1Av2ozdSMD/CzBE0Zw
b0N90Ur9sLb0fOKXvEgXgPiyDpX4ptHL+MbUcGIj8Q7oIoMURF5ldFNsEpzzCp6EZnibx7rCTaaJ
n3OjJKFGsVCMscWO/dGVcVjh7Ar8wpq2kCBsTOPS0dYz+CfwuVdb3M8ca7KeEuYEZ2gxsEKSLc4J
fJpOLK/QdVBQJLriaa1ski+hNgKgrsCMaRtNqID436VuwevXAJeRcxeLpzWzW5vZADmqrzNqZT8R
1deQd7VIxBP5FhQq07fvMkCbj1QiNxcjmnnWVGpsmEwF87bcsI8CV+fUQlWYGE9nrY2U2cO2Ai/T
wm3kX8a0wLmqUJ6a28JUwinUTrNAD+4aBz5NaPkmqNeIrnqpy/mwBDJhT2ag0yT169tWzk9P7XKB
9NP2vODWSfkHbFzfJQihtHf9NY8yXI40b6hyjtlk/tqH0EwDms3GZNYaiKOXmkM1DdAnc1CEcE7j
TZX+gVeygum7raHKwtR18VtK039bjWiZOqlS3IkkmeFB1psaPgIvvHaC5jbQgNTbH9uNSWdcjhia
+GZPZsWZuuZQuYxR3X63pabjLKKW5jypEja0j1fp2UKMEWEY746i6cakgYPf3K6thoissuuzbR58
K40msU6XOQFsCxTb+fqLoRGZVsILqLeks08oRi/PARJ44urSDlfVBTU5FFJ5y5NGZGIKAJXT0rT5
siApnatihpha667+j4r4i1SlKNDdc+xP5sX8zaLNcb6dR8jU7hRq3yTf3nAiltHXQ+HZ7u93SUtr
TNIKFWk6cOH6t6nJXdLSHqsqJbWk7+AZIu1NdLXLWjpjFxFClyiBclvDRlz2e9bSGZNjhMBF1S9h
EOy438laCtnb9WEwBZyL3g1yN0LOVjz5fjhaq3GA9vRWuaAX+jTyvoUo0bNfLgELRBB8QZrqKleA
rWblH2owmqz0/BdRURtEHt8C6rqqTpMh6n3biHkvIk4gA68dogrKLWrlbem891UXCc0yp+lCqmAg
R7ihRji7Xa+91TmRIYw87bOxoaczBCcIS7dKM5r4iXNWwAZaQ49MlxYdiaiPUdf0ItpwUinrJ+E2
0EN6UsZ0Zwi+rHAoxH/WhjGh/8XHvKGTZEQV4ei0Nt0LIykIHr3AuqFCNYYzqBRJORlluQ6iHZTT
Wo8fsRaTjNVwsbUcSnEozdP0a6+sbPp/NfdGwQM4IebKGd2a5grnoNBzDtMb1B7vZ4hXnAZeSUjk
FveW+1nVR6e5Z8+bnDuIVohUWvrUsOxplLoTZblEtSw82WyjaVYGD5TMfFilVXYawAjdFOsvJbTm
cz8s33m5fb1SY8qXyil8oGlqVeE58Y0zqQqIDXocP0VbQzkPVghf1kr1FBuA5laZ36CMZmIl19SC
5HwZfmSggyytvC5v/T+z8guzgog03IMfEyD+L5x/nUfzff5D9yc7drMxdjAjiK1Qgo9Eyx79wXHG
Bv6OLtowWjDkBLl4Z0kgTeC5Q2Km46Bl2S4kjB3/QRlrmsGmE2x7irNJvf8G/+EFHcGklZK4CyRk
YFkc85tXRJlGrhujC5eeMyt2QI0D4xr5h705edeZhX0sDybHob3ia2AeC0UGQBSYHYf2qoFtUG+a
zQiRVxxMWn/XJ3qpOHd4hiR5f/5dAt06MEymUFjWdbatiyKAkM7Zt428i1XubvTZRa0m7p1iZZtb
C1DvymiA5tZW9MvOE5jdF1+JEpMozYfEDjyoCABpzxbSpdRMVTubXfi0cKcCNk2Km4TauGRCM4AE
hBt39lERR82ZUnobNGLDcEU+Oqm0+JyeL+WUikrqjsotHuga+a4LFxkpf1K7mfI1JruIK5y75+nM
c8/bskyQXG2K5xVfgXmQyghC9zwcZcVHtbDiK3eDrzuaRf7bWV2QV/NWNE/RcVvPwQaiS0C4+jQt
8uheGxnNArmw5nFJtdOjvcYol7V/SlwYg8KERHmaHtxSMW450yW1dPdaXkbfGr1J7qi+XH3UFH81
gRcYnpnpMp6qPukedBqrCyWZJSdpk2rnDhRSasDq6lRdbtcTyLX5ta0WydtsTXvAgp6gc4Xj6yK0
qvSkyRCiS2s6q1Cx4s4sfGstecrhXdxYTbS9J7++LCdKWjnoVjrGmZJr2Wc/GLlVQNugzKZvqF0j
65d/Bmsy6/yGRMTqzIY1Hk+rGet8qiwTBY6rHsVfy8xef16VnvNp5Qbag+sp7nJaKbn7vHLy9QqY
K7NF6FcndDRb+duzjGZZIqeiL78GS8rSpn5shHdwSp01xexecmOXVXld0wThke424TSAdHGiaSFr
b9V4AGVIPN/5uvoA40+Zzrar+mGZujDG6UX9mbTj5izZKgX1XNbInGwTK3rOomh5voyXTzVSYyee
7pjXHoXo1CY2tG8/zZmcZTwLb9Mwaj4Zuja6R0u4uVFIbXAmbtWADiMbZSQ0zmfgWsnovYFnfzkz
FPpcVjHufU3XCLCt8hlx5wIdRyR/TxvyETF6w757xRTkqMlaT2kB+0KFQxoLwXI0uZ8VfVtNiP5o
515s6bLofXTzEUzG2To8H62d5aQZRSSAt1U8TeiNOHXB5Cb2urhGS9jQIXx69ZSU+WpuOsqMD9sI
WJT6yTKx6tMtZJ2HWRVqNxZ1Wea2qoBXHNtgabN7tqa2udUD0v4rdbPYRlTYmdmoIASIm68FTPYp
b9b8Cu4Q3MES1k6CpigeUrMYEb04D+TPfJzw5o9RmelvSXETDtZN/nZkN81p5VrV+zh2S8g47uaM
ssx7CrI/UTid0MoscKoNIqFgmvVTbPmBBvmjpG+XhRL4ipIzZ62tkA1fUdTgRYFJ4r+sKcYNU6u5
AfWrt5f0MvPqCFwlFcyR0cij1XReofAMZ73MK4+JSCAK1/S6/GD0vEaVYHNTfbBrOky7am57J2YN
83iKehVhmpkqFtG7E8fnlIhaNrWIhuecIcehmZdUmuYKGXT6s53lSJGmBizJwiIurxrvYROA2Jzp
a3/jvbVSIHjY/lQMvPOskQeleG2l+fLanY02iQ9qUJFJXC/LDGJ2jLrtaZVtXe1xVVYj8ywVStfP
tigHnywRXxxdBRQAltn7IJrFUXquurBERuY6eO9uoKNkitByTSLbvNgoRfhowzbPpjNdmyFSVVr6
lbndJMoEVn9VTkzaeZ+bBNNXlTZL0Q7Zmhek9RV7sg1qH1ZM4wITLROi4xwhGJuSEGv2vq7L6snS
YrIHMa2tzoyAivMkRL5jUtJO6iQoQwPGjxJf+TRpOy2iskEjIZ3RtGTkIFKeGgYKfvbGVs9UpNAh
z/iUTqzdYhrnirMFJCbqG8Fh/9KiwCks5vcNPvdqQmvUcn2CpEB0v9WN9cKwQHi4Ed87CzQDDZDa
jZqT0vJC+sDWVXLpKKF7F5q+NQ+RVKcvarhRz2a5Hd2PqoD2WwEgYzylKTC/M5Gz/KY5WfioKwSz
YbCymhOniZL3XgTQMUGeA445iDC1sIjEd17/f40X2D+ICP5O29jvvlxk9cMip7FWvnOTxG/fJX5c
fCBbKUiwv/uhnw/UR52/8CuJHUVH0QPHsr2p9mZ+NkZIl+mifCakNTTiTfoK43nwby7cqjCJ6R/R
/hoM0x5DJgeTVWC3iqv9wr1J+tE0/PwJu/n8+Wd+9gRdWH75/M9/6KiVctNSs6A7Y4RA6ayrEl2L
i2ndnwVHGROl4qApOObi6vz5Ic2CiVMqOQuGPUbkixQrfvZrs4CHz1rA0oiKSXF1XzioWUBHUXIW
dBY8y4A8LVxzcfGu99eCzVpBcRMCLf0sxIUnz+Ib0izQFrG7qY4o8d1Y/YZd0NUxEmFgV2q/4nnX
+7PgumMdUj0T0e+YbgsOaRZUVqnsWtDB8OgsSg+i7l0frQXsglgmTJLa7RgCyWGtBc2EGCo5C+gX
UhZPSErBdHsdzYJNOQVhP2uhPyIGtxY0oSYoOQu6idQu1RAAJt11vCOwG8RtYC699RzcScksvMC3
f9tfUDgjkMagZ9mra8HRxqwCdNu1fkcMbxZ0RRzvUv6CQeM45CJVHvTVWbDVMXIECLpRE9RegO8D
sws6JTCSs0CPPFjCuIbMaHsd+44qIgusFchiMJ+4BucvOAhVy08ChVK8a/Rdu+vwoKT9IBValmgs
0P16cO4CUKrQsZXbECx4ahWgNSKfIi4W/JG7wOEhfIVuJQzPaUIJ35GeBXtMRs+kF9frriNdJIkz
8C4pkh6aQQB2djorJeE0umNaqqKb0tsDESzurwLHGpMIpU+225vN4c2CqznSjoKCfgyekiPSBvuP
7yIsTZKT/dbPz+AeH9dFNpQ2xNFnorqzOxqP3CQbB0EXUjza8Awh2XbZ6JHHR21Io/SlPw2OzkTh
GZClUzAD3Qe61TaguIlG9oZs3IQYusg54hn0T3mEp1juGBUziA9IKbTX4HYCEZ+gK8gdiuRtqS93
gZW6pzxaC47JVsAZdYXRFNfgokcVOqu0r0wbEpuoCcJ+5xocW0WduIkSelXU9otrcLPwmoLB78ZN
IIykC9HvOzoSbYt4CbgJkKFbA4OzB9hxTdYxMAzWANlS7fhI5DSgu7Ylcvrd4w/uUABLE7wkWUOA
3A+g3A4aODKHOAtjQnPDhdwxQL9QGl4HQBKC+jRUfz1QdNwx7qcFavBnDDW0cNnSpF0D4HUwVdDC
fq0fmQKxCujJoGuDhU5sS8iBSm0FYQeRVYR52KPnR+6hqgCzGdTqWYMzhDgsL5p1/YVjAI1K4mCw
0vY6enzXGdP1hBBpz3Ea3E4QxW1yi4B3TJ8w+ztwdGQPabNDG0bKUBD8aa/huQScCtKHooWTDPsX
hdHX14IxxhcHp+uP3yHFCND9uv3518ECfALdoQkjB0N39B95x6pqgB6ySjAVgzsUkXiT3QPGGK8P
LAAfu72O9gApJVwjokTL7DZBt+kGtAiI8DTp4wAIGfYq8GmPCPGq9yGTdhZsIBPBdhdGZ0jPr78U
Lv7t88Aco0Dskm3ubcDR84OY6XDuaIU62EQCQuGylhCngJpoOHo9r+AFeqzBcrZxCXaoyuDWAtQI
RdY/1ImFkDqjhLRPsx75Bo6O/4i+Nfnm7rwYnIdEJcmL5nu/uyNIrdH4jYwJ7KbuOrIILQlFSNQP
ziCiOCr/+PCx6MhrCMHC9uIl7xtE0knwnZDJ3x0bg9sKJjGc7NlojzF5Fhz83uod7QSwOfhYqHrg
he3WyLDOBvgiuqxV1Jwx/cywrvpRoEiOXQj+0rkatoG4BmcIaEfe7c6/7h7qouhF1K78gJjoMgkU
rpgmx0Z7DQ45AsxxZIF0QUYDNaTj6JF3DHZMh1J8YxCD9hoecASeK2kHLCIgjjxboRHj7iH3jSG1
i2ONlBWFUZ3JGZB3qFHKI2sB8AhsyK32d1js2BBgBuF3ESD1h8XgDgNaXojOGlJoQWvsmQVFgE+H
rx8cQRNtOvvUweA8Ahw52TBZrAHiQBr+9GfhkUNAhEC+TrgLPRFzeDtBR0dKcg1wGkDCpMzR6BGh
o1mgk8sYYVsI2qLHy7B8AU0xDdlVAE0ffwffn4Rhex15RKSVLcq5dbhWQ3t8CrxFy18pEwBWRHtk
lzr1HbPk0BKQQOCQxFlyh+oRERuIxshys0AahRXONPQBIrtq3x7azBJnhab0TrH7n/IJnpIyLkTN
jOcn8X5Zc9tM+d+Zg6MR/qxXgXPIMjdtIqDDh4eQDm4OJ32XZv6Ns/DfcBu+V/5Ml3743Nb8+Iv8
taqfH31gV+vy8vd9nYsoZhETdPBBUQLUfXdX8SJ+/tf8OULHyc+LzH8qWkhs75c7iKz9nv7P+wd8
+dUH37V7qt3/vPAX2Tx7ojFhW+LU32YnhfHjmvX2s69WLn1/8b8YOA/m+4tGEAN2P0uMm/lNEh8O
3KK4f07dP/9xMLF7u/WnN5wF8zif57tbFK+xi39kR57OQ/9bksWHIiNdfC09dhIm2fw52b/rLr0n
PzLt2p4K/6ksDgZvqWWyg58swnk1zxb7I3ckXumR++30C20XydV9xqz7z4ersIMKZO//fJFk3uFK
6UFJ2ZEvmHHf35/x3quXHfjyeb48WIBql1aSHjcM/TjxD3cksTghtPTQ8bM/P7IiHXFWeuSkOlwW
HfVKdtjrl7apS2NLD8wA5VNQ7+a0NXsd4iE79E1S+vmLae6YubJj3879+MB69HRH+XF/3MRG0mbc
zvN8/rQs80VRHKzpPrCQvnX/ael780NHraM/yg8tWncmxcHK1rrcufzYee7zz3p9YJt63OXvGD0p
s+OhRapLeugkLo5sSF98IDvy28XXbH7kPfXVHfJDb+aH5xaENVFBJD9w9eZiHq1zWnscbEzGF3Va
f8f4V4ssXxxYqj4c+zsGv11s/aeDY4zBBeDxdwz+OcmC3UhtfNClmKSHpn/98s10niWclIebE56i
uvvGv+5tv22/4GQeHO99qvWJSmXv/27pH854V9koPWwQ4pEcKnH1paPSQ2cLtOp3T96Fem2yVHbg
d3RHzutwMz8KE/rCX9nhH5bJ8+LNZf6iQVtXKyE7/Puk/MFCFLzbvyHs677g5ULsab2y9//T3tSS
5/6HxfYwqtS7un7Ze/5YzJf7C7Hn8cgO+7jIIk62g5E76rj0yD6RzdHypoW14ErLDv1pzrkTe8Xh
1oRnIsQ0pAdf5MWbx9duvpMskR7fz5E1z/0Ds9LDrdJj1wkYk7ebBGGwermZn4/8GtL0nbX1En/a
ycC89meH4Jr4xFO4mGf/+n8AAAD//w==</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'HTGR Results --&gt;'!$A$31:$A$40</cx:f>
        <cx:lvl ptCount="10">
          <cx:pt idx="0">FOAK (no 
firm orders)</cx:pt>
          <cx:pt idx="1">Bulk-ordering</cx:pt>
          <cx:pt idx="2">Elimination of 
rework</cx:pt>
          <cx:pt idx="3">Supplychain 
efficiency</cx:pt>
          <cx:pt idx="4">Labor 
productivity</cx:pt>
          <cx:pt idx="5">Experience and 
cross-site
 standardization</cx:pt>
          <cx:pt idx="6">Modular 
construction</cx:pt>
          <cx:pt idx="7">Commercial BOP</cx:pt>
          <cx:pt idx="8">Non-safety-
related RB</cx:pt>
          <cx:pt idx="9">NOAK (firm 
orders)</cx:pt>
        </cx:lvl>
      </cx:strDim>
      <cx:numDim type="val">
        <cx:f>'HTGR Results --&gt;'!$C$31:$C$40</cx:f>
        <cx:lvl ptCount="10" formatCode="0%">
          <cx:pt idx="0">1</cx:pt>
          <cx:pt idx="1">-0.051693257036405711</cx:pt>
          <cx:pt idx="2">-0.30168427652876367</cx:pt>
          <cx:pt idx="3">-0.036488297689900022</cx:pt>
          <cx:pt idx="4">-0.12646161908388773</cx:pt>
          <cx:pt idx="5">-0.22756923870130266</cx:pt>
          <cx:pt idx="6">0</cx:pt>
          <cx:pt idx="7">0</cx:pt>
          <cx:pt idx="8">0</cx:pt>
          <cx:pt idx="9">0.2561033109597402</cx:pt>
        </cx:lvl>
      </cx:numDim>
    </cx:data>
  </cx:chartData>
  <cx:chart>
    <cx:title pos="t" align="ctr" overlay="0">
      <cx:tx>
        <cx:txData>
          <cx:v>% OCC reduction from FOAK (without firm orders) to NOAK (with firm orders)</cx:v>
        </cx:txData>
      </cx:tx>
      <cx:txPr>
        <a:bodyPr spcFirstLastPara="1" vertOverflow="ellipsis" horzOverflow="overflow" wrap="square" lIns="0" tIns="0" rIns="0" bIns="0" anchor="ctr" anchorCtr="1"/>
        <a:lstStyle/>
        <a:p>
          <a:pPr algn="ctr" rtl="0">
            <a:defRPr sz="1000" b="1"/>
          </a:pPr>
          <a:r>
            <a:rPr lang="en-US" sz="1000" b="1" i="0" u="none" strike="noStrike" baseline="0">
              <a:solidFill>
                <a:sysClr val="windowText" lastClr="000000">
                  <a:lumMod val="65000"/>
                  <a:lumOff val="35000"/>
                </a:sysClr>
              </a:solidFill>
              <a:latin typeface="Aptos Narrow" panose="02110004020202020204"/>
            </a:rPr>
            <a:t>% OCC reduction from FOAK (without firm orders) to NOAK (with firm orders)</a:t>
          </a:r>
        </a:p>
      </cx:txPr>
    </cx:title>
    <cx:plotArea>
      <cx:plotAreaRegion>
        <cx:plotSurface>
          <cx:spPr>
            <a:ln w="25400">
              <a:solidFill>
                <a:schemeClr val="tx1"/>
              </a:solidFill>
            </a:ln>
          </cx:spPr>
        </cx:plotSurface>
        <cx:series layoutId="waterfall" uniqueId="{75A47D34-8AB0-4E48-B394-64EC7A6E89B4}">
          <cx:dataPt idx="0"/>
          <cx:dataPt idx="1"/>
          <cx:dataPt idx="8"/>
          <cx:dataPt idx="9"/>
          <cx:dataLabels pos="outEnd">
            <cx:txPr>
              <a:bodyPr spcFirstLastPara="1" vertOverflow="ellipsis" horzOverflow="overflow" wrap="square" lIns="0" tIns="0" rIns="0" bIns="0" anchor="ctr" anchorCtr="1"/>
              <a:lstStyle/>
              <a:p>
                <a:pPr algn="ctr" rtl="0">
                  <a:defRPr sz="1000" b="1"/>
                </a:pPr>
                <a:endParaRPr lang="en-US" sz="1000" b="1" i="0" u="none" strike="noStrike" baseline="0">
                  <a:solidFill>
                    <a:sysClr val="windowText" lastClr="000000">
                      <a:lumMod val="65000"/>
                      <a:lumOff val="35000"/>
                    </a:sysClr>
                  </a:solidFill>
                  <a:latin typeface="Aptos Narrow" panose="02110004020202020204"/>
                </a:endParaRPr>
              </a:p>
            </cx:txPr>
            <cx:visibility seriesName="0" categoryName="0" value="1"/>
          </cx:dataLabels>
          <cx:dataId val="0"/>
          <cx:layoutPr>
            <cx:subtotals>
              <cx:idx val="9"/>
            </cx:subtotals>
          </cx:layoutPr>
        </cx:series>
      </cx:plotAreaRegion>
      <cx:axis id="0">
        <cx:catScaling gapWidth="0.5"/>
        <cx:tickLabels/>
        <cx:txPr>
          <a:bodyPr spcFirstLastPara="1" vertOverflow="ellipsis" horzOverflow="overflow" wrap="square" lIns="0" tIns="0" rIns="0" bIns="0" anchor="ctr" anchorCtr="1"/>
          <a:lstStyle/>
          <a:p>
            <a:pPr algn="ctr" rtl="0">
              <a:defRPr sz="1000" b="0">
                <a:solidFill>
                  <a:schemeClr val="tx1"/>
                </a:solidFill>
              </a:defRPr>
            </a:pPr>
            <a:endParaRPr lang="en-US" sz="1000" b="0" i="0" u="none" strike="noStrike" baseline="0">
              <a:solidFill>
                <a:schemeClr val="tx1"/>
              </a:solidFill>
              <a:latin typeface="Aptos Narrow" panose="02110004020202020204"/>
            </a:endParaRPr>
          </a:p>
        </cx:txPr>
      </cx:axis>
      <cx:axis id="1">
        <cx:valScaling/>
        <cx:title>
          <cx:tx>
            <cx:txData>
              <cx:v>OCC change (%)</cx:v>
            </cx:txData>
          </cx:tx>
          <cx:txPr>
            <a:bodyPr spcFirstLastPara="1" vertOverflow="ellipsis" horzOverflow="overflow" wrap="square" lIns="0" tIns="0" rIns="0" bIns="0" anchor="ctr" anchorCtr="1"/>
            <a:lstStyle/>
            <a:p>
              <a:pPr algn="ctr" rtl="0">
                <a:defRPr sz="1000"/>
              </a:pPr>
              <a:r>
                <a:rPr lang="en-US" sz="1000" b="1" i="0" u="none" strike="noStrike" baseline="0">
                  <a:solidFill>
                    <a:sysClr val="windowText" lastClr="000000">
                      <a:lumMod val="65000"/>
                      <a:lumOff val="35000"/>
                    </a:sysClr>
                  </a:solidFill>
                  <a:latin typeface="Aptos Narrow" panose="02110004020202020204"/>
                </a:rPr>
                <a:t>OCC change (%)</a:t>
              </a:r>
            </a:p>
          </cx:txPr>
        </cx:title>
        <cx:majorGridlines/>
        <cx:tickLabels/>
        <cx:txPr>
          <a:bodyPr spcFirstLastPara="1" vertOverflow="ellipsis" horzOverflow="overflow" wrap="square" lIns="0" tIns="0" rIns="0" bIns="0" anchor="ctr" anchorCtr="1"/>
          <a:lstStyle/>
          <a:p>
            <a:pPr algn="ctr" rtl="0">
              <a:defRPr sz="1000" b="0">
                <a:solidFill>
                  <a:schemeClr val="tx1"/>
                </a:solidFill>
              </a:defRPr>
            </a:pPr>
            <a:endParaRPr lang="en-US" sz="1000" b="0" i="0" u="none" strike="noStrike" baseline="0">
              <a:solidFill>
                <a:schemeClr val="tx1"/>
              </a:solidFill>
              <a:latin typeface="Aptos Narrow" panose="02110004020202020204"/>
            </a:endParaRPr>
          </a:p>
        </cx:txPr>
      </cx:axis>
    </cx:plotArea>
  </cx:chart>
  <cx:spPr>
    <a:solidFill>
      <a:schemeClr val="bg1"/>
    </a:solidFill>
    <a:ln w="12700">
      <a:solidFill>
        <a:schemeClr val="tx1"/>
      </a:solidFill>
    </a:ln>
  </cx:spPr>
</cx: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4_EEF09BB3.xml><?xml version="1.0" encoding="utf-8"?>
<p188:cmLst xmlns:a="http://schemas.openxmlformats.org/drawingml/2006/main" xmlns:r="http://schemas.openxmlformats.org/officeDocument/2006/relationships" xmlns:p188="http://schemas.microsoft.com/office/powerpoint/2018/8/main">
  <p188:cm id="{24320CF3-C1D2-1642-92D9-9753FFFE7FEE}" authorId="{8443ED59-20C7-4FDF-8DCA-8A14D1AA1C8C}" created="2024-08-25T21:25:18.864">
    <pc:sldMkLst xmlns:pc="http://schemas.microsoft.com/office/powerpoint/2013/main/command">
      <pc:docMk/>
      <pc:sldMk cId="4008745907" sldId="260"/>
    </pc:sldMkLst>
    <p188:txBody>
      <a:bodyPr/>
      <a:lstStyle/>
      <a:p>
        <a:r>
          <a:rPr lang="en-US"/>
          <a:t>What is a mid-size city? How is nuclear to be used in concrete production?</a:t>
        </a:r>
      </a:p>
    </p188:txBody>
  </p188:cm>
</p188:cmLst>
</file>

<file path=ppt/comments/modernComment_131_D707059D.xml><?xml version="1.0" encoding="utf-8"?>
<p188:cmLst xmlns:a="http://schemas.openxmlformats.org/drawingml/2006/main" xmlns:r="http://schemas.openxmlformats.org/officeDocument/2006/relationships" xmlns:p188="http://schemas.microsoft.com/office/powerpoint/2018/8/main">
  <p188:cm id="{536F018D-E19B-CF41-819A-6E1C748AD4C8}" authorId="{8443ED59-20C7-4FDF-8DCA-8A14D1AA1C8C}" created="2024-08-25T21:42:38.277">
    <pc:sldMkLst xmlns:pc="http://schemas.microsoft.com/office/powerpoint/2013/main/command">
      <pc:docMk/>
      <pc:sldMk cId="3607561629" sldId="305"/>
    </pc:sldMkLst>
    <p188:replyLst>
      <p188:reply id="{2884B3D9-A017-8546-86BB-CC64E07E084C}" authorId="{8443ED59-20C7-4FDF-8DCA-8A14D1AA1C8C}" created="2024-08-26T16:28:38.388">
        <p188:txBody>
          <a:bodyPr/>
          <a:lstStyle/>
          <a:p>
            <a:r>
              <a:rPr lang="en-US"/>
              <a:t>Based on assumed deployment numbers.  Uses learning rates, an average of 7 or 8.5%.</a:t>
            </a:r>
          </a:p>
        </p188:txBody>
      </p188:reply>
      <p188:reply id="{A088EFDD-C72B-884F-A8C4-AB0DBF9DCF9E}" authorId="{8443ED59-20C7-4FDF-8DCA-8A14D1AA1C8C}" created="2024-08-26T16:29:10.973">
        <p188:txBody>
          <a:bodyPr/>
          <a:lstStyle/>
          <a:p>
            <a:r>
              <a:rPr lang="en-US"/>
              <a:t>Right now, nuclear construction is like COVID. </a:t>
            </a:r>
          </a:p>
        </p188:txBody>
      </p188:reply>
      <p188:reply id="{FE41903F-B833-9944-B8FF-0F109ABAE09B}" authorId="{8443ED59-20C7-4FDF-8DCA-8A14D1AA1C8C}" created="2024-08-26T16:30:15.972">
        <p188:txBody>
          <a:bodyPr/>
          <a:lstStyle/>
          <a:p>
            <a:r>
              <a:rPr lang="en-US"/>
              <a:t>Large reactor numbers from South Korea.  SMR from literature.   </a:t>
            </a:r>
          </a:p>
        </p188:txBody>
      </p188:reply>
    </p188:replyLst>
    <p188:txBody>
      <a:bodyPr/>
      <a:lstStyle/>
      <a:p>
        <a:r>
          <a:rPr lang="en-US"/>
          <a:t>Definition of Advanced, Moderate and Conservative?</a:t>
        </a:r>
      </a:p>
    </p188:txBody>
  </p188:cm>
</p188:cmLst>
</file>

<file path=ppt/comments/modernComment_7F3E8503_CA9C9175.xml><?xml version="1.0" encoding="utf-8"?>
<p188:cmLst xmlns:a="http://schemas.openxmlformats.org/drawingml/2006/main" xmlns:r="http://schemas.openxmlformats.org/officeDocument/2006/relationships" xmlns:p188="http://schemas.microsoft.com/office/powerpoint/2018/8/main">
  <p188:cm id="{ABC632D9-6F8D-5541-8004-8611F91761F9}" authorId="{8443ED59-20C7-4FDF-8DCA-8A14D1AA1C8C}" created="2024-08-25T21:27:55.061">
    <pc:sldMkLst xmlns:pc="http://schemas.microsoft.com/office/powerpoint/2013/main/command">
      <pc:docMk/>
      <pc:sldMk cId="3399258485" sldId="2134803715"/>
    </pc:sldMkLst>
    <p188:txBody>
      <a:bodyPr/>
      <a:lstStyle/>
      <a:p>
        <a:r>
          <a:rPr lang="en-US"/>
          <a:t>Comment to self. Freshen knowledge on different designs and ardp. </a:t>
        </a:r>
      </a:p>
    </p188:txBody>
  </p188:cm>
</p188:cmLst>
</file>

<file path=ppt/comments/modernComment_7FFFC6C3_D62DD7B3.xml><?xml version="1.0" encoding="utf-8"?>
<p188:cmLst xmlns:a="http://schemas.openxmlformats.org/drawingml/2006/main" xmlns:r="http://schemas.openxmlformats.org/officeDocument/2006/relationships" xmlns:p188="http://schemas.microsoft.com/office/powerpoint/2018/8/main">
  <p188:cm id="{118BB50F-F56A-0A4A-995D-0A964E953130}" authorId="{8443ED59-20C7-4FDF-8DCA-8A14D1AA1C8C}" created="2024-08-25T21:27:26.424">
    <pc:sldMkLst xmlns:pc="http://schemas.microsoft.com/office/powerpoint/2013/main/command">
      <pc:docMk/>
      <pc:sldMk cId="3593328563" sldId="2147468995"/>
    </pc:sldMkLst>
    <p188:txBody>
      <a:bodyPr/>
      <a:lstStyle/>
      <a:p>
        <a:r>
          <a:rPr lang="en-US"/>
          <a:t>Is the middle picture the gas pump feature?</a:t>
        </a:r>
      </a:p>
    </p188:txBody>
  </p188:cm>
</p188:cmLst>
</file>

<file path=ppt/comments/modernComment_7FFFC6C9_4537120D.xml><?xml version="1.0" encoding="utf-8"?>
<p188:cmLst xmlns:a="http://schemas.openxmlformats.org/drawingml/2006/main" xmlns:r="http://schemas.openxmlformats.org/officeDocument/2006/relationships" xmlns:p188="http://schemas.microsoft.com/office/powerpoint/2018/8/main">
  <p188:cm id="{B79E2333-7A70-DF4B-816C-B83F472279D4}" authorId="{8443ED59-20C7-4FDF-8DCA-8A14D1AA1C8C}" created="2024-08-25T21:36:19.189">
    <pc:sldMkLst xmlns:pc="http://schemas.microsoft.com/office/powerpoint/2013/main/command">
      <pc:docMk/>
      <pc:sldMk cId="1161237005" sldId="2147469001"/>
    </pc:sldMkLst>
    <p188:txBody>
      <a:bodyPr/>
      <a:lstStyle/>
      <a:p>
        <a:r>
          <a:rPr lang="en-US"/>
          <a:t>What’s the one commercial reactor that is licensed?</a:t>
        </a:r>
      </a:p>
    </p188:txBody>
  </p188:cm>
</p188:cmLst>
</file>

<file path=ppt/comments/modernComment_7FFFC6CB_A7FE3DD.xml><?xml version="1.0" encoding="utf-8"?>
<p188:cmLst xmlns:a="http://schemas.openxmlformats.org/drawingml/2006/main" xmlns:r="http://schemas.openxmlformats.org/officeDocument/2006/relationships" xmlns:p188="http://schemas.microsoft.com/office/powerpoint/2018/8/main">
  <p188:cm id="{AF506F43-C1F9-F54D-92E3-9E076105D0DA}" authorId="{8443ED59-20C7-4FDF-8DCA-8A14D1AA1C8C}" created="2024-08-25T21:52:01.406">
    <pc:sldMkLst xmlns:pc="http://schemas.microsoft.com/office/powerpoint/2013/main/command">
      <pc:docMk/>
      <pc:sldMk cId="176153565" sldId="2147469003"/>
    </pc:sldMkLst>
    <p188:replyLst>
      <p188:reply id="{DC3F3819-1870-3242-9965-17E3B4F2B9C0}" authorId="{8443ED59-20C7-4FDF-8DCA-8A14D1AA1C8C}" created="2024-08-26T16:42:10.277">
        <p188:txBody>
          <a:bodyPr/>
          <a:lstStyle/>
          <a:p>
            <a:r>
              <a:rPr lang="en-US"/>
              <a:t>Get rid of this slide</a:t>
            </a:r>
          </a:p>
        </p188:txBody>
      </p188:reply>
    </p188:replyLst>
    <p188:txBody>
      <a:bodyPr/>
      <a:lstStyle/>
      <a:p>
        <a:r>
          <a:rPr lang="en-US"/>
          <a:t>More on scenarios, please.</a:t>
        </a:r>
      </a:p>
    </p188:txBody>
  </p188:cm>
  <p188:cm id="{2EF752BD-1812-D24B-B23B-DFC46A15DE0C}" authorId="{8443ED59-20C7-4FDF-8DCA-8A14D1AA1C8C}" created="2024-08-25T21:52:47.247">
    <pc:sldMkLst xmlns:pc="http://schemas.microsoft.com/office/powerpoint/2013/main/command">
      <pc:docMk/>
      <pc:sldMk cId="176153565" sldId="2147469003"/>
    </pc:sldMkLst>
    <p188:replyLst>
      <p188:reply id="{ED08A9E5-26DE-684E-9898-34EFFA6FFA6D}" authorId="{8443ED59-20C7-4FDF-8DCA-8A14D1AA1C8C}" created="2024-08-25T21:53:49.122">
        <p188:txBody>
          <a:bodyPr/>
          <a:lstStyle/>
          <a:p>
            <a:r>
              <a:rPr lang="en-US"/>
              <a:t>What are two reactor concepts?</a:t>
            </a:r>
          </a:p>
        </p188:txBody>
      </p188:reply>
      <p188:reply id="{7EDC030B-4358-2948-8E09-3B9451944CE4}" authorId="{8443ED59-20C7-4FDF-8DCA-8A14D1AA1C8C}" created="2024-09-04T18:26:22.117">
        <p188:txBody>
          <a:bodyPr/>
          <a:lstStyle/>
          <a:p>
            <a:r>
              <a:rPr lang="en-US"/>
              <a:t>Maybe delete this one</a:t>
            </a:r>
          </a:p>
        </p188:txBody>
      </p188:reply>
    </p188:replyLst>
    <p188:txBody>
      <a:bodyPr/>
      <a:lstStyle/>
      <a:p>
        <a:r>
          <a:rPr lang="en-US"/>
          <a:t>TCI?</a:t>
        </a:r>
      </a:p>
    </p188:txBody>
  </p188:cm>
</p188:cmLst>
</file>

<file path=ppt/comments/modernComment_7FFFF086_B8ECD3CC.xml><?xml version="1.0" encoding="utf-8"?>
<p188:cmLst xmlns:a="http://schemas.openxmlformats.org/drawingml/2006/main" xmlns:r="http://schemas.openxmlformats.org/officeDocument/2006/relationships" xmlns:p188="http://schemas.microsoft.com/office/powerpoint/2018/8/main">
  <p188:cm id="{8A37163E-FBB3-B04A-B6A5-E07737ADACA1}" authorId="{8443ED59-20C7-4FDF-8DCA-8A14D1AA1C8C}" created="2024-08-25T22:01:48.701">
    <pc:sldMkLst xmlns:pc="http://schemas.microsoft.com/office/powerpoint/2013/main/command">
      <pc:docMk/>
      <pc:sldMk cId="3102528460" sldId="2147479686"/>
    </pc:sldMkLst>
    <p188:txBody>
      <a:bodyPr/>
      <a:lstStyle/>
      <a:p>
        <a:r>
          <a:rPr lang="en-US"/>
          <a:t>Difference between Indirect and Induced?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ans.org/news/article-6099/army-solicits-bids-for-microreactors-to-site-at-military-base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dirty="0">
                <a:effectLst/>
                <a:latin typeface="-apple-system"/>
              </a:rPr>
              <a:t>[10:16 AM] Chris Lohse</a:t>
            </a:r>
          </a:p>
          <a:p>
            <a:pPr rtl="0"/>
            <a:r>
              <a:rPr lang="en-US" dirty="0">
                <a:effectLst/>
                <a:latin typeface="-apple-system"/>
                <a:hlinkClick r:id="rId3" tooltip="https://www.ans.org/news/article-6099/army-solicits-bids-for-microreactors-to-site-at-military-bases/"/>
              </a:rPr>
              <a:t>https://www.ans.org/news/article-6099/army-solicits-bids-for-microreactors-to-site-at-military-bases/</a:t>
            </a:r>
            <a:endParaRPr lang="en-US" dirty="0">
              <a:effectLst/>
              <a:latin typeface="-apple-system"/>
            </a:endParaRPr>
          </a:p>
          <a:p>
            <a:pPr rtl="0"/>
            <a:r>
              <a:rPr lang="en-US" dirty="0">
                <a:effectLst/>
                <a:latin typeface="-apple-system"/>
              </a:rPr>
              <a:t>Army solicits bids for microreactors to site at military bases</a:t>
            </a: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Moving on to reactor costs.</a:t>
            </a:r>
          </a:p>
          <a:p>
            <a:r>
              <a:rPr lang="en-US" dirty="0"/>
              <a:t>GAIN worked with DOE programs to compile various cost estimates in the literature. The goal was to create high level costs based on the various bottom up cost estimates that were publicly available.</a:t>
            </a:r>
          </a:p>
          <a:p>
            <a:r>
              <a:rPr lang="en-US" dirty="0"/>
              <a:t>Important here is to note that these are NOT FOAK numbers, but are some intermediate between-of-a-kind number and that first of a kind numbers are taken out by the govt. supported projects</a:t>
            </a:r>
          </a:p>
          <a:p>
            <a:r>
              <a:rPr lang="en-US" dirty="0"/>
              <a:t>These numbers are intended to be utilized by those people who have a need to look at forward planning (IRPs, capacity expansion modeling, etc.)</a:t>
            </a:r>
          </a:p>
          <a:p>
            <a:r>
              <a:rPr lang="en-US" dirty="0"/>
              <a:t>NREL ATB is National Renewable Energy Laboratory Annual Technology Baseline</a:t>
            </a:r>
          </a:p>
          <a:p>
            <a:r>
              <a:rPr lang="en-US" dirty="0"/>
              <a:t>What is IRP?</a:t>
            </a:r>
          </a:p>
          <a:p>
            <a:r>
              <a:rPr lang="en-US" dirty="0"/>
              <a:t>What is COA?</a:t>
            </a:r>
          </a:p>
        </p:txBody>
      </p:sp>
    </p:spTree>
    <p:extLst>
      <p:ext uri="{BB962C8B-B14F-4D97-AF65-F5344CB8AC3E}">
        <p14:creationId xmlns:p14="http://schemas.microsoft.com/office/powerpoint/2010/main" val="1204343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the ranges developed. There are 3 ranges developed.</a:t>
            </a:r>
          </a:p>
          <a:p>
            <a:r>
              <a:rPr lang="en-US" dirty="0"/>
              <a:t>It should also be noted that there is a cost reduction assumed based on deployment scenarios. The cost reductions are based on learning rates from bottom up learnings in the literature and an assumed reactor deployment mix.</a:t>
            </a:r>
          </a:p>
          <a:p>
            <a:r>
              <a:rPr lang="en-US" dirty="0"/>
              <a:t>There has been further work to look at how these cost reductions actually can happen.</a:t>
            </a:r>
          </a:p>
          <a:p>
            <a:endParaRPr lang="en-US" dirty="0"/>
          </a:p>
          <a:p>
            <a:r>
              <a:rPr lang="en-US" dirty="0"/>
              <a:t>NREL ATB terms: Advanced, Moderate and Conservative</a:t>
            </a:r>
          </a:p>
        </p:txBody>
      </p:sp>
    </p:spTree>
    <p:extLst>
      <p:ext uri="{BB962C8B-B14F-4D97-AF65-F5344CB8AC3E}">
        <p14:creationId xmlns:p14="http://schemas.microsoft.com/office/powerpoint/2010/main" val="426940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Indirect -  plumbers that must go to the site</a:t>
            </a:r>
          </a:p>
          <a:p>
            <a:r>
              <a:rPr lang="en-US" dirty="0"/>
              <a:t>Induced – services, infrastructure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C15B-9A14-B045-AA81-C764A18F83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888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r>
              <a:rPr lang="en-US" dirty="0"/>
              <a:t>GAIN stands ready to help you do your work as efficiently as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CFC15B-9A14-B045-AA81-C764A18F83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247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DOE Liftoff?</a:t>
            </a:r>
          </a:p>
          <a:p>
            <a:r>
              <a:rPr lang="en-US" dirty="0"/>
              <a:t>Number of orders is biggest factor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486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Maybe delete this one</a:t>
            </a:r>
          </a:p>
        </p:txBody>
      </p:sp>
    </p:spTree>
    <p:extLst>
      <p:ext uri="{BB962C8B-B14F-4D97-AF65-F5344CB8AC3E}">
        <p14:creationId xmlns:p14="http://schemas.microsoft.com/office/powerpoint/2010/main" val="2678189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Maybe delete this one</a:t>
            </a:r>
          </a:p>
        </p:txBody>
      </p:sp>
    </p:spTree>
    <p:extLst>
      <p:ext uri="{BB962C8B-B14F-4D97-AF65-F5344CB8AC3E}">
        <p14:creationId xmlns:p14="http://schemas.microsoft.com/office/powerpoint/2010/main" val="74619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are </a:t>
            </a:r>
          </a:p>
          <a:p>
            <a:pPr lvl="1"/>
            <a:r>
              <a:rPr lang="en-US" dirty="0"/>
              <a:t>state led (legislation, executive order)</a:t>
            </a:r>
          </a:p>
          <a:p>
            <a:pPr lvl="1"/>
            <a:r>
              <a:rPr lang="en-US" dirty="0"/>
              <a:t>community led (e.g. what happens if coal plant closes?  CO)</a:t>
            </a:r>
          </a:p>
          <a:p>
            <a:pPr lvl="1"/>
            <a:r>
              <a:rPr lang="en-US" dirty="0"/>
              <a:t>vendor led (X-energy to replace coal with Xe-100 in MD)</a:t>
            </a:r>
          </a:p>
          <a:p>
            <a:pPr lvl="0"/>
            <a:r>
              <a:rPr lang="en-US" dirty="0"/>
              <a:t>SD started but didn’t finish (meanwhile, Energy Northwest plans to deploy in SD)</a:t>
            </a:r>
          </a:p>
          <a:p>
            <a:pPr lvl="0"/>
            <a:r>
              <a:rPr lang="en-US" dirty="0"/>
              <a:t>Some states created working groups that will continue after the report is completed (e.g. VA asks the question, how do we make VA the center for nuclear innovation – the only capacity they don’t currently have is waste disposal)</a:t>
            </a:r>
          </a:p>
        </p:txBody>
      </p:sp>
    </p:spTree>
    <p:extLst>
      <p:ext uri="{BB962C8B-B14F-4D97-AF65-F5344CB8AC3E}">
        <p14:creationId xmlns:p14="http://schemas.microsoft.com/office/powerpoint/2010/main" val="54091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Discuss diversity of advanced nuclear technologies.</a:t>
            </a:r>
          </a:p>
          <a:p>
            <a:r>
              <a:rPr lang="en-US" dirty="0"/>
              <a:t>Note that there are various technologies involved, but that’s not the lead.</a:t>
            </a:r>
          </a:p>
          <a:p>
            <a:r>
              <a:rPr lang="en-US" dirty="0"/>
              <a:t>Leading effort is looking at the “end Uses” of the energy which may impact the technology choice that is desired (temperature range required).</a:t>
            </a:r>
          </a:p>
          <a:p>
            <a:r>
              <a:rPr lang="en-US" dirty="0"/>
              <a:t>Various sizes also under consideration that can provide various options for uses.</a:t>
            </a:r>
          </a:p>
          <a:p>
            <a:r>
              <a:rPr lang="en-US" dirty="0"/>
              <a:t>1 GW serves 750,000 homes (1.3 kW per home)</a:t>
            </a:r>
          </a:p>
        </p:txBody>
      </p:sp>
    </p:spTree>
    <p:extLst>
      <p:ext uri="{BB962C8B-B14F-4D97-AF65-F5344CB8AC3E}">
        <p14:creationId xmlns:p14="http://schemas.microsoft.com/office/powerpoint/2010/main" val="1646700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are various features of many of the advanced reactors.</a:t>
            </a:r>
          </a:p>
          <a:p>
            <a:r>
              <a:rPr lang="en-US" dirty="0"/>
              <a:t>Run through each and give a brief explanation.</a:t>
            </a:r>
          </a:p>
          <a:p>
            <a:r>
              <a:rPr lang="en-US" dirty="0"/>
              <a:t>We have a definition for adv. Rx. A the bottom</a:t>
            </a:r>
          </a:p>
        </p:txBody>
      </p:sp>
    </p:spTree>
    <p:extLst>
      <p:ext uri="{BB962C8B-B14F-4D97-AF65-F5344CB8AC3E}">
        <p14:creationId xmlns:p14="http://schemas.microsoft.com/office/powerpoint/2010/main" val="169841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additional features that many SMRs will employ for their designs.</a:t>
            </a:r>
          </a:p>
          <a:p>
            <a:r>
              <a:rPr lang="en-US" dirty="0"/>
              <a:t>These will vary by reactor designer and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16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panose="020F0502020204030204"/>
              </a:rPr>
              <a:t>Many of these reactors have a different safety basis where passive/inherent safety is employed. This is different than many of our operating reactors that rely on active systems. These are some examples to help show the difference between active and passive systems and some of the inherent safety features used.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Calibri" panose="020F0502020204030204"/>
              </a:rPr>
              <a:t>So, a valve needs an electrical current to operate or a pump needs electricity to operate. An example of an active safety system would be a car airbag where there is an electrical signal sent from a sensor to deploy the airbag.</a:t>
            </a:r>
          </a:p>
          <a:p>
            <a:r>
              <a:rPr lang="en-US" dirty="0">
                <a:cs typeface="Calibri" panose="020F0502020204030204"/>
              </a:rPr>
              <a:t>An example of an inherent safety feature would be the quick disconnect at a gas station pump. It is designed to disconnect and reduce damage/injury if someone drives away with the pump nozzle in their car. </a:t>
            </a:r>
          </a:p>
          <a:p>
            <a:r>
              <a:rPr lang="en-US" dirty="0">
                <a:cs typeface="Calibri" panose="020F0502020204030204"/>
              </a:rPr>
              <a:t>An example of a passive system is a self-retracting lifeline that construction workers utilize when working to protect against falls. The self-retracting lifeline has an internal mechanical mechanism that engages when line is quickly let out (someone falls). This is the same type of feature in a car seatbelt where it locks when it is quickly pulled</a:t>
            </a:r>
            <a:endParaRPr lang="en-US" dirty="0"/>
          </a:p>
        </p:txBody>
      </p:sp>
    </p:spTree>
    <p:extLst>
      <p:ext uri="{BB962C8B-B14F-4D97-AF65-F5344CB8AC3E}">
        <p14:creationId xmlns:p14="http://schemas.microsoft.com/office/powerpoint/2010/main" val="353784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Many reactors under development are microreactors now. Here are some of the features/benefits. Again, anyone making a decision needs to look at their use case to determine what may be the best option for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600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latin typeface="Calibri" panose="020F0502020204030204" pitchFamily="34" charset="0"/>
                <a:ea typeface="Calibri" panose="020F0502020204030204" pitchFamily="34" charset="0"/>
              </a:rPr>
              <a:t>Here is a current timeline that INL tracks for reactor demonstration and deployment. This is not ALL inclusive. We will discuss some of the other commercial ones on the next slide</a:t>
            </a:r>
          </a:p>
          <a:p>
            <a:r>
              <a:rPr lang="en-US" sz="1100" dirty="0">
                <a:latin typeface="Calibri" panose="020F0502020204030204" pitchFamily="34" charset="0"/>
                <a:ea typeface="Calibri" panose="020F0502020204030204" pitchFamily="34" charset="0"/>
              </a:rPr>
              <a:t>The left hand of this is looking at the demonstration and R&amp;D side. You have demonstrations planned for INL for microreactors in 25-26. Project Pele from the DOD. MARVEL which is a microreactor in 26 as well.</a:t>
            </a:r>
          </a:p>
          <a:p>
            <a:r>
              <a:rPr lang="en-US" sz="1100" dirty="0">
                <a:latin typeface="Calibri" panose="020F0502020204030204" pitchFamily="34" charset="0"/>
                <a:ea typeface="Calibri" panose="020F0502020204030204" pitchFamily="34" charset="0"/>
              </a:rPr>
              <a:t>The ARDP projects are out at the end of the decade.</a:t>
            </a:r>
          </a:p>
          <a:p>
            <a:r>
              <a:rPr lang="en-US" sz="1100" dirty="0">
                <a:latin typeface="Calibri" panose="020F0502020204030204" pitchFamily="34" charset="0"/>
                <a:ea typeface="Calibri" panose="020F0502020204030204" pitchFamily="34" charset="0"/>
              </a:rPr>
              <a:t>Define ARDP</a:t>
            </a:r>
          </a:p>
          <a:p>
            <a:endParaRPr lang="en-US" sz="1100" dirty="0">
              <a:latin typeface="Calibri" panose="020F0502020204030204" pitchFamily="34" charset="0"/>
              <a:ea typeface="Calibri" panose="020F0502020204030204" pitchFamily="34" charset="0"/>
            </a:endParaRPr>
          </a:p>
          <a:p>
            <a:endParaRPr lang="en-US" sz="1300"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CCFD4-A7F8-054B-8822-BC244B95358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69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GAIN currently tracks over 30 companies developing reactors designs and that includes over 40 actual designs in various stages of development. Early concept to ones in licensing/deployment</a:t>
            </a:r>
          </a:p>
          <a:p>
            <a:r>
              <a:rPr lang="en-US" dirty="0"/>
              <a:t>Technology varies, sizes vary.</a:t>
            </a:r>
          </a:p>
          <a:p>
            <a:r>
              <a:rPr lang="en-US" dirty="0"/>
              <a:t>Current NRC activity is picking up. Many developers in pre-application engagement for designs.</a:t>
            </a:r>
          </a:p>
          <a:p>
            <a:r>
              <a:rPr lang="en-US" dirty="0"/>
              <a:t>You can see the NRC licensing efforts here in the figure with 3 research/test reactors (Hermes has a construction permit, Hermes 2 and the ACU are in review for their construction permit). TerraPower has an application in for their construction permit.</a:t>
            </a:r>
          </a:p>
          <a:p>
            <a:r>
              <a:rPr lang="en-US" dirty="0"/>
              <a:t>On the utility side, the first SMR in North America is going to be the BWRX-300 at OPG in Canada.</a:t>
            </a:r>
          </a:p>
          <a:p>
            <a:r>
              <a:rPr lang="en-US" dirty="0"/>
              <a:t>TVA is working on their Clinch River site and in pre-application for a construction permit.</a:t>
            </a:r>
          </a:p>
          <a:p>
            <a:r>
              <a:rPr lang="en-US" dirty="0"/>
              <a:t>Duke has started engagement on an early site permit at their </a:t>
            </a:r>
            <a:r>
              <a:rPr lang="en-US" dirty="0" err="1"/>
              <a:t>Belews</a:t>
            </a:r>
            <a:r>
              <a:rPr lang="en-US" dirty="0"/>
              <a:t> Creek site.</a:t>
            </a:r>
          </a:p>
          <a:p>
            <a:endParaRPr lang="en-US" dirty="0"/>
          </a:p>
          <a:p>
            <a:r>
              <a:rPr lang="en-US" dirty="0"/>
              <a:t>Kemmerer Part 50 license is 1 commercial</a:t>
            </a:r>
          </a:p>
          <a:p>
            <a:endParaRPr lang="en-US" dirty="0"/>
          </a:p>
          <a:p>
            <a:r>
              <a:rPr lang="en-US" dirty="0"/>
              <a:t>Construction Permit (CP)</a:t>
            </a:r>
          </a:p>
          <a:p>
            <a:r>
              <a:rPr lang="en-US" dirty="0"/>
              <a:t>ESP is Early Site Permit</a:t>
            </a:r>
          </a:p>
        </p:txBody>
      </p:sp>
    </p:spTree>
    <p:extLst>
      <p:ext uri="{BB962C8B-B14F-4D97-AF65-F5344CB8AC3E}">
        <p14:creationId xmlns:p14="http://schemas.microsoft.com/office/powerpoint/2010/main" val="798033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76000">
              <a:defRPr/>
            </a:lvl2pPr>
            <a:lvl3pPr marL="720090">
              <a:defRPr/>
            </a:lvl3pPr>
            <a:lvl4pPr marL="1062990">
              <a:defRPr/>
            </a:lvl4pPr>
            <a:lvl5pPr marL="140589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
        <p:nvSpPr>
          <p:cNvPr id="8" name="Rectangle 84"/>
          <p:cNvSpPr>
            <a:spLocks noGrp="1" noChangeArrowheads="1"/>
          </p:cNvSpPr>
          <p:nvPr>
            <p:ph type="ftr" sz="quarter" idx="3"/>
          </p:nvPr>
        </p:nvSpPr>
        <p:spPr bwMode="auto">
          <a:xfrm>
            <a:off x="6908800" y="4914901"/>
            <a:ext cx="1804988" cy="9233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600">
                <a:latin typeface="+mn-lt"/>
                <a:ea typeface="+mn-ea"/>
              </a:defRPr>
            </a:lvl1pPr>
          </a:lstStyle>
          <a:p>
            <a:endParaRPr lang="en-US" dirty="0"/>
          </a:p>
        </p:txBody>
      </p:sp>
    </p:spTree>
    <p:extLst>
      <p:ext uri="{BB962C8B-B14F-4D97-AF65-F5344CB8AC3E}">
        <p14:creationId xmlns:p14="http://schemas.microsoft.com/office/powerpoint/2010/main" val="1753170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5613" y="1198961"/>
            <a:ext cx="4038600" cy="3393281"/>
          </a:xfr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6614" y="1198961"/>
            <a:ext cx="4040187" cy="3393281"/>
          </a:xfr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84"/>
          <p:cNvSpPr>
            <a:spLocks noGrp="1" noChangeArrowheads="1"/>
          </p:cNvSpPr>
          <p:nvPr>
            <p:ph type="ftr" sz="quarter" idx="10"/>
          </p:nvPr>
        </p:nvSpPr>
        <p:spPr>
          <a:xfrm>
            <a:off x="6908800" y="4914901"/>
            <a:ext cx="1804988" cy="92333"/>
          </a:xfrm>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349357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84"/>
          <p:cNvSpPr>
            <a:spLocks noGrp="1" noChangeArrowheads="1"/>
          </p:cNvSpPr>
          <p:nvPr>
            <p:ph type="ftr" sz="quarter" idx="10"/>
          </p:nvPr>
        </p:nvSpPr>
        <p:spPr>
          <a:xfrm>
            <a:off x="6908800" y="4914901"/>
            <a:ext cx="1804988" cy="92333"/>
          </a:xfrm>
          <a:ln/>
        </p:spPr>
        <p:txBody>
          <a:bodyPr/>
          <a:lstStyle>
            <a:lvl1pPr>
              <a:defRPr/>
            </a:lvl1pPr>
          </a:lstStyle>
          <a:p>
            <a:endParaRPr lang="en-US" dirty="0"/>
          </a:p>
        </p:txBody>
      </p:sp>
      <p:sp>
        <p:nvSpPr>
          <p:cNvPr id="4"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2470575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6908800" y="4914901"/>
            <a:ext cx="1804988" cy="92333"/>
          </a:xfrm>
          <a:ln/>
        </p:spPr>
        <p:txBody>
          <a:bodyPr/>
          <a:lstStyle>
            <a:lvl1pPr>
              <a:defRPr/>
            </a:lvl1pPr>
          </a:lstStyle>
          <a:p>
            <a:endParaRPr lang="en-US" dirty="0"/>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2350576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779620"/>
            <a:ext cx="3008313" cy="549381"/>
          </a:xfrm>
        </p:spPr>
        <p:txBody>
          <a:bodyPr anchor="t" anchorCtr="0"/>
          <a:lstStyle>
            <a:lvl1pPr algn="l">
              <a:defRPr sz="2100" b="1"/>
            </a:lvl1pPr>
          </a:lstStyle>
          <a:p>
            <a:r>
              <a:rPr lang="en-US"/>
              <a:t>Click to edit Master title style</a:t>
            </a:r>
            <a:endParaRPr lang="en-US" dirty="0"/>
          </a:p>
        </p:txBody>
      </p:sp>
      <p:sp>
        <p:nvSpPr>
          <p:cNvPr id="3" name="Content Placeholder 2"/>
          <p:cNvSpPr>
            <a:spLocks noGrp="1"/>
          </p:cNvSpPr>
          <p:nvPr>
            <p:ph idx="1"/>
          </p:nvPr>
        </p:nvSpPr>
        <p:spPr>
          <a:xfrm>
            <a:off x="3575050" y="779620"/>
            <a:ext cx="5111750" cy="3908387"/>
          </a:xfrm>
        </p:spPr>
        <p:txBody>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796387"/>
            <a:ext cx="3008313" cy="289162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4"/>
          <p:cNvSpPr>
            <a:spLocks noGrp="1" noChangeArrowheads="1"/>
          </p:cNvSpPr>
          <p:nvPr>
            <p:ph type="ftr" sz="quarter" idx="10"/>
          </p:nvPr>
        </p:nvSpPr>
        <p:spPr>
          <a:xfrm>
            <a:off x="6908800" y="4914901"/>
            <a:ext cx="1804988" cy="92333"/>
          </a:xfrm>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4100686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74043"/>
            <a:ext cx="5486400" cy="274691"/>
          </a:xfrm>
        </p:spPr>
        <p:txBody>
          <a:bodyPr anchor="t" anchorCtr="0"/>
          <a:lstStyle>
            <a:lvl1pPr algn="l">
              <a:defRPr sz="2100" b="1"/>
            </a:lvl1pPr>
          </a:lstStyle>
          <a:p>
            <a:r>
              <a:rPr lang="en-US"/>
              <a:t>Click to edit Master title style</a:t>
            </a:r>
            <a:endParaRPr lang="en-US" dirty="0"/>
          </a:p>
        </p:txBody>
      </p:sp>
      <p:sp>
        <p:nvSpPr>
          <p:cNvPr id="3" name="Picture Placeholder 2"/>
          <p:cNvSpPr>
            <a:spLocks noGrp="1"/>
          </p:cNvSpPr>
          <p:nvPr>
            <p:ph type="pic" idx="1"/>
          </p:nvPr>
        </p:nvSpPr>
        <p:spPr>
          <a:xfrm>
            <a:off x="1792288" y="829102"/>
            <a:ext cx="5486400" cy="2716580"/>
          </a:xfrm>
        </p:spPr>
        <p:txBody>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
        <p:nvSpPr>
          <p:cNvPr id="5" name="Rectangle 84"/>
          <p:cNvSpPr>
            <a:spLocks noGrp="1" noChangeArrowheads="1"/>
          </p:cNvSpPr>
          <p:nvPr>
            <p:ph type="ftr" sz="quarter" idx="10"/>
          </p:nvPr>
        </p:nvSpPr>
        <p:spPr>
          <a:xfrm>
            <a:off x="6908800" y="4914901"/>
            <a:ext cx="1804988" cy="92333"/>
          </a:xfrm>
          <a:ln/>
        </p:spPr>
        <p:txBody>
          <a:bodyPr/>
          <a:lstStyle>
            <a:lvl1pPr>
              <a:defRPr/>
            </a:lvl1pPr>
          </a:lstStyle>
          <a:p>
            <a:endParaRPr lang="en-US" dirty="0"/>
          </a:p>
        </p:txBody>
      </p:sp>
    </p:spTree>
    <p:extLst>
      <p:ext uri="{BB962C8B-B14F-4D97-AF65-F5344CB8AC3E}">
        <p14:creationId xmlns:p14="http://schemas.microsoft.com/office/powerpoint/2010/main" val="249207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xfrm>
            <a:off x="6908800" y="4914901"/>
            <a:ext cx="1804988" cy="92333"/>
          </a:xfrm>
          <a:ln/>
        </p:spPr>
        <p:txBody>
          <a:bodyPr/>
          <a:lstStyle>
            <a:lvl1pPr>
              <a:defRPr/>
            </a:lvl1pPr>
          </a:lstStyle>
          <a:p>
            <a:endParaRPr lang="en-US" dirty="0"/>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pic>
        <p:nvPicPr>
          <p:cNvPr id="5" name="Picture 4" descr="Logo&#10;&#10;Description automatically generated">
            <a:extLst>
              <a:ext uri="{FF2B5EF4-FFF2-40B4-BE49-F238E27FC236}">
                <a16:creationId xmlns:a16="http://schemas.microsoft.com/office/drawing/2014/main" id="{6A32785D-E611-D043-9DC8-5361B5ADDE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50073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Open Area">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272B45B8-28D5-A513-DCF6-9AFAFEB1A207}"/>
              </a:ext>
            </a:extLst>
          </p:cNvPr>
          <p:cNvSpPr>
            <a:spLocks noGrp="1"/>
          </p:cNvSpPr>
          <p:nvPr>
            <p:ph type="title" hasCustomPrompt="1"/>
          </p:nvPr>
        </p:nvSpPr>
        <p:spPr>
          <a:xfrm>
            <a:off x="315913" y="1"/>
            <a:ext cx="8229600" cy="714183"/>
          </a:xfrm>
          <a:prstGeom prst="rect">
            <a:avLst/>
          </a:prstGeom>
        </p:spPr>
        <p:txBody>
          <a:bodyPr tIns="274320">
            <a:noAutofit/>
          </a:bodyPr>
          <a:lstStyle/>
          <a:p>
            <a:r>
              <a:rPr lang="en-US" sz="2800">
                <a:solidFill>
                  <a:schemeClr val="accent1"/>
                </a:solidFill>
              </a:rPr>
              <a:t>Click to edit text</a:t>
            </a:r>
          </a:p>
        </p:txBody>
      </p:sp>
      <p:sp>
        <p:nvSpPr>
          <p:cNvPr id="2" name="TextBox 1">
            <a:extLst>
              <a:ext uri="{FF2B5EF4-FFF2-40B4-BE49-F238E27FC236}">
                <a16:creationId xmlns:a16="http://schemas.microsoft.com/office/drawing/2014/main" id="{CC3C520D-EE19-4F16-9F62-AE9DE26C2EEA}"/>
              </a:ext>
            </a:extLst>
          </p:cNvPr>
          <p:cNvSpPr txBox="1">
            <a:spLocks noChangeArrowheads="1"/>
          </p:cNvSpPr>
          <p:nvPr userDrawn="1"/>
        </p:nvSpPr>
        <p:spPr bwMode="auto">
          <a:xfrm>
            <a:off x="6851840" y="4774638"/>
            <a:ext cx="2042415" cy="21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0" tIns="45710" rIns="0" bIns="45710">
            <a:spAutoFit/>
          </a:bodyPr>
          <a:lstStyle>
            <a:lvl1pPr defTabSz="455613">
              <a:defRPr>
                <a:solidFill>
                  <a:schemeClr val="tx1"/>
                </a:solidFill>
                <a:latin typeface="Calibri" charset="0"/>
                <a:ea typeface="ＭＳ Ｐゴシック" charset="0"/>
                <a:cs typeface="ＭＳ Ｐゴシック" charset="0"/>
              </a:defRPr>
            </a:lvl1pPr>
            <a:lvl2pPr marL="742950" indent="-285750" defTabSz="455613">
              <a:defRPr>
                <a:solidFill>
                  <a:schemeClr val="tx1"/>
                </a:solidFill>
                <a:latin typeface="Calibri" charset="0"/>
                <a:ea typeface="ＭＳ Ｐゴシック" charset="0"/>
              </a:defRPr>
            </a:lvl2pPr>
            <a:lvl3pPr marL="1143000" indent="-228600" defTabSz="455613">
              <a:defRPr>
                <a:solidFill>
                  <a:schemeClr val="tx1"/>
                </a:solidFill>
                <a:latin typeface="Calibri" charset="0"/>
                <a:ea typeface="ＭＳ Ｐゴシック" charset="0"/>
              </a:defRPr>
            </a:lvl3pPr>
            <a:lvl4pPr marL="1600200" indent="-228600" defTabSz="455613">
              <a:defRPr>
                <a:solidFill>
                  <a:schemeClr val="tx1"/>
                </a:solidFill>
                <a:latin typeface="Calibri" charset="0"/>
                <a:ea typeface="ＭＳ Ｐゴシック" charset="0"/>
              </a:defRPr>
            </a:lvl4pPr>
            <a:lvl5pPr marL="2057400" indent="-228600" defTabSz="455613">
              <a:defRPr>
                <a:solidFill>
                  <a:schemeClr val="tx1"/>
                </a:solidFill>
                <a:latin typeface="Calibri" charset="0"/>
                <a:ea typeface="ＭＳ Ｐゴシック" charset="0"/>
              </a:defRPr>
            </a:lvl5pPr>
            <a:lvl6pPr marL="2514600" indent="-228600" defTabSz="455613" fontAlgn="base">
              <a:spcBef>
                <a:spcPct val="0"/>
              </a:spcBef>
              <a:spcAft>
                <a:spcPct val="0"/>
              </a:spcAft>
              <a:defRPr>
                <a:solidFill>
                  <a:schemeClr val="tx1"/>
                </a:solidFill>
                <a:latin typeface="Calibri" charset="0"/>
                <a:ea typeface="ＭＳ Ｐゴシック" charset="0"/>
              </a:defRPr>
            </a:lvl6pPr>
            <a:lvl7pPr marL="2971800" indent="-228600" defTabSz="455613" fontAlgn="base">
              <a:spcBef>
                <a:spcPct val="0"/>
              </a:spcBef>
              <a:spcAft>
                <a:spcPct val="0"/>
              </a:spcAft>
              <a:defRPr>
                <a:solidFill>
                  <a:schemeClr val="tx1"/>
                </a:solidFill>
                <a:latin typeface="Calibri" charset="0"/>
                <a:ea typeface="ＭＳ Ｐゴシック" charset="0"/>
              </a:defRPr>
            </a:lvl7pPr>
            <a:lvl8pPr marL="3429000" indent="-228600" defTabSz="455613" fontAlgn="base">
              <a:spcBef>
                <a:spcPct val="0"/>
              </a:spcBef>
              <a:spcAft>
                <a:spcPct val="0"/>
              </a:spcAft>
              <a:defRPr>
                <a:solidFill>
                  <a:schemeClr val="tx1"/>
                </a:solidFill>
                <a:latin typeface="Calibri" charset="0"/>
                <a:ea typeface="ＭＳ Ｐゴシック" charset="0"/>
              </a:defRPr>
            </a:lvl8pPr>
            <a:lvl9pPr marL="3886200" indent="-228600" defTabSz="455613" fontAlgn="base">
              <a:spcBef>
                <a:spcPct val="0"/>
              </a:spcBef>
              <a:spcAft>
                <a:spcPct val="0"/>
              </a:spcAft>
              <a:defRPr>
                <a:solidFill>
                  <a:schemeClr val="tx1"/>
                </a:solidFill>
                <a:latin typeface="Calibri" charset="0"/>
                <a:ea typeface="ＭＳ Ｐゴシック" charset="0"/>
              </a:defRPr>
            </a:lvl9pPr>
          </a:lstStyle>
          <a:p>
            <a:pPr marL="0" marR="0" lvl="0" indent="0" algn="r" defTabSz="455602" rtl="0" eaLnBrk="1" fontAlgn="base" latinLnBrk="0" hangingPunct="1">
              <a:lnSpc>
                <a:spcPct val="100000"/>
              </a:lnSpc>
              <a:spcBef>
                <a:spcPct val="0"/>
              </a:spcBef>
              <a:spcAft>
                <a:spcPct val="0"/>
              </a:spcAft>
              <a:buClrTx/>
              <a:buSzTx/>
              <a:buFontTx/>
              <a:buNone/>
              <a:tabLst/>
              <a:defRPr/>
            </a:pPr>
            <a:r>
              <a:rPr lang="en-US" sz="800">
                <a:solidFill>
                  <a:schemeClr val="accent4"/>
                </a:solidFill>
                <a:latin typeface="Arial" charset="0"/>
                <a:cs typeface="Arial" charset="0"/>
              </a:rPr>
              <a:t>©</a:t>
            </a:r>
            <a:fld id="{C08BCB78-85A0-B24F-995D-EC942C967EFE}" type="datetimeyyyy">
              <a:rPr lang="en-US" sz="800" smtClean="0">
                <a:solidFill>
                  <a:schemeClr val="accent4"/>
                </a:solidFill>
                <a:latin typeface="Arial" charset="0"/>
                <a:cs typeface="Arial" charset="0"/>
              </a:rPr>
              <a:pPr marL="0" marR="0" lvl="0" indent="0" algn="r" defTabSz="455602" rtl="0" eaLnBrk="1" fontAlgn="base" latinLnBrk="0" hangingPunct="1">
                <a:lnSpc>
                  <a:spcPct val="100000"/>
                </a:lnSpc>
                <a:spcBef>
                  <a:spcPct val="0"/>
                </a:spcBef>
                <a:spcAft>
                  <a:spcPct val="0"/>
                </a:spcAft>
                <a:buClrTx/>
                <a:buSzTx/>
                <a:buFontTx/>
                <a:buNone/>
                <a:tabLst/>
                <a:defRPr/>
              </a:pPr>
              <a:t>2024</a:t>
            </a:fld>
            <a:r>
              <a:rPr lang="en-US" sz="800">
                <a:solidFill>
                  <a:schemeClr val="accent4"/>
                </a:solidFill>
                <a:latin typeface="Arial" charset="0"/>
                <a:cs typeface="Arial" charset="0"/>
              </a:rPr>
              <a:t> Nuclear Energy Institute </a:t>
            </a:r>
            <a:r>
              <a:rPr lang="en-US" sz="800" b="1">
                <a:solidFill>
                  <a:schemeClr val="accent1"/>
                </a:solidFill>
                <a:latin typeface="Arial" charset="0"/>
                <a:cs typeface="Arial" charset="0"/>
              </a:rPr>
              <a:t> |  </a:t>
            </a:r>
            <a:fld id="{D519FB55-72DC-5348-8F65-89A86754C178}" type="slidenum">
              <a:rPr lang="en-US" sz="800" smtClean="0">
                <a:solidFill>
                  <a:schemeClr val="accent4"/>
                </a:solidFill>
                <a:latin typeface="Arial" charset="0"/>
                <a:cs typeface="Arial" charset="0"/>
              </a:rPr>
              <a:pPr marL="0" marR="0" lvl="0" indent="0" algn="r" defTabSz="455602" rtl="0" eaLnBrk="1" fontAlgn="base" latinLnBrk="0" hangingPunct="1">
                <a:lnSpc>
                  <a:spcPct val="100000"/>
                </a:lnSpc>
                <a:spcBef>
                  <a:spcPct val="0"/>
                </a:spcBef>
                <a:spcAft>
                  <a:spcPct val="0"/>
                </a:spcAft>
                <a:buClrTx/>
                <a:buSzTx/>
                <a:buFontTx/>
                <a:buNone/>
                <a:tabLst/>
                <a:defRPr/>
              </a:pPr>
              <a:t>‹#›</a:t>
            </a:fld>
            <a:endParaRPr lang="en-US" sz="800">
              <a:solidFill>
                <a:schemeClr val="accent4"/>
              </a:solidFill>
              <a:latin typeface="Arial" charset="0"/>
              <a:cs typeface="Arial" charset="0"/>
            </a:endParaRPr>
          </a:p>
        </p:txBody>
      </p:sp>
      <p:pic>
        <p:nvPicPr>
          <p:cNvPr id="4" name="Graphic 3">
            <a:extLst>
              <a:ext uri="{FF2B5EF4-FFF2-40B4-BE49-F238E27FC236}">
                <a16:creationId xmlns:a16="http://schemas.microsoft.com/office/drawing/2014/main" id="{BC608F63-AB6A-0E0D-B99D-4EB147D37C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0648" y="4640903"/>
            <a:ext cx="559780" cy="432557"/>
          </a:xfrm>
          <a:prstGeom prst="rect">
            <a:avLst/>
          </a:prstGeom>
        </p:spPr>
      </p:pic>
    </p:spTree>
    <p:extLst>
      <p:ext uri="{BB962C8B-B14F-4D97-AF65-F5344CB8AC3E}">
        <p14:creationId xmlns:p14="http://schemas.microsoft.com/office/powerpoint/2010/main" val="88730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Hex Whit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573"/>
            <a:ext cx="7631083" cy="4034468"/>
          </a:xfrm>
          <a:prstGeom prst="rect">
            <a:avLst/>
          </a:prstGeom>
        </p:spPr>
      </p:pic>
      <p:sp>
        <p:nvSpPr>
          <p:cNvPr id="5" name="Rectangle 4">
            <a:extLst>
              <a:ext uri="{FF2B5EF4-FFF2-40B4-BE49-F238E27FC236}">
                <a16:creationId xmlns:a16="http://schemas.microsoft.com/office/drawing/2014/main" id="{3566EC07-D962-6647-8E4E-0283A02CE19B}"/>
              </a:ext>
            </a:extLst>
          </p:cNvPr>
          <p:cNvSpPr/>
          <p:nvPr userDrawn="1"/>
        </p:nvSpPr>
        <p:spPr>
          <a:xfrm>
            <a:off x="0" y="0"/>
            <a:ext cx="9144000" cy="4109784"/>
          </a:xfrm>
          <a:prstGeom prst="rect">
            <a:avLst/>
          </a:prstGeom>
          <a:gradFill>
            <a:gsLst>
              <a:gs pos="0">
                <a:schemeClr val="bg1">
                  <a:alpha val="0"/>
                </a:schemeClr>
              </a:gs>
              <a:gs pos="7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4005262"/>
            <a:ext cx="9144000" cy="1138238"/>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127859" y="1662805"/>
            <a:ext cx="7016141" cy="1719263"/>
          </a:xfrm>
          <a:noFill/>
        </p:spPr>
        <p:txBody>
          <a:bodyPr wrap="square" lIns="365760" tIns="822960" rIns="1097280" bIns="822960" anchor="ctr" anchorCtr="0">
            <a:noAutofit/>
          </a:bodyPr>
          <a:lstStyle>
            <a:lvl1pPr marL="0" indent="0">
              <a:buFont typeface="Arial" panose="020B0604020202020204" pitchFamily="34" charset="0"/>
              <a:buNone/>
              <a:tabLst/>
              <a:defRPr sz="2700" b="1" i="0">
                <a:solidFill>
                  <a:schemeClr val="tx2"/>
                </a:solidFill>
                <a:latin typeface="Arial" panose="020B0604020202020204" pitchFamily="34" charset="0"/>
                <a:cs typeface="Arial" panose="020B0604020202020204" pitchFamily="34" charset="0"/>
              </a:defRPr>
            </a:lvl1pPr>
            <a:lvl2pPr marL="7144" indent="0">
              <a:buFontTx/>
              <a:buNone/>
              <a:tabLst/>
              <a:defRPr sz="1800">
                <a:solidFill>
                  <a:schemeClr val="tx2"/>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a:t>Click to edit title</a:t>
            </a:r>
          </a:p>
          <a:p>
            <a:pPr lvl="1"/>
            <a:r>
              <a:rPr lang="en-US"/>
              <a:t>Click to edit subtitle</a:t>
            </a:r>
          </a:p>
        </p:txBody>
      </p:sp>
      <p:sp>
        <p:nvSpPr>
          <p:cNvPr id="16" name="Text Placeholder 46">
            <a:extLst>
              <a:ext uri="{FF2B5EF4-FFF2-40B4-BE49-F238E27FC236}">
                <a16:creationId xmlns:a16="http://schemas.microsoft.com/office/drawing/2014/main" id="{F11E7C5D-AAED-604F-85A8-6DB539F1F601}"/>
              </a:ext>
            </a:extLst>
          </p:cNvPr>
          <p:cNvSpPr>
            <a:spLocks noGrp="1"/>
          </p:cNvSpPr>
          <p:nvPr>
            <p:ph type="body" sz="quarter" idx="16"/>
          </p:nvPr>
        </p:nvSpPr>
        <p:spPr>
          <a:xfrm>
            <a:off x="502607" y="204973"/>
            <a:ext cx="1906486" cy="1044178"/>
          </a:xfrm>
          <a:effectLst/>
        </p:spPr>
        <p:txBody>
          <a:bodyPr lIns="0" rIns="0" bIns="0" anchor="b" anchorCtr="0">
            <a:noAutofit/>
          </a:bodyPr>
          <a:lstStyle>
            <a:lvl1pPr marL="5954" indent="0">
              <a:buFontTx/>
              <a:buNone/>
              <a:tabLst/>
              <a:defRPr sz="1200" b="1" i="0">
                <a:solidFill>
                  <a:schemeClr val="bg1"/>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buFontTx/>
              <a:buNone/>
              <a:tabLst/>
              <a:defRPr sz="1200" b="0" i="0">
                <a:solidFill>
                  <a:schemeClr val="bg1"/>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6610926E-0A3C-C1B9-33F0-0FCC7333AFB3}"/>
              </a:ext>
            </a:extLst>
          </p:cNvPr>
          <p:cNvPicPr>
            <a:picLocks noChangeAspect="1"/>
          </p:cNvPicPr>
          <p:nvPr userDrawn="1"/>
        </p:nvPicPr>
        <p:blipFill>
          <a:blip r:embed="rId3"/>
          <a:stretch>
            <a:fillRect/>
          </a:stretch>
        </p:blipFill>
        <p:spPr>
          <a:xfrm>
            <a:off x="4353209" y="4435499"/>
            <a:ext cx="4381500" cy="352425"/>
          </a:xfrm>
          <a:prstGeom prst="rect">
            <a:avLst/>
          </a:prstGeom>
        </p:spPr>
      </p:pic>
    </p:spTree>
    <p:extLst>
      <p:ext uri="{BB962C8B-B14F-4D97-AF65-F5344CB8AC3E}">
        <p14:creationId xmlns:p14="http://schemas.microsoft.com/office/powerpoint/2010/main" val="34579181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D50072D3-05A5-482E-A3EB-353E561A9196}"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09526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50B8DDB-CE11-429D-85B4-51A735BB53D5}"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201315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6F586D4-7A54-4549-BAD2-CF53AF643432}"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703660" y="1304926"/>
            <a:ext cx="7811690" cy="3245642"/>
          </a:xfrm>
          <a:prstGeom prst="rect">
            <a:avLst/>
          </a:prstGeo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969258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428C514-5AFB-4E0D-96CC-A72140979FA9}"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84338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4755259" y="1304926"/>
            <a:ext cx="3760091"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0FEA651F-E5F9-40B6-B4D2-D273547B1F7D}"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703612" y="1304926"/>
            <a:ext cx="3811238" cy="315528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202370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3760091"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CB54859D-8750-409C-8625-BE18614A70FB}"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4704112" y="1304926"/>
            <a:ext cx="3811238" cy="315528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115049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48415CA5-87AF-47DC-BF39-269FDB32D28E}"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518981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C385DCA-86F8-48A1-BC01-515B9EF95CED}"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06767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23E53E9-476D-415B-992E-BDFF6EF4BC66}"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65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4163474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4678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680662"/>
          </a:xfrm>
          <a:prstGeom prst="rect">
            <a:avLst/>
          </a:prstGeom>
          <a:noFill/>
        </p:spPr>
        <p:txBody>
          <a:bodyPr lIns="274320" tIns="365760" rIns="274320">
            <a:norm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798534"/>
            <a:ext cx="3449240" cy="3386512"/>
          </a:xfrm>
          <a:prstGeom prst="rect">
            <a:avLst/>
          </a:prstGeom>
        </p:spPr>
        <p:txBody>
          <a:bodyPr lIns="0">
            <a:normAutofit/>
          </a:bodyPr>
          <a:lstStyle>
            <a:lvl1pPr marL="260747" indent="-257175">
              <a:buClr>
                <a:schemeClr val="bg1"/>
              </a:buClr>
              <a:tabLst/>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7B092BB-A36E-4D45-913B-D4E7DF57550A}"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467120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844044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703613" y="1282304"/>
            <a:ext cx="7806974" cy="2139553"/>
          </a:xfrm>
        </p:spPr>
        <p:txBody>
          <a:bodyPr anchor="ctr" anchorCtr="0"/>
          <a:lstStyle>
            <a:lvl1pPr>
              <a:defRPr sz="36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703612" y="3442098"/>
            <a:ext cx="7806975"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124D1C10-7244-4F7D-85A6-47EB9DE0C561}" type="datetime1">
              <a:rPr lang="en-US" smtClean="0"/>
              <a:t>9/4/24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396492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304926"/>
            <a:ext cx="3811238" cy="32635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304926"/>
            <a:ext cx="3811238" cy="32635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9D8D0952-BA26-4701-899B-B1F032706965}" type="datetime1">
              <a:rPr lang="en-US" smtClean="0"/>
              <a:t>9/4/24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593086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809750"/>
            <a:ext cx="3811238" cy="282297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809750"/>
            <a:ext cx="3811238" cy="282297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4184FDA0-DE12-4DFC-BF5E-C35A5BA2D2BE}" type="datetime1">
              <a:rPr lang="en-US" smtClean="0"/>
              <a:t>9/4/24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703660"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4702969"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2 </a:t>
            </a:r>
          </a:p>
        </p:txBody>
      </p:sp>
    </p:spTree>
    <p:extLst>
      <p:ext uri="{BB962C8B-B14F-4D97-AF65-F5344CB8AC3E}">
        <p14:creationId xmlns:p14="http://schemas.microsoft.com/office/powerpoint/2010/main" val="1111903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52413"/>
            <a:ext cx="9144000" cy="51435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4685810"/>
            <a:ext cx="9144000" cy="457689"/>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154306" y="3883863"/>
            <a:ext cx="4835388" cy="456087"/>
          </a:xfrm>
          <a:prstGeom prst="rect">
            <a:avLst/>
          </a:prstGeom>
          <a:noFill/>
        </p:spPr>
        <p:txBody>
          <a:bodyPr wrap="square" rtlCol="0">
            <a:spAutoFit/>
          </a:bodyPr>
          <a:lstStyle/>
          <a:p>
            <a:pPr algn="ctr"/>
            <a:r>
              <a:rPr lang="en-US" sz="788" i="1">
                <a:solidFill>
                  <a:schemeClr val="bg1">
                    <a:lumMod val="65000"/>
                  </a:schemeClr>
                </a:solidFill>
              </a:rPr>
              <a:t>Battelle Energy Alliance manages INL for the U.S. Department of Energy’s Office of Nuclear Energy. </a:t>
            </a:r>
            <a:br>
              <a:rPr lang="en-US" sz="788" i="1">
                <a:solidFill>
                  <a:schemeClr val="bg1">
                    <a:lumMod val="65000"/>
                  </a:schemeClr>
                </a:solidFill>
              </a:rPr>
            </a:br>
            <a:r>
              <a:rPr lang="en-US" sz="788" i="1">
                <a:solidFill>
                  <a:schemeClr val="bg1">
                    <a:lumMod val="65000"/>
                  </a:schemeClr>
                </a:solidFill>
              </a:rPr>
              <a:t>INL is the nation’s center for nuclear energy research and development, and also performs research </a:t>
            </a:r>
            <a:br>
              <a:rPr lang="en-US" sz="788" i="1">
                <a:solidFill>
                  <a:schemeClr val="bg1">
                    <a:lumMod val="65000"/>
                  </a:schemeClr>
                </a:solidFill>
              </a:rPr>
            </a:br>
            <a:r>
              <a:rPr lang="en-US" sz="788" i="1">
                <a:solidFill>
                  <a:schemeClr val="bg1">
                    <a:lumMod val="65000"/>
                  </a:schemeClr>
                </a:solidFill>
              </a:rPr>
              <a:t>in each of DOE’s strategic goal areas: energy, national security, science and the environment.</a:t>
            </a:r>
            <a:endParaRPr lang="en-US" sz="788">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3075709" y="4813069"/>
            <a:ext cx="2992582" cy="253916"/>
          </a:xfrm>
          <a:prstGeom prst="rect">
            <a:avLst/>
          </a:prstGeom>
          <a:noFill/>
        </p:spPr>
        <p:txBody>
          <a:bodyPr wrap="square" rtlCol="0">
            <a:spAutoFit/>
          </a:bodyPr>
          <a:lstStyle/>
          <a:p>
            <a:pPr algn="ctr"/>
            <a:r>
              <a:rPr lang="en-US" sz="1050" spc="45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4119481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Hex_0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7A4BE5-FE46-EA43-B6B0-450DE02CC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4005262"/>
            <a:ext cx="9144000" cy="1138238"/>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2127859" y="1454122"/>
            <a:ext cx="7016141" cy="1719263"/>
          </a:xfrm>
          <a:prstGeom prst="rect">
            <a:avLst/>
          </a:prstGeom>
          <a:noFill/>
        </p:spPr>
        <p:txBody>
          <a:bodyPr wrap="square" lIns="365760" tIns="822960" rIns="1097280" bIns="822960" anchor="ctr" anchorCtr="0">
            <a:noAutofit/>
          </a:bodyPr>
          <a:lstStyle>
            <a:lvl1pPr marL="0" indent="0">
              <a:buFont typeface="Arial" panose="020B0604020202020204" pitchFamily="34" charset="0"/>
              <a:buNone/>
              <a:tabLst/>
              <a:defRPr sz="2700" b="1" i="0">
                <a:solidFill>
                  <a:schemeClr val="tx2"/>
                </a:solidFill>
                <a:latin typeface="Arial" panose="020B0604020202020204" pitchFamily="34" charset="0"/>
                <a:cs typeface="Arial" panose="020B0604020202020204" pitchFamily="34" charset="0"/>
              </a:defRPr>
            </a:lvl1pPr>
            <a:lvl2pPr marL="7144" indent="0">
              <a:buFontTx/>
              <a:buNone/>
              <a:tabLst/>
              <a:defRPr sz="1800">
                <a:solidFill>
                  <a:schemeClr val="tx2"/>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a:t>Click to edit title</a:t>
            </a:r>
          </a:p>
          <a:p>
            <a:pPr lvl="1"/>
            <a:r>
              <a:rPr lang="en-US"/>
              <a:t>Click to edit subtitle</a:t>
            </a:r>
          </a:p>
        </p:txBody>
      </p:sp>
      <p:pic>
        <p:nvPicPr>
          <p:cNvPr id="17" name="Picture 16">
            <a:extLst>
              <a:ext uri="{FF2B5EF4-FFF2-40B4-BE49-F238E27FC236}">
                <a16:creationId xmlns:a16="http://schemas.microsoft.com/office/drawing/2014/main" id="{D6BFF5DD-7DCF-9548-B217-A9B72A1797C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341269" y="4432647"/>
            <a:ext cx="2393441" cy="355277"/>
          </a:xfrm>
          <a:prstGeom prst="rect">
            <a:avLst/>
          </a:prstGeom>
        </p:spPr>
      </p:pic>
      <p:sp>
        <p:nvSpPr>
          <p:cNvPr id="14" name="Text Placeholder 46">
            <a:extLst>
              <a:ext uri="{FF2B5EF4-FFF2-40B4-BE49-F238E27FC236}">
                <a16:creationId xmlns:a16="http://schemas.microsoft.com/office/drawing/2014/main" id="{45BFF713-8DD6-6843-86C3-2D1862E3CA9C}"/>
              </a:ext>
            </a:extLst>
          </p:cNvPr>
          <p:cNvSpPr>
            <a:spLocks noGrp="1"/>
          </p:cNvSpPr>
          <p:nvPr>
            <p:ph type="body" sz="quarter" idx="16"/>
          </p:nvPr>
        </p:nvSpPr>
        <p:spPr>
          <a:xfrm>
            <a:off x="502607" y="204973"/>
            <a:ext cx="1906486" cy="1044178"/>
          </a:xfrm>
          <a:effectLst/>
        </p:spPr>
        <p:txBody>
          <a:bodyPr lIns="0" rIns="0" bIns="0" anchor="b" anchorCtr="0">
            <a:noAutofit/>
          </a:bodyPr>
          <a:lstStyle>
            <a:lvl1pPr marL="5954" indent="0">
              <a:buFontTx/>
              <a:buNone/>
              <a:tabLst/>
              <a:defRPr sz="1200" b="1" i="0">
                <a:solidFill>
                  <a:schemeClr val="tx2"/>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buFontTx/>
              <a:buNone/>
              <a:tabLst/>
              <a:defRPr sz="1200" b="0" i="0">
                <a:solidFill>
                  <a:schemeClr val="tx2"/>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endParaRPr lang="en-US"/>
          </a:p>
          <a:p>
            <a:pPr lvl="2"/>
            <a:r>
              <a:rPr lang="en-US"/>
              <a:t>Date</a:t>
            </a:r>
          </a:p>
          <a:p>
            <a:pPr lvl="2"/>
            <a:endParaRPr lang="en-US"/>
          </a:p>
          <a:p>
            <a:pPr lvl="0"/>
            <a:r>
              <a:rPr lang="en-US"/>
              <a:t>Presenter name</a:t>
            </a:r>
          </a:p>
          <a:p>
            <a:pPr lvl="2"/>
            <a:r>
              <a:rPr lang="en-US"/>
              <a:t>Title</a:t>
            </a:r>
          </a:p>
        </p:txBody>
      </p:sp>
    </p:spTree>
    <p:extLst>
      <p:ext uri="{BB962C8B-B14F-4D97-AF65-F5344CB8AC3E}">
        <p14:creationId xmlns:p14="http://schemas.microsoft.com/office/powerpoint/2010/main" val="34949641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51367824-AD7A-4429-A85E-81009D78E345}"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6112894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7A1E9190-57DC-4A97-91B3-00E98906BC25}"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85614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F9B68E8-A2C0-4FB2-A28B-A67ECC853F7E}"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703660" y="1304926"/>
            <a:ext cx="7811690" cy="3245642"/>
          </a:xfrm>
          <a:prstGeom prst="rect">
            <a:avLst/>
          </a:prstGeo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50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20494461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596B5DC-3F94-4E1E-A4A3-08500D7F63B0}"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898889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4755259" y="1304926"/>
            <a:ext cx="3760091"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09D6C2A4-8565-41D0-AD34-4F8350FB1FF1}"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703612" y="1304926"/>
            <a:ext cx="3811238" cy="3155280"/>
          </a:xfrm>
          <a:prstGeom prst="rect">
            <a:avLst/>
          </a:prstGeom>
        </p:spPr>
        <p:txBody>
          <a:bodyPr>
            <a:normAutofit/>
          </a:bodyPr>
          <a:lstStyle>
            <a:lvl1pPr marL="0" indent="0">
              <a:buFontTx/>
              <a:buNone/>
              <a:defRPr sz="15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781483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3760091"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D9ABE10A-FBDB-41AE-A7E4-B60234D6FF11}"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4704112" y="1304926"/>
            <a:ext cx="3811238" cy="3155280"/>
          </a:xfrm>
          <a:prstGeom prst="rect">
            <a:avLst/>
          </a:prstGeom>
        </p:spPr>
        <p:txBody>
          <a:bodyPr>
            <a:normAutofit/>
          </a:bodyPr>
          <a:lstStyle>
            <a:lvl1pPr marL="0" indent="0">
              <a:buFontTx/>
              <a:buNone/>
              <a:defRPr sz="15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15060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A2C4FC78-F900-41FB-99DA-D51211709487}"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5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1448049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EE7441FF-1B07-4289-9AA7-B74EF8F99865}"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5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30372936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70CF8C8B-B2E2-4BB2-A70F-B5AC6CE7EE6A}"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50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1463659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4678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680662"/>
          </a:xfrm>
          <a:prstGeom prst="rect">
            <a:avLst/>
          </a:prstGeom>
          <a:noFill/>
        </p:spPr>
        <p:txBody>
          <a:bodyPr lIns="274320" tIns="365760" rIns="274320">
            <a:norm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798534"/>
            <a:ext cx="3449240" cy="3386512"/>
          </a:xfrm>
          <a:prstGeom prst="rect">
            <a:avLst/>
          </a:prstGeom>
        </p:spPr>
        <p:txBody>
          <a:bodyPr lIns="0">
            <a:normAutofit/>
          </a:bodyPr>
          <a:lstStyle>
            <a:lvl1pPr marL="260747" indent="-257175">
              <a:buClr>
                <a:schemeClr val="bg1"/>
              </a:buClr>
              <a:tabLst/>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9F26993A-A15D-43CD-9E54-2182C3A774F8}"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4671200"/>
          </a:xfrm>
          <a:prstGeom prst="rect">
            <a:avLst/>
          </a:prstGeom>
        </p:spPr>
        <p:txBody>
          <a:bodyPr>
            <a:normAutofit/>
          </a:bodyPr>
          <a:lstStyle>
            <a:lvl1pPr marL="0" indent="0">
              <a:buFontTx/>
              <a:buNone/>
              <a:defRPr sz="150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87422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703613" y="1282304"/>
            <a:ext cx="7806974" cy="2139553"/>
          </a:xfrm>
        </p:spPr>
        <p:txBody>
          <a:bodyPr anchor="ctr" anchorCtr="0"/>
          <a:lstStyle>
            <a:lvl1pPr>
              <a:defRPr sz="36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703612" y="3442098"/>
            <a:ext cx="7806975"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651F30D2-168E-4F5A-A1AC-68DCBC19542D}" type="datetime1">
              <a:rPr lang="en-US" smtClean="0"/>
              <a:t>9/4/24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r>
              <a:rPr lang="en-US"/>
              <a:t>Business Sensitive</a:t>
            </a:r>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5863579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304926"/>
            <a:ext cx="3811238" cy="32635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304926"/>
            <a:ext cx="3811238" cy="32635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4E0D8E5F-0A52-4E9B-A73C-4AE2E69E38E0}" type="datetime1">
              <a:rPr lang="en-US" smtClean="0"/>
              <a:t>9/4/24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202526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809750"/>
            <a:ext cx="3811238" cy="282297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809750"/>
            <a:ext cx="3811238" cy="282297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E5C65238-926E-4017-B2D7-709FE7DE7BFA}" type="datetime1">
              <a:rPr lang="en-US" smtClean="0"/>
              <a:t>9/4/24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r>
              <a:rPr lang="en-US"/>
              <a:t>Business Sensitive</a:t>
            </a:r>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703660"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4702969"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2 </a:t>
            </a:r>
          </a:p>
        </p:txBody>
      </p:sp>
    </p:spTree>
    <p:extLst>
      <p:ext uri="{BB962C8B-B14F-4D97-AF65-F5344CB8AC3E}">
        <p14:creationId xmlns:p14="http://schemas.microsoft.com/office/powerpoint/2010/main" val="39089738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52413"/>
            <a:ext cx="9144000" cy="51435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4685810"/>
            <a:ext cx="9144000" cy="457689"/>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154306" y="3883863"/>
            <a:ext cx="4835388" cy="456087"/>
          </a:xfrm>
          <a:prstGeom prst="rect">
            <a:avLst/>
          </a:prstGeom>
          <a:noFill/>
        </p:spPr>
        <p:txBody>
          <a:bodyPr wrap="square" rtlCol="0">
            <a:spAutoFit/>
          </a:bodyPr>
          <a:lstStyle/>
          <a:p>
            <a:pPr algn="ctr"/>
            <a:r>
              <a:rPr lang="en-US" sz="788" i="1">
                <a:solidFill>
                  <a:schemeClr val="bg1">
                    <a:lumMod val="65000"/>
                  </a:schemeClr>
                </a:solidFill>
              </a:rPr>
              <a:t>Battelle Energy Alliance manages INL for the U.S. Department of Energy’s Office of Nuclear Energy. </a:t>
            </a:r>
            <a:br>
              <a:rPr lang="en-US" sz="788" i="1">
                <a:solidFill>
                  <a:schemeClr val="bg1">
                    <a:lumMod val="65000"/>
                  </a:schemeClr>
                </a:solidFill>
              </a:rPr>
            </a:br>
            <a:r>
              <a:rPr lang="en-US" sz="788" i="1">
                <a:solidFill>
                  <a:schemeClr val="bg1">
                    <a:lumMod val="65000"/>
                  </a:schemeClr>
                </a:solidFill>
              </a:rPr>
              <a:t>INL is the nation’s center for nuclear energy research and development, and also performs research </a:t>
            </a:r>
            <a:br>
              <a:rPr lang="en-US" sz="788" i="1">
                <a:solidFill>
                  <a:schemeClr val="bg1">
                    <a:lumMod val="65000"/>
                  </a:schemeClr>
                </a:solidFill>
              </a:rPr>
            </a:br>
            <a:r>
              <a:rPr lang="en-US" sz="788" i="1">
                <a:solidFill>
                  <a:schemeClr val="bg1">
                    <a:lumMod val="65000"/>
                  </a:schemeClr>
                </a:solidFill>
              </a:rPr>
              <a:t>in each of DOE’s strategic goal areas: energy, national security, science and the environment.</a:t>
            </a:r>
            <a:endParaRPr lang="en-US" sz="788">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3075709" y="4813069"/>
            <a:ext cx="2992582" cy="253916"/>
          </a:xfrm>
          <a:prstGeom prst="rect">
            <a:avLst/>
          </a:prstGeom>
          <a:noFill/>
        </p:spPr>
        <p:txBody>
          <a:bodyPr wrap="square" rtlCol="0">
            <a:spAutoFit/>
          </a:bodyPr>
          <a:lstStyle/>
          <a:p>
            <a:pPr algn="ctr"/>
            <a:r>
              <a:rPr lang="en-US" sz="1050" spc="45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4164554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1AB285F-A499-DC45-BD19-EBD0C702990A}"/>
              </a:ext>
            </a:extLst>
          </p:cNvPr>
          <p:cNvSpPr>
            <a:spLocks noGrp="1"/>
          </p:cNvSpPr>
          <p:nvPr>
            <p:ph type="dt" sz="half" idx="10"/>
          </p:nvPr>
        </p:nvSpPr>
        <p:spPr>
          <a:xfrm>
            <a:off x="641329" y="4810186"/>
            <a:ext cx="2057400" cy="273844"/>
          </a:xfrm>
          <a:prstGeom prst="rect">
            <a:avLst/>
          </a:prstGeom>
        </p:spPr>
        <p:txBody>
          <a:bodyPr/>
          <a:lstStyle/>
          <a:p>
            <a:fld id="{39F19E53-E097-E641-BEE0-11FC2CBC7C26}" type="datetime1">
              <a:rPr lang="en-US" smtClean="0"/>
              <a:t>9/4/24</a:t>
            </a:fld>
            <a:endParaRPr lang="en-US"/>
          </a:p>
        </p:txBody>
      </p:sp>
      <p:sp>
        <p:nvSpPr>
          <p:cNvPr id="4" name="Footer Placeholder 3">
            <a:extLst>
              <a:ext uri="{FF2B5EF4-FFF2-40B4-BE49-F238E27FC236}">
                <a16:creationId xmlns:a16="http://schemas.microsoft.com/office/drawing/2014/main" id="{DA7A4CE4-DBD6-1540-9F29-B127EC69D2D2}"/>
              </a:ext>
            </a:extLst>
          </p:cNvPr>
          <p:cNvSpPr>
            <a:spLocks noGrp="1"/>
          </p:cNvSpPr>
          <p:nvPr>
            <p:ph type="ftr" sz="quarter" idx="11"/>
          </p:nvPr>
        </p:nvSpPr>
        <p:spPr/>
        <p:txBody>
          <a:bodyPr/>
          <a:lstStyle/>
          <a:p>
            <a:fld id="{572624F8-BE17-314D-A34C-83ADEDBCD15D}" type="slidenum">
              <a:rPr lang="en-US" smtClean="0"/>
              <a:pPr/>
              <a:t>‹#›</a:t>
            </a:fld>
            <a:endParaRPr lang="en-US" dirty="0"/>
          </a:p>
        </p:txBody>
      </p:sp>
      <p:sp>
        <p:nvSpPr>
          <p:cNvPr id="5" name="Slide Number Placeholder 4">
            <a:extLst>
              <a:ext uri="{FF2B5EF4-FFF2-40B4-BE49-F238E27FC236}">
                <a16:creationId xmlns:a16="http://schemas.microsoft.com/office/drawing/2014/main" id="{8D08A132-1ECB-7F4D-A0E1-171DA21B06F0}"/>
              </a:ext>
            </a:extLst>
          </p:cNvPr>
          <p:cNvSpPr>
            <a:spLocks noGrp="1"/>
          </p:cNvSpPr>
          <p:nvPr>
            <p:ph type="sldNum" sz="quarter" idx="12"/>
          </p:nvPr>
        </p:nvSpPr>
        <p:spPr>
          <a:xfrm>
            <a:off x="6457950" y="4767263"/>
            <a:ext cx="2057400" cy="273844"/>
          </a:xfrm>
          <a:prstGeom prst="rect">
            <a:avLst/>
          </a:prstGeom>
        </p:spPr>
        <p:txBody>
          <a:bodyPr/>
          <a:lstStyle/>
          <a:p>
            <a:fld id="{07D7631E-3F45-1B47-9782-9C65F801446E}" type="slidenum">
              <a:rPr lang="en-US" smtClean="0"/>
              <a:t>‹#›</a:t>
            </a:fld>
            <a:endParaRPr lang="en-US"/>
          </a:p>
        </p:txBody>
      </p:sp>
      <p:sp>
        <p:nvSpPr>
          <p:cNvPr id="7" name="TextBox 6">
            <a:extLst>
              <a:ext uri="{FF2B5EF4-FFF2-40B4-BE49-F238E27FC236}">
                <a16:creationId xmlns:a16="http://schemas.microsoft.com/office/drawing/2014/main" id="{32E8FA16-396E-684E-876B-E744365A12C0}"/>
              </a:ext>
            </a:extLst>
          </p:cNvPr>
          <p:cNvSpPr txBox="1"/>
          <p:nvPr userDrawn="1"/>
        </p:nvSpPr>
        <p:spPr>
          <a:xfrm>
            <a:off x="0" y="4952471"/>
            <a:ext cx="1043876" cy="230832"/>
          </a:xfrm>
          <a:prstGeom prst="rect">
            <a:avLst/>
          </a:prstGeom>
          <a:noFill/>
        </p:spPr>
        <p:txBody>
          <a:bodyPr wrap="none" rtlCol="0">
            <a:spAutoFit/>
          </a:bodyPr>
          <a:lstStyle/>
          <a:p>
            <a:r>
              <a:rPr lang="en-US" sz="900" dirty="0">
                <a:solidFill>
                  <a:schemeClr val="bg1"/>
                </a:solidFill>
                <a:latin typeface="Arial" panose="020B0604020202020204" pitchFamily="34" charset="0"/>
                <a:cs typeface="Arial" panose="020B0604020202020204" pitchFamily="34" charset="0"/>
              </a:rPr>
              <a:t>https://</a:t>
            </a:r>
            <a:r>
              <a:rPr lang="en-US" sz="900" dirty="0" err="1">
                <a:solidFill>
                  <a:schemeClr val="bg1"/>
                </a:solidFill>
                <a:latin typeface="Arial" panose="020B0604020202020204" pitchFamily="34" charset="0"/>
                <a:cs typeface="Arial" panose="020B0604020202020204" pitchFamily="34" charset="0"/>
              </a:rPr>
              <a:t>ies.inl.gov</a:t>
            </a:r>
            <a:endParaRPr lang="en-US" sz="900" dirty="0">
              <a:solidFill>
                <a:schemeClr val="bg1"/>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CF4BAD31-7D3B-E644-8086-5744DF848631}"/>
              </a:ext>
            </a:extLst>
          </p:cNvPr>
          <p:cNvSpPr>
            <a:spLocks noGrp="1"/>
          </p:cNvSpPr>
          <p:nvPr>
            <p:ph type="title"/>
          </p:nvPr>
        </p:nvSpPr>
        <p:spPr>
          <a:xfrm>
            <a:off x="628650" y="-120861"/>
            <a:ext cx="7886700" cy="994172"/>
          </a:xfrm>
        </p:spPr>
        <p:txBody>
          <a:bodyPr>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546349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2376" y="0"/>
            <a:ext cx="3041624" cy="2286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4005262"/>
            <a:ext cx="9144000" cy="1138238"/>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6096000" y="2286000"/>
            <a:ext cx="3048001" cy="1719263"/>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3048000" y="2286000"/>
            <a:ext cx="6102377" cy="1719263"/>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3047999" y="2286000"/>
            <a:ext cx="6096000" cy="1719263"/>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2700" b="1" i="0">
                <a:solidFill>
                  <a:schemeClr val="bg1"/>
                </a:solidFill>
                <a:latin typeface="Arial" panose="020B0604020202020204" pitchFamily="34" charset="0"/>
                <a:cs typeface="Arial" panose="020B0604020202020204" pitchFamily="34" charset="0"/>
              </a:defRPr>
            </a:lvl1pPr>
            <a:lvl2pPr marL="7144" indent="0">
              <a:buFontTx/>
              <a:buNone/>
              <a:tabLst/>
              <a:defRPr sz="1800">
                <a:solidFill>
                  <a:schemeClr val="bg1"/>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a:p>
            <a:pPr lvl="1"/>
            <a:r>
              <a:rPr lang="en-US" dirty="0"/>
              <a:t>Click to edit subtitle</a:t>
            </a:r>
          </a:p>
        </p:txBody>
      </p:sp>
      <p:pic>
        <p:nvPicPr>
          <p:cNvPr id="19" name="Picture 18" descr="INL Logo">
            <a:extLst>
              <a:ext uri="{FF2B5EF4-FFF2-40B4-BE49-F238E27FC236}">
                <a16:creationId xmlns:a16="http://schemas.microsoft.com/office/drawing/2014/main" id="{6FA9D549-6B4F-954D-AF3C-275B28F7C7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1268" y="4432647"/>
            <a:ext cx="2393442" cy="355277"/>
          </a:xfrm>
          <a:prstGeom prst="rect">
            <a:avLst/>
          </a:prstGeom>
        </p:spPr>
      </p:pic>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6472589" y="907189"/>
            <a:ext cx="2450306" cy="1044178"/>
          </a:xfrm>
          <a:effectLst>
            <a:outerShdw blurRad="50800" dist="38100" dir="2700000" algn="tl" rotWithShape="0">
              <a:prstClr val="black">
                <a:alpha val="40000"/>
              </a:prstClr>
            </a:outerShdw>
          </a:effectLst>
        </p:spPr>
        <p:txBody>
          <a:bodyPr lIns="0" rIns="0" bIns="0" anchor="b" anchorCtr="0">
            <a:noAutofit/>
          </a:bodyPr>
          <a:lstStyle>
            <a:lvl1pPr marL="5954" indent="0">
              <a:buFontTx/>
              <a:buNone/>
              <a:tabLst/>
              <a:defRPr sz="1200" b="1" i="0">
                <a:solidFill>
                  <a:schemeClr val="bg1"/>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ensed" panose="020B0506030403020204" pitchFamily="34" charset="0"/>
              </a:defRPr>
            </a:lvl2pPr>
            <a:lvl3pPr marL="5954" indent="0">
              <a:buFontTx/>
              <a:buNone/>
              <a:tabLst/>
              <a:defRPr sz="1050" b="0" i="0">
                <a:solidFill>
                  <a:schemeClr val="bg1"/>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ensed" panose="020B0506030403020204" pitchFamily="34" charset="0"/>
              </a:defRPr>
            </a:lvl4pPr>
            <a:lvl5pPr marL="1371600" indent="0">
              <a:buFontTx/>
              <a:buNone/>
              <a:defRPr b="0" i="0">
                <a:solidFill>
                  <a:schemeClr val="bg1"/>
                </a:solidFill>
                <a:latin typeface="Myriad Pro Condensed" panose="020B0506030403020204" pitchFamily="34" charset="0"/>
              </a:defRPr>
            </a:lvl5pPr>
          </a:lstStyle>
          <a:p>
            <a:pPr lvl="0"/>
            <a:endParaRPr lang="en-US" dirty="0"/>
          </a:p>
          <a:p>
            <a:pPr lvl="2"/>
            <a:r>
              <a:rPr lang="en-US" dirty="0"/>
              <a:t>Date</a:t>
            </a:r>
          </a:p>
          <a:p>
            <a:pPr lvl="2"/>
            <a:endParaRPr lang="en-US" dirty="0"/>
          </a:p>
          <a:p>
            <a:pPr lvl="0"/>
            <a:r>
              <a:rPr lang="en-US" dirty="0"/>
              <a:t>Presenter name</a:t>
            </a:r>
          </a:p>
          <a:p>
            <a:pPr lvl="2"/>
            <a:r>
              <a:rPr lang="en-US" dirty="0"/>
              <a:t>Title</a:t>
            </a:r>
          </a:p>
        </p:txBody>
      </p:sp>
      <p:sp>
        <p:nvSpPr>
          <p:cNvPr id="22" name="Picture Placeholder 5">
            <a:extLst>
              <a:ext uri="{FF2B5EF4-FFF2-40B4-BE49-F238E27FC236}">
                <a16:creationId xmlns:a16="http://schemas.microsoft.com/office/drawing/2014/main" id="{C7256730-8936-AB40-8754-770CBB5355F1}"/>
              </a:ext>
            </a:extLst>
          </p:cNvPr>
          <p:cNvSpPr>
            <a:spLocks noGrp="1"/>
          </p:cNvSpPr>
          <p:nvPr>
            <p:ph type="pic" sz="quarter" idx="20" hasCustomPrompt="1"/>
          </p:nvPr>
        </p:nvSpPr>
        <p:spPr>
          <a:xfrm>
            <a:off x="3047998" y="1"/>
            <a:ext cx="3048002" cy="2282426"/>
          </a:xfrm>
        </p:spPr>
        <p:txBody>
          <a:bodyPr>
            <a:normAutofit/>
          </a:bodyPr>
          <a:lstStyle>
            <a:lvl1pPr marL="0" indent="0">
              <a:buFontTx/>
              <a:buNone/>
              <a:defRPr sz="135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23" name="Picture Placeholder 5">
            <a:extLst>
              <a:ext uri="{FF2B5EF4-FFF2-40B4-BE49-F238E27FC236}">
                <a16:creationId xmlns:a16="http://schemas.microsoft.com/office/drawing/2014/main" id="{2AC4C69B-9B36-3C4E-8338-B960738E03F5}"/>
              </a:ext>
            </a:extLst>
          </p:cNvPr>
          <p:cNvSpPr>
            <a:spLocks noGrp="1"/>
          </p:cNvSpPr>
          <p:nvPr>
            <p:ph type="pic" sz="quarter" idx="21" hasCustomPrompt="1"/>
          </p:nvPr>
        </p:nvSpPr>
        <p:spPr>
          <a:xfrm>
            <a:off x="-1" y="1"/>
            <a:ext cx="3047998" cy="2282426"/>
          </a:xfrm>
        </p:spPr>
        <p:txBody>
          <a:bodyPr>
            <a:normAutofit/>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350">
                <a:solidFill>
                  <a:schemeClr val="bg1">
                    <a:lumMod val="65000"/>
                  </a:schemeClr>
                </a:solidFill>
              </a:defRPr>
            </a:lvl1pPr>
          </a:lstStyle>
          <a:p>
            <a:pPr lvl="0"/>
            <a:r>
              <a:rPr lang="en-US" dirty="0"/>
              <a:t>Click photo icon below to insert picture</a:t>
            </a:r>
            <a:br>
              <a:rPr lang="en-US" dirty="0"/>
            </a:br>
            <a:r>
              <a:rPr lang="en-US" dirty="0"/>
              <a:t>(if replacing picture, you will have to reset your crop area)</a:t>
            </a:r>
          </a:p>
          <a:p>
            <a:endParaRPr lang="en-US" dirty="0"/>
          </a:p>
        </p:txBody>
      </p:sp>
      <p:sp>
        <p:nvSpPr>
          <p:cNvPr id="25" name="Picture Placeholder 5">
            <a:extLst>
              <a:ext uri="{FF2B5EF4-FFF2-40B4-BE49-F238E27FC236}">
                <a16:creationId xmlns:a16="http://schemas.microsoft.com/office/drawing/2014/main" id="{2CC63D80-3EC6-EA4E-B485-F488BB2C1041}"/>
              </a:ext>
            </a:extLst>
          </p:cNvPr>
          <p:cNvSpPr>
            <a:spLocks noGrp="1"/>
          </p:cNvSpPr>
          <p:nvPr>
            <p:ph type="pic" sz="quarter" idx="22" hasCustomPrompt="1"/>
          </p:nvPr>
        </p:nvSpPr>
        <p:spPr>
          <a:xfrm>
            <a:off x="0" y="2286001"/>
            <a:ext cx="3041622" cy="1715689"/>
          </a:xfrm>
        </p:spPr>
        <p:txBody>
          <a:bodyPr>
            <a:normAutofit/>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35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9185072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FFEDF-7FB4-4723-B06E-01D6598E0860}" type="datetime1">
              <a:rPr lang="en-US" smtClean="0"/>
              <a:t>9/4/24</a:t>
            </a:fld>
            <a:endParaRPr lang="en-US"/>
          </a:p>
        </p:txBody>
      </p:sp>
      <p:sp>
        <p:nvSpPr>
          <p:cNvPr id="3" name="Footer Placeholder 2"/>
          <p:cNvSpPr>
            <a:spLocks noGrp="1"/>
          </p:cNvSpPr>
          <p:nvPr>
            <p:ph type="ftr" sz="quarter" idx="11"/>
          </p:nvPr>
        </p:nvSpPr>
        <p:spPr/>
        <p:txBody>
          <a:bodyPr/>
          <a:lstStyle/>
          <a:p>
            <a:r>
              <a:rPr lang="en-US"/>
              <a:t>Business Sensitive</a:t>
            </a:r>
          </a:p>
        </p:txBody>
      </p:sp>
      <p:sp>
        <p:nvSpPr>
          <p:cNvPr id="4" name="Slide Number Placeholder 3"/>
          <p:cNvSpPr>
            <a:spLocks noGrp="1"/>
          </p:cNvSpPr>
          <p:nvPr>
            <p:ph type="sldNum" sz="quarter" idx="12"/>
          </p:nvPr>
        </p:nvSpPr>
        <p:spPr/>
        <p:txBody>
          <a:bodyPr/>
          <a:lstStyle/>
          <a:p>
            <a:fld id="{67FE0766-7AD3-0B49-9A35-3ADD02CC198B}" type="slidenum">
              <a:rPr lang="en-US" smtClean="0"/>
              <a:t>‹#›</a:t>
            </a:fld>
            <a:endParaRPr lang="en-US"/>
          </a:p>
        </p:txBody>
      </p:sp>
    </p:spTree>
    <p:extLst>
      <p:ext uri="{BB962C8B-B14F-4D97-AF65-F5344CB8AC3E}">
        <p14:creationId xmlns:p14="http://schemas.microsoft.com/office/powerpoint/2010/main" val="35927369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choose 1 image)">
    <p:bg>
      <p:bgPr>
        <a:solidFill>
          <a:schemeClr val="bg1"/>
        </a:solidFill>
        <a:effectLst/>
      </p:bgPr>
    </p:bg>
    <p:spTree>
      <p:nvGrpSpPr>
        <p:cNvPr id="1" name=""/>
        <p:cNvGrpSpPr/>
        <p:nvPr/>
      </p:nvGrpSpPr>
      <p:grpSpPr>
        <a:xfrm>
          <a:off x="0" y="0"/>
          <a:ext cx="0" cy="0"/>
          <a:chOff x="0" y="0"/>
          <a:chExt cx="0" cy="0"/>
        </a:xfrm>
      </p:grpSpPr>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4005262"/>
            <a:ext cx="9144000" cy="1138238"/>
            <a:chOff x="0" y="5340350"/>
            <a:chExt cx="12192000" cy="1517650"/>
          </a:xfrm>
        </p:grpSpPr>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33637"/>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pic>
        <p:nvPicPr>
          <p:cNvPr id="15" name="INL Logo">
            <a:extLst>
              <a:ext uri="{FF2B5EF4-FFF2-40B4-BE49-F238E27FC236}">
                <a16:creationId xmlns:a16="http://schemas.microsoft.com/office/drawing/2014/main" id="{21EEECFB-01DD-5F4A-AC25-029E8729B2BC}"/>
              </a:ext>
            </a:extLst>
          </p:cNvPr>
          <p:cNvPicPr>
            <a:picLocks noChangeAspect="1"/>
          </p:cNvPicPr>
          <p:nvPr userDrawn="1"/>
        </p:nvPicPr>
        <p:blipFill>
          <a:blip r:embed="rId2"/>
          <a:srcRect/>
          <a:stretch/>
        </p:blipFill>
        <p:spPr>
          <a:xfrm>
            <a:off x="6341269" y="4428503"/>
            <a:ext cx="2392198" cy="355091"/>
          </a:xfrm>
          <a:prstGeom prst="rect">
            <a:avLst/>
          </a:prstGeom>
        </p:spPr>
      </p:pic>
      <p:sp>
        <p:nvSpPr>
          <p:cNvPr id="2" name="Date Placeholder 1">
            <a:extLst>
              <a:ext uri="{FF2B5EF4-FFF2-40B4-BE49-F238E27FC236}">
                <a16:creationId xmlns:a16="http://schemas.microsoft.com/office/drawing/2014/main" id="{82DC2E8C-A26E-3542-BC2A-84F220DCE114}"/>
              </a:ext>
            </a:extLst>
          </p:cNvPr>
          <p:cNvSpPr>
            <a:spLocks noGrp="1"/>
          </p:cNvSpPr>
          <p:nvPr>
            <p:ph type="dt" sz="half" idx="17"/>
          </p:nvPr>
        </p:nvSpPr>
        <p:spPr/>
        <p:txBody>
          <a:bodyPr/>
          <a:lstStyle/>
          <a:p>
            <a:endParaRPr lang="en-US"/>
          </a:p>
        </p:txBody>
      </p:sp>
      <p:sp>
        <p:nvSpPr>
          <p:cNvPr id="3" name="Footer Placeholder 2">
            <a:extLst>
              <a:ext uri="{FF2B5EF4-FFF2-40B4-BE49-F238E27FC236}">
                <a16:creationId xmlns:a16="http://schemas.microsoft.com/office/drawing/2014/main" id="{0E3529CA-6C0C-5C40-BE85-053259A7F8D5}"/>
              </a:ext>
            </a:extLst>
          </p:cNvPr>
          <p:cNvSpPr>
            <a:spLocks noGrp="1"/>
          </p:cNvSpPr>
          <p:nvPr>
            <p:ph type="ftr" sz="quarter" idx="18"/>
          </p:nvPr>
        </p:nvSpPr>
        <p:spPr/>
        <p:txBody>
          <a:bodyPr/>
          <a:lstStyle/>
          <a:p>
            <a:endParaRPr lang="en-US" dirty="0"/>
          </a:p>
        </p:txBody>
      </p:sp>
      <p:sp>
        <p:nvSpPr>
          <p:cNvPr id="4" name="Slide Number Placeholder 3">
            <a:extLst>
              <a:ext uri="{FF2B5EF4-FFF2-40B4-BE49-F238E27FC236}">
                <a16:creationId xmlns:a16="http://schemas.microsoft.com/office/drawing/2014/main" id="{F1DCA78E-3913-FA4A-B830-A953C25319DA}"/>
              </a:ext>
            </a:extLst>
          </p:cNvPr>
          <p:cNvSpPr>
            <a:spLocks noGrp="1"/>
          </p:cNvSpPr>
          <p:nvPr>
            <p:ph type="sldNum" sz="quarter" idx="19"/>
          </p:nvPr>
        </p:nvSpPr>
        <p:spPr/>
        <p:txBody>
          <a:bodyPr/>
          <a:lstStyle/>
          <a:p>
            <a:fld id="{6164B7E2-0EF6-D644-96E4-5875537DF4CA}" type="slidenum">
              <a:rPr lang="en-US" smtClean="0"/>
              <a:pPr/>
              <a:t>‹#›</a:t>
            </a:fld>
            <a:endParaRPr lang="en-US" dirty="0"/>
          </a:p>
        </p:txBody>
      </p:sp>
      <p:sp>
        <p:nvSpPr>
          <p:cNvPr id="6" name="Picture Placeholder 5">
            <a:extLst>
              <a:ext uri="{FF2B5EF4-FFF2-40B4-BE49-F238E27FC236}">
                <a16:creationId xmlns:a16="http://schemas.microsoft.com/office/drawing/2014/main" id="{77E9F140-4CCA-2246-AD7D-29595F1376C5}"/>
              </a:ext>
            </a:extLst>
          </p:cNvPr>
          <p:cNvSpPr>
            <a:spLocks noGrp="1"/>
          </p:cNvSpPr>
          <p:nvPr>
            <p:ph type="pic" sz="quarter" idx="20" hasCustomPrompt="1"/>
          </p:nvPr>
        </p:nvSpPr>
        <p:spPr>
          <a:xfrm>
            <a:off x="0" y="0"/>
            <a:ext cx="9143999" cy="4005263"/>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500">
                <a:solidFill>
                  <a:schemeClr val="bg1">
                    <a:lumMod val="65000"/>
                  </a:schemeClr>
                </a:solidFill>
                <a:latin typeface="Arial" panose="020B0604020202020204" pitchFamily="34" charset="0"/>
                <a:cs typeface="Arial" panose="020B0604020202020204" pitchFamily="34" charset="0"/>
              </a:defRPr>
            </a:lvl1pPr>
            <a:lvl2pPr marL="4763" indent="0">
              <a:buNone/>
              <a:tabLst/>
              <a:defRPr sz="1200">
                <a:solidFill>
                  <a:schemeClr val="tx1">
                    <a:lumMod val="50000"/>
                    <a:lumOff val="50000"/>
                  </a:schemeClr>
                </a:solidFill>
              </a:defRPr>
            </a:lvl2pPr>
          </a:lstStyle>
          <a:p>
            <a:pPr lvl="0"/>
            <a:r>
              <a:rPr lang="en-US" dirty="0"/>
              <a:t>Click photo icon below to insert picture</a:t>
            </a:r>
            <a:br>
              <a:rPr lang="en-US" dirty="0"/>
            </a:br>
            <a:r>
              <a:rPr lang="en-US" dirty="0"/>
              <a:t>(if replacing picture, you will have to reset your crop area)</a:t>
            </a:r>
          </a:p>
          <a:p>
            <a:endParaRPr lang="en-US" dirty="0"/>
          </a:p>
        </p:txBody>
      </p:sp>
      <p:sp>
        <p:nvSpPr>
          <p:cNvPr id="14" name="Text Placeholder 20">
            <a:extLst>
              <a:ext uri="{FF2B5EF4-FFF2-40B4-BE49-F238E27FC236}">
                <a16:creationId xmlns:a16="http://schemas.microsoft.com/office/drawing/2014/main" id="{ED0F961E-6587-AA4F-8030-8F74AF0A2187}"/>
              </a:ext>
            </a:extLst>
          </p:cNvPr>
          <p:cNvSpPr>
            <a:spLocks noGrp="1"/>
          </p:cNvSpPr>
          <p:nvPr>
            <p:ph type="body" sz="quarter" idx="13" hasCustomPrompt="1"/>
          </p:nvPr>
        </p:nvSpPr>
        <p:spPr>
          <a:xfrm>
            <a:off x="3047999" y="2286000"/>
            <a:ext cx="6096000" cy="1719263"/>
          </a:xfrm>
          <a:gradFill flip="none" rotWithShape="1">
            <a:gsLst>
              <a:gs pos="0">
                <a:srgbClr val="2DA9E1">
                  <a:alpha val="0"/>
                </a:srgbClr>
              </a:gs>
              <a:gs pos="100000">
                <a:srgbClr val="2DA9E1"/>
              </a:gs>
            </a:gsLst>
            <a:lin ang="10800000" scaled="1"/>
            <a:tileRect/>
          </a:gradFill>
        </p:spPr>
        <p:txBody>
          <a:bodyPr wrap="square" lIns="365760" tIns="822960" rIns="274320" bIns="822960" anchor="ctr" anchorCtr="0">
            <a:noAutofit/>
          </a:bodyPr>
          <a:lstStyle>
            <a:lvl1pPr marL="0" indent="0">
              <a:buFont typeface="Arial" panose="020B0604020202020204" pitchFamily="34" charset="0"/>
              <a:buNone/>
              <a:tabLst/>
              <a:defRPr sz="2700" b="1" i="0">
                <a:solidFill>
                  <a:schemeClr val="bg1"/>
                </a:solidFill>
                <a:latin typeface="Arial" panose="020B0604020202020204" pitchFamily="34" charset="0"/>
                <a:cs typeface="Arial" panose="020B0604020202020204" pitchFamily="34" charset="0"/>
              </a:defRPr>
            </a:lvl1pPr>
            <a:lvl2pPr marL="7144" indent="0">
              <a:buFontTx/>
              <a:buNone/>
              <a:tabLst/>
              <a:defRPr sz="1800">
                <a:solidFill>
                  <a:schemeClr val="bg1"/>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a:p>
            <a:pPr lvl="1"/>
            <a:r>
              <a:rPr lang="en-US" dirty="0"/>
              <a:t>Click to edit subtitle</a:t>
            </a:r>
          </a:p>
        </p:txBody>
      </p:sp>
      <p:sp>
        <p:nvSpPr>
          <p:cNvPr id="17" name="Text Placeholder 46">
            <a:extLst>
              <a:ext uri="{FF2B5EF4-FFF2-40B4-BE49-F238E27FC236}">
                <a16:creationId xmlns:a16="http://schemas.microsoft.com/office/drawing/2014/main" id="{93547F53-414E-F841-8311-3B08772BBA42}"/>
              </a:ext>
            </a:extLst>
          </p:cNvPr>
          <p:cNvSpPr>
            <a:spLocks noGrp="1"/>
          </p:cNvSpPr>
          <p:nvPr>
            <p:ph type="body" sz="quarter" idx="21"/>
          </p:nvPr>
        </p:nvSpPr>
        <p:spPr>
          <a:xfrm>
            <a:off x="502607" y="204973"/>
            <a:ext cx="1906486" cy="1044178"/>
          </a:xfrm>
          <a:effectLst/>
        </p:spPr>
        <p:txBody>
          <a:bodyPr lIns="0" rIns="0" bIns="0" anchor="b" anchorCtr="0">
            <a:noAutofit/>
          </a:bodyPr>
          <a:lstStyle>
            <a:lvl1pPr marL="5954" indent="0">
              <a:buFontTx/>
              <a:buNone/>
              <a:tabLst/>
              <a:defRPr sz="1200" b="1" i="0">
                <a:solidFill>
                  <a:schemeClr val="bg1"/>
                </a:solidFill>
                <a:effectLst>
                  <a:outerShdw blurRad="76200" dist="50800" dir="2700000" algn="tl" rotWithShape="0">
                    <a:prstClr val="black">
                      <a:alpha val="60000"/>
                    </a:prstClr>
                  </a:outerShdw>
                </a:effectLst>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buFontTx/>
              <a:buNone/>
              <a:tabLst/>
              <a:defRPr sz="1200" b="0" i="0">
                <a:solidFill>
                  <a:schemeClr val="bg1"/>
                </a:solidFill>
                <a:effectLst>
                  <a:outerShdw blurRad="76200" dist="50800" dir="2700000" algn="tl" rotWithShape="0">
                    <a:prstClr val="black">
                      <a:alpha val="60000"/>
                    </a:prstClr>
                  </a:outerShdw>
                </a:effectLst>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endParaRPr lang="en-US" dirty="0"/>
          </a:p>
          <a:p>
            <a:pPr lvl="2"/>
            <a:r>
              <a:rPr lang="en-US" dirty="0"/>
              <a:t>Date</a:t>
            </a:r>
          </a:p>
          <a:p>
            <a:pPr lvl="2"/>
            <a:endParaRPr lang="en-US" dirty="0"/>
          </a:p>
          <a:p>
            <a:pPr lvl="0"/>
            <a:r>
              <a:rPr lang="en-US" dirty="0"/>
              <a:t>Presenter name</a:t>
            </a:r>
          </a:p>
          <a:p>
            <a:pPr lvl="2"/>
            <a:r>
              <a:rPr lang="en-US" dirty="0"/>
              <a:t>Title</a:t>
            </a:r>
          </a:p>
        </p:txBody>
      </p:sp>
    </p:spTree>
    <p:extLst>
      <p:ext uri="{BB962C8B-B14F-4D97-AF65-F5344CB8AC3E}">
        <p14:creationId xmlns:p14="http://schemas.microsoft.com/office/powerpoint/2010/main" val="4648893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333853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410663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703660" y="1304926"/>
            <a:ext cx="7811690" cy="3245642"/>
          </a:xfrm>
          <a:prstGeom prst="rect">
            <a:avLst/>
          </a:prstGeo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5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a:p>
            <a:endParaRPr lang="en-US" dirty="0"/>
          </a:p>
        </p:txBody>
      </p:sp>
    </p:spTree>
    <p:extLst>
      <p:ext uri="{BB962C8B-B14F-4D97-AF65-F5344CB8AC3E}">
        <p14:creationId xmlns:p14="http://schemas.microsoft.com/office/powerpoint/2010/main" val="125431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0858522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4755259" y="1304926"/>
            <a:ext cx="3760091" cy="315528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703612" y="1304926"/>
            <a:ext cx="3811238" cy="3155280"/>
          </a:xfrm>
          <a:prstGeom prst="rect">
            <a:avLst/>
          </a:prstGeom>
        </p:spPr>
        <p:txBody>
          <a:bodyPr>
            <a:normAutofit/>
          </a:bodyPr>
          <a:lstStyle>
            <a:lvl1pPr marL="0" indent="0">
              <a:buFontTx/>
              <a:buNone/>
              <a:defRPr sz="15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2586022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3760091" cy="315528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4704112" y="1304926"/>
            <a:ext cx="3811238" cy="3155280"/>
          </a:xfrm>
          <a:prstGeom prst="rect">
            <a:avLst/>
          </a:prstGeom>
        </p:spPr>
        <p:txBody>
          <a:bodyPr>
            <a:normAutofit/>
          </a:bodyPr>
          <a:lstStyle>
            <a:lvl1pPr marL="0" indent="0">
              <a:buFontTx/>
              <a:buNone/>
              <a:defRPr sz="15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3615381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703614" y="418952"/>
            <a:ext cx="5028113" cy="753922"/>
          </a:xfrm>
        </p:spPr>
        <p:txBody>
          <a:bodyPr/>
          <a:lstStyle/>
          <a:p>
            <a:r>
              <a:rPr lang="en-US" dirty="0"/>
              <a:t>Click to edit title</a:t>
            </a:r>
            <a:br>
              <a:rPr lang="en-US" dirty="0"/>
            </a:br>
            <a:r>
              <a:rPr lang="en-US" dirty="0"/>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5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34406082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5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703614" y="418952"/>
            <a:ext cx="5028113" cy="753922"/>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201058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500">
                <a:solidFill>
                  <a:schemeClr val="tx1">
                    <a:lumMod val="65000"/>
                    <a:lumOff val="35000"/>
                  </a:schemeClr>
                </a:solidFill>
              </a:defRPr>
            </a:lvl1pPr>
          </a:lstStyle>
          <a:p>
            <a:r>
              <a:rPr lang="en-US" dirty="0"/>
              <a:t>Click photo icon below to insert picture</a:t>
            </a:r>
            <a:br>
              <a:rPr lang="en-US" dirty="0"/>
            </a:br>
            <a:r>
              <a:rPr lang="en-US" dirty="0"/>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703614" y="418952"/>
            <a:ext cx="5028113" cy="753922"/>
          </a:xfrm>
        </p:spPr>
        <p:txBody>
          <a:bodyPr/>
          <a:lstStyle/>
          <a:p>
            <a:r>
              <a:rPr lang="en-US" dirty="0"/>
              <a:t>Click to edit title</a:t>
            </a:r>
            <a:br>
              <a:rPr lang="en-US" dirty="0"/>
            </a:br>
            <a:r>
              <a:rPr lang="en-US" dirty="0"/>
              <a:t>(2 lines max)</a:t>
            </a:r>
          </a:p>
        </p:txBody>
      </p:sp>
    </p:spTree>
    <p:extLst>
      <p:ext uri="{BB962C8B-B14F-4D97-AF65-F5344CB8AC3E}">
        <p14:creationId xmlns:p14="http://schemas.microsoft.com/office/powerpoint/2010/main" val="7818508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4678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680662"/>
          </a:xfrm>
          <a:prstGeom prst="rect">
            <a:avLst/>
          </a:prstGeom>
          <a:noFill/>
        </p:spPr>
        <p:txBody>
          <a:bodyPr lIns="274320" tIns="365760" rIns="274320">
            <a:norm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dirty="0"/>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798534"/>
            <a:ext cx="3449240" cy="3386512"/>
          </a:xfrm>
          <a:prstGeom prst="rect">
            <a:avLst/>
          </a:prstGeom>
        </p:spPr>
        <p:txBody>
          <a:bodyPr lIns="0">
            <a:normAutofit/>
          </a:bodyPr>
          <a:lstStyle>
            <a:lvl1pPr marL="260747" indent="-257175">
              <a:buClr>
                <a:schemeClr val="bg1"/>
              </a:buClr>
              <a:tabLst/>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4671200"/>
          </a:xfrm>
          <a:prstGeom prst="rect">
            <a:avLst/>
          </a:prstGeom>
        </p:spPr>
        <p:txBody>
          <a:bodyPr>
            <a:normAutofit/>
          </a:bodyPr>
          <a:lstStyle>
            <a:lvl1pPr marL="0" indent="0">
              <a:buFontTx/>
              <a:buNone/>
              <a:defRPr sz="1500">
                <a:solidFill>
                  <a:schemeClr val="bg1">
                    <a:lumMod val="65000"/>
                  </a:schemeClr>
                </a:solidFill>
              </a:defRPr>
            </a:lvl1pPr>
          </a:lstStyle>
          <a:p>
            <a:r>
              <a:rPr lang="en-US" dirty="0"/>
              <a:t>Click photo icon below to insert picture</a:t>
            </a:r>
            <a:br>
              <a:rPr lang="en-US" dirty="0"/>
            </a:br>
            <a:r>
              <a:rPr lang="en-US" dirty="0"/>
              <a:t>(if replacing picture, you will have to reset your crop area)</a:t>
            </a:r>
          </a:p>
        </p:txBody>
      </p:sp>
    </p:spTree>
    <p:extLst>
      <p:ext uri="{BB962C8B-B14F-4D97-AF65-F5344CB8AC3E}">
        <p14:creationId xmlns:p14="http://schemas.microsoft.com/office/powerpoint/2010/main" val="4137762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703613" y="1282304"/>
            <a:ext cx="7806974" cy="2139553"/>
          </a:xfrm>
        </p:spPr>
        <p:txBody>
          <a:bodyPr anchor="ctr" anchorCtr="0"/>
          <a:lstStyle>
            <a:lvl1pPr>
              <a:defRPr sz="3600"/>
            </a:lvl1pPr>
          </a:lstStyle>
          <a:p>
            <a:r>
              <a:rPr lang="en-US" dirty="0"/>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703612" y="3442098"/>
            <a:ext cx="7806975"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75444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304926"/>
            <a:ext cx="3811238" cy="3263504"/>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304926"/>
            <a:ext cx="3811238" cy="3263504"/>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7213347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dirty="0"/>
              <a:t>Click to edit title</a:t>
            </a:r>
            <a:br>
              <a:rPr lang="en-US" dirty="0"/>
            </a:br>
            <a:r>
              <a:rPr lang="en-US" dirty="0"/>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809750"/>
            <a:ext cx="3811238" cy="28229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809750"/>
            <a:ext cx="3811238" cy="2822972"/>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703660"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4702969"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subhead 2 </a:t>
            </a:r>
          </a:p>
        </p:txBody>
      </p:sp>
    </p:spTree>
    <p:extLst>
      <p:ext uri="{BB962C8B-B14F-4D97-AF65-F5344CB8AC3E}">
        <p14:creationId xmlns:p14="http://schemas.microsoft.com/office/powerpoint/2010/main" val="13920899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a:stretch>
            <a:fillRect/>
          </a:stretch>
        </p:blipFill>
        <p:spPr>
          <a:xfrm>
            <a:off x="-1" y="-252413"/>
            <a:ext cx="9144000" cy="51435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4685810"/>
            <a:ext cx="9144000" cy="457689"/>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154306" y="3883863"/>
            <a:ext cx="4835388" cy="456087"/>
          </a:xfrm>
          <a:prstGeom prst="rect">
            <a:avLst/>
          </a:prstGeom>
          <a:noFill/>
        </p:spPr>
        <p:txBody>
          <a:bodyPr wrap="square" rtlCol="0">
            <a:spAutoFit/>
          </a:bodyPr>
          <a:lstStyle/>
          <a:p>
            <a:pPr algn="ctr"/>
            <a:r>
              <a:rPr lang="en-US" sz="788" i="1" dirty="0">
                <a:solidFill>
                  <a:schemeClr val="bg1">
                    <a:lumMod val="65000"/>
                  </a:schemeClr>
                </a:solidFill>
              </a:rPr>
              <a:t>Battelle Energy Alliance manages INL for the U.S. Department of Energy’s Office of Nuclear Energy. </a:t>
            </a:r>
            <a:br>
              <a:rPr lang="en-US" sz="788" i="1" dirty="0">
                <a:solidFill>
                  <a:schemeClr val="bg1">
                    <a:lumMod val="65000"/>
                  </a:schemeClr>
                </a:solidFill>
              </a:rPr>
            </a:br>
            <a:r>
              <a:rPr lang="en-US" sz="788" i="1" dirty="0">
                <a:solidFill>
                  <a:schemeClr val="bg1">
                    <a:lumMod val="65000"/>
                  </a:schemeClr>
                </a:solidFill>
              </a:rPr>
              <a:t>INL is the nation’s center for nuclear energy research and development, and also performs research </a:t>
            </a:r>
            <a:br>
              <a:rPr lang="en-US" sz="788" i="1" dirty="0">
                <a:solidFill>
                  <a:schemeClr val="bg1">
                    <a:lumMod val="65000"/>
                  </a:schemeClr>
                </a:solidFill>
              </a:rPr>
            </a:br>
            <a:r>
              <a:rPr lang="en-US" sz="788" i="1" dirty="0">
                <a:solidFill>
                  <a:schemeClr val="bg1">
                    <a:lumMod val="65000"/>
                  </a:schemeClr>
                </a:solidFill>
              </a:rPr>
              <a:t>in each of DOE’s strategic goal areas: energy, national security, science and the environment.</a:t>
            </a:r>
            <a:endParaRPr lang="en-US" sz="788" dirty="0">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3075709" y="4813069"/>
            <a:ext cx="2992582" cy="253916"/>
          </a:xfrm>
          <a:prstGeom prst="rect">
            <a:avLst/>
          </a:prstGeom>
          <a:noFill/>
        </p:spPr>
        <p:txBody>
          <a:bodyPr wrap="square" rtlCol="0">
            <a:spAutoFit/>
          </a:bodyPr>
          <a:lstStyle/>
          <a:p>
            <a:pPr algn="ctr"/>
            <a:r>
              <a:rPr lang="en-US" sz="1050" spc="450" dirty="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18101590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5 image">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1A9CEB5-4DCA-2549-B149-80C6AFE7CA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2376" y="0"/>
            <a:ext cx="3041624" cy="2286000"/>
          </a:xfrm>
          <a:prstGeom prst="rect">
            <a:avLst/>
          </a:prstGeom>
        </p:spPr>
      </p:pic>
      <p:grpSp>
        <p:nvGrpSpPr>
          <p:cNvPr id="13" name="blue/green box bottom">
            <a:extLst>
              <a:ext uri="{FF2B5EF4-FFF2-40B4-BE49-F238E27FC236}">
                <a16:creationId xmlns:a16="http://schemas.microsoft.com/office/drawing/2014/main" id="{01F9400E-D49A-AA40-B4BD-53F03EC31D76}"/>
              </a:ext>
            </a:extLst>
          </p:cNvPr>
          <p:cNvGrpSpPr/>
          <p:nvPr userDrawn="1"/>
        </p:nvGrpSpPr>
        <p:grpSpPr>
          <a:xfrm>
            <a:off x="0" y="4005262"/>
            <a:ext cx="9144000" cy="1138238"/>
            <a:chOff x="0" y="5340350"/>
            <a:chExt cx="12192000" cy="1517650"/>
          </a:xfrm>
        </p:grpSpPr>
        <p:sp>
          <p:nvSpPr>
            <p:cNvPr id="11" name="Rectangle 10">
              <a:extLst>
                <a:ext uri="{FF2B5EF4-FFF2-40B4-BE49-F238E27FC236}">
                  <a16:creationId xmlns:a16="http://schemas.microsoft.com/office/drawing/2014/main" id="{7C04B8F3-C379-C04D-8634-1CDEC81586E2}"/>
                </a:ext>
              </a:extLst>
            </p:cNvPr>
            <p:cNvSpPr/>
            <p:nvPr userDrawn="1"/>
          </p:nvSpPr>
          <p:spPr bwMode="auto">
            <a:xfrm>
              <a:off x="0" y="5444519"/>
              <a:ext cx="12192000" cy="1413481"/>
            </a:xfrm>
            <a:prstGeom prst="rect">
              <a:avLst/>
            </a:prstGeom>
            <a:solidFill>
              <a:srgbClr val="07519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03207E4-91BC-AB48-939F-AAC2AA29BF23}"/>
                </a:ext>
              </a:extLst>
            </p:cNvPr>
            <p:cNvSpPr/>
            <p:nvPr userDrawn="1"/>
          </p:nvSpPr>
          <p:spPr bwMode="auto">
            <a:xfrm>
              <a:off x="0" y="5340350"/>
              <a:ext cx="12192000" cy="104169"/>
            </a:xfrm>
            <a:prstGeom prst="rect">
              <a:avLst/>
            </a:prstGeom>
            <a:solidFill>
              <a:srgbClr val="8EC4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6858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ndParaRPr>
            </a:p>
          </p:txBody>
        </p:sp>
      </p:grpSp>
      <p:sp>
        <p:nvSpPr>
          <p:cNvPr id="41" name="Rectangle 40">
            <a:extLst>
              <a:ext uri="{FF2B5EF4-FFF2-40B4-BE49-F238E27FC236}">
                <a16:creationId xmlns:a16="http://schemas.microsoft.com/office/drawing/2014/main" id="{1CEF456F-8BC0-384F-83F0-E5A07493A1DB}"/>
              </a:ext>
            </a:extLst>
          </p:cNvPr>
          <p:cNvSpPr/>
          <p:nvPr userDrawn="1"/>
        </p:nvSpPr>
        <p:spPr>
          <a:xfrm>
            <a:off x="6096000" y="2286000"/>
            <a:ext cx="3048001" cy="1719263"/>
          </a:xfrm>
          <a:prstGeom prst="rect">
            <a:avLst/>
          </a:prstGeom>
          <a:solidFill>
            <a:srgbClr val="2DA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2" name="Rectangle 41">
            <a:extLst>
              <a:ext uri="{FF2B5EF4-FFF2-40B4-BE49-F238E27FC236}">
                <a16:creationId xmlns:a16="http://schemas.microsoft.com/office/drawing/2014/main" id="{2DE6E80B-AE42-7F4B-8C4C-ACBD3261A904}"/>
              </a:ext>
            </a:extLst>
          </p:cNvPr>
          <p:cNvSpPr/>
          <p:nvPr userDrawn="1"/>
        </p:nvSpPr>
        <p:spPr>
          <a:xfrm>
            <a:off x="3048000" y="2286000"/>
            <a:ext cx="6102377" cy="1719263"/>
          </a:xfrm>
          <a:prstGeom prst="rect">
            <a:avLst/>
          </a:prstGeom>
          <a:gradFill>
            <a:gsLst>
              <a:gs pos="50000">
                <a:srgbClr val="2DA9E1"/>
              </a:gs>
              <a:gs pos="0">
                <a:srgbClr val="2DA9E1">
                  <a:alpha val="0"/>
                </a:srgbClr>
              </a:gs>
              <a:gs pos="100000">
                <a:srgbClr val="2DA9E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Text Placeholder 20">
            <a:extLst>
              <a:ext uri="{FF2B5EF4-FFF2-40B4-BE49-F238E27FC236}">
                <a16:creationId xmlns:a16="http://schemas.microsoft.com/office/drawing/2014/main" id="{E1DFF24A-6025-2847-8C93-29954BFB7B89}"/>
              </a:ext>
            </a:extLst>
          </p:cNvPr>
          <p:cNvSpPr>
            <a:spLocks noGrp="1"/>
          </p:cNvSpPr>
          <p:nvPr>
            <p:ph type="body" sz="quarter" idx="13" hasCustomPrompt="1"/>
          </p:nvPr>
        </p:nvSpPr>
        <p:spPr>
          <a:xfrm>
            <a:off x="3047999" y="2286000"/>
            <a:ext cx="6096000" cy="1719263"/>
          </a:xfrm>
          <a:solidFill>
            <a:srgbClr val="2DA9E1">
              <a:alpha val="89000"/>
            </a:srgbClr>
          </a:solidFill>
        </p:spPr>
        <p:txBody>
          <a:bodyPr wrap="square" lIns="365760" tIns="822960" rIns="274320" bIns="822960" anchor="ctr" anchorCtr="0">
            <a:noAutofit/>
          </a:bodyPr>
          <a:lstStyle>
            <a:lvl1pPr marL="0" indent="0">
              <a:buFont typeface="Arial" panose="020B0604020202020204" pitchFamily="34" charset="0"/>
              <a:buNone/>
              <a:tabLst/>
              <a:defRPr sz="2700" b="1" i="0">
                <a:solidFill>
                  <a:schemeClr val="bg1"/>
                </a:solidFill>
                <a:latin typeface="Arial" panose="020B0604020202020204" pitchFamily="34" charset="0"/>
                <a:cs typeface="Arial" panose="020B0604020202020204" pitchFamily="34" charset="0"/>
              </a:defRPr>
            </a:lvl1pPr>
            <a:lvl2pPr marL="7144" indent="0">
              <a:buFontTx/>
              <a:buNone/>
              <a:tabLst/>
              <a:defRPr sz="1800">
                <a:solidFill>
                  <a:schemeClr val="bg1"/>
                </a:solidFill>
                <a:latin typeface="Arial" panose="020B0604020202020204" pitchFamily="34" charset="0"/>
                <a:cs typeface="Arial" panose="020B0604020202020204" pitchFamily="34" charset="0"/>
              </a:defRPr>
            </a:lvl2pPr>
            <a:lvl3pPr marL="685800" indent="0">
              <a:buFontTx/>
              <a:buNone/>
              <a:defRPr/>
            </a:lvl3pPr>
            <a:lvl4pPr marL="1028700" indent="0">
              <a:buFontTx/>
              <a:buNone/>
              <a:defRPr/>
            </a:lvl4pPr>
            <a:lvl5pPr marL="1371600" indent="0">
              <a:buFontTx/>
              <a:buNone/>
              <a:defRPr/>
            </a:lvl5pPr>
          </a:lstStyle>
          <a:p>
            <a:pPr lvl="0"/>
            <a:r>
              <a:rPr lang="en-US"/>
              <a:t>Click to edit title</a:t>
            </a:r>
          </a:p>
          <a:p>
            <a:pPr lvl="1"/>
            <a:r>
              <a:rPr lang="en-US"/>
              <a:t>Click to edit subtitle</a:t>
            </a:r>
          </a:p>
        </p:txBody>
      </p:sp>
      <p:sp>
        <p:nvSpPr>
          <p:cNvPr id="8" name="Picture Placeholder 7">
            <a:extLst>
              <a:ext uri="{FF2B5EF4-FFF2-40B4-BE49-F238E27FC236}">
                <a16:creationId xmlns:a16="http://schemas.microsoft.com/office/drawing/2014/main" id="{5BF325BE-2842-ED44-AA94-79CCF33C88A8}"/>
              </a:ext>
            </a:extLst>
          </p:cNvPr>
          <p:cNvSpPr>
            <a:spLocks noGrp="1"/>
          </p:cNvSpPr>
          <p:nvPr>
            <p:ph type="pic" sz="quarter" idx="20" hasCustomPrompt="1"/>
          </p:nvPr>
        </p:nvSpPr>
        <p:spPr>
          <a:xfrm>
            <a:off x="0" y="0"/>
            <a:ext cx="3047577" cy="2286000"/>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3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10" name="Picture Placeholder 9">
            <a:extLst>
              <a:ext uri="{FF2B5EF4-FFF2-40B4-BE49-F238E27FC236}">
                <a16:creationId xmlns:a16="http://schemas.microsoft.com/office/drawing/2014/main" id="{9EFA87F5-C83A-3B48-90C3-9CCEFC50EE66}"/>
              </a:ext>
            </a:extLst>
          </p:cNvPr>
          <p:cNvSpPr>
            <a:spLocks noGrp="1"/>
          </p:cNvSpPr>
          <p:nvPr>
            <p:ph type="pic" sz="quarter" idx="21" hasCustomPrompt="1"/>
          </p:nvPr>
        </p:nvSpPr>
        <p:spPr>
          <a:xfrm>
            <a:off x="0" y="2286000"/>
            <a:ext cx="3047155" cy="1719263"/>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sz="13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4" name="Picture Placeholder 23">
            <a:extLst>
              <a:ext uri="{FF2B5EF4-FFF2-40B4-BE49-F238E27FC236}">
                <a16:creationId xmlns:a16="http://schemas.microsoft.com/office/drawing/2014/main" id="{CC9F1613-35F1-CD4F-A744-961CEC6D1C10}"/>
              </a:ext>
            </a:extLst>
          </p:cNvPr>
          <p:cNvSpPr>
            <a:spLocks noGrp="1"/>
          </p:cNvSpPr>
          <p:nvPr>
            <p:ph type="pic" sz="quarter" idx="22" hasCustomPrompt="1"/>
          </p:nvPr>
        </p:nvSpPr>
        <p:spPr>
          <a:xfrm>
            <a:off x="4766073" y="998935"/>
            <a:ext cx="1335881" cy="1287065"/>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sz="10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26" name="Picture Placeholder 25">
            <a:extLst>
              <a:ext uri="{FF2B5EF4-FFF2-40B4-BE49-F238E27FC236}">
                <a16:creationId xmlns:a16="http://schemas.microsoft.com/office/drawing/2014/main" id="{ACB7DC22-1F9C-4749-8B01-3657CB9BF7B6}"/>
              </a:ext>
            </a:extLst>
          </p:cNvPr>
          <p:cNvSpPr>
            <a:spLocks noGrp="1"/>
          </p:cNvSpPr>
          <p:nvPr>
            <p:ph type="pic" sz="quarter" idx="23" hasCustomPrompt="1"/>
          </p:nvPr>
        </p:nvSpPr>
        <p:spPr>
          <a:xfrm>
            <a:off x="4766073" y="0"/>
            <a:ext cx="1335881" cy="998935"/>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sz="10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 typeface="Arial" panose="020B0604020202020204" pitchFamily="34" charset="0"/>
              <a:buNone/>
              <a:tabLst/>
              <a:defRPr/>
            </a:pPr>
            <a:r>
              <a:rPr lang="en-US"/>
              <a:t>Click photo icon below to insert picture</a:t>
            </a:r>
            <a:br>
              <a:rPr lang="en-US"/>
            </a:br>
            <a:r>
              <a:rPr lang="en-US"/>
              <a:t>(if replacing picture, you will have to reset your crop area)</a:t>
            </a:r>
          </a:p>
          <a:p>
            <a:endParaRPr lang="en-US"/>
          </a:p>
        </p:txBody>
      </p:sp>
      <p:sp>
        <p:nvSpPr>
          <p:cNvPr id="30" name="Picture Placeholder 29">
            <a:extLst>
              <a:ext uri="{FF2B5EF4-FFF2-40B4-BE49-F238E27FC236}">
                <a16:creationId xmlns:a16="http://schemas.microsoft.com/office/drawing/2014/main" id="{AFC87A4C-B091-5A49-93B8-4E40D408A178}"/>
              </a:ext>
            </a:extLst>
          </p:cNvPr>
          <p:cNvSpPr>
            <a:spLocks noGrp="1"/>
          </p:cNvSpPr>
          <p:nvPr>
            <p:ph type="pic" sz="quarter" idx="24" hasCustomPrompt="1"/>
          </p:nvPr>
        </p:nvSpPr>
        <p:spPr>
          <a:xfrm>
            <a:off x="3047578" y="0"/>
            <a:ext cx="1718495" cy="2286000"/>
          </a:xfr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350">
                <a:solidFill>
                  <a:schemeClr val="bg1">
                    <a:lumMod val="65000"/>
                  </a:schemeClr>
                </a:solidFill>
              </a:defRPr>
            </a:lvl1pPr>
          </a:lstStyle>
          <a:p>
            <a:pPr marL="0" marR="0" lvl="0" indent="0" algn="l" defTabSz="685800" rtl="0" eaLnBrk="1" fontAlgn="auto" latinLnBrk="0" hangingPunct="1">
              <a:lnSpc>
                <a:spcPct val="90000"/>
              </a:lnSpc>
              <a:spcBef>
                <a:spcPts val="750"/>
              </a:spcBef>
              <a:spcAft>
                <a:spcPts val="0"/>
              </a:spcAft>
              <a:buClr>
                <a:schemeClr val="bg2"/>
              </a:buClr>
              <a:buSzTx/>
              <a:buFontTx/>
              <a:buNone/>
              <a:tabLst/>
              <a:defRPr/>
            </a:pPr>
            <a:r>
              <a:rPr lang="en-US"/>
              <a:t>Click photo icon below to insert picture</a:t>
            </a:r>
            <a:br>
              <a:rPr lang="en-US"/>
            </a:br>
            <a:r>
              <a:rPr lang="en-US"/>
              <a:t>(if replacing picture, you will have to reset your crop area)</a:t>
            </a:r>
          </a:p>
          <a:p>
            <a:endParaRPr lang="en-US"/>
          </a:p>
        </p:txBody>
      </p:sp>
      <p:sp>
        <p:nvSpPr>
          <p:cNvPr id="20" name="Text Placeholder 46">
            <a:extLst>
              <a:ext uri="{FF2B5EF4-FFF2-40B4-BE49-F238E27FC236}">
                <a16:creationId xmlns:a16="http://schemas.microsoft.com/office/drawing/2014/main" id="{885C2393-A49E-404D-B096-F9ADA920F578}"/>
              </a:ext>
            </a:extLst>
          </p:cNvPr>
          <p:cNvSpPr>
            <a:spLocks noGrp="1"/>
          </p:cNvSpPr>
          <p:nvPr>
            <p:ph type="body" sz="quarter" idx="25"/>
          </p:nvPr>
        </p:nvSpPr>
        <p:spPr>
          <a:xfrm>
            <a:off x="6472589" y="907189"/>
            <a:ext cx="2450306" cy="1044178"/>
          </a:xfrm>
          <a:effectLst>
            <a:outerShdw blurRad="50800" dist="38100" dir="2700000" algn="tl" rotWithShape="0">
              <a:prstClr val="black">
                <a:alpha val="40000"/>
              </a:prstClr>
            </a:outerShdw>
          </a:effectLst>
        </p:spPr>
        <p:txBody>
          <a:bodyPr lIns="0" rIns="0" bIns="0" anchor="b" anchorCtr="0">
            <a:noAutofit/>
          </a:bodyPr>
          <a:lstStyle>
            <a:lvl1pPr marL="5954" indent="0">
              <a:buFontTx/>
              <a:buNone/>
              <a:tabLst/>
              <a:defRPr sz="1200" b="1" i="0">
                <a:solidFill>
                  <a:schemeClr val="bg1"/>
                </a:solidFill>
                <a:latin typeface="Arial" panose="020B0604020202020204" pitchFamily="34" charset="0"/>
                <a:cs typeface="Arial" panose="020B0604020202020204" pitchFamily="34" charset="0"/>
              </a:defRPr>
            </a:lvl1pPr>
            <a:lvl2pPr marL="342900" indent="0">
              <a:buFontTx/>
              <a:buNone/>
              <a:defRPr b="0" i="0">
                <a:solidFill>
                  <a:schemeClr val="bg1"/>
                </a:solidFill>
                <a:latin typeface="Myriad Pro Cond" panose="020B0506030403020204" pitchFamily="34" charset="0"/>
              </a:defRPr>
            </a:lvl2pPr>
            <a:lvl3pPr marL="5954" indent="0">
              <a:buFontTx/>
              <a:buNone/>
              <a:tabLst/>
              <a:defRPr sz="1050" b="0" i="0">
                <a:solidFill>
                  <a:schemeClr val="bg1"/>
                </a:solidFill>
                <a:latin typeface="Arial" panose="020B0604020202020204" pitchFamily="34" charset="0"/>
                <a:cs typeface="Arial" panose="020B0604020202020204" pitchFamily="34" charset="0"/>
              </a:defRPr>
            </a:lvl3pPr>
            <a:lvl4pPr marL="1028700" indent="0">
              <a:buFontTx/>
              <a:buNone/>
              <a:defRPr b="0" i="0">
                <a:solidFill>
                  <a:schemeClr val="bg1"/>
                </a:solidFill>
                <a:latin typeface="Myriad Pro Cond" panose="020B0506030403020204" pitchFamily="34" charset="0"/>
              </a:defRPr>
            </a:lvl4pPr>
            <a:lvl5pPr marL="1371600" indent="0">
              <a:buFontTx/>
              <a:buNone/>
              <a:defRPr b="0" i="0">
                <a:solidFill>
                  <a:schemeClr val="bg1"/>
                </a:solidFill>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2CFF4D72-8A5C-D3B9-1D54-EE3E1981F7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12431" y="4277492"/>
            <a:ext cx="2956389" cy="671906"/>
          </a:xfrm>
          <a:prstGeom prst="rect">
            <a:avLst/>
          </a:prstGeom>
        </p:spPr>
      </p:pic>
      <p:pic>
        <p:nvPicPr>
          <p:cNvPr id="3" name="Picture 2">
            <a:extLst>
              <a:ext uri="{FF2B5EF4-FFF2-40B4-BE49-F238E27FC236}">
                <a16:creationId xmlns:a16="http://schemas.microsoft.com/office/drawing/2014/main" id="{3AA2C0DE-E63B-0AA4-62CB-4C7E3FDB80A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06122" y="4535027"/>
            <a:ext cx="1476375" cy="238125"/>
          </a:xfrm>
          <a:prstGeom prst="rect">
            <a:avLst/>
          </a:prstGeom>
        </p:spPr>
      </p:pic>
    </p:spTree>
    <p:extLst>
      <p:ext uri="{BB962C8B-B14F-4D97-AF65-F5344CB8AC3E}">
        <p14:creationId xmlns:p14="http://schemas.microsoft.com/office/powerpoint/2010/main" val="1422568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3840">
          <p15:clr>
            <a:srgbClr val="FBAE40"/>
          </p15:clr>
        </p15:guide>
        <p15:guide id="3" orient="horz" pos="1920">
          <p15:clr>
            <a:srgbClr val="FBAE40"/>
          </p15:clr>
        </p15:guide>
        <p15:guide id="4" pos="532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E45145C-885F-5140-8847-61B7025AB90A}"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5297715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66802A02-2C45-E948-99D1-DA1BA70F6C8F}"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3006459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8A529095-F3E6-3349-897F-88A3C9FD9131}"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6">
            <a:extLst>
              <a:ext uri="{FF2B5EF4-FFF2-40B4-BE49-F238E27FC236}">
                <a16:creationId xmlns:a16="http://schemas.microsoft.com/office/drawing/2014/main" id="{EE6D6083-77A6-334A-8C7F-A5F18D4F5F87}"/>
              </a:ext>
            </a:extLst>
          </p:cNvPr>
          <p:cNvSpPr>
            <a:spLocks noGrp="1"/>
          </p:cNvSpPr>
          <p:nvPr>
            <p:ph type="pic" sz="quarter" idx="13" hasCustomPrompt="1"/>
          </p:nvPr>
        </p:nvSpPr>
        <p:spPr>
          <a:xfrm>
            <a:off x="703660" y="1304926"/>
            <a:ext cx="7811690" cy="3245642"/>
          </a:xfrm>
          <a:prstGeom prst="rect">
            <a:avLst/>
          </a:prstGeom>
        </p:spPr>
        <p:txBody>
          <a:bodyPr/>
          <a:lstStyle>
            <a:lvl1pPr marL="0" marR="0" indent="0" algn="l" defTabSz="685800" rtl="0" eaLnBrk="1" fontAlgn="auto" latinLnBrk="0" hangingPunct="1">
              <a:lnSpc>
                <a:spcPct val="90000"/>
              </a:lnSpc>
              <a:spcBef>
                <a:spcPts val="750"/>
              </a:spcBef>
              <a:spcAft>
                <a:spcPts val="0"/>
              </a:spcAft>
              <a:buClr>
                <a:schemeClr val="bg2"/>
              </a:buClr>
              <a:buSzTx/>
              <a:buFontTx/>
              <a:buNone/>
              <a:tabLst/>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a:p>
            <a:endParaRPr lang="en-US"/>
          </a:p>
        </p:txBody>
      </p:sp>
    </p:spTree>
    <p:extLst>
      <p:ext uri="{BB962C8B-B14F-4D97-AF65-F5344CB8AC3E}">
        <p14:creationId xmlns:p14="http://schemas.microsoft.com/office/powerpoint/2010/main" val="77978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lank Ful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365512-1A58-B241-838D-EFAB0E25F8AF}"/>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CEE89965-9C98-C446-B0C8-8151A52702B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 name="IDAHO NATIONAL LABORATORY">
            <a:extLst>
              <a:ext uri="{FF2B5EF4-FFF2-40B4-BE49-F238E27FC236}">
                <a16:creationId xmlns:a16="http://schemas.microsoft.com/office/drawing/2014/main" id="{C9B294FD-1F7F-4240-B2BD-1DD570DF2EC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3B7FCA8-0804-4842-81DE-10811A82D400}"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7676469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4755259" y="1304926"/>
            <a:ext cx="3760091"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25FA574C-856D-B64C-9242-0559A7C85213}"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703612" y="1304926"/>
            <a:ext cx="3811238" cy="315528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4247198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3760091"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D608EED-AED7-4C44-B8E4-958677E6B247}"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7" name="Picture Placeholder 5">
            <a:extLst>
              <a:ext uri="{FF2B5EF4-FFF2-40B4-BE49-F238E27FC236}">
                <a16:creationId xmlns:a16="http://schemas.microsoft.com/office/drawing/2014/main" id="{705329EE-4FB4-5A4D-AB92-8FB39F637855}"/>
              </a:ext>
            </a:extLst>
          </p:cNvPr>
          <p:cNvSpPr>
            <a:spLocks noGrp="1"/>
          </p:cNvSpPr>
          <p:nvPr>
            <p:ph type="pic" sz="quarter" idx="13" hasCustomPrompt="1"/>
          </p:nvPr>
        </p:nvSpPr>
        <p:spPr>
          <a:xfrm>
            <a:off x="4704112" y="1304926"/>
            <a:ext cx="3811238" cy="315528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014188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ey Box Phot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EC5EE-7A70-7D44-877F-2A9D26623273}"/>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656B14B-619C-EA43-A68E-7C4F317AD144}"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22530905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C6338B92-5102-4647-82B0-5C9DE29142AD}"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2EFBD4CC-FEFF-654C-B1A3-229DA69D10FE}"/>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4086496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 Blue Box Photo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D6444-081A-D54B-830B-A94153C0EF14}"/>
              </a:ext>
            </a:extLst>
          </p:cNvPr>
          <p:cNvSpPr>
            <a:spLocks noGrp="1"/>
          </p:cNvSpPr>
          <p:nvPr>
            <p:ph idx="1" hasCustomPrompt="1"/>
          </p:nvPr>
        </p:nvSpPr>
        <p:spPr>
          <a:xfrm>
            <a:off x="703612" y="1304926"/>
            <a:ext cx="5028115" cy="3155280"/>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3E2DBA44-FAF3-5140-B80B-02ED418D0C45}"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8" name="Rectangle 7">
            <a:extLst>
              <a:ext uri="{FF2B5EF4-FFF2-40B4-BE49-F238E27FC236}">
                <a16:creationId xmlns:a16="http://schemas.microsoft.com/office/drawing/2014/main" id="{9B2EB56D-A175-2340-8316-CB2D73FC70C2}"/>
              </a:ext>
            </a:extLst>
          </p:cNvPr>
          <p:cNvSpPr/>
          <p:nvPr userDrawn="1"/>
        </p:nvSpPr>
        <p:spPr>
          <a:xfrm>
            <a:off x="6349327" y="0"/>
            <a:ext cx="2794673" cy="46783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Picture Placeholder 5">
            <a:extLst>
              <a:ext uri="{FF2B5EF4-FFF2-40B4-BE49-F238E27FC236}">
                <a16:creationId xmlns:a16="http://schemas.microsoft.com/office/drawing/2014/main" id="{AEB60818-A426-D644-9EEA-D2FB1CBDFB58}"/>
              </a:ext>
            </a:extLst>
          </p:cNvPr>
          <p:cNvSpPr>
            <a:spLocks noGrp="1"/>
          </p:cNvSpPr>
          <p:nvPr>
            <p:ph type="pic" sz="quarter" idx="13" hasCustomPrompt="1"/>
          </p:nvPr>
        </p:nvSpPr>
        <p:spPr>
          <a:xfrm>
            <a:off x="6653462" y="391716"/>
            <a:ext cx="2189748" cy="3263504"/>
          </a:xfrm>
          <a:prstGeom prst="rect">
            <a:avLst/>
          </a:prstGeom>
        </p:spPr>
        <p:txBody>
          <a:bodyPr>
            <a:normAutofit/>
          </a:bodyPr>
          <a:lstStyle>
            <a:lvl1pPr marL="0" indent="0">
              <a:buFontTx/>
              <a:buNone/>
              <a:defRPr sz="1650">
                <a:solidFill>
                  <a:schemeClr val="tx1">
                    <a:lumMod val="65000"/>
                    <a:lumOff val="35000"/>
                  </a:schemeClr>
                </a:solidFill>
              </a:defRPr>
            </a:lvl1pPr>
          </a:lstStyle>
          <a:p>
            <a:r>
              <a:rPr lang="en-US"/>
              <a:t>Click photo icon below to insert picture</a:t>
            </a:r>
            <a:br>
              <a:rPr lang="en-US"/>
            </a:br>
            <a:r>
              <a:rPr lang="en-US"/>
              <a:t>(if replacing picture, you will have to reset your crop area)</a:t>
            </a:r>
          </a:p>
        </p:txBody>
      </p:sp>
      <p:sp>
        <p:nvSpPr>
          <p:cNvPr id="10" name="Title 1">
            <a:extLst>
              <a:ext uri="{FF2B5EF4-FFF2-40B4-BE49-F238E27FC236}">
                <a16:creationId xmlns:a16="http://schemas.microsoft.com/office/drawing/2014/main" id="{080018A3-14FE-A04B-A3B4-D9AA55483B48}"/>
              </a:ext>
            </a:extLst>
          </p:cNvPr>
          <p:cNvSpPr>
            <a:spLocks noGrp="1"/>
          </p:cNvSpPr>
          <p:nvPr>
            <p:ph type="title" hasCustomPrompt="1"/>
          </p:nvPr>
        </p:nvSpPr>
        <p:spPr>
          <a:xfrm>
            <a:off x="703614" y="418952"/>
            <a:ext cx="5028113" cy="753922"/>
          </a:xfrm>
        </p:spPr>
        <p:txBody>
          <a:bodyPr/>
          <a:lstStyle/>
          <a:p>
            <a:r>
              <a:rPr lang="en-US"/>
              <a:t>Click to edit title</a:t>
            </a:r>
            <a:br>
              <a:rPr lang="en-US"/>
            </a:br>
            <a:r>
              <a:rPr lang="en-US"/>
              <a:t>(2 lines max)</a:t>
            </a:r>
          </a:p>
        </p:txBody>
      </p:sp>
    </p:spTree>
    <p:extLst>
      <p:ext uri="{BB962C8B-B14F-4D97-AF65-F5344CB8AC3E}">
        <p14:creationId xmlns:p14="http://schemas.microsoft.com/office/powerpoint/2010/main" val="5556976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ig Blue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46783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680662"/>
          </a:xfrm>
          <a:prstGeom prst="rect">
            <a:avLst/>
          </a:prstGeom>
          <a:noFill/>
        </p:spPr>
        <p:txBody>
          <a:bodyPr lIns="274320" tIns="365760" rIns="274320">
            <a:normAutofit/>
          </a:bodyPr>
          <a:lstStyle>
            <a:lvl1pPr marL="0" indent="0">
              <a:buFontTx/>
              <a:buNone/>
              <a:defRPr sz="2400" b="1" i="0">
                <a:solidFill>
                  <a:schemeClr val="bg1"/>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798534"/>
            <a:ext cx="3449240" cy="3386512"/>
          </a:xfrm>
          <a:prstGeom prst="rect">
            <a:avLst/>
          </a:prstGeom>
        </p:spPr>
        <p:txBody>
          <a:bodyPr lIns="0">
            <a:normAutofit/>
          </a:bodyPr>
          <a:lstStyle>
            <a:lvl1pPr marL="260747" indent="-257175">
              <a:buClr>
                <a:schemeClr val="bg1"/>
              </a:buClr>
              <a:tabLst/>
              <a:defRPr sz="1800">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18E0EB2D-D411-7140-8D9D-8ED4A4E194FE}"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467120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540686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ig Grey Box Bullets Righ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2CB96BB-242F-BC47-80BF-E45DB97245BA}"/>
              </a:ext>
            </a:extLst>
          </p:cNvPr>
          <p:cNvSpPr/>
          <p:nvPr userDrawn="1"/>
        </p:nvSpPr>
        <p:spPr>
          <a:xfrm>
            <a:off x="5132786" y="1"/>
            <a:ext cx="4010024" cy="46783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72FA9CB-507A-AA48-963A-8D5E37B7CF5B}"/>
              </a:ext>
            </a:extLst>
          </p:cNvPr>
          <p:cNvSpPr/>
          <p:nvPr userDrawn="1"/>
        </p:nvSpPr>
        <p:spPr>
          <a:xfrm>
            <a:off x="0" y="4751784"/>
            <a:ext cx="9144000"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7E79016F-99B0-6B40-B3F7-87F0068FC0E5}"/>
              </a:ext>
            </a:extLst>
          </p:cNvPr>
          <p:cNvSpPr/>
          <p:nvPr userDrawn="1"/>
        </p:nvSpPr>
        <p:spPr>
          <a:xfrm>
            <a:off x="0" y="4678347"/>
            <a:ext cx="9144000"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 name="IDAHO NATIONAL LABORATORY">
            <a:extLst>
              <a:ext uri="{FF2B5EF4-FFF2-40B4-BE49-F238E27FC236}">
                <a16:creationId xmlns:a16="http://schemas.microsoft.com/office/drawing/2014/main" id="{BD942965-6C07-5D4A-809D-5FC754D5902D}"/>
              </a:ext>
            </a:extLst>
          </p:cNvPr>
          <p:cNvPicPr>
            <a:picLocks noChangeAspect="1"/>
          </p:cNvPicPr>
          <p:nvPr userDrawn="1"/>
        </p:nvPicPr>
        <p:blipFill>
          <a:blip r:embed="rId2"/>
          <a:stretch>
            <a:fillRect/>
          </a:stretch>
        </p:blipFill>
        <p:spPr>
          <a:xfrm>
            <a:off x="6708438" y="4907756"/>
            <a:ext cx="2076450" cy="95250"/>
          </a:xfrm>
          <a:prstGeom prst="rect">
            <a:avLst/>
          </a:prstGeom>
        </p:spPr>
      </p:pic>
      <p:sp>
        <p:nvSpPr>
          <p:cNvPr id="14" name="Title Placeholder BIG box blue right">
            <a:extLst>
              <a:ext uri="{FF2B5EF4-FFF2-40B4-BE49-F238E27FC236}">
                <a16:creationId xmlns:a16="http://schemas.microsoft.com/office/drawing/2014/main" id="{AB7EA1D9-8A57-3143-9688-4BB8599F986F}"/>
              </a:ext>
            </a:extLst>
          </p:cNvPr>
          <p:cNvSpPr>
            <a:spLocks noGrp="1"/>
          </p:cNvSpPr>
          <p:nvPr>
            <p:ph type="body" sz="quarter" idx="14" hasCustomPrompt="1"/>
          </p:nvPr>
        </p:nvSpPr>
        <p:spPr>
          <a:xfrm>
            <a:off x="5137547" y="0"/>
            <a:ext cx="4005263" cy="680662"/>
          </a:xfrm>
          <a:prstGeom prst="rect">
            <a:avLst/>
          </a:prstGeom>
          <a:noFill/>
        </p:spPr>
        <p:txBody>
          <a:bodyPr lIns="274320" tIns="365760" rIns="274320">
            <a:normAutofit/>
          </a:bodyPr>
          <a:lstStyle>
            <a:lvl1pPr marL="0" indent="0">
              <a:buFontTx/>
              <a:buNone/>
              <a:defRPr sz="2400" b="1" i="0">
                <a:solidFill>
                  <a:schemeClr val="tx2"/>
                </a:solidFill>
                <a:latin typeface="Arial" panose="020B0604020202020204" pitchFamily="34" charset="0"/>
                <a:cs typeface="Arial" panose="020B0604020202020204" pitchFamily="34" charset="0"/>
              </a:defRPr>
            </a:lvl1pPr>
            <a:lvl2pPr marL="342900" indent="0">
              <a:buFontTx/>
              <a:buNone/>
              <a:defRPr>
                <a:solidFill>
                  <a:schemeClr val="bg1"/>
                </a:solidFill>
              </a:defRPr>
            </a:lvl2pPr>
            <a:lvl3pPr marL="685800" indent="0">
              <a:buFontTx/>
              <a:buNone/>
              <a:defRPr>
                <a:solidFill>
                  <a:schemeClr val="bg1"/>
                </a:solidFill>
              </a:defRPr>
            </a:lvl3pPr>
            <a:lvl4pPr marL="1028700" indent="0">
              <a:buFontTx/>
              <a:buNone/>
              <a:defRPr>
                <a:solidFill>
                  <a:schemeClr val="bg1"/>
                </a:solidFill>
              </a:defRPr>
            </a:lvl4pPr>
            <a:lvl5pPr marL="1371600" indent="0">
              <a:buFontTx/>
              <a:buNone/>
              <a:defRPr>
                <a:solidFill>
                  <a:schemeClr val="bg1"/>
                </a:solidFill>
              </a:defRPr>
            </a:lvl5pPr>
          </a:lstStyle>
          <a:p>
            <a:pPr lvl="0"/>
            <a:r>
              <a:rPr lang="en-US"/>
              <a:t>Click to edit box title</a:t>
            </a:r>
          </a:p>
        </p:txBody>
      </p:sp>
      <p:sp>
        <p:nvSpPr>
          <p:cNvPr id="15" name="Text Placeholder 2">
            <a:extLst>
              <a:ext uri="{FF2B5EF4-FFF2-40B4-BE49-F238E27FC236}">
                <a16:creationId xmlns:a16="http://schemas.microsoft.com/office/drawing/2014/main" id="{538B584E-1ECA-5646-9DA7-61B8110256F2}"/>
              </a:ext>
            </a:extLst>
          </p:cNvPr>
          <p:cNvSpPr>
            <a:spLocks noGrp="1"/>
          </p:cNvSpPr>
          <p:nvPr>
            <p:ph type="body" sz="quarter" idx="15" hasCustomPrompt="1"/>
          </p:nvPr>
        </p:nvSpPr>
        <p:spPr>
          <a:xfrm>
            <a:off x="5337711" y="798534"/>
            <a:ext cx="3449240" cy="3386512"/>
          </a:xfrm>
          <a:prstGeom prst="rect">
            <a:avLst/>
          </a:prstGeom>
        </p:spPr>
        <p:txBody>
          <a:bodyPr lIns="0">
            <a:normAutofit/>
          </a:bodyPr>
          <a:lstStyle>
            <a:lvl1pPr marL="260747" indent="-257175">
              <a:buClr>
                <a:schemeClr val="bg2"/>
              </a:buClr>
              <a:tabLst/>
              <a:defRPr sz="1800">
                <a:solidFill>
                  <a:schemeClr val="tx2"/>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bullet list</a:t>
            </a:r>
          </a:p>
        </p:txBody>
      </p:sp>
      <p:sp>
        <p:nvSpPr>
          <p:cNvPr id="4" name="Date Placeholder 3">
            <a:extLst>
              <a:ext uri="{FF2B5EF4-FFF2-40B4-BE49-F238E27FC236}">
                <a16:creationId xmlns:a16="http://schemas.microsoft.com/office/drawing/2014/main" id="{6A1E2218-371C-0D41-97AF-B220A81F8AD7}"/>
              </a:ext>
            </a:extLst>
          </p:cNvPr>
          <p:cNvSpPr>
            <a:spLocks noGrp="1"/>
          </p:cNvSpPr>
          <p:nvPr>
            <p:ph type="dt" sz="half" idx="10"/>
          </p:nvPr>
        </p:nvSpPr>
        <p:spPr/>
        <p:txBody>
          <a:bodyPr/>
          <a:lstStyle/>
          <a:p>
            <a:fld id="{BC463E78-60FC-414F-9C12-91128FB0A20C}" type="datetime1">
              <a:rPr lang="en-US" smtClean="0"/>
              <a:t>9/4/24</a:t>
            </a:fld>
            <a:endParaRPr lang="en-US"/>
          </a:p>
        </p:txBody>
      </p:sp>
      <p:sp>
        <p:nvSpPr>
          <p:cNvPr id="5" name="Footer Placeholder 4">
            <a:extLst>
              <a:ext uri="{FF2B5EF4-FFF2-40B4-BE49-F238E27FC236}">
                <a16:creationId xmlns:a16="http://schemas.microsoft.com/office/drawing/2014/main" id="{66B462E5-D969-3443-B549-CE7B6CCB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C785-2799-4146-A523-CFA98FEB93BC}"/>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16" name="Picture Placeholder">
            <a:extLst>
              <a:ext uri="{FF2B5EF4-FFF2-40B4-BE49-F238E27FC236}">
                <a16:creationId xmlns:a16="http://schemas.microsoft.com/office/drawing/2014/main" id="{6EF42CC7-103E-EA4C-89A2-543032DA331C}"/>
              </a:ext>
            </a:extLst>
          </p:cNvPr>
          <p:cNvSpPr>
            <a:spLocks noGrp="1"/>
          </p:cNvSpPr>
          <p:nvPr>
            <p:ph type="pic" sz="quarter" idx="13" hasCustomPrompt="1"/>
          </p:nvPr>
        </p:nvSpPr>
        <p:spPr>
          <a:xfrm>
            <a:off x="0" y="1"/>
            <a:ext cx="5132786" cy="4671200"/>
          </a:xfrm>
          <a:prstGeom prst="rect">
            <a:avLst/>
          </a:prstGeom>
        </p:spPr>
        <p:txBody>
          <a:bodyPr>
            <a:normAutofit/>
          </a:bodyPr>
          <a:lstStyle>
            <a:lvl1pPr marL="0" indent="0">
              <a:buFontTx/>
              <a:buNone/>
              <a:defRPr sz="1650">
                <a:solidFill>
                  <a:schemeClr val="bg1">
                    <a:lumMod val="65000"/>
                  </a:schemeClr>
                </a:solidFill>
              </a:defRPr>
            </a:lvl1pPr>
          </a:lstStyle>
          <a:p>
            <a:r>
              <a:rPr lang="en-US"/>
              <a:t>Click photo icon below to insert picture</a:t>
            </a:r>
            <a:br>
              <a:rPr lang="en-US"/>
            </a:br>
            <a:r>
              <a:rPr lang="en-US"/>
              <a:t>(if replacing picture, you will have to reset your crop area)</a:t>
            </a:r>
          </a:p>
        </p:txBody>
      </p:sp>
    </p:spTree>
    <p:extLst>
      <p:ext uri="{BB962C8B-B14F-4D97-AF65-F5344CB8AC3E}">
        <p14:creationId xmlns:p14="http://schemas.microsoft.com/office/powerpoint/2010/main" val="37681439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992-890C-EC4B-B676-6CCEF133B8F2}"/>
              </a:ext>
            </a:extLst>
          </p:cNvPr>
          <p:cNvSpPr>
            <a:spLocks noGrp="1"/>
          </p:cNvSpPr>
          <p:nvPr>
            <p:ph type="title" hasCustomPrompt="1"/>
          </p:nvPr>
        </p:nvSpPr>
        <p:spPr>
          <a:xfrm>
            <a:off x="703613" y="1282304"/>
            <a:ext cx="7806974" cy="2139553"/>
          </a:xfrm>
        </p:spPr>
        <p:txBody>
          <a:bodyPr anchor="ctr" anchorCtr="0"/>
          <a:lstStyle>
            <a:lvl1pPr>
              <a:defRPr sz="3600"/>
            </a:lvl1pPr>
          </a:lstStyle>
          <a:p>
            <a:r>
              <a:rPr lang="en-US"/>
              <a:t>Click to edit title</a:t>
            </a:r>
          </a:p>
        </p:txBody>
      </p:sp>
      <p:sp>
        <p:nvSpPr>
          <p:cNvPr id="3" name="Text Placeholder 2">
            <a:extLst>
              <a:ext uri="{FF2B5EF4-FFF2-40B4-BE49-F238E27FC236}">
                <a16:creationId xmlns:a16="http://schemas.microsoft.com/office/drawing/2014/main" id="{E55303FD-B916-FD4E-85C2-3EBF655BC1FB}"/>
              </a:ext>
            </a:extLst>
          </p:cNvPr>
          <p:cNvSpPr>
            <a:spLocks noGrp="1"/>
          </p:cNvSpPr>
          <p:nvPr>
            <p:ph type="body" idx="1" hasCustomPrompt="1"/>
          </p:nvPr>
        </p:nvSpPr>
        <p:spPr>
          <a:xfrm>
            <a:off x="703612" y="3442098"/>
            <a:ext cx="7806975"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subhead</a:t>
            </a:r>
          </a:p>
        </p:txBody>
      </p:sp>
      <p:sp>
        <p:nvSpPr>
          <p:cNvPr id="4" name="Date Placeholder 3">
            <a:extLst>
              <a:ext uri="{FF2B5EF4-FFF2-40B4-BE49-F238E27FC236}">
                <a16:creationId xmlns:a16="http://schemas.microsoft.com/office/drawing/2014/main" id="{2C8FDE18-9616-B043-9C71-522DAD29B023}"/>
              </a:ext>
            </a:extLst>
          </p:cNvPr>
          <p:cNvSpPr>
            <a:spLocks noGrp="1"/>
          </p:cNvSpPr>
          <p:nvPr>
            <p:ph type="dt" sz="half" idx="10"/>
          </p:nvPr>
        </p:nvSpPr>
        <p:spPr/>
        <p:txBody>
          <a:bodyPr/>
          <a:lstStyle/>
          <a:p>
            <a:fld id="{7CF8695B-90A3-4840-9ED8-234D0D12CD60}" type="datetime1">
              <a:rPr lang="en-US" smtClean="0"/>
              <a:t>9/4/24</a:t>
            </a:fld>
            <a:endParaRPr lang="en-US"/>
          </a:p>
        </p:txBody>
      </p:sp>
      <p:sp>
        <p:nvSpPr>
          <p:cNvPr id="5" name="Footer Placeholder 4">
            <a:extLst>
              <a:ext uri="{FF2B5EF4-FFF2-40B4-BE49-F238E27FC236}">
                <a16:creationId xmlns:a16="http://schemas.microsoft.com/office/drawing/2014/main" id="{D832FF7A-5905-EB40-919B-9225D0871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C7509E-6005-DB4B-9578-84532E5F8BFF}"/>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4150493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304926"/>
            <a:ext cx="3811238" cy="32635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304926"/>
            <a:ext cx="3811238" cy="3263504"/>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3DB8A099-1652-C140-A8C2-BB84BA1445F6}" type="datetime1">
              <a:rPr lang="en-US" smtClean="0"/>
              <a:t>9/4/24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Tree>
    <p:extLst>
      <p:ext uri="{BB962C8B-B14F-4D97-AF65-F5344CB8AC3E}">
        <p14:creationId xmlns:p14="http://schemas.microsoft.com/office/powerpoint/2010/main" val="1061428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40264-5F84-E569-4A8C-852FFEF90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6DB24-0E88-839D-B35A-E55AEBE848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C7C05B-DBF3-5F63-89B1-46C3EE5C355B}"/>
              </a:ext>
            </a:extLst>
          </p:cNvPr>
          <p:cNvSpPr>
            <a:spLocks noGrp="1"/>
          </p:cNvSpPr>
          <p:nvPr>
            <p:ph type="dt" sz="half" idx="10"/>
          </p:nvPr>
        </p:nvSpPr>
        <p:spPr/>
        <p:txBody>
          <a:bodyPr/>
          <a:lstStyle/>
          <a:p>
            <a:fld id="{3F0F292B-7630-41F7-9D50-7770772E0F09}" type="datetimeFigureOut">
              <a:rPr lang="en-US" smtClean="0"/>
              <a:t>9/4/24</a:t>
            </a:fld>
            <a:endParaRPr lang="en-US"/>
          </a:p>
        </p:txBody>
      </p:sp>
      <p:sp>
        <p:nvSpPr>
          <p:cNvPr id="5" name="Footer Placeholder 4">
            <a:extLst>
              <a:ext uri="{FF2B5EF4-FFF2-40B4-BE49-F238E27FC236}">
                <a16:creationId xmlns:a16="http://schemas.microsoft.com/office/drawing/2014/main" id="{4BB3F0D8-35BC-6A18-D851-86AC6E553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1E209-FE97-BA26-C1D8-084416623FB2}"/>
              </a:ext>
            </a:extLst>
          </p:cNvPr>
          <p:cNvSpPr>
            <a:spLocks noGrp="1"/>
          </p:cNvSpPr>
          <p:nvPr>
            <p:ph type="sldNum" sz="quarter" idx="12"/>
          </p:nvPr>
        </p:nvSpPr>
        <p:spPr/>
        <p:txBody>
          <a:bodyPr/>
          <a:lstStyle/>
          <a:p>
            <a:fld id="{C468815F-29DC-408C-BEF5-1783CB32C078}" type="slidenum">
              <a:rPr lang="en-US" smtClean="0"/>
              <a:t>‹#›</a:t>
            </a:fld>
            <a:endParaRPr lang="en-US"/>
          </a:p>
        </p:txBody>
      </p:sp>
      <p:pic>
        <p:nvPicPr>
          <p:cNvPr id="7" name="Picture 6" descr="Graphical user interface, application&#10;&#10;Description automatically generated">
            <a:extLst>
              <a:ext uri="{FF2B5EF4-FFF2-40B4-BE49-F238E27FC236}">
                <a16:creationId xmlns:a16="http://schemas.microsoft.com/office/drawing/2014/main" id="{E018E756-86B5-0D0C-F035-B42E3EC66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164065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0D34-E50C-7946-9657-29EA34F401D8}"/>
              </a:ext>
            </a:extLst>
          </p:cNvPr>
          <p:cNvSpPr>
            <a:spLocks noGrp="1"/>
          </p:cNvSpPr>
          <p:nvPr>
            <p:ph type="title" hasCustomPrompt="1"/>
          </p:nvPr>
        </p:nvSpPr>
        <p:spPr/>
        <p:txBody>
          <a:bodyPr/>
          <a:lstStyle/>
          <a:p>
            <a:r>
              <a:rPr lang="en-US"/>
              <a:t>Click to edit title</a:t>
            </a:r>
            <a:br>
              <a:rPr lang="en-US"/>
            </a:br>
            <a:r>
              <a:rPr lang="en-US"/>
              <a:t>(Reduce font for title longer than 2 lines)</a:t>
            </a:r>
          </a:p>
        </p:txBody>
      </p:sp>
      <p:sp>
        <p:nvSpPr>
          <p:cNvPr id="3" name="Content Placeholder 2">
            <a:extLst>
              <a:ext uri="{FF2B5EF4-FFF2-40B4-BE49-F238E27FC236}">
                <a16:creationId xmlns:a16="http://schemas.microsoft.com/office/drawing/2014/main" id="{3FBFFB48-1F38-8C46-B4B3-0871CA9880E3}"/>
              </a:ext>
            </a:extLst>
          </p:cNvPr>
          <p:cNvSpPr>
            <a:spLocks noGrp="1"/>
          </p:cNvSpPr>
          <p:nvPr>
            <p:ph sz="half" idx="1" hasCustomPrompt="1"/>
          </p:nvPr>
        </p:nvSpPr>
        <p:spPr>
          <a:xfrm>
            <a:off x="703612" y="1809750"/>
            <a:ext cx="3811238" cy="282297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C7F5AB-BF51-4044-8164-B8ADFB34B0A6}"/>
              </a:ext>
            </a:extLst>
          </p:cNvPr>
          <p:cNvSpPr>
            <a:spLocks noGrp="1"/>
          </p:cNvSpPr>
          <p:nvPr>
            <p:ph sz="half" idx="2" hasCustomPrompt="1"/>
          </p:nvPr>
        </p:nvSpPr>
        <p:spPr>
          <a:xfrm>
            <a:off x="4704112" y="1809750"/>
            <a:ext cx="3811238" cy="2822972"/>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3E568-D8E9-CE46-B564-4CAF0B6E4511}"/>
              </a:ext>
            </a:extLst>
          </p:cNvPr>
          <p:cNvSpPr>
            <a:spLocks noGrp="1"/>
          </p:cNvSpPr>
          <p:nvPr>
            <p:ph type="dt" sz="half" idx="10"/>
          </p:nvPr>
        </p:nvSpPr>
        <p:spPr/>
        <p:txBody>
          <a:bodyPr/>
          <a:lstStyle/>
          <a:p>
            <a:fld id="{EF491E5A-7DE1-DE41-B975-FFA087A9B1E0}" type="datetime1">
              <a:rPr lang="en-US" smtClean="0"/>
              <a:t>9/4/24</a:t>
            </a:fld>
            <a:endParaRPr lang="en-US"/>
          </a:p>
        </p:txBody>
      </p:sp>
      <p:sp>
        <p:nvSpPr>
          <p:cNvPr id="6" name="Footer Placeholder 5">
            <a:extLst>
              <a:ext uri="{FF2B5EF4-FFF2-40B4-BE49-F238E27FC236}">
                <a16:creationId xmlns:a16="http://schemas.microsoft.com/office/drawing/2014/main" id="{7C3C80FD-FB7C-F246-A242-07AFCB295C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FBDEBE-950D-C343-A00C-8D9FA1E33CE7}"/>
              </a:ext>
            </a:extLst>
          </p:cNvPr>
          <p:cNvSpPr>
            <a:spLocks noGrp="1"/>
          </p:cNvSpPr>
          <p:nvPr>
            <p:ph type="sldNum" sz="quarter" idx="12"/>
          </p:nvPr>
        </p:nvSpPr>
        <p:spPr/>
        <p:txBody>
          <a:bodyPr/>
          <a:lstStyle/>
          <a:p>
            <a:fld id="{82B577FA-F7D9-2C48-919F-F962E3BF952F}" type="slidenum">
              <a:rPr lang="en-US" smtClean="0"/>
              <a:t>‹#›</a:t>
            </a:fld>
            <a:endParaRPr lang="en-US"/>
          </a:p>
        </p:txBody>
      </p:sp>
      <p:sp>
        <p:nvSpPr>
          <p:cNvPr id="9" name="Text Placeholder 2">
            <a:extLst>
              <a:ext uri="{FF2B5EF4-FFF2-40B4-BE49-F238E27FC236}">
                <a16:creationId xmlns:a16="http://schemas.microsoft.com/office/drawing/2014/main" id="{172D795B-85F6-1F49-922A-F41317873070}"/>
              </a:ext>
            </a:extLst>
          </p:cNvPr>
          <p:cNvSpPr>
            <a:spLocks noGrp="1"/>
          </p:cNvSpPr>
          <p:nvPr>
            <p:ph type="body" idx="13" hasCustomPrompt="1"/>
          </p:nvPr>
        </p:nvSpPr>
        <p:spPr>
          <a:xfrm>
            <a:off x="703660"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1</a:t>
            </a:r>
          </a:p>
        </p:txBody>
      </p:sp>
      <p:sp>
        <p:nvSpPr>
          <p:cNvPr id="10" name="Text Placeholder 4">
            <a:extLst>
              <a:ext uri="{FF2B5EF4-FFF2-40B4-BE49-F238E27FC236}">
                <a16:creationId xmlns:a16="http://schemas.microsoft.com/office/drawing/2014/main" id="{B4E34B4F-F908-104C-90F3-5135E2E8C74D}"/>
              </a:ext>
            </a:extLst>
          </p:cNvPr>
          <p:cNvSpPr>
            <a:spLocks noGrp="1"/>
          </p:cNvSpPr>
          <p:nvPr>
            <p:ph type="body" sz="quarter" idx="3" hasCustomPrompt="1"/>
          </p:nvPr>
        </p:nvSpPr>
        <p:spPr>
          <a:xfrm>
            <a:off x="4702969" y="1191816"/>
            <a:ext cx="3811190" cy="575072"/>
          </a:xfrm>
        </p:spPr>
        <p:txBody>
          <a:bodyPr anchor="b"/>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subhead 2 </a:t>
            </a:r>
          </a:p>
        </p:txBody>
      </p:sp>
    </p:spTree>
    <p:extLst>
      <p:ext uri="{BB962C8B-B14F-4D97-AF65-F5344CB8AC3E}">
        <p14:creationId xmlns:p14="http://schemas.microsoft.com/office/powerpoint/2010/main" val="13495391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losing Slide Static">
    <p:spTree>
      <p:nvGrpSpPr>
        <p:cNvPr id="1" name=""/>
        <p:cNvGrpSpPr/>
        <p:nvPr/>
      </p:nvGrpSpPr>
      <p:grpSpPr>
        <a:xfrm>
          <a:off x="0" y="0"/>
          <a:ext cx="0" cy="0"/>
          <a:chOff x="0" y="0"/>
          <a:chExt cx="0" cy="0"/>
        </a:xfrm>
      </p:grpSpPr>
      <p:pic>
        <p:nvPicPr>
          <p:cNvPr id="10" name="07">
            <a:extLst>
              <a:ext uri="{FF2B5EF4-FFF2-40B4-BE49-F238E27FC236}">
                <a16:creationId xmlns:a16="http://schemas.microsoft.com/office/drawing/2014/main" id="{4647A912-5093-6043-8161-0D98167F24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52413"/>
            <a:ext cx="9144000" cy="5143500"/>
          </a:xfrm>
          <a:prstGeom prst="rect">
            <a:avLst/>
          </a:prstGeom>
        </p:spPr>
      </p:pic>
      <p:grpSp>
        <p:nvGrpSpPr>
          <p:cNvPr id="11" name="Bottom Bar">
            <a:extLst>
              <a:ext uri="{FF2B5EF4-FFF2-40B4-BE49-F238E27FC236}">
                <a16:creationId xmlns:a16="http://schemas.microsoft.com/office/drawing/2014/main" id="{DC935C4B-E372-E04B-8493-E90A79CBC7F4}"/>
              </a:ext>
            </a:extLst>
          </p:cNvPr>
          <p:cNvGrpSpPr/>
          <p:nvPr userDrawn="1"/>
        </p:nvGrpSpPr>
        <p:grpSpPr>
          <a:xfrm>
            <a:off x="0" y="4685810"/>
            <a:ext cx="9144000" cy="457689"/>
            <a:chOff x="0" y="6247747"/>
            <a:chExt cx="12192000" cy="610252"/>
          </a:xfrm>
        </p:grpSpPr>
        <p:sp>
          <p:nvSpPr>
            <p:cNvPr id="12" name="Rectangle 11">
              <a:extLst>
                <a:ext uri="{FF2B5EF4-FFF2-40B4-BE49-F238E27FC236}">
                  <a16:creationId xmlns:a16="http://schemas.microsoft.com/office/drawing/2014/main" id="{9A574F32-F3B5-224E-B6D3-DC767B30A5BE}"/>
                </a:ext>
              </a:extLst>
            </p:cNvPr>
            <p:cNvSpPr/>
            <p:nvPr/>
          </p:nvSpPr>
          <p:spPr>
            <a:xfrm>
              <a:off x="0" y="6334125"/>
              <a:ext cx="12192000" cy="5238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88EE050A-3114-2641-96C8-48D281A062A0}"/>
                </a:ext>
              </a:extLst>
            </p:cNvPr>
            <p:cNvSpPr/>
            <p:nvPr/>
          </p:nvSpPr>
          <p:spPr>
            <a:xfrm>
              <a:off x="0" y="6247747"/>
              <a:ext cx="12192000" cy="86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14" name="TextBox 13">
            <a:extLst>
              <a:ext uri="{FF2B5EF4-FFF2-40B4-BE49-F238E27FC236}">
                <a16:creationId xmlns:a16="http://schemas.microsoft.com/office/drawing/2014/main" id="{7F59F24B-A93D-B046-B78A-2C31137D1AC5}"/>
              </a:ext>
            </a:extLst>
          </p:cNvPr>
          <p:cNvSpPr txBox="1"/>
          <p:nvPr userDrawn="1"/>
        </p:nvSpPr>
        <p:spPr>
          <a:xfrm>
            <a:off x="2154306" y="3883863"/>
            <a:ext cx="4835388" cy="456087"/>
          </a:xfrm>
          <a:prstGeom prst="rect">
            <a:avLst/>
          </a:prstGeom>
          <a:noFill/>
        </p:spPr>
        <p:txBody>
          <a:bodyPr wrap="square" rtlCol="0">
            <a:spAutoFit/>
          </a:bodyPr>
          <a:lstStyle/>
          <a:p>
            <a:pPr algn="ctr"/>
            <a:r>
              <a:rPr lang="en-US" sz="788" i="1">
                <a:solidFill>
                  <a:schemeClr val="bg1">
                    <a:lumMod val="65000"/>
                  </a:schemeClr>
                </a:solidFill>
              </a:rPr>
              <a:t>Battelle Energy Alliance manages INL for the U.S. Department of Energy’s Office of Nuclear Energy. </a:t>
            </a:r>
            <a:br>
              <a:rPr lang="en-US" sz="788" i="1">
                <a:solidFill>
                  <a:schemeClr val="bg1">
                    <a:lumMod val="65000"/>
                  </a:schemeClr>
                </a:solidFill>
              </a:rPr>
            </a:br>
            <a:r>
              <a:rPr lang="en-US" sz="788" i="1">
                <a:solidFill>
                  <a:schemeClr val="bg1">
                    <a:lumMod val="65000"/>
                  </a:schemeClr>
                </a:solidFill>
              </a:rPr>
              <a:t>INL is the nation’s center for nuclear energy research and development, and also performs research </a:t>
            </a:r>
            <a:br>
              <a:rPr lang="en-US" sz="788" i="1">
                <a:solidFill>
                  <a:schemeClr val="bg1">
                    <a:lumMod val="65000"/>
                  </a:schemeClr>
                </a:solidFill>
              </a:rPr>
            </a:br>
            <a:r>
              <a:rPr lang="en-US" sz="788" i="1">
                <a:solidFill>
                  <a:schemeClr val="bg1">
                    <a:lumMod val="65000"/>
                  </a:schemeClr>
                </a:solidFill>
              </a:rPr>
              <a:t>in each of DOE’s strategic goal areas: energy, national security, science and the environment.</a:t>
            </a:r>
            <a:endParaRPr lang="en-US" sz="788">
              <a:solidFill>
                <a:schemeClr val="bg1">
                  <a:lumMod val="65000"/>
                </a:schemeClr>
              </a:solidFill>
            </a:endParaRPr>
          </a:p>
        </p:txBody>
      </p:sp>
      <p:sp>
        <p:nvSpPr>
          <p:cNvPr id="15" name="Web Address">
            <a:extLst>
              <a:ext uri="{FF2B5EF4-FFF2-40B4-BE49-F238E27FC236}">
                <a16:creationId xmlns:a16="http://schemas.microsoft.com/office/drawing/2014/main" id="{53FCC0DF-9440-B040-A076-DF507B404D83}"/>
              </a:ext>
            </a:extLst>
          </p:cNvPr>
          <p:cNvSpPr txBox="1"/>
          <p:nvPr userDrawn="1"/>
        </p:nvSpPr>
        <p:spPr>
          <a:xfrm>
            <a:off x="3075709" y="4813069"/>
            <a:ext cx="2992582" cy="253916"/>
          </a:xfrm>
          <a:prstGeom prst="rect">
            <a:avLst/>
          </a:prstGeom>
          <a:noFill/>
        </p:spPr>
        <p:txBody>
          <a:bodyPr wrap="square" rtlCol="0">
            <a:spAutoFit/>
          </a:bodyPr>
          <a:lstStyle/>
          <a:p>
            <a:pPr algn="ctr"/>
            <a:r>
              <a:rPr lang="en-US" sz="1050" spc="450">
                <a:solidFill>
                  <a:schemeClr val="bg1">
                    <a:alpha val="50000"/>
                  </a:schemeClr>
                </a:solidFill>
                <a:latin typeface="Arial Narrow" panose="020B0604020202020204" pitchFamily="34" charset="0"/>
                <a:cs typeface="Arial Narrow" panose="020B0604020202020204" pitchFamily="34" charset="0"/>
              </a:rPr>
              <a:t>WWW.INL.GOV</a:t>
            </a:r>
          </a:p>
        </p:txBody>
      </p:sp>
    </p:spTree>
    <p:extLst>
      <p:ext uri="{BB962C8B-B14F-4D97-AF65-F5344CB8AC3E}">
        <p14:creationId xmlns:p14="http://schemas.microsoft.com/office/powerpoint/2010/main" val="30775025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Closing Slide - Static">
    <p:spTree>
      <p:nvGrpSpPr>
        <p:cNvPr id="1" name=""/>
        <p:cNvGrpSpPr/>
        <p:nvPr/>
      </p:nvGrpSpPr>
      <p:grpSpPr>
        <a:xfrm>
          <a:off x="0" y="0"/>
          <a:ext cx="0" cy="0"/>
          <a:chOff x="0" y="0"/>
          <a:chExt cx="0" cy="0"/>
        </a:xfrm>
      </p:grpSpPr>
      <p:pic>
        <p:nvPicPr>
          <p:cNvPr id="4" name="Picture 3" descr="A white clouds in blue sky&#10;&#10;Description automatically generated">
            <a:extLst>
              <a:ext uri="{FF2B5EF4-FFF2-40B4-BE49-F238E27FC236}">
                <a16:creationId xmlns:a16="http://schemas.microsoft.com/office/drawing/2014/main" id="{3A3CC9E5-88CF-2F92-8B13-CD4A61F053CF}"/>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5" name="TextBox 4">
            <a:extLst>
              <a:ext uri="{FF2B5EF4-FFF2-40B4-BE49-F238E27FC236}">
                <a16:creationId xmlns:a16="http://schemas.microsoft.com/office/drawing/2014/main" id="{2F8FBFE0-802A-CDC3-1795-57F824DAD773}"/>
              </a:ext>
            </a:extLst>
          </p:cNvPr>
          <p:cNvSpPr txBox="1"/>
          <p:nvPr userDrawn="1"/>
        </p:nvSpPr>
        <p:spPr>
          <a:xfrm>
            <a:off x="600769" y="3375524"/>
            <a:ext cx="8035821" cy="577081"/>
          </a:xfrm>
          <a:prstGeom prst="rect">
            <a:avLst/>
          </a:prstGeom>
          <a:noFill/>
        </p:spPr>
        <p:txBody>
          <a:bodyPr wrap="square" rtlCol="0">
            <a:spAutoFit/>
          </a:bodyPr>
          <a:lstStyle/>
          <a:p>
            <a:pPr algn="ctr"/>
            <a:r>
              <a:rPr lang="en-US" sz="1050" i="1">
                <a:solidFill>
                  <a:schemeClr val="accent6">
                    <a:lumMod val="75000"/>
                  </a:schemeClr>
                </a:solidFill>
              </a:rPr>
              <a:t>Battelle Energy Alliance manages INL for the U.S. Department of Energy’s Office of Nuclear Energy. </a:t>
            </a:r>
            <a:br>
              <a:rPr lang="en-US" sz="1050" i="1">
                <a:solidFill>
                  <a:schemeClr val="accent6">
                    <a:lumMod val="75000"/>
                  </a:schemeClr>
                </a:solidFill>
              </a:rPr>
            </a:br>
            <a:r>
              <a:rPr lang="en-US" sz="1050" i="1">
                <a:solidFill>
                  <a:schemeClr val="accent6">
                    <a:lumMod val="75000"/>
                  </a:schemeClr>
                </a:solidFill>
              </a:rPr>
              <a:t>INL is the nation’s center for nuclear energy research and development, and also performs research </a:t>
            </a:r>
            <a:br>
              <a:rPr lang="en-US" sz="1050" i="1">
                <a:solidFill>
                  <a:schemeClr val="accent6">
                    <a:lumMod val="75000"/>
                  </a:schemeClr>
                </a:solidFill>
              </a:rPr>
            </a:br>
            <a:r>
              <a:rPr lang="en-US" sz="1050" i="1">
                <a:solidFill>
                  <a:schemeClr val="accent6">
                    <a:lumMod val="75000"/>
                  </a:schemeClr>
                </a:solidFill>
              </a:rPr>
              <a:t>in each of DOE’s strategic goal areas: energy, national security, science and the environment.</a:t>
            </a:r>
            <a:endParaRPr lang="en-US" sz="1050">
              <a:solidFill>
                <a:schemeClr val="accent6">
                  <a:lumMod val="75000"/>
                </a:schemeClr>
              </a:solidFill>
            </a:endParaRPr>
          </a:p>
        </p:txBody>
      </p:sp>
      <p:cxnSp>
        <p:nvCxnSpPr>
          <p:cNvPr id="6" name="Straight Connector 5">
            <a:extLst>
              <a:ext uri="{FF2B5EF4-FFF2-40B4-BE49-F238E27FC236}">
                <a16:creationId xmlns:a16="http://schemas.microsoft.com/office/drawing/2014/main" id="{8E668A10-C399-BF0B-B673-843D8EE7E727}"/>
              </a:ext>
            </a:extLst>
          </p:cNvPr>
          <p:cNvCxnSpPr>
            <a:cxnSpLocks/>
          </p:cNvCxnSpPr>
          <p:nvPr userDrawn="1"/>
        </p:nvCxnSpPr>
        <p:spPr>
          <a:xfrm>
            <a:off x="728870" y="3233258"/>
            <a:ext cx="7792278"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0B1EE0E-A3A1-DFFC-902E-62737DA9AB14}"/>
              </a:ext>
            </a:extLst>
          </p:cNvPr>
          <p:cNvPicPr>
            <a:picLocks noChangeAspect="1"/>
          </p:cNvPicPr>
          <p:nvPr userDrawn="1"/>
        </p:nvPicPr>
        <p:blipFill>
          <a:blip r:embed="rId3"/>
          <a:stretch>
            <a:fillRect/>
          </a:stretch>
        </p:blipFill>
        <p:spPr>
          <a:xfrm>
            <a:off x="2195075" y="4066712"/>
            <a:ext cx="4815840" cy="451485"/>
          </a:xfrm>
          <a:prstGeom prst="rect">
            <a:avLst/>
          </a:prstGeom>
        </p:spPr>
      </p:pic>
    </p:spTree>
    <p:extLst>
      <p:ext uri="{BB962C8B-B14F-4D97-AF65-F5344CB8AC3E}">
        <p14:creationId xmlns:p14="http://schemas.microsoft.com/office/powerpoint/2010/main" val="864982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0C73E6B7-D59B-BF4B-B69A-6F17790827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63" y="0"/>
            <a:ext cx="9134475" cy="5143500"/>
          </a:xfrm>
          <a:prstGeom prst="rect">
            <a:avLst/>
          </a:prstGeom>
        </p:spPr>
      </p:pic>
      <p:sp>
        <p:nvSpPr>
          <p:cNvPr id="13314" name="Rectangle 2"/>
          <p:cNvSpPr>
            <a:spLocks noGrp="1" noChangeArrowheads="1"/>
          </p:cNvSpPr>
          <p:nvPr>
            <p:ph type="ctrTitle"/>
          </p:nvPr>
        </p:nvSpPr>
        <p:spPr>
          <a:xfrm>
            <a:off x="1955166" y="1084341"/>
            <a:ext cx="5797550" cy="353174"/>
          </a:xfrm>
        </p:spPr>
        <p:txBody>
          <a:bodyPr anchor="b"/>
          <a:lstStyle>
            <a:lvl1pPr>
              <a:spcBef>
                <a:spcPct val="40000"/>
              </a:spcBef>
              <a:defRPr sz="2700">
                <a:solidFill>
                  <a:srgbClr val="7CBF26"/>
                </a:solidFill>
              </a:defRPr>
            </a:lvl1pPr>
          </a:lstStyle>
          <a:p>
            <a:r>
              <a:rPr lang="en-US" dirty="0"/>
              <a:t>Click to edit Master title style</a:t>
            </a:r>
          </a:p>
        </p:txBody>
      </p:sp>
      <p:sp>
        <p:nvSpPr>
          <p:cNvPr id="13435" name="Rectangle 123"/>
          <p:cNvSpPr>
            <a:spLocks noGrp="1" noChangeArrowheads="1"/>
          </p:cNvSpPr>
          <p:nvPr>
            <p:ph type="subTitle" sz="quarter" idx="1"/>
          </p:nvPr>
        </p:nvSpPr>
        <p:spPr>
          <a:xfrm>
            <a:off x="2167891" y="1712549"/>
            <a:ext cx="5775325" cy="571500"/>
          </a:xfrm>
        </p:spPr>
        <p:txBody>
          <a:bodyPr/>
          <a:lstStyle>
            <a:lvl1pPr marL="0" indent="0">
              <a:spcBef>
                <a:spcPct val="20000"/>
              </a:spcBef>
              <a:buFontTx/>
              <a:buNone/>
              <a:defRPr sz="1800" b="1">
                <a:solidFill>
                  <a:schemeClr val="bg1">
                    <a:lumMod val="75000"/>
                  </a:schemeClr>
                </a:solidFill>
              </a:defRPr>
            </a:lvl1pPr>
          </a:lstStyle>
          <a:p>
            <a:r>
              <a:rPr lang="en-US" dirty="0"/>
              <a:t>Click to edit Master subtitle style</a:t>
            </a:r>
          </a:p>
        </p:txBody>
      </p:sp>
      <p:sp>
        <p:nvSpPr>
          <p:cNvPr id="41" name="Rectangle 124"/>
          <p:cNvSpPr>
            <a:spLocks noGrp="1" noChangeArrowheads="1"/>
          </p:cNvSpPr>
          <p:nvPr>
            <p:ph type="dt" sz="quarter" idx="10"/>
          </p:nvPr>
        </p:nvSpPr>
        <p:spPr bwMode="auto">
          <a:xfrm>
            <a:off x="2411731" y="2404302"/>
            <a:ext cx="5775325" cy="3429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200">
                <a:solidFill>
                  <a:schemeClr val="bg1">
                    <a:lumMod val="75000"/>
                  </a:schemeClr>
                </a:solidFill>
                <a:latin typeface="+mn-lt"/>
                <a:ea typeface="+mn-ea"/>
              </a:defRPr>
            </a:lvl1pPr>
          </a:lstStyle>
          <a:p>
            <a:fld id="{303E1434-89D5-4136-B205-27008AA1FB2D}" type="datetimeFigureOut">
              <a:rPr lang="en-US" smtClean="0"/>
              <a:pPr/>
              <a:t>9/4/24</a:t>
            </a:fld>
            <a:endParaRPr lang="en-US" dirty="0"/>
          </a:p>
        </p:txBody>
      </p:sp>
      <p:sp>
        <p:nvSpPr>
          <p:cNvPr id="3" name="Rectangle 2"/>
          <p:cNvSpPr/>
          <p:nvPr userDrawn="1"/>
        </p:nvSpPr>
        <p:spPr>
          <a:xfrm>
            <a:off x="7943216" y="4842762"/>
            <a:ext cx="966931" cy="207749"/>
          </a:xfrm>
          <a:prstGeom prst="rect">
            <a:avLst/>
          </a:prstGeom>
        </p:spPr>
        <p:txBody>
          <a:bodyPr wrap="none">
            <a:spAutoFit/>
          </a:bodyPr>
          <a:lstStyle/>
          <a:p>
            <a:r>
              <a:rPr lang="nl-NL" sz="750" dirty="0">
                <a:solidFill>
                  <a:schemeClr val="bg1">
                    <a:lumMod val="65000"/>
                  </a:schemeClr>
                </a:solidFill>
              </a:rPr>
              <a:t>INL/MIS-18-50189</a:t>
            </a:r>
            <a:endParaRPr lang="en-US" sz="750" dirty="0">
              <a:solidFill>
                <a:schemeClr val="bg1">
                  <a:lumMod val="65000"/>
                </a:schemeClr>
              </a:solidFill>
            </a:endParaRPr>
          </a:p>
        </p:txBody>
      </p:sp>
    </p:spTree>
    <p:extLst>
      <p:ext uri="{BB962C8B-B14F-4D97-AF65-F5344CB8AC3E}">
        <p14:creationId xmlns:p14="http://schemas.microsoft.com/office/powerpoint/2010/main" val="1047576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6.emf"/><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6.emf"/><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6.emf"/><Relationship Id="rId2" Type="http://schemas.openxmlformats.org/officeDocument/2006/relationships/slideLayout" Target="../slideLayouts/slideLayout52.xml"/><Relationship Id="rId16"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6.emf"/><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58" r:id="rId7"/>
    <p:sldLayoutId id="21474837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91962E25-7596-944F-9A96-5842AC5C703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26" name="Rectangle 2"/>
          <p:cNvSpPr>
            <a:spLocks noGrp="1" noChangeArrowheads="1"/>
          </p:cNvSpPr>
          <p:nvPr>
            <p:ph type="title"/>
          </p:nvPr>
        </p:nvSpPr>
        <p:spPr bwMode="auto">
          <a:xfrm>
            <a:off x="455614" y="753666"/>
            <a:ext cx="8231187" cy="28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55614" y="1198961"/>
            <a:ext cx="8231187" cy="3393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09" name="Rectangle 85"/>
          <p:cNvSpPr>
            <a:spLocks noGrp="1" noChangeArrowheads="1"/>
          </p:cNvSpPr>
          <p:nvPr>
            <p:ph type="sldNum" sz="quarter" idx="4"/>
          </p:nvPr>
        </p:nvSpPr>
        <p:spPr bwMode="auto">
          <a:xfrm>
            <a:off x="8715375" y="4914900"/>
            <a:ext cx="260350" cy="9167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600">
                <a:latin typeface="Arial" charset="0"/>
              </a:defRPr>
            </a:lvl1pPr>
          </a:lstStyle>
          <a:p>
            <a:fld id="{5F868368-EC15-444D-9EFB-42436E21986C}" type="slidenum">
              <a:rPr lang="en-US" smtClean="0"/>
              <a:t>‹#›</a:t>
            </a:fld>
            <a:endParaRPr lang="en-US" dirty="0"/>
          </a:p>
        </p:txBody>
      </p:sp>
      <p:sp>
        <p:nvSpPr>
          <p:cNvPr id="1108" name="Rectangle 84"/>
          <p:cNvSpPr>
            <a:spLocks noGrp="1" noChangeArrowheads="1"/>
          </p:cNvSpPr>
          <p:nvPr>
            <p:ph type="ftr" sz="quarter" idx="3"/>
          </p:nvPr>
        </p:nvSpPr>
        <p:spPr bwMode="auto">
          <a:xfrm>
            <a:off x="6908800" y="4914901"/>
            <a:ext cx="1804988" cy="9233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600">
                <a:latin typeface="+mn-lt"/>
                <a:ea typeface="+mn-ea"/>
              </a:defRPr>
            </a:lvl1pPr>
          </a:lstStyle>
          <a:p>
            <a:endParaRPr lang="en-US" dirty="0"/>
          </a:p>
        </p:txBody>
      </p:sp>
    </p:spTree>
    <p:extLst>
      <p:ext uri="{BB962C8B-B14F-4D97-AF65-F5344CB8AC3E}">
        <p14:creationId xmlns:p14="http://schemas.microsoft.com/office/powerpoint/2010/main" val="5758607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81" r:id="rId9"/>
  </p:sldLayoutIdLst>
  <p:txStyles>
    <p:titleStyle>
      <a:lvl1pPr algn="l" rtl="0" eaLnBrk="1" fontAlgn="base" hangingPunct="1">
        <a:lnSpc>
          <a:spcPct val="85000"/>
        </a:lnSpc>
        <a:spcBef>
          <a:spcPct val="0"/>
        </a:spcBef>
        <a:spcAft>
          <a:spcPct val="0"/>
        </a:spcAft>
        <a:defRPr sz="2100" b="1" i="1">
          <a:solidFill>
            <a:srgbClr val="022170"/>
          </a:solidFill>
          <a:latin typeface="+mj-lt"/>
          <a:ea typeface="ＭＳ Ｐゴシック" charset="0"/>
          <a:cs typeface="+mj-cs"/>
        </a:defRPr>
      </a:lvl1pPr>
      <a:lvl2pPr algn="l" rtl="0" eaLnBrk="1" fontAlgn="base" hangingPunct="1">
        <a:lnSpc>
          <a:spcPct val="85000"/>
        </a:lnSpc>
        <a:spcBef>
          <a:spcPct val="0"/>
        </a:spcBef>
        <a:spcAft>
          <a:spcPct val="0"/>
        </a:spcAft>
        <a:defRPr sz="21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1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1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100" b="1" i="1">
          <a:solidFill>
            <a:srgbClr val="003663"/>
          </a:solidFill>
          <a:latin typeface="Arial" charset="0"/>
          <a:ea typeface="ＭＳ Ｐゴシック" charset="0"/>
        </a:defRPr>
      </a:lvl5pPr>
      <a:lvl6pPr marL="342900" algn="l" rtl="0" eaLnBrk="1" fontAlgn="base" hangingPunct="1">
        <a:lnSpc>
          <a:spcPct val="85000"/>
        </a:lnSpc>
        <a:spcBef>
          <a:spcPct val="0"/>
        </a:spcBef>
        <a:spcAft>
          <a:spcPct val="0"/>
        </a:spcAft>
        <a:defRPr sz="2100" b="1" i="1">
          <a:solidFill>
            <a:srgbClr val="003663"/>
          </a:solidFill>
          <a:latin typeface="Arial" charset="0"/>
        </a:defRPr>
      </a:lvl6pPr>
      <a:lvl7pPr marL="685800" algn="l" rtl="0" eaLnBrk="1" fontAlgn="base" hangingPunct="1">
        <a:lnSpc>
          <a:spcPct val="85000"/>
        </a:lnSpc>
        <a:spcBef>
          <a:spcPct val="0"/>
        </a:spcBef>
        <a:spcAft>
          <a:spcPct val="0"/>
        </a:spcAft>
        <a:defRPr sz="2100" b="1" i="1">
          <a:solidFill>
            <a:srgbClr val="003663"/>
          </a:solidFill>
          <a:latin typeface="Arial" charset="0"/>
        </a:defRPr>
      </a:lvl7pPr>
      <a:lvl8pPr marL="1028700" algn="l" rtl="0" eaLnBrk="1" fontAlgn="base" hangingPunct="1">
        <a:lnSpc>
          <a:spcPct val="85000"/>
        </a:lnSpc>
        <a:spcBef>
          <a:spcPct val="0"/>
        </a:spcBef>
        <a:spcAft>
          <a:spcPct val="0"/>
        </a:spcAft>
        <a:defRPr sz="2100" b="1" i="1">
          <a:solidFill>
            <a:srgbClr val="003663"/>
          </a:solidFill>
          <a:latin typeface="Arial" charset="0"/>
        </a:defRPr>
      </a:lvl8pPr>
      <a:lvl9pPr marL="1371600" algn="l" rtl="0" eaLnBrk="1" fontAlgn="base" hangingPunct="1">
        <a:lnSpc>
          <a:spcPct val="85000"/>
        </a:lnSpc>
        <a:spcBef>
          <a:spcPct val="0"/>
        </a:spcBef>
        <a:spcAft>
          <a:spcPct val="0"/>
        </a:spcAft>
        <a:defRPr sz="2100" b="1" i="1">
          <a:solidFill>
            <a:srgbClr val="003663"/>
          </a:solidFill>
          <a:latin typeface="Arial" charset="0"/>
        </a:defRPr>
      </a:lvl9pPr>
    </p:titleStyle>
    <p:bodyStyle>
      <a:lvl1pPr marL="172641" indent="-172641" algn="l" rtl="0" eaLnBrk="1" fontAlgn="base" hangingPunct="1">
        <a:lnSpc>
          <a:spcPct val="85000"/>
        </a:lnSpc>
        <a:spcBef>
          <a:spcPct val="40000"/>
        </a:spcBef>
        <a:spcAft>
          <a:spcPct val="0"/>
        </a:spcAft>
        <a:buClr>
          <a:srgbClr val="005875"/>
        </a:buClr>
        <a:buChar char="•"/>
        <a:defRPr sz="1500">
          <a:solidFill>
            <a:schemeClr val="tx1">
              <a:lumMod val="50000"/>
              <a:lumOff val="50000"/>
            </a:schemeClr>
          </a:solidFill>
          <a:latin typeface="+mn-lt"/>
          <a:ea typeface="ＭＳ Ｐゴシック" charset="0"/>
          <a:cs typeface="+mn-cs"/>
        </a:defRPr>
      </a:lvl1pPr>
      <a:lvl2pPr marL="513160" indent="-170260" algn="l" rtl="0" eaLnBrk="1" fontAlgn="base" hangingPunct="1">
        <a:lnSpc>
          <a:spcPct val="85000"/>
        </a:lnSpc>
        <a:spcBef>
          <a:spcPct val="20000"/>
        </a:spcBef>
        <a:spcAft>
          <a:spcPct val="0"/>
        </a:spcAft>
        <a:buClr>
          <a:srgbClr val="005875"/>
        </a:buClr>
        <a:buFont typeface="Times New Roman" charset="0"/>
        <a:buChar char="–"/>
        <a:defRPr sz="1500">
          <a:solidFill>
            <a:schemeClr val="tx1">
              <a:lumMod val="50000"/>
              <a:lumOff val="50000"/>
            </a:schemeClr>
          </a:solidFill>
          <a:latin typeface="+mn-lt"/>
          <a:ea typeface="ＭＳ Ｐゴシック" charset="0"/>
        </a:defRPr>
      </a:lvl2pPr>
      <a:lvl3pPr marL="857250" indent="-171450" algn="l" rtl="0" eaLnBrk="1" fontAlgn="base" hangingPunct="1">
        <a:lnSpc>
          <a:spcPct val="85000"/>
        </a:lnSpc>
        <a:spcBef>
          <a:spcPct val="20000"/>
        </a:spcBef>
        <a:spcAft>
          <a:spcPct val="0"/>
        </a:spcAft>
        <a:buClr>
          <a:srgbClr val="005875"/>
        </a:buClr>
        <a:buChar char="•"/>
        <a:defRPr sz="1500">
          <a:solidFill>
            <a:schemeClr val="tx1">
              <a:lumMod val="50000"/>
              <a:lumOff val="50000"/>
            </a:schemeClr>
          </a:solidFill>
          <a:latin typeface="+mn-lt"/>
          <a:ea typeface="ＭＳ Ｐゴシック" charset="0"/>
        </a:defRPr>
      </a:lvl3pPr>
      <a:lvl4pPr marL="1200150" indent="-171450" algn="l" rtl="0" eaLnBrk="1" fontAlgn="base" hangingPunct="1">
        <a:lnSpc>
          <a:spcPct val="85000"/>
        </a:lnSpc>
        <a:spcBef>
          <a:spcPct val="20000"/>
        </a:spcBef>
        <a:spcAft>
          <a:spcPct val="0"/>
        </a:spcAft>
        <a:buClr>
          <a:srgbClr val="005875"/>
        </a:buClr>
        <a:buFont typeface="Times New Roman" charset="0"/>
        <a:buChar char="–"/>
        <a:defRPr sz="1500">
          <a:solidFill>
            <a:schemeClr val="tx1">
              <a:lumMod val="50000"/>
              <a:lumOff val="50000"/>
            </a:schemeClr>
          </a:solidFill>
          <a:latin typeface="+mn-lt"/>
          <a:ea typeface="ＭＳ Ｐゴシック" charset="0"/>
        </a:defRPr>
      </a:lvl4pPr>
      <a:lvl5pPr marL="1543050" indent="-171450" algn="l" rtl="0" eaLnBrk="1" fontAlgn="base" hangingPunct="1">
        <a:lnSpc>
          <a:spcPct val="85000"/>
        </a:lnSpc>
        <a:spcBef>
          <a:spcPct val="20000"/>
        </a:spcBef>
        <a:spcAft>
          <a:spcPct val="0"/>
        </a:spcAft>
        <a:buClr>
          <a:srgbClr val="005875"/>
        </a:buClr>
        <a:buChar char="•"/>
        <a:defRPr sz="1500">
          <a:solidFill>
            <a:schemeClr val="tx1">
              <a:lumMod val="50000"/>
              <a:lumOff val="50000"/>
            </a:schemeClr>
          </a:solidFill>
          <a:latin typeface="+mn-lt"/>
          <a:ea typeface="ＭＳ Ｐゴシック" charset="0"/>
        </a:defRPr>
      </a:lvl5pPr>
      <a:lvl6pPr marL="1885950" indent="-171450" algn="l" rtl="0" eaLnBrk="1" fontAlgn="base" hangingPunct="1">
        <a:lnSpc>
          <a:spcPct val="85000"/>
        </a:lnSpc>
        <a:spcBef>
          <a:spcPct val="20000"/>
        </a:spcBef>
        <a:spcAft>
          <a:spcPct val="0"/>
        </a:spcAft>
        <a:buClr>
          <a:srgbClr val="FF6600"/>
        </a:buClr>
        <a:buChar char="•"/>
        <a:defRPr sz="1500">
          <a:solidFill>
            <a:schemeClr val="tx1"/>
          </a:solidFill>
          <a:latin typeface="+mn-lt"/>
        </a:defRPr>
      </a:lvl6pPr>
      <a:lvl7pPr marL="2228850" indent="-171450" algn="l" rtl="0" eaLnBrk="1" fontAlgn="base" hangingPunct="1">
        <a:lnSpc>
          <a:spcPct val="85000"/>
        </a:lnSpc>
        <a:spcBef>
          <a:spcPct val="20000"/>
        </a:spcBef>
        <a:spcAft>
          <a:spcPct val="0"/>
        </a:spcAft>
        <a:buClr>
          <a:srgbClr val="FF6600"/>
        </a:buClr>
        <a:buChar char="•"/>
        <a:defRPr sz="1500">
          <a:solidFill>
            <a:schemeClr val="tx1"/>
          </a:solidFill>
          <a:latin typeface="+mn-lt"/>
        </a:defRPr>
      </a:lvl7pPr>
      <a:lvl8pPr marL="2571750" indent="-171450" algn="l" rtl="0" eaLnBrk="1" fontAlgn="base" hangingPunct="1">
        <a:lnSpc>
          <a:spcPct val="85000"/>
        </a:lnSpc>
        <a:spcBef>
          <a:spcPct val="20000"/>
        </a:spcBef>
        <a:spcAft>
          <a:spcPct val="0"/>
        </a:spcAft>
        <a:buClr>
          <a:srgbClr val="FF6600"/>
        </a:buClr>
        <a:buChar char="•"/>
        <a:defRPr sz="1500">
          <a:solidFill>
            <a:schemeClr val="tx1"/>
          </a:solidFill>
          <a:latin typeface="+mn-lt"/>
        </a:defRPr>
      </a:lvl8pPr>
      <a:lvl9pPr marL="2914650" indent="-171450" algn="l" rtl="0" eaLnBrk="1" fontAlgn="base" hangingPunct="1">
        <a:lnSpc>
          <a:spcPct val="85000"/>
        </a:lnSpc>
        <a:spcBef>
          <a:spcPct val="20000"/>
        </a:spcBef>
        <a:spcAft>
          <a:spcPct val="0"/>
        </a:spcAft>
        <a:buClr>
          <a:srgbClr val="FF6600"/>
        </a:buClr>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6349327" y="4751784"/>
            <a:ext cx="2794673"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6349327" y="4678347"/>
            <a:ext cx="2794673"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6708438" y="4907756"/>
            <a:ext cx="2076450" cy="9525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703613" y="418952"/>
            <a:ext cx="7811736" cy="756598"/>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703613" y="1304926"/>
            <a:ext cx="7811737" cy="3263504"/>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4572001" y="4869657"/>
            <a:ext cx="1159727" cy="273844"/>
          </a:xfrm>
          <a:prstGeom prst="rect">
            <a:avLst/>
          </a:prstGeom>
        </p:spPr>
        <p:txBody>
          <a:bodyPr vert="horz" lIns="91440" tIns="45720" rIns="91440" bIns="155448" rtlCol="0" anchor="ctr"/>
          <a:lstStyle>
            <a:lvl1pPr algn="l">
              <a:defRPr sz="750">
                <a:solidFill>
                  <a:schemeClr val="accent6">
                    <a:lumMod val="40000"/>
                    <a:lumOff val="60000"/>
                  </a:schemeClr>
                </a:solidFill>
                <a:latin typeface="Arial" panose="020B0604020202020204" pitchFamily="34" charset="0"/>
                <a:cs typeface="Arial" panose="020B0604020202020204" pitchFamily="34" charset="0"/>
              </a:defRPr>
            </a:lvl1pPr>
          </a:lstStyle>
          <a:p>
            <a:fld id="{7A92D132-A5A5-4E57-8B24-A8CA6002DF33}" type="datetime1">
              <a:rPr lang="en-US" smtClean="0"/>
              <a:t>9/4/24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703612" y="4869657"/>
            <a:ext cx="3795050" cy="273844"/>
          </a:xfrm>
          <a:prstGeom prst="rect">
            <a:avLst/>
          </a:prstGeom>
        </p:spPr>
        <p:txBody>
          <a:bodyPr vert="horz" lIns="91440" tIns="45720" rIns="91440" bIns="155448" rtlCol="0" anchor="ctr"/>
          <a:lstStyle>
            <a:lvl1pPr algn="ctr">
              <a:defRPr sz="750">
                <a:solidFill>
                  <a:schemeClr val="accent6">
                    <a:lumMod val="40000"/>
                    <a:lumOff val="60000"/>
                  </a:schemeClr>
                </a:solidFill>
                <a:latin typeface="Arial" panose="020B0604020202020204" pitchFamily="34" charset="0"/>
                <a:cs typeface="Arial" panose="020B0604020202020204" pitchFamily="34" charset="0"/>
              </a:defRPr>
            </a:lvl1pPr>
          </a:lstStyle>
          <a:p>
            <a:r>
              <a:rPr lang="en-US"/>
              <a:t>Business Sensitive</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16265" y="4869657"/>
            <a:ext cx="325821" cy="273844"/>
          </a:xfrm>
          <a:prstGeom prst="rect">
            <a:avLst/>
          </a:prstGeom>
        </p:spPr>
        <p:txBody>
          <a:bodyPr vert="horz" lIns="91440" tIns="45720" rIns="91440" bIns="155448" rtlCol="0" anchor="ctr"/>
          <a:lstStyle>
            <a:lvl1pPr algn="ctr">
              <a:defRPr sz="75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1" y="391716"/>
            <a:ext cx="558350" cy="410393"/>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96914582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hf hdr="0" dt="0"/>
  <p:txStyles>
    <p:titleStyle>
      <a:lvl1pPr algn="l" defTabSz="685800" rtl="0" eaLnBrk="1" latinLnBrk="0" hangingPunct="1">
        <a:lnSpc>
          <a:spcPct val="90000"/>
        </a:lnSpc>
        <a:spcBef>
          <a:spcPct val="0"/>
        </a:spcBef>
        <a:buNone/>
        <a:defRPr sz="2100" b="1" i="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6349327" y="4751784"/>
            <a:ext cx="2794673"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6349327" y="4678347"/>
            <a:ext cx="2794673"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20"/>
          <a:stretch>
            <a:fillRect/>
          </a:stretch>
        </p:blipFill>
        <p:spPr>
          <a:xfrm>
            <a:off x="6708438" y="4907756"/>
            <a:ext cx="2076450" cy="9525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703613" y="418952"/>
            <a:ext cx="7811736" cy="756598"/>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703613" y="1304926"/>
            <a:ext cx="7811737" cy="3263504"/>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4572001" y="4869657"/>
            <a:ext cx="1159727" cy="273844"/>
          </a:xfrm>
          <a:prstGeom prst="rect">
            <a:avLst/>
          </a:prstGeom>
        </p:spPr>
        <p:txBody>
          <a:bodyPr vert="horz" lIns="91440" tIns="45720" rIns="91440" bIns="155448" rtlCol="0" anchor="ctr"/>
          <a:lstStyle>
            <a:lvl1pPr algn="l">
              <a:defRPr sz="750">
                <a:solidFill>
                  <a:schemeClr val="accent6">
                    <a:lumMod val="40000"/>
                    <a:lumOff val="60000"/>
                  </a:schemeClr>
                </a:solidFill>
                <a:latin typeface="Arial" panose="020B0604020202020204" pitchFamily="34" charset="0"/>
                <a:cs typeface="Arial" panose="020B0604020202020204" pitchFamily="34" charset="0"/>
              </a:defRPr>
            </a:lvl1pPr>
          </a:lstStyle>
          <a:p>
            <a:fld id="{AD710FA9-78C3-438D-9E1F-DBAFE1F9B6F3}" type="datetime1">
              <a:rPr lang="en-US" smtClean="0"/>
              <a:t>9/4/24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703612" y="4869657"/>
            <a:ext cx="3795050" cy="273844"/>
          </a:xfrm>
          <a:prstGeom prst="rect">
            <a:avLst/>
          </a:prstGeom>
        </p:spPr>
        <p:txBody>
          <a:bodyPr vert="horz" lIns="91440" tIns="45720" rIns="91440" bIns="155448" rtlCol="0" anchor="ctr"/>
          <a:lstStyle>
            <a:lvl1pPr algn="ctr">
              <a:defRPr sz="750">
                <a:solidFill>
                  <a:schemeClr val="accent6">
                    <a:lumMod val="40000"/>
                    <a:lumOff val="60000"/>
                  </a:schemeClr>
                </a:solidFill>
                <a:latin typeface="Arial" panose="020B0604020202020204" pitchFamily="34" charset="0"/>
                <a:cs typeface="Arial" panose="020B0604020202020204" pitchFamily="34" charset="0"/>
              </a:defRPr>
            </a:lvl1pPr>
          </a:lstStyle>
          <a:p>
            <a:r>
              <a:rPr lang="en-US"/>
              <a:t>Business Sensitive</a:t>
            </a:r>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16265" y="4869657"/>
            <a:ext cx="325821" cy="273844"/>
          </a:xfrm>
          <a:prstGeom prst="rect">
            <a:avLst/>
          </a:prstGeom>
        </p:spPr>
        <p:txBody>
          <a:bodyPr vert="horz" lIns="91440" tIns="45720" rIns="91440" bIns="155448" rtlCol="0" anchor="ctr"/>
          <a:lstStyle>
            <a:lvl1pPr algn="ctr">
              <a:defRPr sz="75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1" y="391716"/>
            <a:ext cx="558350" cy="410393"/>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97461252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hdr="0" ftr="0" dt="0"/>
  <p:txStyles>
    <p:titleStyle>
      <a:lvl1pPr algn="l" defTabSz="6858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6349327" y="4751784"/>
            <a:ext cx="2794673"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6349327" y="4678347"/>
            <a:ext cx="2794673"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7"/>
          <a:stretch>
            <a:fillRect/>
          </a:stretch>
        </p:blipFill>
        <p:spPr>
          <a:xfrm>
            <a:off x="6708438" y="4907756"/>
            <a:ext cx="2076450" cy="9525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703613" y="418952"/>
            <a:ext cx="7811736" cy="756598"/>
          </a:xfrm>
          <a:prstGeom prst="rect">
            <a:avLst/>
          </a:prstGeom>
        </p:spPr>
        <p:txBody>
          <a:bodyPr vert="horz" lIns="0" tIns="0" rIns="91440" bIns="45720" rtlCol="0" anchor="t" anchorCtr="0">
            <a:noAutofit/>
          </a:bodyPr>
          <a:lstStyle/>
          <a:p>
            <a:r>
              <a:rPr lang="en-US" dirty="0"/>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703613" y="1304926"/>
            <a:ext cx="7811737" cy="3263504"/>
          </a:xfrm>
          <a:prstGeom prst="rect">
            <a:avLst/>
          </a:prstGeom>
        </p:spPr>
        <p:txBody>
          <a:bodyPr vert="horz" lIns="0" tIns="0" rIns="91440" bIns="45720" rtlCol="0">
            <a:no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4572001" y="4869657"/>
            <a:ext cx="1159727" cy="273844"/>
          </a:xfrm>
          <a:prstGeom prst="rect">
            <a:avLst/>
          </a:prstGeom>
        </p:spPr>
        <p:txBody>
          <a:bodyPr vert="horz" lIns="91440" tIns="45720" rIns="91440" bIns="155448" rtlCol="0" anchor="ctr"/>
          <a:lstStyle>
            <a:lvl1pPr algn="l">
              <a:defRPr sz="75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703612" y="4869657"/>
            <a:ext cx="3795050" cy="273844"/>
          </a:xfrm>
          <a:prstGeom prst="rect">
            <a:avLst/>
          </a:prstGeom>
        </p:spPr>
        <p:txBody>
          <a:bodyPr vert="horz" lIns="91440" tIns="45720" rIns="91440" bIns="155448" rtlCol="0" anchor="ctr"/>
          <a:lstStyle>
            <a:lvl1pPr algn="ctr">
              <a:defRPr sz="75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16265" y="4869657"/>
            <a:ext cx="325821" cy="273844"/>
          </a:xfrm>
          <a:prstGeom prst="rect">
            <a:avLst/>
          </a:prstGeom>
        </p:spPr>
        <p:txBody>
          <a:bodyPr vert="horz" lIns="91440" tIns="45720" rIns="91440" bIns="155448" rtlCol="0" anchor="ctr"/>
          <a:lstStyle>
            <a:lvl1pPr algn="ctr">
              <a:defRPr sz="75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dirty="0"/>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1" y="391716"/>
            <a:ext cx="558350" cy="410393"/>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2647765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hdr="0" ftr="0" dt="0"/>
  <p:txStyles>
    <p:titleStyle>
      <a:lvl1pPr algn="l" defTabSz="6858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B3FEC5-4760-DC48-B91E-CFC0C33F63A9}"/>
              </a:ext>
            </a:extLst>
          </p:cNvPr>
          <p:cNvSpPr/>
          <p:nvPr userDrawn="1"/>
        </p:nvSpPr>
        <p:spPr>
          <a:xfrm>
            <a:off x="6349327" y="4751784"/>
            <a:ext cx="2794673" cy="391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3AEAE68D-24FC-6749-A309-042231DB68DA}"/>
              </a:ext>
            </a:extLst>
          </p:cNvPr>
          <p:cNvSpPr/>
          <p:nvPr userDrawn="1"/>
        </p:nvSpPr>
        <p:spPr>
          <a:xfrm>
            <a:off x="6349327" y="4678347"/>
            <a:ext cx="2794673" cy="734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8" name="IDAHO NATIONAL LABORATORY">
            <a:extLst>
              <a:ext uri="{FF2B5EF4-FFF2-40B4-BE49-F238E27FC236}">
                <a16:creationId xmlns:a16="http://schemas.microsoft.com/office/drawing/2014/main" id="{C491F914-E346-2146-A51D-D37D67DBC113}"/>
              </a:ext>
            </a:extLst>
          </p:cNvPr>
          <p:cNvPicPr>
            <a:picLocks noChangeAspect="1"/>
          </p:cNvPicPr>
          <p:nvPr userDrawn="1"/>
        </p:nvPicPr>
        <p:blipFill>
          <a:blip r:embed="rId19"/>
          <a:stretch>
            <a:fillRect/>
          </a:stretch>
        </p:blipFill>
        <p:spPr>
          <a:xfrm>
            <a:off x="6708438" y="4907756"/>
            <a:ext cx="2076450" cy="95250"/>
          </a:xfrm>
          <a:prstGeom prst="rect">
            <a:avLst/>
          </a:prstGeom>
        </p:spPr>
      </p:pic>
      <p:sp>
        <p:nvSpPr>
          <p:cNvPr id="2" name="Title Placeholder 1">
            <a:extLst>
              <a:ext uri="{FF2B5EF4-FFF2-40B4-BE49-F238E27FC236}">
                <a16:creationId xmlns:a16="http://schemas.microsoft.com/office/drawing/2014/main" id="{D682502A-5BF2-8845-923F-AAF24377FEFD}"/>
              </a:ext>
            </a:extLst>
          </p:cNvPr>
          <p:cNvSpPr>
            <a:spLocks noGrp="1"/>
          </p:cNvSpPr>
          <p:nvPr>
            <p:ph type="title"/>
          </p:nvPr>
        </p:nvSpPr>
        <p:spPr>
          <a:xfrm>
            <a:off x="703613" y="418952"/>
            <a:ext cx="7811736" cy="756598"/>
          </a:xfrm>
          <a:prstGeom prst="rect">
            <a:avLst/>
          </a:prstGeom>
        </p:spPr>
        <p:txBody>
          <a:bodyPr vert="horz" lIns="0" tIns="0" rIns="91440" bIns="45720" rtlCol="0" anchor="t" anchorCtr="0">
            <a:noAutofit/>
          </a:bodyPr>
          <a:lstStyle/>
          <a:p>
            <a:r>
              <a:rPr lang="en-US"/>
              <a:t>Click to edit Master title</a:t>
            </a:r>
          </a:p>
        </p:txBody>
      </p:sp>
      <p:sp>
        <p:nvSpPr>
          <p:cNvPr id="3" name="Text Placeholder 2">
            <a:extLst>
              <a:ext uri="{FF2B5EF4-FFF2-40B4-BE49-F238E27FC236}">
                <a16:creationId xmlns:a16="http://schemas.microsoft.com/office/drawing/2014/main" id="{3C7B4A4D-34FE-994A-AFE8-DCF682312F44}"/>
              </a:ext>
            </a:extLst>
          </p:cNvPr>
          <p:cNvSpPr>
            <a:spLocks noGrp="1"/>
          </p:cNvSpPr>
          <p:nvPr>
            <p:ph type="body" idx="1"/>
          </p:nvPr>
        </p:nvSpPr>
        <p:spPr>
          <a:xfrm>
            <a:off x="703613" y="1304926"/>
            <a:ext cx="7811737" cy="3263504"/>
          </a:xfrm>
          <a:prstGeom prst="rect">
            <a:avLst/>
          </a:prstGeom>
        </p:spPr>
        <p:txBody>
          <a:bodyPr vert="horz" lIns="0" tIns="0" rIns="91440" bIns="45720" rtlCol="0">
            <a:no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0CF24-C629-E54C-BA9B-20518F01F087}"/>
              </a:ext>
            </a:extLst>
          </p:cNvPr>
          <p:cNvSpPr>
            <a:spLocks noGrp="1"/>
          </p:cNvSpPr>
          <p:nvPr>
            <p:ph type="dt" sz="half" idx="2"/>
          </p:nvPr>
        </p:nvSpPr>
        <p:spPr>
          <a:xfrm>
            <a:off x="4572001" y="4869657"/>
            <a:ext cx="1159727" cy="273844"/>
          </a:xfrm>
          <a:prstGeom prst="rect">
            <a:avLst/>
          </a:prstGeom>
        </p:spPr>
        <p:txBody>
          <a:bodyPr vert="horz" lIns="91440" tIns="45720" rIns="91440" bIns="155448" rtlCol="0" anchor="ctr"/>
          <a:lstStyle>
            <a:lvl1pPr algn="l">
              <a:defRPr sz="750">
                <a:solidFill>
                  <a:schemeClr val="accent6">
                    <a:lumMod val="40000"/>
                    <a:lumOff val="60000"/>
                  </a:schemeClr>
                </a:solidFill>
                <a:latin typeface="Arial" panose="020B0604020202020204" pitchFamily="34" charset="0"/>
                <a:cs typeface="Arial" panose="020B0604020202020204" pitchFamily="34" charset="0"/>
              </a:defRPr>
            </a:lvl1pPr>
          </a:lstStyle>
          <a:p>
            <a:fld id="{D5F3C9D8-EDAF-4D4D-9731-D644C373821E}" type="datetime1">
              <a:rPr lang="en-US" smtClean="0"/>
              <a:t>9/4/24</a:t>
            </a:fld>
            <a:endParaRPr lang="en-US"/>
          </a:p>
        </p:txBody>
      </p:sp>
      <p:sp>
        <p:nvSpPr>
          <p:cNvPr id="5" name="Footer Placeholder 4">
            <a:extLst>
              <a:ext uri="{FF2B5EF4-FFF2-40B4-BE49-F238E27FC236}">
                <a16:creationId xmlns:a16="http://schemas.microsoft.com/office/drawing/2014/main" id="{73334D85-E219-4F49-88C8-4DC17F06DE96}"/>
              </a:ext>
            </a:extLst>
          </p:cNvPr>
          <p:cNvSpPr>
            <a:spLocks noGrp="1"/>
          </p:cNvSpPr>
          <p:nvPr>
            <p:ph type="ftr" sz="quarter" idx="3"/>
          </p:nvPr>
        </p:nvSpPr>
        <p:spPr>
          <a:xfrm>
            <a:off x="703612" y="4869657"/>
            <a:ext cx="3795050" cy="273844"/>
          </a:xfrm>
          <a:prstGeom prst="rect">
            <a:avLst/>
          </a:prstGeom>
        </p:spPr>
        <p:txBody>
          <a:bodyPr vert="horz" lIns="91440" tIns="45720" rIns="91440" bIns="155448" rtlCol="0" anchor="ctr"/>
          <a:lstStyle>
            <a:lvl1pPr algn="ctr">
              <a:defRPr sz="750">
                <a:solidFill>
                  <a:schemeClr val="accent6">
                    <a:lumMod val="40000"/>
                    <a:lumOff val="60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E57F2A8-2F01-4745-8AFB-4EEC8D271DA8}"/>
              </a:ext>
            </a:extLst>
          </p:cNvPr>
          <p:cNvSpPr>
            <a:spLocks noGrp="1"/>
          </p:cNvSpPr>
          <p:nvPr>
            <p:ph type="sldNum" sz="quarter" idx="4"/>
          </p:nvPr>
        </p:nvSpPr>
        <p:spPr>
          <a:xfrm>
            <a:off x="116265" y="4869657"/>
            <a:ext cx="325821" cy="273844"/>
          </a:xfrm>
          <a:prstGeom prst="rect">
            <a:avLst/>
          </a:prstGeom>
        </p:spPr>
        <p:txBody>
          <a:bodyPr vert="horz" lIns="91440" tIns="45720" rIns="91440" bIns="155448" rtlCol="0" anchor="ctr"/>
          <a:lstStyle>
            <a:lvl1pPr algn="ctr">
              <a:defRPr sz="750" b="1">
                <a:solidFill>
                  <a:schemeClr val="accent6">
                    <a:lumMod val="40000"/>
                    <a:lumOff val="60000"/>
                  </a:schemeClr>
                </a:solidFill>
                <a:latin typeface="Arial" panose="020B0604020202020204" pitchFamily="34" charset="0"/>
                <a:cs typeface="Arial" panose="020B0604020202020204" pitchFamily="34" charset="0"/>
              </a:defRPr>
            </a:lvl1pPr>
          </a:lstStyle>
          <a:p>
            <a:fld id="{82B577FA-F7D9-2C48-919F-F962E3BF952F}" type="slidenum">
              <a:rPr lang="en-US" smtClean="0"/>
              <a:pPr/>
              <a:t>‹#›</a:t>
            </a:fld>
            <a:endParaRPr lang="en-US"/>
          </a:p>
        </p:txBody>
      </p:sp>
      <p:grpSp>
        <p:nvGrpSpPr>
          <p:cNvPr id="15" name="blue/green box top">
            <a:extLst>
              <a:ext uri="{FF2B5EF4-FFF2-40B4-BE49-F238E27FC236}">
                <a16:creationId xmlns:a16="http://schemas.microsoft.com/office/drawing/2014/main" id="{2FE8E780-1DE8-B245-8215-3ECC2513C073}"/>
              </a:ext>
            </a:extLst>
          </p:cNvPr>
          <p:cNvGrpSpPr/>
          <p:nvPr userDrawn="1"/>
        </p:nvGrpSpPr>
        <p:grpSpPr>
          <a:xfrm>
            <a:off x="1" y="391716"/>
            <a:ext cx="558350" cy="410393"/>
            <a:chOff x="0" y="711956"/>
            <a:chExt cx="3721100" cy="620205"/>
          </a:xfrm>
        </p:grpSpPr>
        <p:sp>
          <p:nvSpPr>
            <p:cNvPr id="16" name="Rectangle 15">
              <a:extLst>
                <a:ext uri="{FF2B5EF4-FFF2-40B4-BE49-F238E27FC236}">
                  <a16:creationId xmlns:a16="http://schemas.microsoft.com/office/drawing/2014/main" id="{20A2A1D5-CB4B-1A40-8711-4F412AA9927B}"/>
                </a:ext>
              </a:extLst>
            </p:cNvPr>
            <p:cNvSpPr/>
            <p:nvPr userDrawn="1"/>
          </p:nvSpPr>
          <p:spPr>
            <a:xfrm rot="10800000">
              <a:off x="0" y="711956"/>
              <a:ext cx="3721100" cy="522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92B5F476-DD08-5B45-A331-21193BD3472A}"/>
                </a:ext>
              </a:extLst>
            </p:cNvPr>
            <p:cNvSpPr/>
            <p:nvPr userDrawn="1"/>
          </p:nvSpPr>
          <p:spPr>
            <a:xfrm rot="10800000">
              <a:off x="0" y="1234244"/>
              <a:ext cx="3721100" cy="979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extLst>
      <p:ext uri="{BB962C8B-B14F-4D97-AF65-F5344CB8AC3E}">
        <p14:creationId xmlns:p14="http://schemas.microsoft.com/office/powerpoint/2010/main" val="165975744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hdr="0" ftr="0" dt="0"/>
  <p:txStyles>
    <p:titleStyle>
      <a:lvl1pPr algn="l" defTabSz="685800" rtl="0" eaLnBrk="1" latinLnBrk="0" hangingPunct="1">
        <a:lnSpc>
          <a:spcPct val="90000"/>
        </a:lnSpc>
        <a:spcBef>
          <a:spcPct val="0"/>
        </a:spcBef>
        <a:buNone/>
        <a:defRPr sz="2100" b="1" i="0"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650" b="0" i="0" kern="1200">
          <a:solidFill>
            <a:schemeClr val="tx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2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doi.org/10.2172/2341591" TargetMode="External"/><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31_D707059D.xml"/><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chart" Target="../charts/chart2.xml"/><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microsoft.com/office/2014/relationships/chartEx" Target="../charts/chartEx2.xml"/><Relationship Id="rId7" Type="http://schemas.openxmlformats.org/officeDocument/2006/relationships/image" Target="../media/image71.jpeg"/><Relationship Id="rId2" Type="http://schemas.openxmlformats.org/officeDocument/2006/relationships/chart" Target="../charts/chart3.xml"/><Relationship Id="rId1" Type="http://schemas.openxmlformats.org/officeDocument/2006/relationships/slideLayout" Target="../slideLayouts/slideLayout52.xml"/><Relationship Id="rId6" Type="http://schemas.openxmlformats.org/officeDocument/2006/relationships/hyperlink" Target="https://fuelcycleoptions.inl.gov/Shared%20Documents/Nuclear-Reactor-Capital-Cost-Reduction-Pathway-Tool.pdf" TargetMode="External"/><Relationship Id="rId5" Type="http://schemas.openxmlformats.org/officeDocument/2006/relationships/hyperlink" Target="https://www.osti.gov/biblio/2361138" TargetMode="External"/><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FF086_B8ECD3CC.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8" Type="http://schemas.openxmlformats.org/officeDocument/2006/relationships/chart" Target="../charts/chart8.xml"/><Relationship Id="rId3" Type="http://schemas.microsoft.com/office/2018/10/relationships/comments" Target="../comments/modernComment_7FFFC6CB_A7FE3DD.xml"/><Relationship Id="rId7"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image" Target="../media/image71.jpeg"/></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microsoft.com/office/2018/10/relationships/comments" Target="../comments/modernComment_104_EEF09BB3.xml"/><Relationship Id="rId21" Type="http://schemas.openxmlformats.org/officeDocument/2006/relationships/image" Target="../media/image40.png"/><Relationship Id="rId34" Type="http://schemas.openxmlformats.org/officeDocument/2006/relationships/image" Target="../media/image53.sv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emf"/><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 Id="rId35" Type="http://schemas.openxmlformats.org/officeDocument/2006/relationships/image" Target="../media/image54.png"/><Relationship Id="rId8"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C6C3_D62DD7B3.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3E8503_CA9C9175.xml"/><Relationship Id="rId2" Type="http://schemas.openxmlformats.org/officeDocument/2006/relationships/notesSlide" Target="../notesSlides/notesSlide8.xml"/><Relationship Id="rId1" Type="http://schemas.openxmlformats.org/officeDocument/2006/relationships/slideLayout" Target="../slideLayouts/slideLayout67.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microsoft.com/office/2018/10/relationships/comments" Target="../comments/modernComment_7FFFC6C9_4537120D.xml"/><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3" cy="5143501"/>
          </a:xfrm>
          <a:prstGeom prst="rect">
            <a:avLst/>
          </a:prstGeom>
          <a:noFill/>
          <a:ln>
            <a:noFill/>
          </a:ln>
        </p:spPr>
      </p:pic>
      <p:sp>
        <p:nvSpPr>
          <p:cNvPr id="55" name="Google Shape;55;p13"/>
          <p:cNvSpPr txBox="1">
            <a:spLocks noGrp="1"/>
          </p:cNvSpPr>
          <p:nvPr>
            <p:ph type="ctrTitle"/>
          </p:nvPr>
        </p:nvSpPr>
        <p:spPr>
          <a:xfrm>
            <a:off x="933150" y="1259050"/>
            <a:ext cx="7277700" cy="70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400" b="1" i="1" dirty="0">
                <a:solidFill>
                  <a:schemeClr val="lt1"/>
                </a:solidFill>
              </a:rPr>
              <a:t>Advaned Nuclear Technology Update, Timeline, and Economics</a:t>
            </a:r>
            <a:endParaRPr sz="3400" b="1" i="1" dirty="0">
              <a:solidFill>
                <a:schemeClr val="lt1"/>
              </a:solidFill>
            </a:endParaRPr>
          </a:p>
        </p:txBody>
      </p:sp>
      <p:sp>
        <p:nvSpPr>
          <p:cNvPr id="56" name="Google Shape;56;p13"/>
          <p:cNvSpPr txBox="1">
            <a:spLocks noGrp="1"/>
          </p:cNvSpPr>
          <p:nvPr>
            <p:ph type="subTitle" idx="1"/>
          </p:nvPr>
        </p:nvSpPr>
        <p:spPr>
          <a:xfrm>
            <a:off x="1101969" y="2370575"/>
            <a:ext cx="7777255" cy="1720779"/>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US" b="1" dirty="0">
                <a:solidFill>
                  <a:schemeClr val="lt1"/>
                </a:solidFill>
              </a:rPr>
              <a:t>September 5, 2024</a:t>
            </a:r>
          </a:p>
          <a:p>
            <a:pPr marL="0" lvl="0" indent="0" algn="l" rtl="0">
              <a:spcBef>
                <a:spcPts val="0"/>
              </a:spcBef>
              <a:spcAft>
                <a:spcPts val="0"/>
              </a:spcAft>
              <a:buNone/>
            </a:pPr>
            <a:endParaRPr lang="en-US" b="1" dirty="0">
              <a:solidFill>
                <a:schemeClr val="lt1"/>
              </a:solidFill>
            </a:endParaRPr>
          </a:p>
          <a:p>
            <a:pPr marL="0" lvl="0" indent="0" algn="l" rtl="0">
              <a:spcBef>
                <a:spcPts val="0"/>
              </a:spcBef>
              <a:spcAft>
                <a:spcPts val="0"/>
              </a:spcAft>
              <a:buNone/>
            </a:pPr>
            <a:r>
              <a:rPr lang="en-US" b="1" dirty="0">
                <a:solidFill>
                  <a:schemeClr val="lt1"/>
                </a:solidFill>
              </a:rPr>
              <a:t>Mary Lou Dunzik-Gougar, Professor of Nuclear Engineering on sabbatical with INL</a:t>
            </a:r>
          </a:p>
          <a:p>
            <a:pPr marL="0" lvl="0" indent="0" algn="l" rtl="0">
              <a:spcBef>
                <a:spcPts val="0"/>
              </a:spcBef>
              <a:spcAft>
                <a:spcPts val="0"/>
              </a:spcAft>
              <a:buNone/>
            </a:pPr>
            <a:r>
              <a:rPr lang="en-US" b="1" dirty="0">
                <a:solidFill>
                  <a:schemeClr val="lt1"/>
                </a:solidFill>
              </a:rPr>
              <a:t>Chris Lohse, GAIN Innovation and Technology Manager</a:t>
            </a:r>
          </a:p>
          <a:p>
            <a:pPr marL="0" lvl="0" indent="0" algn="l" rtl="0">
              <a:spcBef>
                <a:spcPts val="0"/>
              </a:spcBef>
              <a:spcAft>
                <a:spcPts val="0"/>
              </a:spcAft>
              <a:buNone/>
            </a:pPr>
            <a:endParaRPr lang="en-US" b="1" dirty="0">
              <a:solidFill>
                <a:schemeClr val="lt1"/>
              </a:solidFill>
            </a:endParaRPr>
          </a:p>
          <a:p>
            <a:pPr marL="0" lvl="0" indent="0" algn="l" rtl="0">
              <a:spcBef>
                <a:spcPts val="0"/>
              </a:spcBef>
              <a:spcAft>
                <a:spcPts val="0"/>
              </a:spcAft>
              <a:buNone/>
            </a:pPr>
            <a:r>
              <a:rPr lang="en-US" b="1" dirty="0">
                <a:solidFill>
                  <a:schemeClr val="lt1"/>
                </a:solidFill>
              </a:rPr>
              <a:t>Florida Public Service Commission Nuclear Workshop</a:t>
            </a:r>
          </a:p>
          <a:p>
            <a:pPr marL="0" lvl="0" indent="0" algn="l" rtl="0">
              <a:spcBef>
                <a:spcPts val="0"/>
              </a:spcBef>
              <a:spcAft>
                <a:spcPts val="0"/>
              </a:spcAft>
              <a:buNone/>
            </a:pPr>
            <a:r>
              <a:rPr lang="en-US" b="1" dirty="0">
                <a:solidFill>
                  <a:schemeClr val="lt1"/>
                </a:solidFill>
              </a:rPr>
              <a:t>Tallahassee, FL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ateway for Accelerated Innovation in Nuclear - Newsroom">
            <a:extLst>
              <a:ext uri="{FF2B5EF4-FFF2-40B4-BE49-F238E27FC236}">
                <a16:creationId xmlns:a16="http://schemas.microsoft.com/office/drawing/2014/main" id="{BE311E49-8DC7-D15F-9F1F-8E3E08522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0704" y="41534"/>
            <a:ext cx="1909196" cy="6909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0C79ED2-0319-55F9-EBF2-4160B9B8F71A}"/>
              </a:ext>
            </a:extLst>
          </p:cNvPr>
          <p:cNvSpPr>
            <a:spLocks noGrp="1"/>
          </p:cNvSpPr>
          <p:nvPr>
            <p:ph type="title"/>
          </p:nvPr>
        </p:nvSpPr>
        <p:spPr>
          <a:xfrm>
            <a:off x="666131" y="315228"/>
            <a:ext cx="5318178" cy="756598"/>
          </a:xfrm>
        </p:spPr>
        <p:txBody>
          <a:bodyPr/>
          <a:lstStyle/>
          <a:p>
            <a:r>
              <a:rPr lang="en-US" dirty="0"/>
              <a:t>GAIN Meta-Analysis of Advanced Reactor Cost Estimation</a:t>
            </a:r>
          </a:p>
        </p:txBody>
      </p:sp>
      <p:sp>
        <p:nvSpPr>
          <p:cNvPr id="3" name="Content Placeholder 2">
            <a:extLst>
              <a:ext uri="{FF2B5EF4-FFF2-40B4-BE49-F238E27FC236}">
                <a16:creationId xmlns:a16="http://schemas.microsoft.com/office/drawing/2014/main" id="{9B6029F1-A2A4-0299-4859-18E9CA03631F}"/>
              </a:ext>
            </a:extLst>
          </p:cNvPr>
          <p:cNvSpPr>
            <a:spLocks noGrp="1"/>
          </p:cNvSpPr>
          <p:nvPr>
            <p:ph idx="1"/>
          </p:nvPr>
        </p:nvSpPr>
        <p:spPr>
          <a:xfrm>
            <a:off x="304801" y="1304926"/>
            <a:ext cx="3980466" cy="3263504"/>
          </a:xfrm>
        </p:spPr>
        <p:txBody>
          <a:bodyPr/>
          <a:lstStyle/>
          <a:p>
            <a:r>
              <a:rPr lang="en-US" sz="1200" dirty="0"/>
              <a:t>Meta-study of cost estimation reports for advanced reactors</a:t>
            </a:r>
          </a:p>
          <a:p>
            <a:r>
              <a:rPr lang="en-US" sz="1200" dirty="0"/>
              <a:t>Focus on detailed bottom-up estimates to ensure cross-comparison</a:t>
            </a:r>
          </a:p>
          <a:p>
            <a:r>
              <a:rPr lang="en-US" sz="1200" dirty="0"/>
              <a:t>Compiling, mapping, and processing all datasets</a:t>
            </a:r>
          </a:p>
          <a:p>
            <a:r>
              <a:rPr lang="en-US" sz="1200" dirty="0"/>
              <a:t>Analyzing trends and potential ranges for users</a:t>
            </a:r>
          </a:p>
          <a:p>
            <a:r>
              <a:rPr lang="en-US" sz="1200" dirty="0"/>
              <a:t>Intent 1: Provide high-level costs for NREL ATB and other databases</a:t>
            </a:r>
          </a:p>
          <a:p>
            <a:r>
              <a:rPr lang="en-US" sz="1200" dirty="0"/>
              <a:t>Intent 2: Make detailed Code of Account (COA)-based database openly available on GAIN website</a:t>
            </a:r>
          </a:p>
          <a:p>
            <a:r>
              <a:rPr lang="en-US" sz="1200" dirty="0"/>
              <a:t>Focus group meeting weekly. Includes representatives from Utilities, academia, think tanks, NGOs, vendors</a:t>
            </a:r>
          </a:p>
          <a:p>
            <a:endParaRPr lang="en-US" sz="1200" dirty="0"/>
          </a:p>
        </p:txBody>
      </p:sp>
      <p:sp>
        <p:nvSpPr>
          <p:cNvPr id="4" name="Slide Number Placeholder 3">
            <a:extLst>
              <a:ext uri="{FF2B5EF4-FFF2-40B4-BE49-F238E27FC236}">
                <a16:creationId xmlns:a16="http://schemas.microsoft.com/office/drawing/2014/main" id="{FF11A92F-7C6E-7DBC-35D8-D40954B9A8C0}"/>
              </a:ext>
            </a:extLst>
          </p:cNvPr>
          <p:cNvSpPr>
            <a:spLocks noGrp="1"/>
          </p:cNvSpPr>
          <p:nvPr>
            <p:ph type="sldNum" sz="quarter" idx="12"/>
          </p:nvPr>
        </p:nvSpPr>
        <p:spPr/>
        <p:txBody>
          <a:bodyPr/>
          <a:lstStyle/>
          <a:p>
            <a:pPr defTabSz="685800">
              <a:buClrTx/>
            </a:pPr>
            <a:fld id="{82B577FA-F7D9-2C48-919F-F962E3BF952F}" type="slidenum">
              <a:rPr lang="en-US" kern="1200">
                <a:solidFill>
                  <a:srgbClr val="59595C">
                    <a:lumMod val="40000"/>
                    <a:lumOff val="60000"/>
                  </a:srgbClr>
                </a:solidFill>
                <a:ea typeface="+mn-ea"/>
              </a:rPr>
              <a:pPr defTabSz="685800">
                <a:buClrTx/>
              </a:pPr>
              <a:t>10</a:t>
            </a:fld>
            <a:endParaRPr lang="en-US" kern="1200">
              <a:solidFill>
                <a:srgbClr val="59595C">
                  <a:lumMod val="40000"/>
                  <a:lumOff val="60000"/>
                </a:srgbClr>
              </a:solidFill>
              <a:ea typeface="+mn-ea"/>
            </a:endParaRPr>
          </a:p>
        </p:txBody>
      </p:sp>
      <p:graphicFrame>
        <p:nvGraphicFramePr>
          <p:cNvPr id="6" name="Chart 5">
            <a:extLst>
              <a:ext uri="{FF2B5EF4-FFF2-40B4-BE49-F238E27FC236}">
                <a16:creationId xmlns:a16="http://schemas.microsoft.com/office/drawing/2014/main" id="{300899F8-2033-6818-B52B-EFA575551C6F}"/>
              </a:ext>
            </a:extLst>
          </p:cNvPr>
          <p:cNvGraphicFramePr>
            <a:graphicFrameLocks/>
          </p:cNvGraphicFramePr>
          <p:nvPr>
            <p:extLst>
              <p:ext uri="{D42A27DB-BD31-4B8C-83A1-F6EECF244321}">
                <p14:modId xmlns:p14="http://schemas.microsoft.com/office/powerpoint/2010/main" val="1918487074"/>
              </p:ext>
            </p:extLst>
          </p:nvPr>
        </p:nvGraphicFramePr>
        <p:xfrm>
          <a:off x="4215539" y="788335"/>
          <a:ext cx="4812715" cy="2030048"/>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a:extLst>
              <a:ext uri="{FF2B5EF4-FFF2-40B4-BE49-F238E27FC236}">
                <a16:creationId xmlns:a16="http://schemas.microsoft.com/office/drawing/2014/main" id="{2FE3C0B2-510C-C52A-5756-B42F7BF735D5}"/>
              </a:ext>
            </a:extLst>
          </p:cNvPr>
          <p:cNvPicPr>
            <a:picLocks noChangeAspect="1"/>
          </p:cNvPicPr>
          <p:nvPr/>
        </p:nvPicPr>
        <p:blipFill>
          <a:blip r:embed="rId5"/>
          <a:stretch>
            <a:fillRect/>
          </a:stretch>
        </p:blipFill>
        <p:spPr>
          <a:xfrm>
            <a:off x="4704902" y="3007999"/>
            <a:ext cx="2626325" cy="1560431"/>
          </a:xfrm>
          <a:prstGeom prst="rect">
            <a:avLst/>
          </a:prstGeom>
          <a:ln>
            <a:solidFill>
              <a:schemeClr val="accent1"/>
            </a:solidFill>
          </a:ln>
        </p:spPr>
      </p:pic>
      <p:pic>
        <p:nvPicPr>
          <p:cNvPr id="8" name="Picture 7">
            <a:extLst>
              <a:ext uri="{FF2B5EF4-FFF2-40B4-BE49-F238E27FC236}">
                <a16:creationId xmlns:a16="http://schemas.microsoft.com/office/drawing/2014/main" id="{3216BEA6-BC22-E6B4-4AAD-C41F71BA00FA}"/>
              </a:ext>
            </a:extLst>
          </p:cNvPr>
          <p:cNvPicPr>
            <a:picLocks noChangeAspect="1"/>
          </p:cNvPicPr>
          <p:nvPr/>
        </p:nvPicPr>
        <p:blipFill>
          <a:blip r:embed="rId6"/>
          <a:stretch>
            <a:fillRect/>
          </a:stretch>
        </p:blipFill>
        <p:spPr>
          <a:xfrm>
            <a:off x="4856904" y="3853785"/>
            <a:ext cx="1371585" cy="1209186"/>
          </a:xfrm>
          <a:prstGeom prst="rect">
            <a:avLst/>
          </a:prstGeom>
          <a:ln>
            <a:solidFill>
              <a:schemeClr val="accent1"/>
            </a:solidFill>
          </a:ln>
        </p:spPr>
      </p:pic>
      <p:pic>
        <p:nvPicPr>
          <p:cNvPr id="9" name="Picture 8">
            <a:extLst>
              <a:ext uri="{FF2B5EF4-FFF2-40B4-BE49-F238E27FC236}">
                <a16:creationId xmlns:a16="http://schemas.microsoft.com/office/drawing/2014/main" id="{ACACDC31-2964-E93D-3B6F-737521518803}"/>
              </a:ext>
            </a:extLst>
          </p:cNvPr>
          <p:cNvPicPr>
            <a:picLocks noChangeAspect="1"/>
          </p:cNvPicPr>
          <p:nvPr/>
        </p:nvPicPr>
        <p:blipFill>
          <a:blip r:embed="rId7"/>
          <a:stretch>
            <a:fillRect/>
          </a:stretch>
        </p:blipFill>
        <p:spPr>
          <a:xfrm>
            <a:off x="6800127" y="3119610"/>
            <a:ext cx="2190352" cy="1338768"/>
          </a:xfrm>
          <a:prstGeom prst="rect">
            <a:avLst/>
          </a:prstGeom>
          <a:ln>
            <a:solidFill>
              <a:schemeClr val="accent1"/>
            </a:solidFill>
          </a:ln>
        </p:spPr>
      </p:pic>
      <p:sp>
        <p:nvSpPr>
          <p:cNvPr id="5" name="Rectangle 4">
            <a:extLst>
              <a:ext uri="{FF2B5EF4-FFF2-40B4-BE49-F238E27FC236}">
                <a16:creationId xmlns:a16="http://schemas.microsoft.com/office/drawing/2014/main" id="{ACE95551-4AE2-421B-45E3-09D084304DC1}"/>
              </a:ext>
            </a:extLst>
          </p:cNvPr>
          <p:cNvSpPr/>
          <p:nvPr/>
        </p:nvSpPr>
        <p:spPr>
          <a:xfrm>
            <a:off x="760964" y="4096891"/>
            <a:ext cx="3372300" cy="5299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kern="1200" dirty="0">
                <a:solidFill>
                  <a:srgbClr val="FFFFFF"/>
                </a:solidFill>
                <a:latin typeface="Arial" panose="020B0604020202020204"/>
              </a:rPr>
              <a:t>Report available at: </a:t>
            </a:r>
            <a:r>
              <a:rPr lang="en-US" sz="1350" kern="1200" dirty="0">
                <a:solidFill>
                  <a:srgbClr val="FFFFFF"/>
                </a:solidFill>
                <a:latin typeface="Arial" panose="020B0604020202020204"/>
                <a:hlinkClick r:id="rId8"/>
              </a:rPr>
              <a:t>https://doi.org/10.2172/2341591</a:t>
            </a:r>
            <a:r>
              <a:rPr lang="en-US" sz="1350" kern="1200" dirty="0">
                <a:solidFill>
                  <a:srgbClr val="FFFFFF"/>
                </a:solidFill>
                <a:latin typeface="Arial" panose="020B0604020202020204"/>
              </a:rPr>
              <a:t> </a:t>
            </a:r>
          </a:p>
        </p:txBody>
      </p:sp>
      <p:sp>
        <p:nvSpPr>
          <p:cNvPr id="11" name="Left Arrow 10">
            <a:extLst>
              <a:ext uri="{FF2B5EF4-FFF2-40B4-BE49-F238E27FC236}">
                <a16:creationId xmlns:a16="http://schemas.microsoft.com/office/drawing/2014/main" id="{BB614752-6E63-F9FA-65C1-1108415C8679}"/>
              </a:ext>
            </a:extLst>
          </p:cNvPr>
          <p:cNvSpPr/>
          <p:nvPr/>
        </p:nvSpPr>
        <p:spPr bwMode="auto">
          <a:xfrm rot="5400000">
            <a:off x="6778539" y="2776085"/>
            <a:ext cx="529937" cy="575441"/>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buClrTx/>
            </a:pPr>
            <a:endParaRPr lang="en-US" sz="1800" kern="1200">
              <a:latin typeface="Times New Roman" pitchFamily="18" charset="0"/>
              <a:ea typeface="+mn-ea"/>
              <a:cs typeface="+mn-cs"/>
            </a:endParaRPr>
          </a:p>
        </p:txBody>
      </p:sp>
    </p:spTree>
    <p:extLst>
      <p:ext uri="{BB962C8B-B14F-4D97-AF65-F5344CB8AC3E}">
        <p14:creationId xmlns:p14="http://schemas.microsoft.com/office/powerpoint/2010/main" val="183674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BFCE9-055B-726F-982A-114AAC79DF65}"/>
              </a:ext>
            </a:extLst>
          </p:cNvPr>
          <p:cNvSpPr>
            <a:spLocks noGrp="1"/>
          </p:cNvSpPr>
          <p:nvPr>
            <p:ph type="title"/>
          </p:nvPr>
        </p:nvSpPr>
        <p:spPr/>
        <p:txBody>
          <a:bodyPr/>
          <a:lstStyle/>
          <a:p>
            <a:r>
              <a:rPr lang="en-US" dirty="0"/>
              <a:t>Reference Cost Ranges for Large and Small Modular Reactors</a:t>
            </a:r>
          </a:p>
        </p:txBody>
      </p:sp>
      <p:sp>
        <p:nvSpPr>
          <p:cNvPr id="3" name="Content Placeholder 2">
            <a:extLst>
              <a:ext uri="{FF2B5EF4-FFF2-40B4-BE49-F238E27FC236}">
                <a16:creationId xmlns:a16="http://schemas.microsoft.com/office/drawing/2014/main" id="{F713537C-9C89-DE37-678E-B1590CAE6249}"/>
              </a:ext>
            </a:extLst>
          </p:cNvPr>
          <p:cNvSpPr>
            <a:spLocks noGrp="1"/>
          </p:cNvSpPr>
          <p:nvPr>
            <p:ph idx="1"/>
          </p:nvPr>
        </p:nvSpPr>
        <p:spPr>
          <a:xfrm>
            <a:off x="116265" y="1346279"/>
            <a:ext cx="4887674" cy="2011119"/>
          </a:xfrm>
        </p:spPr>
        <p:txBody>
          <a:bodyPr/>
          <a:lstStyle/>
          <a:p>
            <a:r>
              <a:rPr lang="en-US" sz="1350" dirty="0"/>
              <a:t>Capitals (Shown right) are given in conservative, moderate, advanced scenarios to highlight potential ranges of capital costs</a:t>
            </a:r>
          </a:p>
          <a:p>
            <a:r>
              <a:rPr lang="en-US" sz="1350" dirty="0"/>
              <a:t>Costs are shown as Between-of-a-kind (BOAK) or costs after First-of-a-kind demonstrations have taken place, but before Nth-of-a-kind learning has materialized</a:t>
            </a:r>
          </a:p>
          <a:p>
            <a:r>
              <a:rPr lang="en-US" sz="1350" dirty="0"/>
              <a:t>The INL report behind these values includes important information to energy mix planners on how to adequately capture advanced nuclear technology (e.g., capital </a:t>
            </a:r>
            <a:r>
              <a:rPr lang="en-US" sz="1200" dirty="0"/>
              <a:t>costs</a:t>
            </a:r>
            <a:r>
              <a:rPr lang="en-US" sz="1350" dirty="0"/>
              <a:t>, construction times, ramp rates)</a:t>
            </a:r>
          </a:p>
          <a:p>
            <a:endParaRPr lang="en-US" sz="1350" dirty="0"/>
          </a:p>
        </p:txBody>
      </p:sp>
      <p:sp>
        <p:nvSpPr>
          <p:cNvPr id="4" name="Slide Number Placeholder 3">
            <a:extLst>
              <a:ext uri="{FF2B5EF4-FFF2-40B4-BE49-F238E27FC236}">
                <a16:creationId xmlns:a16="http://schemas.microsoft.com/office/drawing/2014/main" id="{7E7F386A-6F42-5D7F-812D-0F1D7E2C4986}"/>
              </a:ext>
            </a:extLst>
          </p:cNvPr>
          <p:cNvSpPr>
            <a:spLocks noGrp="1"/>
          </p:cNvSpPr>
          <p:nvPr>
            <p:ph type="sldNum" sz="quarter" idx="12"/>
          </p:nvPr>
        </p:nvSpPr>
        <p:spPr/>
        <p:txBody>
          <a:bodyPr/>
          <a:lstStyle/>
          <a:p>
            <a:pPr defTabSz="685800">
              <a:buClrTx/>
            </a:pPr>
            <a:fld id="{82B577FA-F7D9-2C48-919F-F962E3BF952F}" type="slidenum">
              <a:rPr lang="en-US" kern="1200">
                <a:solidFill>
                  <a:srgbClr val="59595C">
                    <a:lumMod val="40000"/>
                    <a:lumOff val="60000"/>
                  </a:srgbClr>
                </a:solidFill>
                <a:ea typeface="+mn-ea"/>
              </a:rPr>
              <a:pPr defTabSz="685800">
                <a:buClrTx/>
              </a:pPr>
              <a:t>11</a:t>
            </a:fld>
            <a:endParaRPr lang="en-US" kern="1200">
              <a:solidFill>
                <a:srgbClr val="59595C">
                  <a:lumMod val="40000"/>
                  <a:lumOff val="60000"/>
                </a:srgbClr>
              </a:solidFill>
              <a:ea typeface="+mn-ea"/>
            </a:endParaRPr>
          </a:p>
        </p:txBody>
      </p:sp>
      <p:sp>
        <p:nvSpPr>
          <p:cNvPr id="5" name="TextBox 4">
            <a:extLst>
              <a:ext uri="{FF2B5EF4-FFF2-40B4-BE49-F238E27FC236}">
                <a16:creationId xmlns:a16="http://schemas.microsoft.com/office/drawing/2014/main" id="{FD66247D-A5F3-D95E-482C-FCE98A288594}"/>
              </a:ext>
            </a:extLst>
          </p:cNvPr>
          <p:cNvSpPr txBox="1"/>
          <p:nvPr/>
        </p:nvSpPr>
        <p:spPr>
          <a:xfrm>
            <a:off x="6417883" y="3618883"/>
            <a:ext cx="2549769" cy="346249"/>
          </a:xfrm>
          <a:prstGeom prst="rect">
            <a:avLst/>
          </a:prstGeom>
          <a:noFill/>
        </p:spPr>
        <p:txBody>
          <a:bodyPr wrap="square" numCol="1">
            <a:spAutoFit/>
          </a:bodyPr>
          <a:lstStyle/>
          <a:p>
            <a:pPr algn="ctr" defTabSz="685800">
              <a:buClrTx/>
            </a:pPr>
            <a:r>
              <a:rPr lang="en-US" sz="825" i="1" kern="1200" dirty="0">
                <a:latin typeface="Arial Narrow" panose="020B0606020202030204" pitchFamily="34" charset="0"/>
                <a:ea typeface="+mn-ea"/>
                <a:cs typeface="+mn-cs"/>
              </a:rPr>
              <a:t>Reference Overnight Capital Costs (OCC) for large reactors and SMRs</a:t>
            </a:r>
          </a:p>
        </p:txBody>
      </p:sp>
      <p:graphicFrame>
        <p:nvGraphicFramePr>
          <p:cNvPr id="7" name="Table 6">
            <a:extLst>
              <a:ext uri="{FF2B5EF4-FFF2-40B4-BE49-F238E27FC236}">
                <a16:creationId xmlns:a16="http://schemas.microsoft.com/office/drawing/2014/main" id="{00EA1090-FCEC-D2BE-8CCC-04242CCC3E4A}"/>
              </a:ext>
            </a:extLst>
          </p:cNvPr>
          <p:cNvGraphicFramePr>
            <a:graphicFrameLocks noGrp="1"/>
          </p:cNvGraphicFramePr>
          <p:nvPr/>
        </p:nvGraphicFramePr>
        <p:xfrm>
          <a:off x="244630" y="3618883"/>
          <a:ext cx="5959768" cy="1426465"/>
        </p:xfrm>
        <a:graphic>
          <a:graphicData uri="http://schemas.openxmlformats.org/drawingml/2006/table">
            <a:tbl>
              <a:tblPr firstRow="1" firstCol="1" bandRow="1">
                <a:tableStyleId>{5C22544A-7EE6-4342-B048-85BDC9FD1C3A}</a:tableStyleId>
              </a:tblPr>
              <a:tblGrid>
                <a:gridCol w="1740157">
                  <a:extLst>
                    <a:ext uri="{9D8B030D-6E8A-4147-A177-3AD203B41FA5}">
                      <a16:colId xmlns:a16="http://schemas.microsoft.com/office/drawing/2014/main" val="2493932384"/>
                    </a:ext>
                  </a:extLst>
                </a:gridCol>
                <a:gridCol w="869609">
                  <a:extLst>
                    <a:ext uri="{9D8B030D-6E8A-4147-A177-3AD203B41FA5}">
                      <a16:colId xmlns:a16="http://schemas.microsoft.com/office/drawing/2014/main" val="2506254359"/>
                    </a:ext>
                  </a:extLst>
                </a:gridCol>
                <a:gridCol w="572749">
                  <a:extLst>
                    <a:ext uri="{9D8B030D-6E8A-4147-A177-3AD203B41FA5}">
                      <a16:colId xmlns:a16="http://schemas.microsoft.com/office/drawing/2014/main" val="3634767105"/>
                    </a:ext>
                  </a:extLst>
                </a:gridCol>
                <a:gridCol w="787480">
                  <a:extLst>
                    <a:ext uri="{9D8B030D-6E8A-4147-A177-3AD203B41FA5}">
                      <a16:colId xmlns:a16="http://schemas.microsoft.com/office/drawing/2014/main" val="1243539179"/>
                    </a:ext>
                  </a:extLst>
                </a:gridCol>
                <a:gridCol w="631508">
                  <a:extLst>
                    <a:ext uri="{9D8B030D-6E8A-4147-A177-3AD203B41FA5}">
                      <a16:colId xmlns:a16="http://schemas.microsoft.com/office/drawing/2014/main" val="3521223313"/>
                    </a:ext>
                  </a:extLst>
                </a:gridCol>
                <a:gridCol w="570785">
                  <a:extLst>
                    <a:ext uri="{9D8B030D-6E8A-4147-A177-3AD203B41FA5}">
                      <a16:colId xmlns:a16="http://schemas.microsoft.com/office/drawing/2014/main" val="776980147"/>
                    </a:ext>
                  </a:extLst>
                </a:gridCol>
                <a:gridCol w="787480">
                  <a:extLst>
                    <a:ext uri="{9D8B030D-6E8A-4147-A177-3AD203B41FA5}">
                      <a16:colId xmlns:a16="http://schemas.microsoft.com/office/drawing/2014/main" val="328075478"/>
                    </a:ext>
                  </a:extLst>
                </a:gridCol>
              </a:tblGrid>
              <a:tr h="158496">
                <a:tc>
                  <a:txBody>
                    <a:bodyPr/>
                    <a:lstStyle/>
                    <a:p>
                      <a:pPr marL="0" marR="0" algn="ctr">
                        <a:spcBef>
                          <a:spcPts val="300"/>
                        </a:spcBef>
                        <a:spcAft>
                          <a:spcPts val="0"/>
                        </a:spcAft>
                      </a:pPr>
                      <a:endParaRPr lang="en-US" sz="800" dirty="0">
                        <a:effectLst/>
                        <a:highlight>
                          <a:srgbClr val="F2F2F2"/>
                        </a:highligh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nchor="ctr"/>
                </a:tc>
                <a:tc gridSpan="3">
                  <a:txBody>
                    <a:bodyPr/>
                    <a:lstStyle/>
                    <a:p>
                      <a:pPr marL="0" marR="0" algn="ctr">
                        <a:spcBef>
                          <a:spcPts val="300"/>
                        </a:spcBef>
                        <a:spcAft>
                          <a:spcPts val="0"/>
                        </a:spcAft>
                      </a:pPr>
                      <a:r>
                        <a:rPr lang="en-US" sz="800" dirty="0">
                          <a:effectLst/>
                          <a:latin typeface="Arial" panose="020B0604020202020204" pitchFamily="34" charset="0"/>
                          <a:ea typeface="Times New Roman" panose="02020603050405020304" pitchFamily="18" charset="0"/>
                          <a:cs typeface="Arial" panose="020B0604020202020204" pitchFamily="34" charset="0"/>
                        </a:rPr>
                        <a:t>Large Reactor</a:t>
                      </a:r>
                    </a:p>
                  </a:txBody>
                  <a:tcPr marL="51435" marR="51435" marT="0" marB="0" anchor="ctr"/>
                </a:tc>
                <a:tc hMerge="1">
                  <a:txBody>
                    <a:bodyPr/>
                    <a:lstStyle/>
                    <a:p>
                      <a:pPr marL="0" marR="0" algn="ctr">
                        <a:spcBef>
                          <a:spcPts val="300"/>
                        </a:spcBef>
                        <a:spcAft>
                          <a:spcPts val="0"/>
                        </a:spcAft>
                      </a:pP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300"/>
                        </a:spcBef>
                        <a:spcAft>
                          <a:spcPts val="0"/>
                        </a:spcAft>
                      </a:pP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gridSpan="3">
                  <a:txBody>
                    <a:bodyPr/>
                    <a:lstStyle/>
                    <a:p>
                      <a:pPr marL="0" marR="0" algn="ctr">
                        <a:spcBef>
                          <a:spcPts val="300"/>
                        </a:spcBef>
                        <a:spcAft>
                          <a:spcPts val="0"/>
                        </a:spcAft>
                      </a:pPr>
                      <a:r>
                        <a:rPr lang="en-US" sz="800" dirty="0">
                          <a:effectLst/>
                          <a:latin typeface="Arial" panose="020B0604020202020204" pitchFamily="34" charset="0"/>
                          <a:ea typeface="Times New Roman" panose="02020603050405020304" pitchFamily="18" charset="0"/>
                          <a:cs typeface="Arial" panose="020B0604020202020204" pitchFamily="34" charset="0"/>
                        </a:rPr>
                        <a:t>SMR</a:t>
                      </a:r>
                    </a:p>
                  </a:txBody>
                  <a:tcPr marL="51435" marR="51435" marT="0" marB="0" anchor="ctr"/>
                </a:tc>
                <a:tc hMerge="1">
                  <a:txBody>
                    <a:bodyPr/>
                    <a:lstStyle/>
                    <a:p>
                      <a:pPr marL="0" marR="0" algn="ctr">
                        <a:spcBef>
                          <a:spcPts val="300"/>
                        </a:spcBef>
                        <a:spcAft>
                          <a:spcPts val="0"/>
                        </a:spcAft>
                      </a:pP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tc hMerge="1">
                  <a:txBody>
                    <a:bodyPr/>
                    <a:lstStyle/>
                    <a:p>
                      <a:pPr marL="0" marR="0" algn="ctr">
                        <a:spcBef>
                          <a:spcPts val="300"/>
                        </a:spcBef>
                        <a:spcAft>
                          <a:spcPts val="0"/>
                        </a:spcAft>
                      </a:pPr>
                      <a:endParaRPr lang="en-US" sz="11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31232963"/>
                  </a:ext>
                </a:extLst>
              </a:tr>
              <a:tr h="158496">
                <a:tc>
                  <a:txBody>
                    <a:bodyPr/>
                    <a:lstStyle/>
                    <a:p>
                      <a:pPr marL="0" marR="0" algn="ctr">
                        <a:spcBef>
                          <a:spcPts val="300"/>
                        </a:spcBef>
                        <a:spcAft>
                          <a:spcPts val="0"/>
                        </a:spcAft>
                      </a:pPr>
                      <a:r>
                        <a:rPr lang="en-US" sz="800">
                          <a:effectLst/>
                          <a:highlight>
                            <a:srgbClr val="F2F2F2"/>
                          </a:highlight>
                        </a:rPr>
                        <a:t> </a:t>
                      </a:r>
                      <a:endParaRPr lang="en-US" sz="800">
                        <a:effectLst/>
                        <a:highlight>
                          <a:srgbClr val="F2F2F2"/>
                        </a:highlight>
                        <a:latin typeface="Times New Roman" panose="02020603050405020304" pitchFamily="18" charset="0"/>
                        <a:ea typeface="Times New Roman" panose="02020603050405020304" pitchFamily="18" charset="0"/>
                      </a:endParaRPr>
                    </a:p>
                  </a:txBody>
                  <a:tcPr marL="51435" marR="51435" marT="0" marB="0" anchor="ctr"/>
                </a:tc>
                <a:tc>
                  <a:txBody>
                    <a:bodyPr/>
                    <a:lstStyle/>
                    <a:p>
                      <a:pPr marL="0" marR="0" algn="ctr">
                        <a:spcBef>
                          <a:spcPts val="300"/>
                        </a:spcBef>
                        <a:spcAft>
                          <a:spcPts val="0"/>
                        </a:spcAft>
                      </a:pPr>
                      <a:r>
                        <a:rPr lang="en-US" sz="800" b="1" dirty="0">
                          <a:effectLst/>
                        </a:rPr>
                        <a:t>Advanced</a:t>
                      </a:r>
                      <a:endParaRPr lang="en-US" sz="800" b="1" dirty="0">
                        <a:effectLst/>
                        <a:latin typeface="Times New Roman" panose="02020603050405020304" pitchFamily="18" charset="0"/>
                        <a:ea typeface="Times New Roman" panose="02020603050405020304" pitchFamily="18" charset="0"/>
                      </a:endParaRPr>
                    </a:p>
                  </a:txBody>
                  <a:tcPr marL="51435" marR="51435" marT="0" marB="0" anchor="ctr">
                    <a:solidFill>
                      <a:schemeClr val="bg2">
                        <a:lumMod val="20000"/>
                        <a:lumOff val="80000"/>
                      </a:schemeClr>
                    </a:solidFill>
                  </a:tcPr>
                </a:tc>
                <a:tc>
                  <a:txBody>
                    <a:bodyPr/>
                    <a:lstStyle/>
                    <a:p>
                      <a:pPr marL="0" marR="0" algn="ctr">
                        <a:spcBef>
                          <a:spcPts val="300"/>
                        </a:spcBef>
                        <a:spcAft>
                          <a:spcPts val="0"/>
                        </a:spcAft>
                      </a:pPr>
                      <a:r>
                        <a:rPr lang="en-US" sz="800" b="1" dirty="0">
                          <a:effectLst/>
                        </a:rPr>
                        <a:t>Moderate</a:t>
                      </a:r>
                      <a:endParaRPr lang="en-US" sz="800" b="1" dirty="0">
                        <a:effectLst/>
                        <a:latin typeface="Times New Roman" panose="02020603050405020304" pitchFamily="18" charset="0"/>
                        <a:ea typeface="Times New Roman" panose="02020603050405020304" pitchFamily="18" charset="0"/>
                      </a:endParaRPr>
                    </a:p>
                  </a:txBody>
                  <a:tcPr marL="51435" marR="51435" marT="0" marB="0" anchor="ctr">
                    <a:solidFill>
                      <a:schemeClr val="bg2">
                        <a:lumMod val="20000"/>
                        <a:lumOff val="80000"/>
                      </a:schemeClr>
                    </a:solidFill>
                  </a:tcPr>
                </a:tc>
                <a:tc>
                  <a:txBody>
                    <a:bodyPr/>
                    <a:lstStyle/>
                    <a:p>
                      <a:pPr marL="0" marR="0" algn="ctr">
                        <a:spcBef>
                          <a:spcPts val="300"/>
                        </a:spcBef>
                        <a:spcAft>
                          <a:spcPts val="0"/>
                        </a:spcAft>
                      </a:pPr>
                      <a:r>
                        <a:rPr lang="en-US" sz="800" b="1" dirty="0">
                          <a:effectLst/>
                        </a:rPr>
                        <a:t>Conservative</a:t>
                      </a:r>
                      <a:endParaRPr lang="en-US" sz="800" b="1" dirty="0">
                        <a:effectLst/>
                        <a:latin typeface="Times New Roman" panose="02020603050405020304" pitchFamily="18" charset="0"/>
                        <a:ea typeface="Times New Roman" panose="02020603050405020304" pitchFamily="18" charset="0"/>
                      </a:endParaRPr>
                    </a:p>
                  </a:txBody>
                  <a:tcPr marL="51435" marR="51435" marT="0" marB="0" anchor="ctr">
                    <a:solidFill>
                      <a:schemeClr val="bg2">
                        <a:lumMod val="20000"/>
                        <a:lumOff val="80000"/>
                      </a:schemeClr>
                    </a:solidFill>
                  </a:tcPr>
                </a:tc>
                <a:tc>
                  <a:txBody>
                    <a:bodyPr/>
                    <a:lstStyle/>
                    <a:p>
                      <a:pPr marL="0" marR="0" algn="ctr">
                        <a:spcBef>
                          <a:spcPts val="300"/>
                        </a:spcBef>
                        <a:spcAft>
                          <a:spcPts val="0"/>
                        </a:spcAft>
                      </a:pPr>
                      <a:r>
                        <a:rPr lang="en-US" sz="800" b="1" dirty="0">
                          <a:effectLst/>
                        </a:rPr>
                        <a:t>Advanced</a:t>
                      </a:r>
                      <a:endParaRPr lang="en-US" sz="800" b="1"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b="1" dirty="0">
                          <a:effectLst/>
                        </a:rPr>
                        <a:t>Moderate</a:t>
                      </a:r>
                      <a:endParaRPr lang="en-US" sz="800" b="1"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b="1" dirty="0">
                          <a:effectLst/>
                        </a:rPr>
                        <a:t>Conservative</a:t>
                      </a:r>
                      <a:endParaRPr lang="en-US" sz="800" b="1"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extLst>
                  <a:ext uri="{0D108BD9-81ED-4DB2-BD59-A6C34878D82A}">
                    <a16:rowId xmlns:a16="http://schemas.microsoft.com/office/drawing/2014/main" val="2687516524"/>
                  </a:ext>
                </a:extLst>
              </a:tr>
              <a:tr h="158496">
                <a:tc>
                  <a:txBody>
                    <a:bodyPr/>
                    <a:lstStyle/>
                    <a:p>
                      <a:pPr marL="0" marR="0">
                        <a:spcBef>
                          <a:spcPts val="300"/>
                        </a:spcBef>
                        <a:spcAft>
                          <a:spcPts val="0"/>
                        </a:spcAft>
                      </a:pPr>
                      <a:r>
                        <a:rPr lang="en-US" sz="800">
                          <a:effectLst/>
                        </a:rPr>
                        <a:t>Nuclear Fuel Costs ($/MWh)</a:t>
                      </a:r>
                      <a:endParaRPr lang="en-US" sz="80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9.1</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10.3</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11.3</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dirty="0">
                          <a:effectLst/>
                        </a:rPr>
                        <a:t>10.0</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dirty="0">
                          <a:effectLst/>
                        </a:rPr>
                        <a:t>11.0</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a:effectLst/>
                        </a:rPr>
                        <a:t>12.1</a:t>
                      </a:r>
                      <a:endParaRPr lang="en-US" sz="80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extLst>
                  <a:ext uri="{0D108BD9-81ED-4DB2-BD59-A6C34878D82A}">
                    <a16:rowId xmlns:a16="http://schemas.microsoft.com/office/drawing/2014/main" val="2525885958"/>
                  </a:ext>
                </a:extLst>
              </a:tr>
              <a:tr h="158496">
                <a:tc>
                  <a:txBody>
                    <a:bodyPr/>
                    <a:lstStyle/>
                    <a:p>
                      <a:pPr marL="0" marR="0">
                        <a:spcBef>
                          <a:spcPts val="300"/>
                        </a:spcBef>
                        <a:spcAft>
                          <a:spcPts val="0"/>
                        </a:spcAft>
                      </a:pPr>
                      <a:r>
                        <a:rPr lang="en-US" sz="800">
                          <a:effectLst/>
                        </a:rPr>
                        <a:t>Nuclear Fuel Costs ($/MBTU)</a:t>
                      </a:r>
                      <a:endParaRPr lang="en-US" sz="80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0.88</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0.99</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1.09</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rPr>
                        <a:t>0.97</a:t>
                      </a:r>
                      <a:endParaRPr lang="en-US" sz="80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dirty="0">
                          <a:effectLst/>
                        </a:rPr>
                        <a:t>1.06</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a:effectLst/>
                        </a:rPr>
                        <a:t>1.17</a:t>
                      </a:r>
                      <a:endParaRPr lang="en-US" sz="80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extLst>
                  <a:ext uri="{0D108BD9-81ED-4DB2-BD59-A6C34878D82A}">
                    <a16:rowId xmlns:a16="http://schemas.microsoft.com/office/drawing/2014/main" val="1163784624"/>
                  </a:ext>
                </a:extLst>
              </a:tr>
              <a:tr h="158496">
                <a:tc>
                  <a:txBody>
                    <a:bodyPr/>
                    <a:lstStyle/>
                    <a:p>
                      <a:pPr marL="0" marR="0">
                        <a:spcBef>
                          <a:spcPts val="300"/>
                        </a:spcBef>
                        <a:spcAft>
                          <a:spcPts val="0"/>
                        </a:spcAft>
                      </a:pPr>
                      <a:r>
                        <a:rPr lang="en-US" sz="800">
                          <a:effectLst/>
                        </a:rPr>
                        <a:t>Fixed non-fuel O&amp;M ($/kWe-yr)</a:t>
                      </a:r>
                      <a:endParaRPr lang="en-US" sz="80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126</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175</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204</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rPr>
                        <a:t>118</a:t>
                      </a:r>
                      <a:endParaRPr lang="en-US" sz="80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a:effectLst/>
                        </a:rPr>
                        <a:t>136</a:t>
                      </a:r>
                      <a:endParaRPr lang="en-US" sz="80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dirty="0">
                          <a:effectLst/>
                        </a:rPr>
                        <a:t>216</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extLst>
                  <a:ext uri="{0D108BD9-81ED-4DB2-BD59-A6C34878D82A}">
                    <a16:rowId xmlns:a16="http://schemas.microsoft.com/office/drawing/2014/main" val="3173493430"/>
                  </a:ext>
                </a:extLst>
              </a:tr>
              <a:tr h="316993">
                <a:tc>
                  <a:txBody>
                    <a:bodyPr/>
                    <a:lstStyle/>
                    <a:p>
                      <a:pPr marL="0" marR="0">
                        <a:spcBef>
                          <a:spcPts val="300"/>
                        </a:spcBef>
                        <a:spcAft>
                          <a:spcPts val="0"/>
                        </a:spcAft>
                      </a:pPr>
                      <a:r>
                        <a:rPr lang="en-US" sz="800" dirty="0">
                          <a:effectLst/>
                        </a:rPr>
                        <a:t>Fixed O&amp;M ($/MWh) @ 93% capacity factor</a:t>
                      </a:r>
                      <a:endParaRPr lang="en-US" sz="8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15.5</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21.5</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25.1</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dirty="0">
                          <a:effectLst/>
                        </a:rPr>
                        <a:t>14.5</a:t>
                      </a:r>
                      <a:endParaRPr lang="en-US" sz="800" dirty="0">
                        <a:effectLst/>
                        <a:latin typeface="Times New Roman" panose="02020603050405020304" pitchFamily="18" charset="0"/>
                        <a:ea typeface="Times New Roman" panose="02020603050405020304" pitchFamily="18" charset="0"/>
                      </a:endParaRPr>
                    </a:p>
                  </a:txBody>
                  <a:tcPr marL="51435" marR="51435" marT="0" marB="0">
                    <a:solidFill>
                      <a:schemeClr val="accent3">
                        <a:lumMod val="20000"/>
                        <a:lumOff val="80000"/>
                      </a:schemeClr>
                    </a:solidFill>
                  </a:tcPr>
                </a:tc>
                <a:tc>
                  <a:txBody>
                    <a:bodyPr/>
                    <a:lstStyle/>
                    <a:p>
                      <a:pPr marL="0" marR="0" algn="ctr">
                        <a:spcBef>
                          <a:spcPts val="300"/>
                        </a:spcBef>
                        <a:spcAft>
                          <a:spcPts val="0"/>
                        </a:spcAft>
                      </a:pPr>
                      <a:r>
                        <a:rPr lang="en-US" sz="800" dirty="0">
                          <a:effectLst/>
                        </a:rPr>
                        <a:t>16.6</a:t>
                      </a:r>
                      <a:endParaRPr lang="en-US" sz="800" dirty="0">
                        <a:effectLst/>
                        <a:latin typeface="Times New Roman" panose="02020603050405020304" pitchFamily="18" charset="0"/>
                        <a:ea typeface="Times New Roman" panose="02020603050405020304" pitchFamily="18" charset="0"/>
                      </a:endParaRPr>
                    </a:p>
                  </a:txBody>
                  <a:tcPr marL="51435" marR="51435" marT="0" marB="0">
                    <a:solidFill>
                      <a:schemeClr val="accent3">
                        <a:lumMod val="20000"/>
                        <a:lumOff val="80000"/>
                      </a:schemeClr>
                    </a:solidFill>
                  </a:tcPr>
                </a:tc>
                <a:tc>
                  <a:txBody>
                    <a:bodyPr/>
                    <a:lstStyle/>
                    <a:p>
                      <a:pPr marL="0" marR="0" algn="ctr">
                        <a:spcBef>
                          <a:spcPts val="300"/>
                        </a:spcBef>
                        <a:spcAft>
                          <a:spcPts val="0"/>
                        </a:spcAft>
                      </a:pPr>
                      <a:r>
                        <a:rPr lang="en-US" sz="800" dirty="0">
                          <a:effectLst/>
                        </a:rPr>
                        <a:t>26.5</a:t>
                      </a:r>
                      <a:endParaRPr lang="en-US" sz="800" dirty="0">
                        <a:effectLst/>
                        <a:latin typeface="Times New Roman" panose="02020603050405020304" pitchFamily="18" charset="0"/>
                        <a:ea typeface="Times New Roman" panose="02020603050405020304" pitchFamily="18" charset="0"/>
                      </a:endParaRPr>
                    </a:p>
                  </a:txBody>
                  <a:tcPr marL="51435" marR="51435" marT="0" marB="0">
                    <a:solidFill>
                      <a:schemeClr val="accent3">
                        <a:lumMod val="20000"/>
                        <a:lumOff val="80000"/>
                      </a:schemeClr>
                    </a:solidFill>
                  </a:tcPr>
                </a:tc>
                <a:extLst>
                  <a:ext uri="{0D108BD9-81ED-4DB2-BD59-A6C34878D82A}">
                    <a16:rowId xmlns:a16="http://schemas.microsoft.com/office/drawing/2014/main" val="3348051281"/>
                  </a:ext>
                </a:extLst>
              </a:tr>
              <a:tr h="158496">
                <a:tc>
                  <a:txBody>
                    <a:bodyPr/>
                    <a:lstStyle/>
                    <a:p>
                      <a:pPr marL="0" marR="0">
                        <a:spcBef>
                          <a:spcPts val="300"/>
                        </a:spcBef>
                        <a:spcAft>
                          <a:spcPts val="0"/>
                        </a:spcAft>
                      </a:pPr>
                      <a:r>
                        <a:rPr lang="en-US" sz="800">
                          <a:effectLst/>
                        </a:rPr>
                        <a:t>Variable non-fuel O&amp;M ($/MWh)</a:t>
                      </a:r>
                      <a:endParaRPr lang="en-US" sz="80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1.9</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2.8</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3.4</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rPr>
                        <a:t>2.2</a:t>
                      </a:r>
                      <a:endParaRPr lang="en-US" sz="80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dirty="0">
                          <a:effectLst/>
                        </a:rPr>
                        <a:t>2.6</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dirty="0">
                          <a:effectLst/>
                        </a:rPr>
                        <a:t>2.8</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extLst>
                  <a:ext uri="{0D108BD9-81ED-4DB2-BD59-A6C34878D82A}">
                    <a16:rowId xmlns:a16="http://schemas.microsoft.com/office/drawing/2014/main" val="2519465747"/>
                  </a:ext>
                </a:extLst>
              </a:tr>
              <a:tr h="158496">
                <a:tc>
                  <a:txBody>
                    <a:bodyPr/>
                    <a:lstStyle/>
                    <a:p>
                      <a:pPr marL="0" marR="0">
                        <a:spcBef>
                          <a:spcPts val="300"/>
                        </a:spcBef>
                        <a:spcAft>
                          <a:spcPts val="0"/>
                        </a:spcAft>
                      </a:pPr>
                      <a:r>
                        <a:rPr lang="en-US" sz="800">
                          <a:effectLst/>
                        </a:rPr>
                        <a:t>Total O&amp;M ($/MWh)</a:t>
                      </a:r>
                      <a:endParaRPr lang="en-US" sz="800">
                        <a:effectLst/>
                        <a:latin typeface="Times New Roman" panose="02020603050405020304" pitchFamily="18" charset="0"/>
                        <a:ea typeface="Times New Roman" panose="02020603050405020304" pitchFamily="18" charset="0"/>
                      </a:endParaRPr>
                    </a:p>
                  </a:txBody>
                  <a:tcPr marL="51435" marR="51435" marT="0" marB="0" anchor="b"/>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26</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latin typeface="Arial" panose="020B0604020202020204" pitchFamily="34" charset="0"/>
                          <a:ea typeface="Times New Roman" panose="02020603050405020304" pitchFamily="18" charset="0"/>
                          <a:cs typeface="Arial" panose="020B0604020202020204" pitchFamily="34" charset="0"/>
                        </a:rPr>
                        <a:t>35</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dirty="0">
                          <a:effectLst/>
                          <a:latin typeface="Arial" panose="020B0604020202020204" pitchFamily="34" charset="0"/>
                          <a:ea typeface="Times New Roman" panose="02020603050405020304" pitchFamily="18" charset="0"/>
                          <a:cs typeface="Arial" panose="020B0604020202020204" pitchFamily="34" charset="0"/>
                        </a:rPr>
                        <a:t>40</a:t>
                      </a:r>
                    </a:p>
                  </a:txBody>
                  <a:tcPr marL="51435" marR="51435" marT="0" marB="0">
                    <a:solidFill>
                      <a:schemeClr val="bg2">
                        <a:lumMod val="20000"/>
                        <a:lumOff val="80000"/>
                      </a:schemeClr>
                    </a:solidFill>
                  </a:tcPr>
                </a:tc>
                <a:tc>
                  <a:txBody>
                    <a:bodyPr/>
                    <a:lstStyle/>
                    <a:p>
                      <a:pPr marL="0" marR="0" algn="ctr">
                        <a:spcBef>
                          <a:spcPts val="300"/>
                        </a:spcBef>
                        <a:spcAft>
                          <a:spcPts val="0"/>
                        </a:spcAft>
                      </a:pPr>
                      <a:r>
                        <a:rPr lang="en-US" sz="800">
                          <a:effectLst/>
                        </a:rPr>
                        <a:t>27</a:t>
                      </a:r>
                      <a:endParaRPr lang="en-US" sz="80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dirty="0">
                          <a:effectLst/>
                        </a:rPr>
                        <a:t>30</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tc>
                  <a:txBody>
                    <a:bodyPr/>
                    <a:lstStyle/>
                    <a:p>
                      <a:pPr marL="0" marR="0" algn="ctr">
                        <a:spcBef>
                          <a:spcPts val="300"/>
                        </a:spcBef>
                        <a:spcAft>
                          <a:spcPts val="0"/>
                        </a:spcAft>
                      </a:pPr>
                      <a:r>
                        <a:rPr lang="en-US" sz="800" dirty="0">
                          <a:effectLst/>
                        </a:rPr>
                        <a:t>41</a:t>
                      </a:r>
                      <a:endParaRPr lang="en-US" sz="800" dirty="0">
                        <a:effectLst/>
                        <a:latin typeface="Times New Roman" panose="02020603050405020304" pitchFamily="18" charset="0"/>
                        <a:ea typeface="Times New Roman" panose="02020603050405020304" pitchFamily="18" charset="0"/>
                      </a:endParaRPr>
                    </a:p>
                  </a:txBody>
                  <a:tcPr marL="51435" marR="51435" marT="0" marB="0" anchor="ctr">
                    <a:solidFill>
                      <a:schemeClr val="accent3">
                        <a:lumMod val="20000"/>
                        <a:lumOff val="80000"/>
                      </a:schemeClr>
                    </a:solidFill>
                  </a:tcPr>
                </a:tc>
                <a:extLst>
                  <a:ext uri="{0D108BD9-81ED-4DB2-BD59-A6C34878D82A}">
                    <a16:rowId xmlns:a16="http://schemas.microsoft.com/office/drawing/2014/main" val="1378767678"/>
                  </a:ext>
                </a:extLst>
              </a:tr>
            </a:tbl>
          </a:graphicData>
        </a:graphic>
      </p:graphicFrame>
      <p:sp>
        <p:nvSpPr>
          <p:cNvPr id="8" name="TextBox 7">
            <a:extLst>
              <a:ext uri="{FF2B5EF4-FFF2-40B4-BE49-F238E27FC236}">
                <a16:creationId xmlns:a16="http://schemas.microsoft.com/office/drawing/2014/main" id="{A9391F0F-EB1D-FC64-5CB7-29724453DA76}"/>
              </a:ext>
            </a:extLst>
          </p:cNvPr>
          <p:cNvSpPr txBox="1"/>
          <p:nvPr/>
        </p:nvSpPr>
        <p:spPr>
          <a:xfrm>
            <a:off x="2082443" y="3378495"/>
            <a:ext cx="2549769" cy="219291"/>
          </a:xfrm>
          <a:prstGeom prst="rect">
            <a:avLst/>
          </a:prstGeom>
          <a:noFill/>
        </p:spPr>
        <p:txBody>
          <a:bodyPr wrap="square" numCol="1">
            <a:spAutoFit/>
          </a:bodyPr>
          <a:lstStyle/>
          <a:p>
            <a:pPr algn="ctr" defTabSz="685800">
              <a:buClrTx/>
            </a:pPr>
            <a:r>
              <a:rPr lang="en-US" sz="825" i="1" kern="1200" dirty="0">
                <a:latin typeface="Arial Narrow" panose="020B0606020202030204" pitchFamily="34" charset="0"/>
                <a:ea typeface="+mn-ea"/>
                <a:cs typeface="+mn-cs"/>
              </a:rPr>
              <a:t>Reference O&amp;M costs for large reactors and SMRs</a:t>
            </a:r>
          </a:p>
        </p:txBody>
      </p:sp>
      <p:pic>
        <p:nvPicPr>
          <p:cNvPr id="6" name="Picture 2" descr="Gateway for Accelerated Innovation in Nuclear - Newsroom">
            <a:extLst>
              <a:ext uri="{FF2B5EF4-FFF2-40B4-BE49-F238E27FC236}">
                <a16:creationId xmlns:a16="http://schemas.microsoft.com/office/drawing/2014/main" id="{DB888527-D3D4-32A4-4062-CCD33DA97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280" y="4260415"/>
            <a:ext cx="866405" cy="3135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C917FE08-5C48-044D-EE24-6ED94251A62C}"/>
              </a:ext>
            </a:extLst>
          </p:cNvPr>
          <p:cNvGraphicFramePr>
            <a:graphicFrameLocks/>
          </p:cNvGraphicFramePr>
          <p:nvPr>
            <p:extLst>
              <p:ext uri="{D42A27DB-BD31-4B8C-83A1-F6EECF244321}">
                <p14:modId xmlns:p14="http://schemas.microsoft.com/office/powerpoint/2010/main" val="2191931166"/>
              </p:ext>
            </p:extLst>
          </p:nvPr>
        </p:nvGraphicFramePr>
        <p:xfrm>
          <a:off x="5132304" y="743918"/>
          <a:ext cx="4011695" cy="290175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0756162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DFB8-E1A1-4E25-1120-AA52B1EA2B71}"/>
              </a:ext>
            </a:extLst>
          </p:cNvPr>
          <p:cNvSpPr>
            <a:spLocks noGrp="1"/>
          </p:cNvSpPr>
          <p:nvPr>
            <p:ph type="title"/>
          </p:nvPr>
        </p:nvSpPr>
        <p:spPr/>
        <p:txBody>
          <a:bodyPr/>
          <a:lstStyle/>
          <a:p>
            <a:r>
              <a:rPr lang="en-US" dirty="0"/>
              <a:t>Cost Reduction Pathways</a:t>
            </a:r>
          </a:p>
        </p:txBody>
      </p:sp>
      <p:sp>
        <p:nvSpPr>
          <p:cNvPr id="3" name="Content Placeholder 2">
            <a:extLst>
              <a:ext uri="{FF2B5EF4-FFF2-40B4-BE49-F238E27FC236}">
                <a16:creationId xmlns:a16="http://schemas.microsoft.com/office/drawing/2014/main" id="{349E3A77-E0E2-33FE-72F4-ACC31E11765A}"/>
              </a:ext>
            </a:extLst>
          </p:cNvPr>
          <p:cNvSpPr>
            <a:spLocks noGrp="1"/>
          </p:cNvSpPr>
          <p:nvPr>
            <p:ph idx="1"/>
          </p:nvPr>
        </p:nvSpPr>
        <p:spPr>
          <a:xfrm>
            <a:off x="171377" y="1011660"/>
            <a:ext cx="2687810" cy="3559900"/>
          </a:xfrm>
        </p:spPr>
        <p:txBody>
          <a:bodyPr/>
          <a:lstStyle/>
          <a:p>
            <a:r>
              <a:rPr lang="en-US" sz="1350" dirty="0"/>
              <a:t>Tool to evaluate various pathways towards cost reduction</a:t>
            </a:r>
          </a:p>
          <a:p>
            <a:r>
              <a:rPr lang="en-US" sz="1350" dirty="0"/>
              <a:t>‘Untangles’ the effects from learning rate</a:t>
            </a:r>
          </a:p>
          <a:p>
            <a:r>
              <a:rPr lang="en-US" sz="1350" dirty="0"/>
              <a:t>Provides a useful framework to explore cost drivers and areas where stakeholders can explore impact of ‘levers’ on cost projections</a:t>
            </a:r>
          </a:p>
          <a:p>
            <a:r>
              <a:rPr lang="en-US" sz="1350" dirty="0"/>
              <a:t>Target audience: utilities, energy users, gov stakeholders, vendors, etc. </a:t>
            </a:r>
          </a:p>
        </p:txBody>
      </p:sp>
      <p:sp>
        <p:nvSpPr>
          <p:cNvPr id="4" name="Slide Number Placeholder 3">
            <a:extLst>
              <a:ext uri="{FF2B5EF4-FFF2-40B4-BE49-F238E27FC236}">
                <a16:creationId xmlns:a16="http://schemas.microsoft.com/office/drawing/2014/main" id="{F6127D61-993A-6F99-15F9-10CAF7C33E08}"/>
              </a:ext>
            </a:extLst>
          </p:cNvPr>
          <p:cNvSpPr>
            <a:spLocks noGrp="1"/>
          </p:cNvSpPr>
          <p:nvPr>
            <p:ph type="sldNum" sz="quarter" idx="12"/>
          </p:nvPr>
        </p:nvSpPr>
        <p:spPr/>
        <p:txBody>
          <a:bodyPr/>
          <a:lstStyle/>
          <a:p>
            <a:fld id="{82B577FA-F7D9-2C48-919F-F962E3BF952F}" type="slidenum">
              <a:rPr lang="en-US" smtClean="0"/>
              <a:t>12</a:t>
            </a:fld>
            <a:endParaRPr lang="en-US"/>
          </a:p>
        </p:txBody>
      </p:sp>
      <p:graphicFrame>
        <p:nvGraphicFramePr>
          <p:cNvPr id="6" name="Table 5">
            <a:extLst>
              <a:ext uri="{FF2B5EF4-FFF2-40B4-BE49-F238E27FC236}">
                <a16:creationId xmlns:a16="http://schemas.microsoft.com/office/drawing/2014/main" id="{A0184E9A-861D-D4DF-D93B-5D9FA55716E4}"/>
              </a:ext>
            </a:extLst>
          </p:cNvPr>
          <p:cNvGraphicFramePr>
            <a:graphicFrameLocks noGrp="1"/>
          </p:cNvGraphicFramePr>
          <p:nvPr>
            <p:extLst>
              <p:ext uri="{D42A27DB-BD31-4B8C-83A1-F6EECF244321}">
                <p14:modId xmlns:p14="http://schemas.microsoft.com/office/powerpoint/2010/main" val="3119906699"/>
              </p:ext>
            </p:extLst>
          </p:nvPr>
        </p:nvGraphicFramePr>
        <p:xfrm>
          <a:off x="3281959" y="797251"/>
          <a:ext cx="1644870" cy="4183380"/>
        </p:xfrm>
        <a:graphic>
          <a:graphicData uri="http://schemas.openxmlformats.org/drawingml/2006/table">
            <a:tbl>
              <a:tblPr firstCol="1" bandRow="1">
                <a:tableStyleId>{5C22544A-7EE6-4342-B048-85BDC9FD1C3A}</a:tableStyleId>
              </a:tblPr>
              <a:tblGrid>
                <a:gridCol w="998483">
                  <a:extLst>
                    <a:ext uri="{9D8B030D-6E8A-4147-A177-3AD203B41FA5}">
                      <a16:colId xmlns:a16="http://schemas.microsoft.com/office/drawing/2014/main" val="1223125044"/>
                    </a:ext>
                  </a:extLst>
                </a:gridCol>
                <a:gridCol w="646387">
                  <a:extLst>
                    <a:ext uri="{9D8B030D-6E8A-4147-A177-3AD203B41FA5}">
                      <a16:colId xmlns:a16="http://schemas.microsoft.com/office/drawing/2014/main" val="2610035514"/>
                    </a:ext>
                  </a:extLst>
                </a:gridCol>
              </a:tblGrid>
              <a:tr h="308610">
                <a:tc>
                  <a:txBody>
                    <a:bodyPr/>
                    <a:lstStyle/>
                    <a:p>
                      <a:pPr algn="ctr"/>
                      <a:r>
                        <a:rPr lang="en-US" sz="800" dirty="0"/>
                        <a:t>Number of Firm Orders</a:t>
                      </a:r>
                    </a:p>
                  </a:txBody>
                  <a:tcPr marL="68580" marR="68580" marT="34290" marB="34290" anchor="ctr"/>
                </a:tc>
                <a:tc>
                  <a:txBody>
                    <a:bodyPr/>
                    <a:lstStyle/>
                    <a:p>
                      <a:pPr algn="ctr"/>
                      <a:r>
                        <a:rPr lang="en-US" sz="800" b="1" dirty="0"/>
                        <a:t>13</a:t>
                      </a:r>
                    </a:p>
                  </a:txBody>
                  <a:tcPr marL="68580" marR="68580" marT="34290" marB="34290" anchor="ctr"/>
                </a:tc>
                <a:extLst>
                  <a:ext uri="{0D108BD9-81ED-4DB2-BD59-A6C34878D82A}">
                    <a16:rowId xmlns:a16="http://schemas.microsoft.com/office/drawing/2014/main" val="1247306215"/>
                  </a:ext>
                </a:extLst>
              </a:tr>
              <a:tr h="308610">
                <a:tc>
                  <a:txBody>
                    <a:bodyPr/>
                    <a:lstStyle/>
                    <a:p>
                      <a:pPr algn="ctr"/>
                      <a:r>
                        <a:rPr lang="en-US" sz="800" dirty="0"/>
                        <a:t>Interest </a:t>
                      </a:r>
                      <a:br>
                        <a:rPr lang="en-US" sz="800" dirty="0"/>
                      </a:br>
                      <a:r>
                        <a:rPr lang="en-US" sz="800" dirty="0"/>
                        <a:t>Rate</a:t>
                      </a:r>
                    </a:p>
                  </a:txBody>
                  <a:tcPr marL="68580" marR="68580" marT="34290" marB="34290" anchor="ctr"/>
                </a:tc>
                <a:tc>
                  <a:txBody>
                    <a:bodyPr/>
                    <a:lstStyle/>
                    <a:p>
                      <a:pPr algn="ctr"/>
                      <a:r>
                        <a:rPr lang="en-US" sz="800" b="1" dirty="0"/>
                        <a:t>6%</a:t>
                      </a:r>
                    </a:p>
                  </a:txBody>
                  <a:tcPr marL="68580" marR="68580" marT="34290" marB="34290" anchor="ctr"/>
                </a:tc>
                <a:extLst>
                  <a:ext uri="{0D108BD9-81ED-4DB2-BD59-A6C34878D82A}">
                    <a16:rowId xmlns:a16="http://schemas.microsoft.com/office/drawing/2014/main" val="2277938619"/>
                  </a:ext>
                </a:extLst>
              </a:tr>
              <a:tr h="308610">
                <a:tc>
                  <a:txBody>
                    <a:bodyPr/>
                    <a:lstStyle/>
                    <a:p>
                      <a:pPr algn="ctr"/>
                      <a:r>
                        <a:rPr lang="en-US" sz="800" dirty="0"/>
                        <a:t>Design Completion</a:t>
                      </a:r>
                    </a:p>
                  </a:txBody>
                  <a:tcPr marL="68580" marR="68580" marT="34290" marB="34290" anchor="ctr"/>
                </a:tc>
                <a:tc>
                  <a:txBody>
                    <a:bodyPr/>
                    <a:lstStyle/>
                    <a:p>
                      <a:pPr algn="ctr"/>
                      <a:r>
                        <a:rPr lang="en-US" sz="800" b="1" dirty="0"/>
                        <a:t>80%</a:t>
                      </a:r>
                    </a:p>
                  </a:txBody>
                  <a:tcPr marL="68580" marR="68580" marT="34290" marB="34290" anchor="ctr"/>
                </a:tc>
                <a:extLst>
                  <a:ext uri="{0D108BD9-81ED-4DB2-BD59-A6C34878D82A}">
                    <a16:rowId xmlns:a16="http://schemas.microsoft.com/office/drawing/2014/main" val="1924579219"/>
                  </a:ext>
                </a:extLst>
              </a:tr>
              <a:tr h="308610">
                <a:tc>
                  <a:txBody>
                    <a:bodyPr/>
                    <a:lstStyle/>
                    <a:p>
                      <a:pPr algn="ctr"/>
                      <a:r>
                        <a:rPr lang="en-US" sz="800" dirty="0"/>
                        <a:t>Design Maturity (0, 1, 2)</a:t>
                      </a:r>
                    </a:p>
                  </a:txBody>
                  <a:tcPr marL="68580" marR="68580" marT="34290" marB="34290" anchor="ctr"/>
                </a:tc>
                <a:tc>
                  <a:txBody>
                    <a:bodyPr/>
                    <a:lstStyle/>
                    <a:p>
                      <a:pPr algn="ctr"/>
                      <a:r>
                        <a:rPr lang="en-US" sz="800" b="1" dirty="0"/>
                        <a:t>1</a:t>
                      </a:r>
                    </a:p>
                  </a:txBody>
                  <a:tcPr marL="68580" marR="68580" marT="34290" marB="34290" anchor="ctr"/>
                </a:tc>
                <a:extLst>
                  <a:ext uri="{0D108BD9-81ED-4DB2-BD59-A6C34878D82A}">
                    <a16:rowId xmlns:a16="http://schemas.microsoft.com/office/drawing/2014/main" val="2244336194"/>
                  </a:ext>
                </a:extLst>
              </a:tr>
              <a:tr h="308610">
                <a:tc>
                  <a:txBody>
                    <a:bodyPr/>
                    <a:lstStyle/>
                    <a:p>
                      <a:pPr algn="ctr"/>
                      <a:r>
                        <a:rPr lang="en-US" sz="800" dirty="0"/>
                        <a:t>Supply Chain Proficiency</a:t>
                      </a:r>
                    </a:p>
                  </a:txBody>
                  <a:tcPr marL="68580" marR="68580" marT="34290" marB="34290" anchor="ctr"/>
                </a:tc>
                <a:tc>
                  <a:txBody>
                    <a:bodyPr/>
                    <a:lstStyle/>
                    <a:p>
                      <a:pPr algn="ctr"/>
                      <a:r>
                        <a:rPr lang="en-US" sz="800" b="1" dirty="0"/>
                        <a:t>0.5</a:t>
                      </a:r>
                    </a:p>
                  </a:txBody>
                  <a:tcPr marL="68580" marR="68580" marT="34290" marB="34290" anchor="ctr"/>
                </a:tc>
                <a:extLst>
                  <a:ext uri="{0D108BD9-81ED-4DB2-BD59-A6C34878D82A}">
                    <a16:rowId xmlns:a16="http://schemas.microsoft.com/office/drawing/2014/main" val="499686158"/>
                  </a:ext>
                </a:extLst>
              </a:tr>
              <a:tr h="308610">
                <a:tc>
                  <a:txBody>
                    <a:bodyPr/>
                    <a:lstStyle/>
                    <a:p>
                      <a:pPr algn="ctr"/>
                      <a:r>
                        <a:rPr lang="en-US" sz="800" dirty="0"/>
                        <a:t>A/E </a:t>
                      </a:r>
                      <a:br>
                        <a:rPr lang="en-US" sz="800" dirty="0"/>
                      </a:br>
                      <a:r>
                        <a:rPr lang="en-US" sz="800" dirty="0"/>
                        <a:t>Proficiency</a:t>
                      </a:r>
                    </a:p>
                  </a:txBody>
                  <a:tcPr marL="68580" marR="68580" marT="34290" marB="34290" anchor="ctr"/>
                </a:tc>
                <a:tc>
                  <a:txBody>
                    <a:bodyPr/>
                    <a:lstStyle/>
                    <a:p>
                      <a:pPr algn="ctr"/>
                      <a:r>
                        <a:rPr lang="en-US" sz="800" b="1" dirty="0"/>
                        <a:t>0.5</a:t>
                      </a:r>
                    </a:p>
                  </a:txBody>
                  <a:tcPr marL="68580" marR="68580" marT="34290" marB="34290" anchor="ctr"/>
                </a:tc>
                <a:extLst>
                  <a:ext uri="{0D108BD9-81ED-4DB2-BD59-A6C34878D82A}">
                    <a16:rowId xmlns:a16="http://schemas.microsoft.com/office/drawing/2014/main" val="3897602472"/>
                  </a:ext>
                </a:extLst>
              </a:tr>
              <a:tr h="308610">
                <a:tc>
                  <a:txBody>
                    <a:bodyPr/>
                    <a:lstStyle/>
                    <a:p>
                      <a:pPr algn="ctr"/>
                      <a:r>
                        <a:rPr lang="en-US" sz="800" dirty="0"/>
                        <a:t>Construction Proficiency</a:t>
                      </a:r>
                    </a:p>
                  </a:txBody>
                  <a:tcPr marL="68580" marR="68580" marT="34290" marB="34290" anchor="ctr"/>
                </a:tc>
                <a:tc>
                  <a:txBody>
                    <a:bodyPr/>
                    <a:lstStyle/>
                    <a:p>
                      <a:pPr algn="ctr"/>
                      <a:r>
                        <a:rPr lang="en-US" sz="800" b="1" dirty="0"/>
                        <a:t>1</a:t>
                      </a:r>
                    </a:p>
                  </a:txBody>
                  <a:tcPr marL="68580" marR="68580" marT="34290" marB="34290" anchor="ctr"/>
                </a:tc>
                <a:extLst>
                  <a:ext uri="{0D108BD9-81ED-4DB2-BD59-A6C34878D82A}">
                    <a16:rowId xmlns:a16="http://schemas.microsoft.com/office/drawing/2014/main" val="2332386990"/>
                  </a:ext>
                </a:extLst>
              </a:tr>
              <a:tr h="308610">
                <a:tc>
                  <a:txBody>
                    <a:bodyPr/>
                    <a:lstStyle/>
                    <a:p>
                      <a:pPr algn="ctr"/>
                      <a:r>
                        <a:rPr lang="en-US" sz="800" dirty="0"/>
                        <a:t>Cross-Site Standardization</a:t>
                      </a:r>
                    </a:p>
                  </a:txBody>
                  <a:tcPr marL="68580" marR="68580" marT="34290" marB="34290" anchor="ctr"/>
                </a:tc>
                <a:tc>
                  <a:txBody>
                    <a:bodyPr/>
                    <a:lstStyle/>
                    <a:p>
                      <a:pPr algn="ctr"/>
                      <a:r>
                        <a:rPr lang="en-US" sz="800" b="1" dirty="0"/>
                        <a:t>80%</a:t>
                      </a:r>
                    </a:p>
                  </a:txBody>
                  <a:tcPr marL="68580" marR="68580" marT="34290" marB="34290" anchor="ctr"/>
                </a:tc>
                <a:extLst>
                  <a:ext uri="{0D108BD9-81ED-4DB2-BD59-A6C34878D82A}">
                    <a16:rowId xmlns:a16="http://schemas.microsoft.com/office/drawing/2014/main" val="2802966053"/>
                  </a:ext>
                </a:extLst>
              </a:tr>
              <a:tr h="308610">
                <a:tc>
                  <a:txBody>
                    <a:bodyPr/>
                    <a:lstStyle/>
                    <a:p>
                      <a:pPr algn="ctr"/>
                      <a:r>
                        <a:rPr lang="en-US" sz="800" dirty="0"/>
                        <a:t>Modular Civil Construction</a:t>
                      </a:r>
                    </a:p>
                  </a:txBody>
                  <a:tcPr marL="68580" marR="68580" marT="34290" marB="34290" anchor="ctr"/>
                </a:tc>
                <a:tc>
                  <a:txBody>
                    <a:bodyPr/>
                    <a:lstStyle/>
                    <a:p>
                      <a:pPr algn="ctr"/>
                      <a:r>
                        <a:rPr lang="en-US" sz="800" b="1" dirty="0"/>
                        <a:t>TRUE</a:t>
                      </a:r>
                    </a:p>
                  </a:txBody>
                  <a:tcPr marL="68580" marR="68580" marT="34290" marB="34290" anchor="ctr"/>
                </a:tc>
                <a:extLst>
                  <a:ext uri="{0D108BD9-81ED-4DB2-BD59-A6C34878D82A}">
                    <a16:rowId xmlns:a16="http://schemas.microsoft.com/office/drawing/2014/main" val="643969722"/>
                  </a:ext>
                </a:extLst>
              </a:tr>
              <a:tr h="308610">
                <a:tc>
                  <a:txBody>
                    <a:bodyPr/>
                    <a:lstStyle/>
                    <a:p>
                      <a:pPr algn="ctr"/>
                      <a:r>
                        <a:rPr lang="en-US" sz="800" dirty="0"/>
                        <a:t>Commercial-Grade BOP</a:t>
                      </a:r>
                    </a:p>
                  </a:txBody>
                  <a:tcPr marL="68580" marR="68580" marT="34290" marB="34290" anchor="ctr"/>
                </a:tc>
                <a:tc>
                  <a:txBody>
                    <a:bodyPr/>
                    <a:lstStyle/>
                    <a:p>
                      <a:pPr algn="ctr"/>
                      <a:r>
                        <a:rPr lang="en-US" sz="800" b="1" dirty="0"/>
                        <a:t>TRUE</a:t>
                      </a:r>
                    </a:p>
                  </a:txBody>
                  <a:tcPr marL="68580" marR="68580" marT="34290" marB="34290" anchor="ctr"/>
                </a:tc>
                <a:extLst>
                  <a:ext uri="{0D108BD9-81ED-4DB2-BD59-A6C34878D82A}">
                    <a16:rowId xmlns:a16="http://schemas.microsoft.com/office/drawing/2014/main" val="476052624"/>
                  </a:ext>
                </a:extLst>
              </a:tr>
              <a:tr h="428625">
                <a:tc>
                  <a:txBody>
                    <a:bodyPr/>
                    <a:lstStyle/>
                    <a:p>
                      <a:pPr algn="ctr"/>
                      <a:r>
                        <a:rPr lang="en-US" sz="800" dirty="0"/>
                        <a:t>Non-Safety-Related Reactor Building</a:t>
                      </a:r>
                    </a:p>
                  </a:txBody>
                  <a:tcPr marL="68580" marR="68580" marT="34290" marB="34290" anchor="ctr"/>
                </a:tc>
                <a:tc>
                  <a:txBody>
                    <a:bodyPr/>
                    <a:lstStyle/>
                    <a:p>
                      <a:pPr algn="ctr"/>
                      <a:r>
                        <a:rPr lang="en-US" sz="800" b="1" dirty="0"/>
                        <a:t>FALSE</a:t>
                      </a:r>
                    </a:p>
                  </a:txBody>
                  <a:tcPr marL="68580" marR="68580" marT="34290" marB="34290" anchor="ctr"/>
                </a:tc>
                <a:extLst>
                  <a:ext uri="{0D108BD9-81ED-4DB2-BD59-A6C34878D82A}">
                    <a16:rowId xmlns:a16="http://schemas.microsoft.com/office/drawing/2014/main" val="2424613099"/>
                  </a:ext>
                </a:extLst>
              </a:tr>
              <a:tr h="308610">
                <a:tc>
                  <a:txBody>
                    <a:bodyPr/>
                    <a:lstStyle/>
                    <a:p>
                      <a:pPr algn="ctr"/>
                      <a:r>
                        <a:rPr lang="en-US" sz="800" dirty="0"/>
                        <a:t>ITC</a:t>
                      </a:r>
                      <a:br>
                        <a:rPr lang="en-US" sz="800" dirty="0"/>
                      </a:br>
                      <a:r>
                        <a:rPr lang="en-US" sz="800" dirty="0"/>
                        <a:t> Amount</a:t>
                      </a:r>
                    </a:p>
                  </a:txBody>
                  <a:tcPr marL="68580" marR="68580" marT="34290" marB="34290" anchor="ctr"/>
                </a:tc>
                <a:tc>
                  <a:txBody>
                    <a:bodyPr/>
                    <a:lstStyle/>
                    <a:p>
                      <a:pPr algn="ctr"/>
                      <a:r>
                        <a:rPr lang="en-US" sz="800" b="1" dirty="0"/>
                        <a:t>40%</a:t>
                      </a:r>
                    </a:p>
                  </a:txBody>
                  <a:tcPr marL="68580" marR="68580" marT="34290" marB="34290" anchor="ctr"/>
                </a:tc>
                <a:extLst>
                  <a:ext uri="{0D108BD9-81ED-4DB2-BD59-A6C34878D82A}">
                    <a16:rowId xmlns:a16="http://schemas.microsoft.com/office/drawing/2014/main" val="2059122020"/>
                  </a:ext>
                </a:extLst>
              </a:tr>
              <a:tr h="308610">
                <a:tc>
                  <a:txBody>
                    <a:bodyPr/>
                    <a:lstStyle/>
                    <a:p>
                      <a:pPr algn="ctr"/>
                      <a:r>
                        <a:rPr lang="en-US" sz="800" dirty="0"/>
                        <a:t>Number units with ITC</a:t>
                      </a:r>
                    </a:p>
                  </a:txBody>
                  <a:tcPr marL="68580" marR="68580" marT="34290" marB="34290" anchor="ctr"/>
                </a:tc>
                <a:tc>
                  <a:txBody>
                    <a:bodyPr/>
                    <a:lstStyle/>
                    <a:p>
                      <a:pPr algn="ctr"/>
                      <a:r>
                        <a:rPr lang="en-US" sz="800" b="1" dirty="0"/>
                        <a:t>1</a:t>
                      </a:r>
                    </a:p>
                  </a:txBody>
                  <a:tcPr marL="68580" marR="68580" marT="34290" marB="34290" anchor="ctr"/>
                </a:tc>
                <a:extLst>
                  <a:ext uri="{0D108BD9-81ED-4DB2-BD59-A6C34878D82A}">
                    <a16:rowId xmlns:a16="http://schemas.microsoft.com/office/drawing/2014/main" val="2185891265"/>
                  </a:ext>
                </a:extLst>
              </a:tr>
            </a:tbl>
          </a:graphicData>
        </a:graphic>
      </p:graphicFrame>
      <p:graphicFrame>
        <p:nvGraphicFramePr>
          <p:cNvPr id="7" name="Chart 6">
            <a:extLst>
              <a:ext uri="{FF2B5EF4-FFF2-40B4-BE49-F238E27FC236}">
                <a16:creationId xmlns:a16="http://schemas.microsoft.com/office/drawing/2014/main" id="{6F5A048D-C9EE-514A-8FC0-D49F59503C43}"/>
              </a:ext>
            </a:extLst>
          </p:cNvPr>
          <p:cNvGraphicFramePr>
            <a:graphicFrameLocks/>
          </p:cNvGraphicFramePr>
          <p:nvPr>
            <p:extLst>
              <p:ext uri="{D42A27DB-BD31-4B8C-83A1-F6EECF244321}">
                <p14:modId xmlns:p14="http://schemas.microsoft.com/office/powerpoint/2010/main" val="19091617"/>
              </p:ext>
            </p:extLst>
          </p:nvPr>
        </p:nvGraphicFramePr>
        <p:xfrm>
          <a:off x="5496462" y="27852"/>
          <a:ext cx="3588520" cy="2712388"/>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mc:Choice xmlns:cx1="http://schemas.microsoft.com/office/drawing/2015/9/8/chartex" Requires="cx1">
          <p:graphicFrame>
            <p:nvGraphicFramePr>
              <p:cNvPr id="8" name="Chart 7">
                <a:extLst>
                  <a:ext uri="{FF2B5EF4-FFF2-40B4-BE49-F238E27FC236}">
                    <a16:creationId xmlns:a16="http://schemas.microsoft.com/office/drawing/2014/main" id="{49AD5FB9-C6D1-F44A-98A6-1F0EC82C60E4}"/>
                  </a:ext>
                </a:extLst>
              </p:cNvPr>
              <p:cNvGraphicFramePr>
                <a:graphicFrameLocks noChangeAspect="1"/>
              </p:cNvGraphicFramePr>
              <p:nvPr>
                <p:extLst>
                  <p:ext uri="{D42A27DB-BD31-4B8C-83A1-F6EECF244321}">
                    <p14:modId xmlns:p14="http://schemas.microsoft.com/office/powerpoint/2010/main" val="2158693097"/>
                  </p:ext>
                </p:extLst>
              </p:nvPr>
            </p:nvGraphicFramePr>
            <p:xfrm>
              <a:off x="5067245" y="2650733"/>
              <a:ext cx="3860738" cy="2492767"/>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8" name="Chart 7">
                <a:extLst>
                  <a:ext uri="{FF2B5EF4-FFF2-40B4-BE49-F238E27FC236}">
                    <a16:creationId xmlns:a16="http://schemas.microsoft.com/office/drawing/2014/main" id="{49AD5FB9-C6D1-F44A-98A6-1F0EC82C60E4}"/>
                  </a:ext>
                </a:extLst>
              </p:cNvPr>
              <p:cNvPicPr>
                <a:picLocks noGrp="1" noRot="1" noChangeAspect="1" noMove="1" noResize="1" noEditPoints="1" noAdjustHandles="1" noChangeArrowheads="1" noChangeShapeType="1"/>
              </p:cNvPicPr>
              <p:nvPr/>
            </p:nvPicPr>
            <p:blipFill>
              <a:blip r:embed="rId4"/>
              <a:stretch>
                <a:fillRect/>
              </a:stretch>
            </p:blipFill>
            <p:spPr>
              <a:xfrm>
                <a:off x="5067245" y="2650733"/>
                <a:ext cx="3860738" cy="2492767"/>
              </a:xfrm>
              <a:prstGeom prst="rect">
                <a:avLst/>
              </a:prstGeom>
            </p:spPr>
          </p:pic>
        </mc:Fallback>
      </mc:AlternateContent>
      <p:sp>
        <p:nvSpPr>
          <p:cNvPr id="9" name="Rectangle 8">
            <a:extLst>
              <a:ext uri="{FF2B5EF4-FFF2-40B4-BE49-F238E27FC236}">
                <a16:creationId xmlns:a16="http://schemas.microsoft.com/office/drawing/2014/main" id="{56E56BDF-DE2A-86C6-58D3-DBEF6630BA78}"/>
              </a:ext>
            </a:extLst>
          </p:cNvPr>
          <p:cNvSpPr/>
          <p:nvPr/>
        </p:nvSpPr>
        <p:spPr>
          <a:xfrm>
            <a:off x="171377" y="3820786"/>
            <a:ext cx="2912633" cy="1048871"/>
          </a:xfrm>
          <a:prstGeom prst="rect">
            <a:avLst/>
          </a:prstGeom>
          <a:solidFill>
            <a:schemeClr val="accent2"/>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1050" dirty="0"/>
              <a:t>Report link: </a:t>
            </a:r>
            <a:r>
              <a:rPr lang="en-US" sz="1050" dirty="0">
                <a:hlinkClick r:id="rId5"/>
              </a:rPr>
              <a:t>https://www.osti.gov/biblio/2361138</a:t>
            </a:r>
            <a:endParaRPr lang="en-US" sz="1050" dirty="0"/>
          </a:p>
          <a:p>
            <a:r>
              <a:rPr lang="en-US" sz="1050" dirty="0"/>
              <a:t>Spreadsheet tool link:</a:t>
            </a:r>
          </a:p>
          <a:p>
            <a:r>
              <a:rPr lang="en-US" sz="1050" dirty="0">
                <a:hlinkClick r:id="rId6"/>
              </a:rPr>
              <a:t>https://fuelcycleoptions.inl.gov/Shared%20Documents/Nuclear-Reactor-Capital-Cost-Reduction-Pathway-Tool.pdf</a:t>
            </a:r>
            <a:r>
              <a:rPr lang="en-US" sz="1050" dirty="0"/>
              <a:t>  </a:t>
            </a:r>
          </a:p>
        </p:txBody>
      </p:sp>
      <p:pic>
        <p:nvPicPr>
          <p:cNvPr id="10" name="Picture 9">
            <a:extLst>
              <a:ext uri="{FF2B5EF4-FFF2-40B4-BE49-F238E27FC236}">
                <a16:creationId xmlns:a16="http://schemas.microsoft.com/office/drawing/2014/main" id="{1BBFCAB5-09DA-BC03-9546-BC461C337059}"/>
              </a:ext>
            </a:extLst>
          </p:cNvPr>
          <p:cNvPicPr>
            <a:picLocks noChangeAspect="1"/>
          </p:cNvPicPr>
          <p:nvPr/>
        </p:nvPicPr>
        <p:blipFill>
          <a:blip r:embed="rId7"/>
          <a:srcRect/>
          <a:stretch/>
        </p:blipFill>
        <p:spPr>
          <a:xfrm>
            <a:off x="4609482" y="79222"/>
            <a:ext cx="715273" cy="517828"/>
          </a:xfrm>
          <a:prstGeom prst="rect">
            <a:avLst/>
          </a:prstGeom>
        </p:spPr>
      </p:pic>
    </p:spTree>
    <p:extLst>
      <p:ext uri="{BB962C8B-B14F-4D97-AF65-F5344CB8AC3E}">
        <p14:creationId xmlns:p14="http://schemas.microsoft.com/office/powerpoint/2010/main" val="3058357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C5A41-185E-4B37-823F-1438A821737A}"/>
              </a:ext>
            </a:extLst>
          </p:cNvPr>
          <p:cNvSpPr>
            <a:spLocks noGrp="1"/>
          </p:cNvSpPr>
          <p:nvPr>
            <p:ph type="title"/>
          </p:nvPr>
        </p:nvSpPr>
        <p:spPr>
          <a:xfrm>
            <a:off x="455614" y="753666"/>
            <a:ext cx="8231187" cy="274691"/>
          </a:xfrm>
        </p:spPr>
        <p:txBody>
          <a:bodyPr/>
          <a:lstStyle/>
          <a:p>
            <a:r>
              <a:rPr lang="en-US" dirty="0"/>
              <a:t>What does coal to nuclear conversion offer a community?</a:t>
            </a:r>
          </a:p>
        </p:txBody>
      </p:sp>
      <p:sp>
        <p:nvSpPr>
          <p:cNvPr id="3" name="Content Placeholder 2">
            <a:extLst>
              <a:ext uri="{FF2B5EF4-FFF2-40B4-BE49-F238E27FC236}">
                <a16:creationId xmlns:a16="http://schemas.microsoft.com/office/drawing/2014/main" id="{C0135805-3DAA-49B4-A950-C81A0B6D69DF}"/>
              </a:ext>
            </a:extLst>
          </p:cNvPr>
          <p:cNvSpPr>
            <a:spLocks noGrp="1"/>
          </p:cNvSpPr>
          <p:nvPr>
            <p:ph idx="1"/>
          </p:nvPr>
        </p:nvSpPr>
        <p:spPr>
          <a:xfrm>
            <a:off x="455614" y="1472979"/>
            <a:ext cx="2455049" cy="3119263"/>
          </a:xfrm>
        </p:spPr>
        <p:txBody>
          <a:bodyPr/>
          <a:lstStyle/>
          <a:p>
            <a:r>
              <a:rPr lang="en-US" dirty="0"/>
              <a:t>Nuclear can bring lasting jobs to a plant for 40-80 years</a:t>
            </a:r>
          </a:p>
          <a:p>
            <a:r>
              <a:rPr lang="en-US" dirty="0"/>
              <a:t>There are both direct jobs created as well as indirect and induced jobs</a:t>
            </a:r>
          </a:p>
          <a:p>
            <a:r>
              <a:rPr lang="en-US" dirty="0"/>
              <a:t>Many other renewable technologies only bring construction jobs</a:t>
            </a:r>
          </a:p>
          <a:p>
            <a:endParaRPr lang="en-US" dirty="0"/>
          </a:p>
        </p:txBody>
      </p:sp>
      <p:pic>
        <p:nvPicPr>
          <p:cNvPr id="4" name="Picture 3">
            <a:extLst>
              <a:ext uri="{FF2B5EF4-FFF2-40B4-BE49-F238E27FC236}">
                <a16:creationId xmlns:a16="http://schemas.microsoft.com/office/drawing/2014/main" id="{789D65EC-BDEE-C8B1-A141-1ECBE76EFEB4}"/>
              </a:ext>
            </a:extLst>
          </p:cNvPr>
          <p:cNvPicPr>
            <a:picLocks noChangeAspect="1"/>
          </p:cNvPicPr>
          <p:nvPr/>
        </p:nvPicPr>
        <p:blipFill>
          <a:blip r:embed="rId4"/>
          <a:stretch>
            <a:fillRect/>
          </a:stretch>
        </p:blipFill>
        <p:spPr>
          <a:xfrm>
            <a:off x="2968085" y="1171133"/>
            <a:ext cx="5966978" cy="3621338"/>
          </a:xfrm>
          <a:prstGeom prst="rect">
            <a:avLst/>
          </a:prstGeom>
        </p:spPr>
      </p:pic>
      <p:sp>
        <p:nvSpPr>
          <p:cNvPr id="6" name="TextBox 5">
            <a:extLst>
              <a:ext uri="{FF2B5EF4-FFF2-40B4-BE49-F238E27FC236}">
                <a16:creationId xmlns:a16="http://schemas.microsoft.com/office/drawing/2014/main" id="{8A95B482-41AF-1EB5-900A-D4B0672D08E8}"/>
              </a:ext>
            </a:extLst>
          </p:cNvPr>
          <p:cNvSpPr txBox="1"/>
          <p:nvPr/>
        </p:nvSpPr>
        <p:spPr>
          <a:xfrm>
            <a:off x="121660" y="4824575"/>
            <a:ext cx="7601045" cy="300082"/>
          </a:xfrm>
          <a:prstGeom prst="rect">
            <a:avLst/>
          </a:prstGeom>
          <a:noFill/>
        </p:spPr>
        <p:txBody>
          <a:bodyPr wrap="square">
            <a:spAutoFit/>
          </a:bodyPr>
          <a:lstStyle/>
          <a:p>
            <a:pPr defTabSz="685800">
              <a:buClrTx/>
            </a:pPr>
            <a:r>
              <a:rPr lang="en-US" sz="1350" kern="1200" dirty="0">
                <a:ea typeface="+mn-ea"/>
                <a:cs typeface="+mn-cs"/>
              </a:rPr>
              <a:t>Source: DOE April 2024: COAL-TO-NUCLEAR TRANSITIONS: AN INFORMATION GUIDE</a:t>
            </a:r>
          </a:p>
        </p:txBody>
      </p:sp>
    </p:spTree>
    <p:extLst>
      <p:ext uri="{BB962C8B-B14F-4D97-AF65-F5344CB8AC3E}">
        <p14:creationId xmlns:p14="http://schemas.microsoft.com/office/powerpoint/2010/main" val="310252846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00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EC410-5824-B0CB-7B0D-F3EEEEC94E1D}"/>
              </a:ext>
            </a:extLst>
          </p:cNvPr>
          <p:cNvSpPr>
            <a:spLocks noGrp="1"/>
          </p:cNvSpPr>
          <p:nvPr>
            <p:ph type="title"/>
          </p:nvPr>
        </p:nvSpPr>
        <p:spPr/>
        <p:txBody>
          <a:bodyPr/>
          <a:lstStyle/>
          <a:p>
            <a:r>
              <a:rPr lang="en-US" dirty="0"/>
              <a:t>Cost Reduction Scenarios Considered in Study</a:t>
            </a:r>
          </a:p>
        </p:txBody>
      </p:sp>
      <p:sp>
        <p:nvSpPr>
          <p:cNvPr id="3" name="Content Placeholder 2">
            <a:extLst>
              <a:ext uri="{FF2B5EF4-FFF2-40B4-BE49-F238E27FC236}">
                <a16:creationId xmlns:a16="http://schemas.microsoft.com/office/drawing/2014/main" id="{94490011-2342-350A-1BA7-0CC028EB5A2E}"/>
              </a:ext>
            </a:extLst>
          </p:cNvPr>
          <p:cNvSpPr>
            <a:spLocks noGrp="1"/>
          </p:cNvSpPr>
          <p:nvPr>
            <p:ph idx="1"/>
          </p:nvPr>
        </p:nvSpPr>
        <p:spPr>
          <a:xfrm>
            <a:off x="279176" y="943256"/>
            <a:ext cx="4276465" cy="1617773"/>
          </a:xfrm>
        </p:spPr>
        <p:txBody>
          <a:bodyPr/>
          <a:lstStyle/>
          <a:p>
            <a:r>
              <a:rPr lang="en-US" sz="1050" dirty="0"/>
              <a:t>Two advanced reactor design considered:  </a:t>
            </a:r>
            <a:r>
              <a:rPr lang="en-US" sz="1050" b="1" dirty="0">
                <a:solidFill>
                  <a:schemeClr val="accent3"/>
                </a:solidFill>
              </a:rPr>
              <a:t>concept A</a:t>
            </a:r>
            <a:r>
              <a:rPr lang="en-US" sz="1050" dirty="0">
                <a:solidFill>
                  <a:schemeClr val="accent3"/>
                </a:solidFill>
              </a:rPr>
              <a:t> </a:t>
            </a:r>
            <a:r>
              <a:rPr lang="en-US" sz="1050" dirty="0"/>
              <a:t>&amp; </a:t>
            </a:r>
            <a:r>
              <a:rPr lang="en-US" sz="1050" b="1" dirty="0">
                <a:solidFill>
                  <a:schemeClr val="accent2"/>
                </a:solidFill>
              </a:rPr>
              <a:t>concept B</a:t>
            </a:r>
            <a:endParaRPr lang="en-US" sz="1050" dirty="0"/>
          </a:p>
          <a:p>
            <a:r>
              <a:rPr lang="en-US" sz="1050" dirty="0"/>
              <a:t>Four scenarios considered to highlight different paths towards ‘cost-competitive’ Nth OCC of $3,600/</a:t>
            </a:r>
            <a:r>
              <a:rPr lang="en-US" sz="1050" dirty="0" err="1"/>
              <a:t>kWe</a:t>
            </a:r>
            <a:r>
              <a:rPr lang="en-US" sz="1050" dirty="0"/>
              <a:t> (based on DOE Liftoff 2023)</a:t>
            </a:r>
          </a:p>
          <a:p>
            <a:pPr lvl="1"/>
            <a:r>
              <a:rPr lang="en-US" sz="1050" dirty="0"/>
              <a:t>Scenario 1 = realistic levers</a:t>
            </a:r>
          </a:p>
          <a:p>
            <a:pPr lvl="1"/>
            <a:r>
              <a:rPr lang="en-US" sz="1050" dirty="0"/>
              <a:t>Scenario 2 = bad FOAK execution, but larger order book to balance average costs with Scenario 3</a:t>
            </a:r>
          </a:p>
          <a:p>
            <a:pPr lvl="1"/>
            <a:r>
              <a:rPr lang="en-US" sz="1050" dirty="0"/>
              <a:t>Scenario 3 = Scenario 1 with 4 units qualifying for ITC</a:t>
            </a:r>
          </a:p>
          <a:p>
            <a:pPr lvl="1"/>
            <a:r>
              <a:rPr lang="en-US" sz="1050" dirty="0"/>
              <a:t>Scenario 4 = Optimistic scenario</a:t>
            </a:r>
          </a:p>
        </p:txBody>
      </p:sp>
      <p:sp>
        <p:nvSpPr>
          <p:cNvPr id="4" name="Slide Number Placeholder 3">
            <a:extLst>
              <a:ext uri="{FF2B5EF4-FFF2-40B4-BE49-F238E27FC236}">
                <a16:creationId xmlns:a16="http://schemas.microsoft.com/office/drawing/2014/main" id="{AA21A812-3EFB-3EB8-6622-905C316997D3}"/>
              </a:ext>
            </a:extLst>
          </p:cNvPr>
          <p:cNvSpPr>
            <a:spLocks noGrp="1"/>
          </p:cNvSpPr>
          <p:nvPr>
            <p:ph type="sldNum" sz="quarter" idx="12"/>
          </p:nvPr>
        </p:nvSpPr>
        <p:spPr/>
        <p:txBody>
          <a:bodyPr/>
          <a:lstStyle/>
          <a:p>
            <a:pPr defTabSz="685800">
              <a:buClrTx/>
            </a:pPr>
            <a:fld id="{82B577FA-F7D9-2C48-919F-F962E3BF952F}" type="slidenum">
              <a:rPr lang="en-US" kern="1200">
                <a:solidFill>
                  <a:srgbClr val="59595C">
                    <a:lumMod val="40000"/>
                    <a:lumOff val="60000"/>
                  </a:srgbClr>
                </a:solidFill>
                <a:ea typeface="+mn-ea"/>
              </a:rPr>
              <a:pPr defTabSz="685800">
                <a:buClrTx/>
              </a:pPr>
              <a:t>15</a:t>
            </a:fld>
            <a:endParaRPr lang="en-US" kern="1200">
              <a:solidFill>
                <a:srgbClr val="59595C">
                  <a:lumMod val="40000"/>
                  <a:lumOff val="60000"/>
                </a:srgbClr>
              </a:solidFill>
              <a:ea typeface="+mn-ea"/>
            </a:endParaRPr>
          </a:p>
        </p:txBody>
      </p:sp>
      <p:graphicFrame>
        <p:nvGraphicFramePr>
          <p:cNvPr id="17" name="Chart 16">
            <a:extLst>
              <a:ext uri="{FF2B5EF4-FFF2-40B4-BE49-F238E27FC236}">
                <a16:creationId xmlns:a16="http://schemas.microsoft.com/office/drawing/2014/main" id="{7F8E3ABE-DA5D-555B-BAA0-CB56F3AE8A79}"/>
              </a:ext>
            </a:extLst>
          </p:cNvPr>
          <p:cNvGraphicFramePr>
            <a:graphicFrameLocks/>
          </p:cNvGraphicFramePr>
          <p:nvPr/>
        </p:nvGraphicFramePr>
        <p:xfrm>
          <a:off x="116265" y="2571751"/>
          <a:ext cx="2218670" cy="22979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Chart 17">
            <a:extLst>
              <a:ext uri="{FF2B5EF4-FFF2-40B4-BE49-F238E27FC236}">
                <a16:creationId xmlns:a16="http://schemas.microsoft.com/office/drawing/2014/main" id="{C92D6EC6-63C8-F04E-9E3C-27F1CA852FC1}"/>
              </a:ext>
            </a:extLst>
          </p:cNvPr>
          <p:cNvGraphicFramePr>
            <a:graphicFrameLocks/>
          </p:cNvGraphicFramePr>
          <p:nvPr/>
        </p:nvGraphicFramePr>
        <p:xfrm>
          <a:off x="2407163" y="2582471"/>
          <a:ext cx="2200580" cy="2297906"/>
        </p:xfrm>
        <a:graphic>
          <a:graphicData uri="http://schemas.openxmlformats.org/drawingml/2006/chart">
            <c:chart xmlns:c="http://schemas.openxmlformats.org/drawingml/2006/chart" xmlns:r="http://schemas.openxmlformats.org/officeDocument/2006/relationships" r:id="rId5"/>
          </a:graphicData>
        </a:graphic>
      </p:graphicFrame>
      <p:sp>
        <p:nvSpPr>
          <p:cNvPr id="19" name="Content Placeholder 2">
            <a:extLst>
              <a:ext uri="{FF2B5EF4-FFF2-40B4-BE49-F238E27FC236}">
                <a16:creationId xmlns:a16="http://schemas.microsoft.com/office/drawing/2014/main" id="{A37C3A5C-C6FA-F1F3-0802-FD8B0DB60373}"/>
              </a:ext>
            </a:extLst>
          </p:cNvPr>
          <p:cNvSpPr txBox="1">
            <a:spLocks/>
          </p:cNvSpPr>
          <p:nvPr/>
        </p:nvSpPr>
        <p:spPr>
          <a:xfrm>
            <a:off x="4810042" y="943256"/>
            <a:ext cx="4276465" cy="559152"/>
          </a:xfrm>
          <a:prstGeom prst="rect">
            <a:avLst/>
          </a:prstGeom>
        </p:spPr>
        <p:txBody>
          <a:bodyPr vert="horz" lIns="0" tIns="0" rIns="68580" bIns="34290" rtlCol="0">
            <a:noAutofit/>
          </a:bodyPr>
          <a:lst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2200" b="0" i="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
                <a:srgbClr val="2CA8E1"/>
              </a:buClr>
            </a:pPr>
            <a:r>
              <a:rPr lang="en-US" sz="1050" dirty="0">
                <a:solidFill>
                  <a:srgbClr val="06509D"/>
                </a:solidFill>
              </a:rPr>
              <a:t>Sensitivity analysis shows biggest contributors:</a:t>
            </a:r>
          </a:p>
          <a:p>
            <a:pPr marL="514350" lvl="1" indent="-171450" defTabSz="685800">
              <a:spcBef>
                <a:spcPts val="375"/>
              </a:spcBef>
              <a:buClr>
                <a:srgbClr val="2CA8E1"/>
              </a:buClr>
            </a:pPr>
            <a:r>
              <a:rPr lang="en-US" sz="1050" dirty="0">
                <a:solidFill>
                  <a:srgbClr val="06509D"/>
                </a:solidFill>
              </a:rPr>
              <a:t>Order book – Interest Rates – Standardization – Construction Proficiency – ITC – Modularization etc.</a:t>
            </a:r>
          </a:p>
        </p:txBody>
      </p:sp>
      <p:graphicFrame>
        <p:nvGraphicFramePr>
          <p:cNvPr id="20" name="Chart 19">
            <a:extLst>
              <a:ext uri="{FF2B5EF4-FFF2-40B4-BE49-F238E27FC236}">
                <a16:creationId xmlns:a16="http://schemas.microsoft.com/office/drawing/2014/main" id="{511B1EEE-CC85-9827-5068-07AECD0780E8}"/>
              </a:ext>
            </a:extLst>
          </p:cNvPr>
          <p:cNvGraphicFramePr>
            <a:graphicFrameLocks/>
          </p:cNvGraphicFramePr>
          <p:nvPr/>
        </p:nvGraphicFramePr>
        <p:xfrm>
          <a:off x="4803897" y="3251500"/>
          <a:ext cx="4282610" cy="179665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a16="http://schemas.microsoft.com/office/drawing/2014/main" id="{3E5B2313-B846-8040-840A-C32466585C99}"/>
              </a:ext>
            </a:extLst>
          </p:cNvPr>
          <p:cNvGraphicFramePr>
            <a:graphicFrameLocks/>
          </p:cNvGraphicFramePr>
          <p:nvPr>
            <p:extLst>
              <p:ext uri="{D42A27DB-BD31-4B8C-83A1-F6EECF244321}">
                <p14:modId xmlns:p14="http://schemas.microsoft.com/office/powerpoint/2010/main" val="3648253336"/>
              </p:ext>
            </p:extLst>
          </p:nvPr>
        </p:nvGraphicFramePr>
        <p:xfrm>
          <a:off x="4679971" y="1499151"/>
          <a:ext cx="2492703" cy="175234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1AFC63A1-CD79-4D93-A864-1412A5131EDC}"/>
              </a:ext>
            </a:extLst>
          </p:cNvPr>
          <p:cNvGraphicFramePr>
            <a:graphicFrameLocks/>
          </p:cNvGraphicFramePr>
          <p:nvPr/>
        </p:nvGraphicFramePr>
        <p:xfrm>
          <a:off x="7172674" y="1499151"/>
          <a:ext cx="1913834" cy="1752348"/>
        </p:xfrm>
        <a:graphic>
          <a:graphicData uri="http://schemas.openxmlformats.org/drawingml/2006/chart">
            <c:chart xmlns:c="http://schemas.openxmlformats.org/drawingml/2006/chart" xmlns:r="http://schemas.openxmlformats.org/officeDocument/2006/relationships" r:id="rId8"/>
          </a:graphicData>
        </a:graphic>
      </p:graphicFrame>
      <p:sp>
        <p:nvSpPr>
          <p:cNvPr id="24" name="TextBox 23">
            <a:extLst>
              <a:ext uri="{FF2B5EF4-FFF2-40B4-BE49-F238E27FC236}">
                <a16:creationId xmlns:a16="http://schemas.microsoft.com/office/drawing/2014/main" id="{CF80DD5A-C6A8-39E3-F796-523586892F02}"/>
              </a:ext>
            </a:extLst>
          </p:cNvPr>
          <p:cNvSpPr txBox="1"/>
          <p:nvPr/>
        </p:nvSpPr>
        <p:spPr>
          <a:xfrm>
            <a:off x="5461170" y="1699854"/>
            <a:ext cx="480060" cy="219291"/>
          </a:xfrm>
          <a:prstGeom prst="rect">
            <a:avLst/>
          </a:prstGeom>
          <a:noFill/>
        </p:spPr>
        <p:txBody>
          <a:bodyPr wrap="square">
            <a:spAutoFit/>
          </a:bodyPr>
          <a:lstStyle/>
          <a:p>
            <a:pPr defTabSz="685800">
              <a:buClrTx/>
            </a:pPr>
            <a:r>
              <a:rPr lang="en-US" sz="825" kern="1200" dirty="0">
                <a:solidFill>
                  <a:srgbClr val="06509D"/>
                </a:solidFill>
                <a:ea typeface="+mn-ea"/>
                <a:cs typeface="+mn-cs"/>
              </a:rPr>
              <a:t>NCI</a:t>
            </a:r>
          </a:p>
        </p:txBody>
      </p:sp>
      <p:sp>
        <p:nvSpPr>
          <p:cNvPr id="25" name="TextBox 24">
            <a:extLst>
              <a:ext uri="{FF2B5EF4-FFF2-40B4-BE49-F238E27FC236}">
                <a16:creationId xmlns:a16="http://schemas.microsoft.com/office/drawing/2014/main" id="{D264C9FA-8429-1823-FE31-22D89C7D0919}"/>
              </a:ext>
            </a:extLst>
          </p:cNvPr>
          <p:cNvSpPr txBox="1"/>
          <p:nvPr/>
        </p:nvSpPr>
        <p:spPr>
          <a:xfrm>
            <a:off x="5364351" y="2348479"/>
            <a:ext cx="480060" cy="219291"/>
          </a:xfrm>
          <a:prstGeom prst="rect">
            <a:avLst/>
          </a:prstGeom>
          <a:noFill/>
        </p:spPr>
        <p:txBody>
          <a:bodyPr wrap="square">
            <a:spAutoFit/>
          </a:bodyPr>
          <a:lstStyle/>
          <a:p>
            <a:pPr defTabSz="685800">
              <a:buClrTx/>
            </a:pPr>
            <a:r>
              <a:rPr lang="en-US" sz="825" kern="1200" dirty="0">
                <a:solidFill>
                  <a:srgbClr val="06509D"/>
                </a:solidFill>
                <a:ea typeface="+mn-ea"/>
                <a:cs typeface="+mn-cs"/>
              </a:rPr>
              <a:t>OCC</a:t>
            </a:r>
          </a:p>
        </p:txBody>
      </p:sp>
      <p:pic>
        <p:nvPicPr>
          <p:cNvPr id="6" name="Picture 5">
            <a:extLst>
              <a:ext uri="{FF2B5EF4-FFF2-40B4-BE49-F238E27FC236}">
                <a16:creationId xmlns:a16="http://schemas.microsoft.com/office/drawing/2014/main" id="{AD00147D-3ADF-AE51-0320-121671DC45C4}"/>
              </a:ext>
            </a:extLst>
          </p:cNvPr>
          <p:cNvPicPr>
            <a:picLocks noChangeAspect="1"/>
          </p:cNvPicPr>
          <p:nvPr/>
        </p:nvPicPr>
        <p:blipFill>
          <a:blip r:embed="rId9"/>
          <a:srcRect/>
          <a:stretch/>
        </p:blipFill>
        <p:spPr>
          <a:xfrm>
            <a:off x="8371234" y="44691"/>
            <a:ext cx="715273" cy="517828"/>
          </a:xfrm>
          <a:prstGeom prst="rect">
            <a:avLst/>
          </a:prstGeom>
        </p:spPr>
      </p:pic>
    </p:spTree>
    <p:extLst>
      <p:ext uri="{BB962C8B-B14F-4D97-AF65-F5344CB8AC3E}">
        <p14:creationId xmlns:p14="http://schemas.microsoft.com/office/powerpoint/2010/main" val="176153565"/>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F615F4E-6ADC-38F8-2706-6E5ABD8FD45B}"/>
              </a:ext>
            </a:extLst>
          </p:cNvPr>
          <p:cNvSpPr>
            <a:spLocks noGrp="1"/>
          </p:cNvSpPr>
          <p:nvPr>
            <p:ph type="title"/>
          </p:nvPr>
        </p:nvSpPr>
        <p:spPr>
          <a:xfrm>
            <a:off x="249874" y="623971"/>
            <a:ext cx="8231187" cy="282770"/>
          </a:xfrm>
        </p:spPr>
        <p:txBody>
          <a:bodyPr/>
          <a:lstStyle/>
          <a:p>
            <a:r>
              <a:rPr lang="en-US" dirty="0"/>
              <a:t>Economic Impact of Coal Plant Transition to Nuclear</a:t>
            </a:r>
          </a:p>
        </p:txBody>
      </p:sp>
      <p:sp>
        <p:nvSpPr>
          <p:cNvPr id="18" name="TextBox 17">
            <a:extLst>
              <a:ext uri="{FF2B5EF4-FFF2-40B4-BE49-F238E27FC236}">
                <a16:creationId xmlns:a16="http://schemas.microsoft.com/office/drawing/2014/main" id="{32EC8C06-B2B3-37F2-60F9-46D6C60DABC6}"/>
              </a:ext>
            </a:extLst>
          </p:cNvPr>
          <p:cNvSpPr txBox="1"/>
          <p:nvPr/>
        </p:nvSpPr>
        <p:spPr>
          <a:xfrm>
            <a:off x="685800" y="1133638"/>
            <a:ext cx="3777028" cy="1131079"/>
          </a:xfrm>
          <a:prstGeom prst="rect">
            <a:avLst/>
          </a:prstGeom>
          <a:noFill/>
        </p:spPr>
        <p:txBody>
          <a:bodyPr wrap="square" rtlCol="0">
            <a:spAutoFit/>
          </a:bodyPr>
          <a:lstStyle/>
          <a:p>
            <a:pPr defTabSz="685800">
              <a:buClrTx/>
            </a:pPr>
            <a:r>
              <a:rPr lang="en-US" sz="1350" kern="1200" dirty="0">
                <a:ea typeface="+mn-ea"/>
                <a:cs typeface="+mn-cs"/>
              </a:rPr>
              <a:t>Nuclear has a multiplier of ~1.5</a:t>
            </a:r>
          </a:p>
          <a:p>
            <a:pPr defTabSz="685800">
              <a:buClrTx/>
            </a:pPr>
            <a:endParaRPr lang="en-US" sz="1350" kern="1200" dirty="0">
              <a:ea typeface="+mn-ea"/>
              <a:cs typeface="+mn-cs"/>
            </a:endParaRPr>
          </a:p>
          <a:p>
            <a:pPr defTabSz="685800">
              <a:buClrTx/>
            </a:pPr>
            <a:r>
              <a:rPr lang="en-US" sz="1350" kern="1200" dirty="0">
                <a:ea typeface="+mn-ea"/>
                <a:cs typeface="+mn-cs"/>
              </a:rPr>
              <a:t>For every $100 of electricity produced, $50 of economic activity occurs in suppliers and support industries</a:t>
            </a:r>
          </a:p>
        </p:txBody>
      </p:sp>
      <p:pic>
        <p:nvPicPr>
          <p:cNvPr id="2" name="Picture 1">
            <a:extLst>
              <a:ext uri="{FF2B5EF4-FFF2-40B4-BE49-F238E27FC236}">
                <a16:creationId xmlns:a16="http://schemas.microsoft.com/office/drawing/2014/main" id="{8441C62A-4152-995B-560C-D20BF232830D}"/>
              </a:ext>
            </a:extLst>
          </p:cNvPr>
          <p:cNvPicPr>
            <a:picLocks noChangeAspect="1"/>
          </p:cNvPicPr>
          <p:nvPr/>
        </p:nvPicPr>
        <p:blipFill>
          <a:blip r:embed="rId3"/>
          <a:stretch>
            <a:fillRect/>
          </a:stretch>
        </p:blipFill>
        <p:spPr>
          <a:xfrm>
            <a:off x="388681" y="2468531"/>
            <a:ext cx="4074146" cy="2448822"/>
          </a:xfrm>
          <a:prstGeom prst="rect">
            <a:avLst/>
          </a:prstGeom>
        </p:spPr>
      </p:pic>
      <p:pic>
        <p:nvPicPr>
          <p:cNvPr id="5" name="Picture 4">
            <a:extLst>
              <a:ext uri="{FF2B5EF4-FFF2-40B4-BE49-F238E27FC236}">
                <a16:creationId xmlns:a16="http://schemas.microsoft.com/office/drawing/2014/main" id="{5D297F4B-9E89-E6BB-C343-6F88052A1DD7}"/>
              </a:ext>
            </a:extLst>
          </p:cNvPr>
          <p:cNvPicPr>
            <a:picLocks noChangeAspect="1"/>
          </p:cNvPicPr>
          <p:nvPr/>
        </p:nvPicPr>
        <p:blipFill>
          <a:blip r:embed="rId4"/>
          <a:stretch>
            <a:fillRect/>
          </a:stretch>
        </p:blipFill>
        <p:spPr>
          <a:xfrm>
            <a:off x="4681173" y="1163590"/>
            <a:ext cx="4074146" cy="2448822"/>
          </a:xfrm>
          <a:prstGeom prst="rect">
            <a:avLst/>
          </a:prstGeom>
        </p:spPr>
      </p:pic>
    </p:spTree>
    <p:extLst>
      <p:ext uri="{BB962C8B-B14F-4D97-AF65-F5344CB8AC3E}">
        <p14:creationId xmlns:p14="http://schemas.microsoft.com/office/powerpoint/2010/main" val="168569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8DFB-9F17-49CB-D763-1CFB07772057}"/>
              </a:ext>
            </a:extLst>
          </p:cNvPr>
          <p:cNvSpPr>
            <a:spLocks noGrp="1"/>
          </p:cNvSpPr>
          <p:nvPr>
            <p:ph type="title"/>
          </p:nvPr>
        </p:nvSpPr>
        <p:spPr>
          <a:xfrm>
            <a:off x="384052" y="345814"/>
            <a:ext cx="8231187" cy="282770"/>
          </a:xfrm>
        </p:spPr>
        <p:txBody>
          <a:bodyPr/>
          <a:lstStyle/>
          <a:p>
            <a:r>
              <a:rPr lang="en-US" dirty="0"/>
              <a:t>Overlap in Job Types and Education Levels</a:t>
            </a:r>
          </a:p>
        </p:txBody>
      </p:sp>
      <p:sp>
        <p:nvSpPr>
          <p:cNvPr id="3" name="Content Placeholder 2">
            <a:extLst>
              <a:ext uri="{FF2B5EF4-FFF2-40B4-BE49-F238E27FC236}">
                <a16:creationId xmlns:a16="http://schemas.microsoft.com/office/drawing/2014/main" id="{6F7C9795-0C3A-A76F-294A-8FE880CBE31B}"/>
              </a:ext>
            </a:extLst>
          </p:cNvPr>
          <p:cNvSpPr>
            <a:spLocks noGrp="1"/>
          </p:cNvSpPr>
          <p:nvPr>
            <p:ph idx="1"/>
          </p:nvPr>
        </p:nvSpPr>
        <p:spPr>
          <a:xfrm>
            <a:off x="461578" y="1131852"/>
            <a:ext cx="2669249" cy="3555806"/>
          </a:xfrm>
        </p:spPr>
        <p:txBody>
          <a:bodyPr/>
          <a:lstStyle/>
          <a:p>
            <a:r>
              <a:rPr lang="en-US" sz="1350" dirty="0">
                <a:solidFill>
                  <a:srgbClr val="000000"/>
                </a:solidFill>
              </a:rPr>
              <a:t>Comparing occupation codes shows the similarity in roles from each power plant type </a:t>
            </a:r>
          </a:p>
          <a:p>
            <a:r>
              <a:rPr lang="en-US" sz="1350" dirty="0">
                <a:solidFill>
                  <a:srgbClr val="000000"/>
                </a:solidFill>
              </a:rPr>
              <a:t>45 percent of the added nuclear jobs share identical occupation codes with the coal plant </a:t>
            </a:r>
          </a:p>
          <a:p>
            <a:r>
              <a:rPr lang="en-US" sz="1350" dirty="0">
                <a:solidFill>
                  <a:srgbClr val="000000"/>
                </a:solidFill>
              </a:rPr>
              <a:t>72 percent of the added share similar occupation codes </a:t>
            </a:r>
          </a:p>
          <a:p>
            <a:r>
              <a:rPr lang="en-US" sz="1350" dirty="0">
                <a:solidFill>
                  <a:srgbClr val="000000"/>
                </a:solidFill>
              </a:rPr>
              <a:t>This implies that many occupations at the CPP have the educational background to work at the NPP</a:t>
            </a:r>
          </a:p>
          <a:p>
            <a:r>
              <a:rPr lang="en-US" sz="1350" dirty="0">
                <a:solidFill>
                  <a:srgbClr val="000000"/>
                </a:solidFill>
              </a:rPr>
              <a:t>NOTE: Analysis does not account for nuclear, industry-specific training. </a:t>
            </a:r>
            <a:endParaRPr lang="en-US" dirty="0"/>
          </a:p>
        </p:txBody>
      </p:sp>
      <p:pic>
        <p:nvPicPr>
          <p:cNvPr id="5" name="Picture 4">
            <a:extLst>
              <a:ext uri="{FF2B5EF4-FFF2-40B4-BE49-F238E27FC236}">
                <a16:creationId xmlns:a16="http://schemas.microsoft.com/office/drawing/2014/main" id="{F38A41CC-DCF6-15D8-54FC-7AED7D55FC89}"/>
              </a:ext>
            </a:extLst>
          </p:cNvPr>
          <p:cNvPicPr>
            <a:picLocks noChangeAspect="1"/>
          </p:cNvPicPr>
          <p:nvPr/>
        </p:nvPicPr>
        <p:blipFill>
          <a:blip r:embed="rId3"/>
          <a:stretch>
            <a:fillRect/>
          </a:stretch>
        </p:blipFill>
        <p:spPr>
          <a:xfrm>
            <a:off x="3178535" y="1267853"/>
            <a:ext cx="5865282" cy="2607794"/>
          </a:xfrm>
          <a:prstGeom prst="rect">
            <a:avLst/>
          </a:prstGeom>
        </p:spPr>
      </p:pic>
    </p:spTree>
    <p:extLst>
      <p:ext uri="{BB962C8B-B14F-4D97-AF65-F5344CB8AC3E}">
        <p14:creationId xmlns:p14="http://schemas.microsoft.com/office/powerpoint/2010/main" val="259995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22F172-C5D4-E4ED-7EED-3E693F463CC4}"/>
              </a:ext>
            </a:extLst>
          </p:cNvPr>
          <p:cNvSpPr>
            <a:spLocks noGrp="1"/>
          </p:cNvSpPr>
          <p:nvPr>
            <p:ph type="title"/>
          </p:nvPr>
        </p:nvSpPr>
        <p:spPr/>
        <p:txBody>
          <a:bodyPr>
            <a:normAutofit fontScale="90000"/>
          </a:bodyPr>
          <a:lstStyle/>
          <a:p>
            <a:r>
              <a:rPr lang="en-US" sz="3000" b="1" i="1" dirty="0">
                <a:solidFill>
                  <a:srgbClr val="002060"/>
                </a:solidFill>
              </a:rPr>
              <a:t>State Nuclear Feasibility Studies</a:t>
            </a:r>
          </a:p>
        </p:txBody>
      </p:sp>
      <mc:AlternateContent xmlns:mc="http://schemas.openxmlformats.org/markup-compatibility/2006">
        <mc:Choice xmlns:cx4="http://schemas.microsoft.com/office/drawing/2016/5/10/chartex" Requires="cx4">
          <p:graphicFrame>
            <p:nvGraphicFramePr>
              <p:cNvPr id="7" name="Chart 6">
                <a:extLst>
                  <a:ext uri="{FF2B5EF4-FFF2-40B4-BE49-F238E27FC236}">
                    <a16:creationId xmlns:a16="http://schemas.microsoft.com/office/drawing/2014/main" id="{EDEE0FC0-EBFF-032B-B932-9A4CCCC1D42F}"/>
                  </a:ext>
                </a:extLst>
              </p:cNvPr>
              <p:cNvGraphicFramePr/>
              <p:nvPr/>
            </p:nvGraphicFramePr>
            <p:xfrm>
              <a:off x="439015" y="1278082"/>
              <a:ext cx="4649933" cy="3213467"/>
            </p:xfrm>
            <a:graphic>
              <a:graphicData uri="http://schemas.microsoft.com/office/drawing/2014/chartex">
                <cx:chart xmlns:cx="http://schemas.microsoft.com/office/drawing/2014/chartex" xmlns:r="http://schemas.openxmlformats.org/officeDocument/2006/relationships" r:id="rId3"/>
              </a:graphicData>
            </a:graphic>
          </p:graphicFrame>
        </mc:Choice>
        <mc:Fallback>
          <p:pic>
            <p:nvPicPr>
              <p:cNvPr id="7" name="Chart 6">
                <a:extLst>
                  <a:ext uri="{FF2B5EF4-FFF2-40B4-BE49-F238E27FC236}">
                    <a16:creationId xmlns:a16="http://schemas.microsoft.com/office/drawing/2014/main" id="{EDEE0FC0-EBFF-032B-B932-9A4CCCC1D42F}"/>
                  </a:ext>
                </a:extLst>
              </p:cNvPr>
              <p:cNvPicPr>
                <a:picLocks noGrp="1" noRot="1" noChangeAspect="1" noMove="1" noResize="1" noEditPoints="1" noAdjustHandles="1" noChangeArrowheads="1" noChangeShapeType="1"/>
              </p:cNvPicPr>
              <p:nvPr/>
            </p:nvPicPr>
            <p:blipFill>
              <a:blip r:embed="rId4"/>
              <a:stretch>
                <a:fillRect/>
              </a:stretch>
            </p:blipFill>
            <p:spPr>
              <a:xfrm>
                <a:off x="439015" y="1278082"/>
                <a:ext cx="4649933" cy="3213467"/>
              </a:xfrm>
              <a:prstGeom prst="rect">
                <a:avLst/>
              </a:prstGeom>
            </p:spPr>
          </p:pic>
        </mc:Fallback>
      </mc:AlternateContent>
      <p:sp>
        <p:nvSpPr>
          <p:cNvPr id="8" name="TextBox 7">
            <a:extLst>
              <a:ext uri="{FF2B5EF4-FFF2-40B4-BE49-F238E27FC236}">
                <a16:creationId xmlns:a16="http://schemas.microsoft.com/office/drawing/2014/main" id="{88E4AB7E-375D-0142-F52A-111C657046BC}"/>
              </a:ext>
            </a:extLst>
          </p:cNvPr>
          <p:cNvSpPr txBox="1"/>
          <p:nvPr/>
        </p:nvSpPr>
        <p:spPr>
          <a:xfrm>
            <a:off x="5605895" y="1638234"/>
            <a:ext cx="3099090" cy="256224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a:buClrTx/>
              <a:defRPr/>
            </a:pPr>
            <a:r>
              <a:rPr lang="en-US" sz="1800" b="1" u="sng" kern="1200" dirty="0">
                <a:solidFill>
                  <a:schemeClr val="bg2">
                    <a:lumMod val="50000"/>
                  </a:schemeClr>
                </a:solidFill>
                <a:latin typeface="Aptos" panose="02110004020202020204"/>
                <a:ea typeface="+mn-ea"/>
                <a:cs typeface="+mn-cs"/>
              </a:rPr>
              <a:t>Total: 25 Feasibility Studies</a:t>
            </a:r>
          </a:p>
          <a:p>
            <a:pPr marL="214313" indent="-214313" defTabSz="685800">
              <a:buClrTx/>
              <a:buFont typeface="Arial" panose="020B0604020202020204" pitchFamily="34" charset="0"/>
              <a:buChar char="•"/>
              <a:defRPr/>
            </a:pPr>
            <a:r>
              <a:rPr lang="en-US" sz="1800" kern="1200" dirty="0">
                <a:solidFill>
                  <a:schemeClr val="bg2">
                    <a:lumMod val="50000"/>
                  </a:schemeClr>
                </a:solidFill>
                <a:latin typeface="Aptos" panose="02110004020202020204"/>
                <a:ea typeface="+mn-ea"/>
                <a:cs typeface="+mn-cs"/>
              </a:rPr>
              <a:t>12 </a:t>
            </a:r>
            <a:r>
              <a:rPr lang="en-US" sz="1800" dirty="0">
                <a:solidFill>
                  <a:schemeClr val="bg2">
                    <a:lumMod val="50000"/>
                  </a:schemeClr>
                </a:solidFill>
                <a:latin typeface="Aptos" panose="02110004020202020204"/>
              </a:rPr>
              <a:t>Complete</a:t>
            </a:r>
            <a:endParaRPr lang="en-US" sz="1800" kern="1200" dirty="0">
              <a:solidFill>
                <a:schemeClr val="bg2">
                  <a:lumMod val="50000"/>
                </a:schemeClr>
              </a:solidFill>
              <a:latin typeface="Aptos" panose="02110004020202020204"/>
              <a:ea typeface="+mn-ea"/>
              <a:cs typeface="+mn-cs"/>
            </a:endParaRPr>
          </a:p>
          <a:p>
            <a:pPr marL="214313" indent="-214313" defTabSz="685800">
              <a:buClrTx/>
              <a:buFont typeface="Arial" panose="020B0604020202020204" pitchFamily="34" charset="0"/>
              <a:buChar char="•"/>
              <a:defRPr/>
            </a:pPr>
            <a:r>
              <a:rPr lang="en-US" sz="1800" dirty="0">
                <a:solidFill>
                  <a:schemeClr val="bg2">
                    <a:lumMod val="50000"/>
                  </a:schemeClr>
                </a:solidFill>
                <a:latin typeface="Aptos" panose="02110004020202020204"/>
              </a:rPr>
              <a:t>4 Pending Completion by Fall 2024</a:t>
            </a:r>
          </a:p>
          <a:p>
            <a:pPr marL="214313" indent="-214313" defTabSz="685800">
              <a:buClrTx/>
              <a:buFont typeface="Arial" panose="020B0604020202020204" pitchFamily="34" charset="0"/>
              <a:buChar char="•"/>
              <a:defRPr/>
            </a:pPr>
            <a:r>
              <a:rPr lang="en-US" sz="1800" kern="1200" dirty="0">
                <a:solidFill>
                  <a:schemeClr val="bg2">
                    <a:lumMod val="50000"/>
                  </a:schemeClr>
                </a:solidFill>
                <a:latin typeface="Aptos" panose="02110004020202020204"/>
                <a:ea typeface="+mn-ea"/>
                <a:cs typeface="+mn-cs"/>
              </a:rPr>
              <a:t>2 Pending Completion by 202</a:t>
            </a:r>
            <a:r>
              <a:rPr lang="en-US" sz="1800" dirty="0">
                <a:solidFill>
                  <a:schemeClr val="bg2">
                    <a:lumMod val="50000"/>
                  </a:schemeClr>
                </a:solidFill>
                <a:latin typeface="Aptos" panose="02110004020202020204"/>
              </a:rPr>
              <a:t>5</a:t>
            </a:r>
          </a:p>
          <a:p>
            <a:pPr marL="214313" indent="-214313" defTabSz="685800">
              <a:buClrTx/>
              <a:buFont typeface="Arial" panose="020B0604020202020204" pitchFamily="34" charset="0"/>
              <a:buChar char="•"/>
              <a:defRPr/>
            </a:pPr>
            <a:r>
              <a:rPr lang="en-US" sz="1800" kern="1200" dirty="0">
                <a:solidFill>
                  <a:schemeClr val="bg2">
                    <a:lumMod val="50000"/>
                  </a:schemeClr>
                </a:solidFill>
                <a:latin typeface="Aptos" panose="02110004020202020204"/>
                <a:ea typeface="+mn-ea"/>
                <a:cs typeface="+mn-cs"/>
              </a:rPr>
              <a:t>6 Committed Studies without Set Due Date</a:t>
            </a:r>
          </a:p>
          <a:p>
            <a:pPr marL="214313" indent="-214313" defTabSz="685800">
              <a:buClrTx/>
              <a:buFont typeface="Arial" panose="020B0604020202020204" pitchFamily="34" charset="0"/>
              <a:buChar char="•"/>
              <a:defRPr/>
            </a:pPr>
            <a:r>
              <a:rPr lang="en-US" sz="1800" dirty="0">
                <a:solidFill>
                  <a:schemeClr val="bg2">
                    <a:lumMod val="50000"/>
                  </a:schemeClr>
                </a:solidFill>
                <a:latin typeface="Aptos" panose="02110004020202020204"/>
              </a:rPr>
              <a:t>1 Started but Incomplete</a:t>
            </a:r>
            <a:endParaRPr lang="en-US" sz="1800" kern="1200" dirty="0">
              <a:solidFill>
                <a:schemeClr val="bg2">
                  <a:lumMod val="50000"/>
                </a:schemeClr>
              </a:solidFill>
              <a:latin typeface="Aptos" panose="02110004020202020204"/>
              <a:ea typeface="+mn-ea"/>
              <a:cs typeface="+mn-cs"/>
            </a:endParaRPr>
          </a:p>
        </p:txBody>
      </p:sp>
      <p:sp>
        <p:nvSpPr>
          <p:cNvPr id="9" name="Google Shape;116;p19">
            <a:extLst>
              <a:ext uri="{FF2B5EF4-FFF2-40B4-BE49-F238E27FC236}">
                <a16:creationId xmlns:a16="http://schemas.microsoft.com/office/drawing/2014/main" id="{E0C72876-992D-1402-0E25-1EA1082CEE6A}"/>
              </a:ext>
            </a:extLst>
          </p:cNvPr>
          <p:cNvSpPr/>
          <p:nvPr/>
        </p:nvSpPr>
        <p:spPr>
          <a:xfrm>
            <a:off x="119495" y="4685100"/>
            <a:ext cx="9144000" cy="458400"/>
          </a:xfrm>
          <a:prstGeom prst="rect">
            <a:avLst/>
          </a:prstGeom>
          <a:solidFill>
            <a:srgbClr val="FFFFFF">
              <a:alpha val="58660"/>
            </a:srgbClr>
          </a:solidFill>
          <a:ln>
            <a:noFill/>
          </a:ln>
        </p:spPr>
        <p:txBody>
          <a:bodyPr spcFirstLastPara="1" wrap="square" lIns="91425" tIns="91425" rIns="91425" bIns="91425" anchor="ctr" anchorCtr="0">
            <a:noAutofit/>
          </a:bodyPr>
          <a:lstStyle/>
          <a:p>
            <a:pPr defTabSz="685800">
              <a:buClrTx/>
              <a:defRPr/>
            </a:pPr>
            <a:r>
              <a:rPr lang="en-US" sz="1050" kern="1200" dirty="0">
                <a:solidFill>
                  <a:schemeClr val="bg2">
                    <a:lumMod val="75000"/>
                  </a:schemeClr>
                </a:solidFill>
                <a:latin typeface="Aptos" panose="02110004020202020204"/>
                <a:ea typeface="+mn-ea"/>
                <a:cs typeface="+mn-cs"/>
              </a:rPr>
              <a:t>Updated September 2024</a:t>
            </a:r>
            <a:endParaRPr sz="1050" kern="1200" dirty="0">
              <a:solidFill>
                <a:schemeClr val="bg2">
                  <a:lumMod val="75000"/>
                </a:schemeClr>
              </a:solidFill>
              <a:latin typeface="Aptos" panose="02110004020202020204"/>
              <a:ea typeface="+mn-ea"/>
              <a:cs typeface="+mn-cs"/>
            </a:endParaRPr>
          </a:p>
        </p:txBody>
      </p:sp>
    </p:spTree>
    <p:extLst>
      <p:ext uri="{BB962C8B-B14F-4D97-AF65-F5344CB8AC3E}">
        <p14:creationId xmlns:p14="http://schemas.microsoft.com/office/powerpoint/2010/main" val="235999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72C9C45-F4FD-2123-AC97-6915D54352B6}"/>
              </a:ext>
            </a:extLst>
          </p:cNvPr>
          <p:cNvGrpSpPr/>
          <p:nvPr/>
        </p:nvGrpSpPr>
        <p:grpSpPr>
          <a:xfrm>
            <a:off x="315914" y="950538"/>
            <a:ext cx="3035134" cy="3407639"/>
            <a:chOff x="596630" y="1095385"/>
            <a:chExt cx="3035134" cy="3407639"/>
          </a:xfrm>
        </p:grpSpPr>
        <p:pic>
          <p:nvPicPr>
            <p:cNvPr id="4" name="Picture 3">
              <a:extLst>
                <a:ext uri="{FF2B5EF4-FFF2-40B4-BE49-F238E27FC236}">
                  <a16:creationId xmlns:a16="http://schemas.microsoft.com/office/drawing/2014/main" id="{061F2187-D6A9-4924-80BF-8AC69BD8AB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557" t="44686" b="10838"/>
            <a:stretch/>
          </p:blipFill>
          <p:spPr>
            <a:xfrm>
              <a:off x="799687" y="2617840"/>
              <a:ext cx="2629021" cy="1599393"/>
            </a:xfrm>
            <a:prstGeom prst="rect">
              <a:avLst/>
            </a:prstGeom>
          </p:spPr>
        </p:pic>
        <p:pic>
          <p:nvPicPr>
            <p:cNvPr id="7" name="Graphic 6">
              <a:extLst>
                <a:ext uri="{FF2B5EF4-FFF2-40B4-BE49-F238E27FC236}">
                  <a16:creationId xmlns:a16="http://schemas.microsoft.com/office/drawing/2014/main" id="{2ED324E5-E26C-B6A8-357A-701DB454046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5687" y="1650170"/>
              <a:ext cx="242489" cy="248128"/>
            </a:xfrm>
            <a:prstGeom prst="rect">
              <a:avLst/>
            </a:prstGeom>
          </p:spPr>
        </p:pic>
        <p:sp>
          <p:nvSpPr>
            <p:cNvPr id="8" name="Title 2">
              <a:extLst>
                <a:ext uri="{FF2B5EF4-FFF2-40B4-BE49-F238E27FC236}">
                  <a16:creationId xmlns:a16="http://schemas.microsoft.com/office/drawing/2014/main" id="{073F1684-6660-2B07-9C54-30973C21FB67}"/>
                </a:ext>
              </a:extLst>
            </p:cNvPr>
            <p:cNvSpPr txBox="1">
              <a:spLocks/>
            </p:cNvSpPr>
            <p:nvPr/>
          </p:nvSpPr>
          <p:spPr>
            <a:xfrm>
              <a:off x="596630" y="1095385"/>
              <a:ext cx="3035134"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b="1" dirty="0">
                  <a:solidFill>
                    <a:srgbClr val="005875"/>
                  </a:solidFill>
                  <a:latin typeface="Arial"/>
                </a:rPr>
                <a:t>Spectrum of Sizes and Options</a:t>
              </a:r>
            </a:p>
          </p:txBody>
        </p:sp>
        <p:sp>
          <p:nvSpPr>
            <p:cNvPr id="9" name="Title 2">
              <a:extLst>
                <a:ext uri="{FF2B5EF4-FFF2-40B4-BE49-F238E27FC236}">
                  <a16:creationId xmlns:a16="http://schemas.microsoft.com/office/drawing/2014/main" id="{A392301C-8ACD-1528-9967-CBE2EB4ED4B8}"/>
                </a:ext>
              </a:extLst>
            </p:cNvPr>
            <p:cNvSpPr txBox="1">
              <a:spLocks/>
            </p:cNvSpPr>
            <p:nvPr/>
          </p:nvSpPr>
          <p:spPr>
            <a:xfrm>
              <a:off x="596630"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dirty="0">
                  <a:solidFill>
                    <a:srgbClr val="005875"/>
                  </a:solidFill>
                  <a:latin typeface="Arial"/>
                </a:rPr>
                <a:t>Micro</a:t>
              </a:r>
            </a:p>
            <a:p>
              <a:pPr defTabSz="342900">
                <a:buClrTx/>
                <a:defRPr/>
              </a:pPr>
              <a:r>
                <a:rPr lang="en-US" sz="1100" dirty="0">
                  <a:solidFill>
                    <a:srgbClr val="005875"/>
                  </a:solidFill>
                  <a:latin typeface="Arial"/>
                </a:rPr>
                <a:t>(Few MW)</a:t>
              </a:r>
            </a:p>
          </p:txBody>
        </p:sp>
        <p:sp>
          <p:nvSpPr>
            <p:cNvPr id="12" name="Title 2">
              <a:extLst>
                <a:ext uri="{FF2B5EF4-FFF2-40B4-BE49-F238E27FC236}">
                  <a16:creationId xmlns:a16="http://schemas.microsoft.com/office/drawing/2014/main" id="{1DAF524C-6DD6-9235-A14C-0A044EFFDB90}"/>
                </a:ext>
              </a:extLst>
            </p:cNvPr>
            <p:cNvSpPr txBox="1">
              <a:spLocks/>
            </p:cNvSpPr>
            <p:nvPr/>
          </p:nvSpPr>
          <p:spPr>
            <a:xfrm>
              <a:off x="150912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dirty="0">
                  <a:solidFill>
                    <a:srgbClr val="005875"/>
                  </a:solidFill>
                  <a:latin typeface="Arial"/>
                </a:rPr>
                <a:t>Mini</a:t>
              </a:r>
            </a:p>
            <a:p>
              <a:pPr defTabSz="342900">
                <a:buClrTx/>
                <a:defRPr/>
              </a:pPr>
              <a:r>
                <a:rPr lang="en-US" sz="1100" dirty="0">
                  <a:solidFill>
                    <a:srgbClr val="005875"/>
                  </a:solidFill>
                  <a:latin typeface="Arial"/>
                </a:rPr>
                <a:t>(10s of MW)</a:t>
              </a:r>
            </a:p>
          </p:txBody>
        </p:sp>
        <p:sp>
          <p:nvSpPr>
            <p:cNvPr id="13" name="Title 2">
              <a:extLst>
                <a:ext uri="{FF2B5EF4-FFF2-40B4-BE49-F238E27FC236}">
                  <a16:creationId xmlns:a16="http://schemas.microsoft.com/office/drawing/2014/main" id="{A14049AC-A868-E08C-B488-C78A732A53E3}"/>
                </a:ext>
              </a:extLst>
            </p:cNvPr>
            <p:cNvSpPr txBox="1">
              <a:spLocks/>
            </p:cNvSpPr>
            <p:nvPr/>
          </p:nvSpPr>
          <p:spPr>
            <a:xfrm>
              <a:off x="2442844" y="2094051"/>
              <a:ext cx="1060603" cy="391634"/>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dirty="0">
                  <a:solidFill>
                    <a:srgbClr val="005875"/>
                  </a:solidFill>
                  <a:latin typeface="Arial"/>
                </a:rPr>
                <a:t>Small</a:t>
              </a:r>
            </a:p>
            <a:p>
              <a:pPr defTabSz="342900">
                <a:buClrTx/>
                <a:defRPr/>
              </a:pPr>
              <a:r>
                <a:rPr lang="en-US" sz="1100" dirty="0">
                  <a:solidFill>
                    <a:srgbClr val="005875"/>
                  </a:solidFill>
                  <a:latin typeface="Arial"/>
                </a:rPr>
                <a:t>(100s of MW)</a:t>
              </a:r>
            </a:p>
          </p:txBody>
        </p:sp>
        <p:pic>
          <p:nvPicPr>
            <p:cNvPr id="14" name="Graphic 13">
              <a:extLst>
                <a:ext uri="{FF2B5EF4-FFF2-40B4-BE49-F238E27FC236}">
                  <a16:creationId xmlns:a16="http://schemas.microsoft.com/office/drawing/2014/main" id="{81C3C990-F5FD-1105-DC02-79A27A343FD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816875" y="1539267"/>
              <a:ext cx="445100" cy="455451"/>
            </a:xfrm>
            <a:prstGeom prst="rect">
              <a:avLst/>
            </a:prstGeom>
          </p:spPr>
        </p:pic>
        <p:pic>
          <p:nvPicPr>
            <p:cNvPr id="15" name="Graphic 14">
              <a:extLst>
                <a:ext uri="{FF2B5EF4-FFF2-40B4-BE49-F238E27FC236}">
                  <a16:creationId xmlns:a16="http://schemas.microsoft.com/office/drawing/2014/main" id="{7727AB90-9324-2B5D-2007-F271F5F0F07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42517" y="1422444"/>
              <a:ext cx="661257" cy="676635"/>
            </a:xfrm>
            <a:prstGeom prst="rect">
              <a:avLst/>
            </a:prstGeom>
          </p:spPr>
        </p:pic>
        <p:sp>
          <p:nvSpPr>
            <p:cNvPr id="16" name="Title 2">
              <a:extLst>
                <a:ext uri="{FF2B5EF4-FFF2-40B4-BE49-F238E27FC236}">
                  <a16:creationId xmlns:a16="http://schemas.microsoft.com/office/drawing/2014/main" id="{67B4BC06-576E-62C7-E9DB-996929FE2A26}"/>
                </a:ext>
              </a:extLst>
            </p:cNvPr>
            <p:cNvSpPr txBox="1">
              <a:spLocks/>
            </p:cNvSpPr>
            <p:nvPr/>
          </p:nvSpPr>
          <p:spPr>
            <a:xfrm>
              <a:off x="1280045" y="4260167"/>
              <a:ext cx="1668304" cy="242857"/>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400">
                  <a:solidFill>
                    <a:srgbClr val="005875"/>
                  </a:solidFill>
                  <a:latin typeface="Arial"/>
                </a:rPr>
                <a:t>Large</a:t>
              </a:r>
              <a:r>
                <a:rPr lang="en-US" sz="1400" b="1">
                  <a:solidFill>
                    <a:srgbClr val="005875"/>
                  </a:solidFill>
                  <a:latin typeface="Arial"/>
                </a:rPr>
                <a:t> </a:t>
              </a:r>
              <a:r>
                <a:rPr lang="en-US" sz="1100">
                  <a:solidFill>
                    <a:srgbClr val="005875"/>
                  </a:solidFill>
                  <a:latin typeface="Arial"/>
                </a:rPr>
                <a:t>(1,000+ MW)</a:t>
              </a:r>
            </a:p>
          </p:txBody>
        </p:sp>
      </p:grpSp>
      <p:grpSp>
        <p:nvGrpSpPr>
          <p:cNvPr id="29" name="Group 28">
            <a:extLst>
              <a:ext uri="{FF2B5EF4-FFF2-40B4-BE49-F238E27FC236}">
                <a16:creationId xmlns:a16="http://schemas.microsoft.com/office/drawing/2014/main" id="{227BEFC8-ED8C-4D89-931C-F3768DA3B905}"/>
              </a:ext>
            </a:extLst>
          </p:cNvPr>
          <p:cNvGrpSpPr/>
          <p:nvPr/>
        </p:nvGrpSpPr>
        <p:grpSpPr>
          <a:xfrm>
            <a:off x="3665841" y="950537"/>
            <a:ext cx="1812320" cy="3768709"/>
            <a:chOff x="3733323" y="1095384"/>
            <a:chExt cx="1812320" cy="3768709"/>
          </a:xfrm>
        </p:grpSpPr>
        <p:sp>
          <p:nvSpPr>
            <p:cNvPr id="18" name="Title 2">
              <a:extLst>
                <a:ext uri="{FF2B5EF4-FFF2-40B4-BE49-F238E27FC236}">
                  <a16:creationId xmlns:a16="http://schemas.microsoft.com/office/drawing/2014/main" id="{DB636E97-DE30-FCB7-ABCF-D8D2C83CF545}"/>
                </a:ext>
              </a:extLst>
            </p:cNvPr>
            <p:cNvSpPr txBox="1">
              <a:spLocks/>
            </p:cNvSpPr>
            <p:nvPr/>
          </p:nvSpPr>
          <p:spPr>
            <a:xfrm>
              <a:off x="3733323" y="1095384"/>
              <a:ext cx="1812320"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b="1" dirty="0">
                  <a:solidFill>
                    <a:srgbClr val="005875"/>
                  </a:solidFill>
                  <a:latin typeface="Arial"/>
                </a:rPr>
                <a:t>Variety of Outputs</a:t>
              </a:r>
            </a:p>
          </p:txBody>
        </p:sp>
        <p:sp>
          <p:nvSpPr>
            <p:cNvPr id="19" name="Title 2">
              <a:extLst>
                <a:ext uri="{FF2B5EF4-FFF2-40B4-BE49-F238E27FC236}">
                  <a16:creationId xmlns:a16="http://schemas.microsoft.com/office/drawing/2014/main" id="{47642C7E-F34F-2662-5D10-EE20A5F8365E}"/>
                </a:ext>
              </a:extLst>
            </p:cNvPr>
            <p:cNvSpPr txBox="1">
              <a:spLocks/>
            </p:cNvSpPr>
            <p:nvPr/>
          </p:nvSpPr>
          <p:spPr>
            <a:xfrm>
              <a:off x="4109182" y="2283589"/>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a:solidFill>
                    <a:srgbClr val="005875"/>
                  </a:solidFill>
                  <a:latin typeface="Arial"/>
                </a:rPr>
                <a:t>Electricity</a:t>
              </a:r>
            </a:p>
          </p:txBody>
        </p:sp>
        <p:sp>
          <p:nvSpPr>
            <p:cNvPr id="20" name="Title 2">
              <a:extLst>
                <a:ext uri="{FF2B5EF4-FFF2-40B4-BE49-F238E27FC236}">
                  <a16:creationId xmlns:a16="http://schemas.microsoft.com/office/drawing/2014/main" id="{34114CCA-4F2D-F8CE-D858-1612BC2A97C2}"/>
                </a:ext>
              </a:extLst>
            </p:cNvPr>
            <p:cNvSpPr txBox="1">
              <a:spLocks/>
            </p:cNvSpPr>
            <p:nvPr/>
          </p:nvSpPr>
          <p:spPr>
            <a:xfrm>
              <a:off x="4016463" y="3393623"/>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a:solidFill>
                    <a:srgbClr val="005875"/>
                  </a:solidFill>
                  <a:latin typeface="Arial"/>
                </a:rPr>
                <a:t>H</a:t>
              </a:r>
              <a:r>
                <a:rPr lang="en-US" sz="1200" baseline="-25000">
                  <a:solidFill>
                    <a:srgbClr val="005875"/>
                  </a:solidFill>
                  <a:latin typeface="Arial"/>
                </a:rPr>
                <a:t>2 </a:t>
              </a:r>
              <a:r>
                <a:rPr lang="en-US" sz="1200">
                  <a:solidFill>
                    <a:srgbClr val="005875"/>
                  </a:solidFill>
                  <a:latin typeface="Arial"/>
                </a:rPr>
                <a:t>Hydrogen</a:t>
              </a:r>
            </a:p>
          </p:txBody>
        </p:sp>
        <p:sp>
          <p:nvSpPr>
            <p:cNvPr id="21" name="Title 2">
              <a:extLst>
                <a:ext uri="{FF2B5EF4-FFF2-40B4-BE49-F238E27FC236}">
                  <a16:creationId xmlns:a16="http://schemas.microsoft.com/office/drawing/2014/main" id="{E763223D-B8A5-3A7C-A485-D29AA22D4582}"/>
                </a:ext>
              </a:extLst>
            </p:cNvPr>
            <p:cNvSpPr txBox="1">
              <a:spLocks/>
            </p:cNvSpPr>
            <p:nvPr/>
          </p:nvSpPr>
          <p:spPr>
            <a:xfrm>
              <a:off x="4016463" y="4615964"/>
              <a:ext cx="1246041"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a:solidFill>
                    <a:srgbClr val="005875"/>
                  </a:solidFill>
                  <a:latin typeface="Arial"/>
                </a:rPr>
                <a:t>Process Heat</a:t>
              </a:r>
            </a:p>
          </p:txBody>
        </p:sp>
        <p:pic>
          <p:nvPicPr>
            <p:cNvPr id="24" name="Graphic 23">
              <a:extLst>
                <a:ext uri="{FF2B5EF4-FFF2-40B4-BE49-F238E27FC236}">
                  <a16:creationId xmlns:a16="http://schemas.microsoft.com/office/drawing/2014/main" id="{F3D05B26-2574-CE56-AE4A-1FBEC5A0ED7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40500" y="1418287"/>
              <a:ext cx="797967" cy="797967"/>
            </a:xfrm>
            <a:prstGeom prst="rect">
              <a:avLst/>
            </a:prstGeom>
          </p:spPr>
        </p:pic>
        <p:pic>
          <p:nvPicPr>
            <p:cNvPr id="26" name="Graphic 25">
              <a:extLst>
                <a:ext uri="{FF2B5EF4-FFF2-40B4-BE49-F238E27FC236}">
                  <a16:creationId xmlns:a16="http://schemas.microsoft.com/office/drawing/2014/main" id="{0336460C-F354-716F-EEAC-93BD8EA031B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40500" y="2553380"/>
              <a:ext cx="797966" cy="797966"/>
            </a:xfrm>
            <a:prstGeom prst="rect">
              <a:avLst/>
            </a:prstGeom>
          </p:spPr>
        </p:pic>
        <p:pic>
          <p:nvPicPr>
            <p:cNvPr id="28" name="Graphic 27">
              <a:extLst>
                <a:ext uri="{FF2B5EF4-FFF2-40B4-BE49-F238E27FC236}">
                  <a16:creationId xmlns:a16="http://schemas.microsoft.com/office/drawing/2014/main" id="{B1B6BBDA-5C3F-CBC5-86D4-1293ACD5ABBA}"/>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40501" y="3766225"/>
              <a:ext cx="797965" cy="797965"/>
            </a:xfrm>
            <a:prstGeom prst="rect">
              <a:avLst/>
            </a:prstGeom>
          </p:spPr>
        </p:pic>
      </p:grpSp>
      <p:sp>
        <p:nvSpPr>
          <p:cNvPr id="30" name="Title 2">
            <a:extLst>
              <a:ext uri="{FF2B5EF4-FFF2-40B4-BE49-F238E27FC236}">
                <a16:creationId xmlns:a16="http://schemas.microsoft.com/office/drawing/2014/main" id="{FDD57846-1C50-38FC-4F72-48E9DDE5815B}"/>
              </a:ext>
            </a:extLst>
          </p:cNvPr>
          <p:cNvSpPr txBox="1">
            <a:spLocks/>
          </p:cNvSpPr>
          <p:nvPr/>
        </p:nvSpPr>
        <p:spPr>
          <a:xfrm>
            <a:off x="6481549" y="948442"/>
            <a:ext cx="1812320"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200" b="1" dirty="0">
                <a:solidFill>
                  <a:srgbClr val="005875"/>
                </a:solidFill>
                <a:latin typeface="Arial"/>
              </a:rPr>
              <a:t>Multitude</a:t>
            </a:r>
            <a:r>
              <a:rPr lang="en-US" sz="1200" b="1" dirty="0">
                <a:solidFill>
                  <a:srgbClr val="ECE09C"/>
                </a:solidFill>
                <a:latin typeface="Arial"/>
              </a:rPr>
              <a:t> </a:t>
            </a:r>
            <a:r>
              <a:rPr lang="en-US" sz="1200" b="1" dirty="0">
                <a:solidFill>
                  <a:srgbClr val="005875"/>
                </a:solidFill>
                <a:latin typeface="Arial"/>
              </a:rPr>
              <a:t>of End Uses</a:t>
            </a:r>
          </a:p>
        </p:txBody>
      </p:sp>
      <p:sp>
        <p:nvSpPr>
          <p:cNvPr id="31" name="Title 2">
            <a:extLst>
              <a:ext uri="{FF2B5EF4-FFF2-40B4-BE49-F238E27FC236}">
                <a16:creationId xmlns:a16="http://schemas.microsoft.com/office/drawing/2014/main" id="{13D3027D-1461-C633-44A9-512A8F0C734D}"/>
              </a:ext>
            </a:extLst>
          </p:cNvPr>
          <p:cNvSpPr txBox="1">
            <a:spLocks/>
          </p:cNvSpPr>
          <p:nvPr/>
        </p:nvSpPr>
        <p:spPr>
          <a:xfrm>
            <a:off x="5749402" y="1865695"/>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dirty="0">
                <a:solidFill>
                  <a:srgbClr val="005875"/>
                </a:solidFill>
                <a:latin typeface="Arial"/>
              </a:rPr>
              <a:t>Homes</a:t>
            </a:r>
          </a:p>
        </p:txBody>
      </p:sp>
      <p:sp>
        <p:nvSpPr>
          <p:cNvPr id="32" name="Title 2">
            <a:extLst>
              <a:ext uri="{FF2B5EF4-FFF2-40B4-BE49-F238E27FC236}">
                <a16:creationId xmlns:a16="http://schemas.microsoft.com/office/drawing/2014/main" id="{866A9FB3-8971-3B8D-1AB6-2CDA4B762D2B}"/>
              </a:ext>
            </a:extLst>
          </p:cNvPr>
          <p:cNvSpPr txBox="1">
            <a:spLocks/>
          </p:cNvSpPr>
          <p:nvPr/>
        </p:nvSpPr>
        <p:spPr>
          <a:xfrm>
            <a:off x="6857408" y="1865695"/>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Vehicles</a:t>
            </a:r>
          </a:p>
        </p:txBody>
      </p:sp>
      <p:sp>
        <p:nvSpPr>
          <p:cNvPr id="33" name="Title 2">
            <a:extLst>
              <a:ext uri="{FF2B5EF4-FFF2-40B4-BE49-F238E27FC236}">
                <a16:creationId xmlns:a16="http://schemas.microsoft.com/office/drawing/2014/main" id="{D141B69B-4323-0916-CDC6-B85B16D1F028}"/>
              </a:ext>
            </a:extLst>
          </p:cNvPr>
          <p:cNvSpPr txBox="1">
            <a:spLocks/>
          </p:cNvSpPr>
          <p:nvPr/>
        </p:nvSpPr>
        <p:spPr>
          <a:xfrm>
            <a:off x="7870608" y="1865695"/>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Businesses</a:t>
            </a:r>
          </a:p>
        </p:txBody>
      </p:sp>
      <p:sp>
        <p:nvSpPr>
          <p:cNvPr id="34" name="Title 2">
            <a:extLst>
              <a:ext uri="{FF2B5EF4-FFF2-40B4-BE49-F238E27FC236}">
                <a16:creationId xmlns:a16="http://schemas.microsoft.com/office/drawing/2014/main" id="{B2FA1C7C-A776-7009-0C91-0888FE6224E4}"/>
              </a:ext>
            </a:extLst>
          </p:cNvPr>
          <p:cNvSpPr txBox="1">
            <a:spLocks/>
          </p:cNvSpPr>
          <p:nvPr/>
        </p:nvSpPr>
        <p:spPr>
          <a:xfrm>
            <a:off x="5749402" y="2679902"/>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Aviation</a:t>
            </a:r>
          </a:p>
        </p:txBody>
      </p:sp>
      <p:sp>
        <p:nvSpPr>
          <p:cNvPr id="35" name="Title 2">
            <a:extLst>
              <a:ext uri="{FF2B5EF4-FFF2-40B4-BE49-F238E27FC236}">
                <a16:creationId xmlns:a16="http://schemas.microsoft.com/office/drawing/2014/main" id="{D651DCCE-7604-0A1B-28CC-6B05A71D87DF}"/>
              </a:ext>
            </a:extLst>
          </p:cNvPr>
          <p:cNvSpPr txBox="1">
            <a:spLocks/>
          </p:cNvSpPr>
          <p:nvPr/>
        </p:nvSpPr>
        <p:spPr>
          <a:xfrm>
            <a:off x="6857408" y="2664320"/>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Rail</a:t>
            </a:r>
          </a:p>
        </p:txBody>
      </p:sp>
      <p:sp>
        <p:nvSpPr>
          <p:cNvPr id="36" name="Title 2">
            <a:extLst>
              <a:ext uri="{FF2B5EF4-FFF2-40B4-BE49-F238E27FC236}">
                <a16:creationId xmlns:a16="http://schemas.microsoft.com/office/drawing/2014/main" id="{A3CE6EB5-8BAD-3FF5-9CEA-AFD5A2752E16}"/>
              </a:ext>
            </a:extLst>
          </p:cNvPr>
          <p:cNvSpPr txBox="1">
            <a:spLocks/>
          </p:cNvSpPr>
          <p:nvPr/>
        </p:nvSpPr>
        <p:spPr>
          <a:xfrm>
            <a:off x="7870608" y="2679902"/>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Shipping</a:t>
            </a:r>
          </a:p>
        </p:txBody>
      </p:sp>
      <p:sp>
        <p:nvSpPr>
          <p:cNvPr id="37" name="Title 2">
            <a:extLst>
              <a:ext uri="{FF2B5EF4-FFF2-40B4-BE49-F238E27FC236}">
                <a16:creationId xmlns:a16="http://schemas.microsoft.com/office/drawing/2014/main" id="{F4A90876-F86F-0D46-BAF1-74A525BF7EE9}"/>
              </a:ext>
            </a:extLst>
          </p:cNvPr>
          <p:cNvSpPr txBox="1">
            <a:spLocks/>
          </p:cNvSpPr>
          <p:nvPr/>
        </p:nvSpPr>
        <p:spPr>
          <a:xfrm>
            <a:off x="5749402" y="3514672"/>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Concrete</a:t>
            </a:r>
          </a:p>
        </p:txBody>
      </p:sp>
      <p:sp>
        <p:nvSpPr>
          <p:cNvPr id="38" name="Title 2">
            <a:extLst>
              <a:ext uri="{FF2B5EF4-FFF2-40B4-BE49-F238E27FC236}">
                <a16:creationId xmlns:a16="http://schemas.microsoft.com/office/drawing/2014/main" id="{56453DD4-8B6A-29B9-588D-7AA98A00AEBF}"/>
              </a:ext>
            </a:extLst>
          </p:cNvPr>
          <p:cNvSpPr txBox="1">
            <a:spLocks/>
          </p:cNvSpPr>
          <p:nvPr/>
        </p:nvSpPr>
        <p:spPr>
          <a:xfrm>
            <a:off x="6857408" y="3514673"/>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Steel</a:t>
            </a:r>
          </a:p>
        </p:txBody>
      </p:sp>
      <p:sp>
        <p:nvSpPr>
          <p:cNvPr id="39" name="Title 2">
            <a:extLst>
              <a:ext uri="{FF2B5EF4-FFF2-40B4-BE49-F238E27FC236}">
                <a16:creationId xmlns:a16="http://schemas.microsoft.com/office/drawing/2014/main" id="{115A89B8-DF52-3138-DD43-C71AEFCEFDD3}"/>
              </a:ext>
            </a:extLst>
          </p:cNvPr>
          <p:cNvSpPr txBox="1">
            <a:spLocks/>
          </p:cNvSpPr>
          <p:nvPr/>
        </p:nvSpPr>
        <p:spPr>
          <a:xfrm>
            <a:off x="7870608" y="3514672"/>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Factories</a:t>
            </a:r>
          </a:p>
        </p:txBody>
      </p:sp>
      <p:sp>
        <p:nvSpPr>
          <p:cNvPr id="40" name="Title 2">
            <a:extLst>
              <a:ext uri="{FF2B5EF4-FFF2-40B4-BE49-F238E27FC236}">
                <a16:creationId xmlns:a16="http://schemas.microsoft.com/office/drawing/2014/main" id="{56AA543A-BF20-7B83-FCE7-6A045E5FD704}"/>
              </a:ext>
            </a:extLst>
          </p:cNvPr>
          <p:cNvSpPr txBox="1">
            <a:spLocks/>
          </p:cNvSpPr>
          <p:nvPr/>
        </p:nvSpPr>
        <p:spPr>
          <a:xfrm>
            <a:off x="6298309" y="4374078"/>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Water</a:t>
            </a:r>
          </a:p>
        </p:txBody>
      </p:sp>
      <p:sp>
        <p:nvSpPr>
          <p:cNvPr id="41" name="Title 2">
            <a:extLst>
              <a:ext uri="{FF2B5EF4-FFF2-40B4-BE49-F238E27FC236}">
                <a16:creationId xmlns:a16="http://schemas.microsoft.com/office/drawing/2014/main" id="{22CC83B6-8D1C-B1DD-376E-E41CFDD7BA3B}"/>
              </a:ext>
            </a:extLst>
          </p:cNvPr>
          <p:cNvSpPr txBox="1">
            <a:spLocks/>
          </p:cNvSpPr>
          <p:nvPr/>
        </p:nvSpPr>
        <p:spPr>
          <a:xfrm>
            <a:off x="7311509" y="4374078"/>
            <a:ext cx="1060603" cy="248129"/>
          </a:xfrm>
          <a:prstGeom prst="rect">
            <a:avLst/>
          </a:prstGeom>
        </p:spPr>
        <p:txBody>
          <a:bodyPr lIns="0" tIns="0" rIns="0" bIns="0">
            <a:no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defTabSz="342900">
              <a:buClrTx/>
              <a:defRPr/>
            </a:pPr>
            <a:r>
              <a:rPr lang="en-US" sz="1000">
                <a:solidFill>
                  <a:srgbClr val="005875"/>
                </a:solidFill>
                <a:latin typeface="Arial"/>
              </a:rPr>
              <a:t>Space</a:t>
            </a:r>
          </a:p>
        </p:txBody>
      </p:sp>
      <p:grpSp>
        <p:nvGrpSpPr>
          <p:cNvPr id="22" name="Group 21">
            <a:extLst>
              <a:ext uri="{FF2B5EF4-FFF2-40B4-BE49-F238E27FC236}">
                <a16:creationId xmlns:a16="http://schemas.microsoft.com/office/drawing/2014/main" id="{550CC563-3321-6883-B9E1-71C46069AF21}"/>
              </a:ext>
            </a:extLst>
          </p:cNvPr>
          <p:cNvGrpSpPr/>
          <p:nvPr/>
        </p:nvGrpSpPr>
        <p:grpSpPr>
          <a:xfrm>
            <a:off x="3484950" y="948442"/>
            <a:ext cx="2188252" cy="3770804"/>
            <a:chOff x="3484949" y="948441"/>
            <a:chExt cx="2188252" cy="3600413"/>
          </a:xfrm>
        </p:grpSpPr>
        <p:cxnSp>
          <p:nvCxnSpPr>
            <p:cNvPr id="43" name="Straight Connector 42">
              <a:extLst>
                <a:ext uri="{FF2B5EF4-FFF2-40B4-BE49-F238E27FC236}">
                  <a16:creationId xmlns:a16="http://schemas.microsoft.com/office/drawing/2014/main" id="{19554C1D-7BF9-5916-3527-E60ABEE2CEB6}"/>
                </a:ext>
              </a:extLst>
            </p:cNvPr>
            <p:cNvCxnSpPr/>
            <p:nvPr/>
          </p:nvCxnSpPr>
          <p:spPr>
            <a:xfrm>
              <a:off x="3484949"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132042AB-AA24-9D55-E294-28A98D42CBB0}"/>
                </a:ext>
              </a:extLst>
            </p:cNvPr>
            <p:cNvCxnSpPr/>
            <p:nvPr/>
          </p:nvCxnSpPr>
          <p:spPr>
            <a:xfrm>
              <a:off x="5673201" y="948441"/>
              <a:ext cx="0" cy="3600413"/>
            </a:xfrm>
            <a:prstGeom prst="line">
              <a:avLst/>
            </a:prstGeom>
            <a:ln w="6350">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pic>
        <p:nvPicPr>
          <p:cNvPr id="47" name="Graphic 46">
            <a:extLst>
              <a:ext uri="{FF2B5EF4-FFF2-40B4-BE49-F238E27FC236}">
                <a16:creationId xmlns:a16="http://schemas.microsoft.com/office/drawing/2014/main" id="{5D05418B-645D-AFE5-5D71-B23BACCD461F}"/>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53306" y="2144817"/>
            <a:ext cx="890005" cy="494447"/>
          </a:xfrm>
          <a:prstGeom prst="rect">
            <a:avLst/>
          </a:prstGeom>
        </p:spPr>
      </p:pic>
      <p:pic>
        <p:nvPicPr>
          <p:cNvPr id="49" name="Graphic 48">
            <a:extLst>
              <a:ext uri="{FF2B5EF4-FFF2-40B4-BE49-F238E27FC236}">
                <a16:creationId xmlns:a16="http://schemas.microsoft.com/office/drawing/2014/main" id="{CA58CEC8-A7BD-C069-7F36-A78458A6B4D7}"/>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162783" y="1264099"/>
            <a:ext cx="476250" cy="476250"/>
          </a:xfrm>
          <a:prstGeom prst="rect">
            <a:avLst/>
          </a:prstGeom>
        </p:spPr>
      </p:pic>
      <p:pic>
        <p:nvPicPr>
          <p:cNvPr id="51" name="Graphic 50">
            <a:extLst>
              <a:ext uri="{FF2B5EF4-FFF2-40B4-BE49-F238E27FC236}">
                <a16:creationId xmlns:a16="http://schemas.microsoft.com/office/drawing/2014/main" id="{2ED034F3-E6B1-604A-A18C-F774E9F7B242}"/>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6018365" y="1252255"/>
            <a:ext cx="579143" cy="579143"/>
          </a:xfrm>
          <a:prstGeom prst="rect">
            <a:avLst/>
          </a:prstGeom>
        </p:spPr>
      </p:pic>
      <p:pic>
        <p:nvPicPr>
          <p:cNvPr id="53" name="Graphic 52">
            <a:extLst>
              <a:ext uri="{FF2B5EF4-FFF2-40B4-BE49-F238E27FC236}">
                <a16:creationId xmlns:a16="http://schemas.microsoft.com/office/drawing/2014/main" id="{ADF9EBA0-848D-3C2F-2979-4F6617410512}"/>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7105818" y="1274960"/>
            <a:ext cx="593106" cy="593106"/>
          </a:xfrm>
          <a:prstGeom prst="rect">
            <a:avLst/>
          </a:prstGeom>
        </p:spPr>
      </p:pic>
      <p:pic>
        <p:nvPicPr>
          <p:cNvPr id="55" name="Graphic 54">
            <a:extLst>
              <a:ext uri="{FF2B5EF4-FFF2-40B4-BE49-F238E27FC236}">
                <a16:creationId xmlns:a16="http://schemas.microsoft.com/office/drawing/2014/main" id="{AF4DF673-CEE6-3735-567C-89BF47BAFD9D}"/>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958795" y="2151894"/>
            <a:ext cx="861265" cy="478480"/>
          </a:xfrm>
          <a:prstGeom prst="rect">
            <a:avLst/>
          </a:prstGeom>
        </p:spPr>
      </p:pic>
      <p:pic>
        <p:nvPicPr>
          <p:cNvPr id="57" name="Graphic 56">
            <a:extLst>
              <a:ext uri="{FF2B5EF4-FFF2-40B4-BE49-F238E27FC236}">
                <a16:creationId xmlns:a16="http://schemas.microsoft.com/office/drawing/2014/main" id="{3F370073-E0CE-4626-9208-575AD56F873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8022509" y="2171925"/>
            <a:ext cx="813701" cy="452056"/>
          </a:xfrm>
          <a:prstGeom prst="rect">
            <a:avLst/>
          </a:prstGeom>
        </p:spPr>
      </p:pic>
      <p:pic>
        <p:nvPicPr>
          <p:cNvPr id="59" name="Graphic 58">
            <a:extLst>
              <a:ext uri="{FF2B5EF4-FFF2-40B4-BE49-F238E27FC236}">
                <a16:creationId xmlns:a16="http://schemas.microsoft.com/office/drawing/2014/main" id="{3CE9C5C0-2EE9-D7F5-2C42-2E290FC4B6AF}"/>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5873069" y="3038333"/>
            <a:ext cx="813267" cy="451815"/>
          </a:xfrm>
          <a:prstGeom prst="rect">
            <a:avLst/>
          </a:prstGeom>
        </p:spPr>
      </p:pic>
      <p:pic>
        <p:nvPicPr>
          <p:cNvPr id="61" name="Graphic 60">
            <a:extLst>
              <a:ext uri="{FF2B5EF4-FFF2-40B4-BE49-F238E27FC236}">
                <a16:creationId xmlns:a16="http://schemas.microsoft.com/office/drawing/2014/main" id="{850A148D-D96A-981E-4338-8EBF42AF0221}"/>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7000401" y="3019387"/>
            <a:ext cx="813265" cy="451814"/>
          </a:xfrm>
          <a:prstGeom prst="rect">
            <a:avLst/>
          </a:prstGeom>
        </p:spPr>
      </p:pic>
      <p:pic>
        <p:nvPicPr>
          <p:cNvPr id="63" name="Graphic 62">
            <a:extLst>
              <a:ext uri="{FF2B5EF4-FFF2-40B4-BE49-F238E27FC236}">
                <a16:creationId xmlns:a16="http://schemas.microsoft.com/office/drawing/2014/main" id="{296F91EC-1615-B33C-87B6-94BC72DB09B2}"/>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104379" y="3000631"/>
            <a:ext cx="576213" cy="482312"/>
          </a:xfrm>
          <a:prstGeom prst="rect">
            <a:avLst/>
          </a:prstGeom>
        </p:spPr>
      </p:pic>
      <p:pic>
        <p:nvPicPr>
          <p:cNvPr id="65" name="Graphic 64">
            <a:extLst>
              <a:ext uri="{FF2B5EF4-FFF2-40B4-BE49-F238E27FC236}">
                <a16:creationId xmlns:a16="http://schemas.microsoft.com/office/drawing/2014/main" id="{FBAFFFD6-2A49-8AC8-EDDB-E24C018B8879}"/>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6518280" y="3811824"/>
            <a:ext cx="646235" cy="540923"/>
          </a:xfrm>
          <a:prstGeom prst="rect">
            <a:avLst/>
          </a:prstGeom>
        </p:spPr>
      </p:pic>
      <p:pic>
        <p:nvPicPr>
          <p:cNvPr id="67" name="Graphic 66">
            <a:extLst>
              <a:ext uri="{FF2B5EF4-FFF2-40B4-BE49-F238E27FC236}">
                <a16:creationId xmlns:a16="http://schemas.microsoft.com/office/drawing/2014/main" id="{DBDFEAF9-561A-8254-A149-F7C92CE20542}"/>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7528431" y="3834285"/>
            <a:ext cx="646235" cy="540923"/>
          </a:xfrm>
          <a:prstGeom prst="rect">
            <a:avLst/>
          </a:prstGeom>
        </p:spPr>
      </p:pic>
      <p:sp>
        <p:nvSpPr>
          <p:cNvPr id="5" name="Text Placeholder 4">
            <a:extLst>
              <a:ext uri="{FF2B5EF4-FFF2-40B4-BE49-F238E27FC236}">
                <a16:creationId xmlns:a16="http://schemas.microsoft.com/office/drawing/2014/main" id="{92E7BEC3-79B2-E454-AE35-268127AFDD50}"/>
              </a:ext>
            </a:extLst>
          </p:cNvPr>
          <p:cNvSpPr txBox="1">
            <a:spLocks/>
          </p:cNvSpPr>
          <p:nvPr/>
        </p:nvSpPr>
        <p:spPr>
          <a:xfrm>
            <a:off x="315914" y="268515"/>
            <a:ext cx="6936985" cy="538009"/>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ClrTx/>
              <a:buNone/>
              <a:defRPr/>
            </a:pPr>
            <a:r>
              <a:rPr lang="en-US" sz="2400" b="1" i="1" dirty="0">
                <a:solidFill>
                  <a:srgbClr val="002060"/>
                </a:solidFill>
                <a:latin typeface="Arial"/>
              </a:rPr>
              <a:t>Advanced Nuclear Versatility</a:t>
            </a:r>
          </a:p>
        </p:txBody>
      </p:sp>
      <p:pic>
        <p:nvPicPr>
          <p:cNvPr id="2" name="Picture 1">
            <a:extLst>
              <a:ext uri="{FF2B5EF4-FFF2-40B4-BE49-F238E27FC236}">
                <a16:creationId xmlns:a16="http://schemas.microsoft.com/office/drawing/2014/main" id="{D61F8337-B8A2-0F2E-5A5E-187F96395D9C}"/>
              </a:ext>
            </a:extLst>
          </p:cNvPr>
          <p:cNvPicPr>
            <a:picLocks noChangeAspect="1"/>
          </p:cNvPicPr>
          <p:nvPr/>
        </p:nvPicPr>
        <p:blipFill>
          <a:blip r:embed="rId35"/>
          <a:stretch>
            <a:fillRect/>
          </a:stretch>
        </p:blipFill>
        <p:spPr>
          <a:xfrm>
            <a:off x="1808641" y="4401111"/>
            <a:ext cx="2092428" cy="677661"/>
          </a:xfrm>
          <a:prstGeom prst="rect">
            <a:avLst/>
          </a:prstGeom>
        </p:spPr>
      </p:pic>
    </p:spTree>
    <p:extLst>
      <p:ext uri="{BB962C8B-B14F-4D97-AF65-F5344CB8AC3E}">
        <p14:creationId xmlns:p14="http://schemas.microsoft.com/office/powerpoint/2010/main" val="400874590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C221-1C8B-37F9-FDAD-C7DF57F7BC5B}"/>
              </a:ext>
            </a:extLst>
          </p:cNvPr>
          <p:cNvSpPr>
            <a:spLocks noGrp="1"/>
          </p:cNvSpPr>
          <p:nvPr>
            <p:ph type="title"/>
          </p:nvPr>
        </p:nvSpPr>
        <p:spPr>
          <a:xfrm>
            <a:off x="455614" y="753666"/>
            <a:ext cx="8231187" cy="313932"/>
          </a:xfrm>
        </p:spPr>
        <p:txBody>
          <a:bodyPr/>
          <a:lstStyle/>
          <a:p>
            <a:r>
              <a:rPr lang="en-US" sz="2400" dirty="0"/>
              <a:t>Advanced Reactors</a:t>
            </a:r>
          </a:p>
        </p:txBody>
      </p:sp>
      <p:sp>
        <p:nvSpPr>
          <p:cNvPr id="4" name="Slide Number Placeholder 3">
            <a:extLst>
              <a:ext uri="{FF2B5EF4-FFF2-40B4-BE49-F238E27FC236}">
                <a16:creationId xmlns:a16="http://schemas.microsoft.com/office/drawing/2014/main" id="{4DF9C792-8F11-16CA-FB6D-9B77855592FD}"/>
              </a:ext>
            </a:extLst>
          </p:cNvPr>
          <p:cNvSpPr>
            <a:spLocks noGrp="1"/>
          </p:cNvSpPr>
          <p:nvPr>
            <p:ph type="sldNum" sz="quarter" idx="11"/>
          </p:nvPr>
        </p:nvSpPr>
        <p:spPr/>
        <p:txBody>
          <a:bodyPr/>
          <a:lstStyle/>
          <a:p>
            <a:fld id="{5F868368-EC15-444D-9EFB-42436E21986C}" type="slidenum">
              <a:rPr lang="en-US" smtClean="0"/>
              <a:t>4</a:t>
            </a:fld>
            <a:endParaRPr lang="en-US" dirty="0"/>
          </a:p>
        </p:txBody>
      </p:sp>
      <p:pic>
        <p:nvPicPr>
          <p:cNvPr id="6" name="Picture 5">
            <a:extLst>
              <a:ext uri="{FF2B5EF4-FFF2-40B4-BE49-F238E27FC236}">
                <a16:creationId xmlns:a16="http://schemas.microsoft.com/office/drawing/2014/main" id="{E4856246-000C-9A4E-1C4A-FA52ACE8D6BD}"/>
              </a:ext>
            </a:extLst>
          </p:cNvPr>
          <p:cNvPicPr>
            <a:picLocks noChangeAspect="1"/>
          </p:cNvPicPr>
          <p:nvPr/>
        </p:nvPicPr>
        <p:blipFill>
          <a:blip r:embed="rId3"/>
          <a:stretch>
            <a:fillRect/>
          </a:stretch>
        </p:blipFill>
        <p:spPr>
          <a:xfrm>
            <a:off x="559313" y="1152450"/>
            <a:ext cx="8127488" cy="3309591"/>
          </a:xfrm>
          <a:prstGeom prst="rect">
            <a:avLst/>
          </a:prstGeom>
        </p:spPr>
      </p:pic>
      <p:sp>
        <p:nvSpPr>
          <p:cNvPr id="7" name="TextBox 6">
            <a:extLst>
              <a:ext uri="{FF2B5EF4-FFF2-40B4-BE49-F238E27FC236}">
                <a16:creationId xmlns:a16="http://schemas.microsoft.com/office/drawing/2014/main" id="{0FDB3F12-329C-E663-3364-DE233E189D9A}"/>
              </a:ext>
            </a:extLst>
          </p:cNvPr>
          <p:cNvSpPr txBox="1"/>
          <p:nvPr/>
        </p:nvSpPr>
        <p:spPr>
          <a:xfrm>
            <a:off x="5703425" y="4876629"/>
            <a:ext cx="3365340" cy="300082"/>
          </a:xfrm>
          <a:prstGeom prst="rect">
            <a:avLst/>
          </a:prstGeom>
          <a:noFill/>
        </p:spPr>
        <p:txBody>
          <a:bodyPr wrap="square" rtlCol="0">
            <a:spAutoFit/>
          </a:bodyPr>
          <a:lstStyle/>
          <a:p>
            <a:r>
              <a:rPr lang="en-US" sz="675" dirty="0"/>
              <a:t>Source : https://www.energy.gov/sites/default/files/2020/05/f74/Advanced-Reactor-Types_Fact-Sheet_Draft_Hi-Res_R1.pdf </a:t>
            </a:r>
          </a:p>
        </p:txBody>
      </p:sp>
      <p:sp>
        <p:nvSpPr>
          <p:cNvPr id="8" name="TextBox 7">
            <a:extLst>
              <a:ext uri="{FF2B5EF4-FFF2-40B4-BE49-F238E27FC236}">
                <a16:creationId xmlns:a16="http://schemas.microsoft.com/office/drawing/2014/main" id="{7D625518-92EA-FA38-E652-955505AFFB79}"/>
              </a:ext>
            </a:extLst>
          </p:cNvPr>
          <p:cNvSpPr txBox="1"/>
          <p:nvPr/>
        </p:nvSpPr>
        <p:spPr>
          <a:xfrm>
            <a:off x="260431" y="4379086"/>
            <a:ext cx="8454944" cy="415498"/>
          </a:xfrm>
          <a:prstGeom prst="rect">
            <a:avLst/>
          </a:prstGeom>
          <a:noFill/>
        </p:spPr>
        <p:txBody>
          <a:bodyPr wrap="square" rtlCol="0">
            <a:spAutoFit/>
          </a:bodyPr>
          <a:lstStyle/>
          <a:p>
            <a:r>
              <a:rPr lang="en-US" sz="1050" b="1" dirty="0"/>
              <a:t>Advanced Reactors: </a:t>
            </a:r>
            <a:r>
              <a:rPr lang="en-US" sz="1050" dirty="0"/>
              <a:t>a nuclear fission reactor with significant improvements, including additional inherent safety features, compared to reactors operating on December 27, 2020, in the U.S</a:t>
            </a:r>
          </a:p>
        </p:txBody>
      </p:sp>
    </p:spTree>
    <p:extLst>
      <p:ext uri="{BB962C8B-B14F-4D97-AF65-F5344CB8AC3E}">
        <p14:creationId xmlns:p14="http://schemas.microsoft.com/office/powerpoint/2010/main" val="1570582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D699080-85FA-4117-9F5A-8C9AA7540FD7}"/>
              </a:ext>
            </a:extLst>
          </p:cNvPr>
          <p:cNvSpPr>
            <a:spLocks noGrp="1"/>
          </p:cNvSpPr>
          <p:nvPr>
            <p:ph type="sldNum" sz="quarter" idx="12"/>
          </p:nvPr>
        </p:nvSpPr>
        <p:spPr/>
        <p:txBody>
          <a:bodyPr/>
          <a:lstStyle/>
          <a:p>
            <a:pPr defTabSz="685800">
              <a:buClrTx/>
            </a:pPr>
            <a:fld id="{82B577FA-F7D9-2C48-919F-F962E3BF952F}" type="slidenum">
              <a:rPr lang="en-US" kern="1200">
                <a:solidFill>
                  <a:srgbClr val="59595C">
                    <a:lumMod val="40000"/>
                    <a:lumOff val="60000"/>
                  </a:srgbClr>
                </a:solidFill>
                <a:ea typeface="+mn-ea"/>
              </a:rPr>
              <a:pPr defTabSz="685800">
                <a:buClrTx/>
              </a:pPr>
              <a:t>5</a:t>
            </a:fld>
            <a:endParaRPr lang="en-US" kern="1200">
              <a:solidFill>
                <a:srgbClr val="59595C">
                  <a:lumMod val="40000"/>
                  <a:lumOff val="60000"/>
                </a:srgbClr>
              </a:solidFill>
              <a:ea typeface="+mn-ea"/>
            </a:endParaRPr>
          </a:p>
        </p:txBody>
      </p:sp>
      <p:sp>
        <p:nvSpPr>
          <p:cNvPr id="6" name="Title 5">
            <a:extLst>
              <a:ext uri="{FF2B5EF4-FFF2-40B4-BE49-F238E27FC236}">
                <a16:creationId xmlns:a16="http://schemas.microsoft.com/office/drawing/2014/main" id="{10F61458-E398-2AD7-24E9-955D18D13033}"/>
              </a:ext>
            </a:extLst>
          </p:cNvPr>
          <p:cNvSpPr>
            <a:spLocks noGrp="1"/>
          </p:cNvSpPr>
          <p:nvPr>
            <p:ph type="title"/>
          </p:nvPr>
        </p:nvSpPr>
        <p:spPr/>
        <p:txBody>
          <a:bodyPr/>
          <a:lstStyle/>
          <a:p>
            <a:r>
              <a:rPr lang="en-US" dirty="0"/>
              <a:t>Features of Small Modular Reactors (SMRs)</a:t>
            </a:r>
          </a:p>
        </p:txBody>
      </p:sp>
      <p:pic>
        <p:nvPicPr>
          <p:cNvPr id="11" name="Picture 10">
            <a:extLst>
              <a:ext uri="{FF2B5EF4-FFF2-40B4-BE49-F238E27FC236}">
                <a16:creationId xmlns:a16="http://schemas.microsoft.com/office/drawing/2014/main" id="{110C343F-3648-BD95-89EA-9A68216238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327" y="827157"/>
            <a:ext cx="6618962" cy="3897392"/>
          </a:xfrm>
          <a:prstGeom prst="rect">
            <a:avLst/>
          </a:prstGeom>
        </p:spPr>
      </p:pic>
      <p:sp>
        <p:nvSpPr>
          <p:cNvPr id="2" name="TextBox 1">
            <a:extLst>
              <a:ext uri="{FF2B5EF4-FFF2-40B4-BE49-F238E27FC236}">
                <a16:creationId xmlns:a16="http://schemas.microsoft.com/office/drawing/2014/main" id="{F98FF938-C2FE-754C-B806-B927CC0892F0}"/>
              </a:ext>
            </a:extLst>
          </p:cNvPr>
          <p:cNvSpPr txBox="1"/>
          <p:nvPr/>
        </p:nvSpPr>
        <p:spPr>
          <a:xfrm>
            <a:off x="542004" y="4869657"/>
            <a:ext cx="5641258" cy="219291"/>
          </a:xfrm>
          <a:prstGeom prst="rect">
            <a:avLst/>
          </a:prstGeom>
          <a:noFill/>
        </p:spPr>
        <p:txBody>
          <a:bodyPr wrap="square" rtlCol="0">
            <a:spAutoFit/>
          </a:bodyPr>
          <a:lstStyle/>
          <a:p>
            <a:pPr defTabSz="685800">
              <a:buClrTx/>
            </a:pPr>
            <a:r>
              <a:rPr lang="en-US" sz="750" kern="1200" dirty="0">
                <a:solidFill>
                  <a:srgbClr val="FFFFFF">
                    <a:lumMod val="65000"/>
                  </a:srgbClr>
                </a:solidFill>
                <a:ea typeface="+mn-ea"/>
                <a:cs typeface="+mn-cs"/>
              </a:rPr>
              <a:t>Slide</a:t>
            </a:r>
            <a:r>
              <a:rPr lang="en-US" sz="825" kern="1200" dirty="0">
                <a:solidFill>
                  <a:srgbClr val="FFFFFF">
                    <a:lumMod val="65000"/>
                  </a:srgbClr>
                </a:solidFill>
                <a:ea typeface="+mn-ea"/>
                <a:cs typeface="+mn-cs"/>
              </a:rPr>
              <a:t> credit: Frederik Reitsma (GIF Webinar: Overview of SMR Technology Development, July 2020)</a:t>
            </a:r>
          </a:p>
        </p:txBody>
      </p:sp>
    </p:spTree>
    <p:extLst>
      <p:ext uri="{BB962C8B-B14F-4D97-AF65-F5344CB8AC3E}">
        <p14:creationId xmlns:p14="http://schemas.microsoft.com/office/powerpoint/2010/main" val="158788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CDB9-2049-B1BA-661B-2F69C5BCA5E3}"/>
              </a:ext>
            </a:extLst>
          </p:cNvPr>
          <p:cNvSpPr>
            <a:spLocks noGrp="1"/>
          </p:cNvSpPr>
          <p:nvPr>
            <p:ph type="title"/>
          </p:nvPr>
        </p:nvSpPr>
        <p:spPr>
          <a:xfrm>
            <a:off x="455614" y="271657"/>
            <a:ext cx="8231187" cy="282770"/>
          </a:xfrm>
        </p:spPr>
        <p:txBody>
          <a:bodyPr/>
          <a:lstStyle/>
          <a:p>
            <a:r>
              <a:rPr lang="en-US" dirty="0"/>
              <a:t>Active, Passive, or Inherent Safety</a:t>
            </a:r>
          </a:p>
        </p:txBody>
      </p:sp>
      <p:graphicFrame>
        <p:nvGraphicFramePr>
          <p:cNvPr id="7" name="Content Placeholder 6">
            <a:extLst>
              <a:ext uri="{FF2B5EF4-FFF2-40B4-BE49-F238E27FC236}">
                <a16:creationId xmlns:a16="http://schemas.microsoft.com/office/drawing/2014/main" id="{463417A0-690B-0C7F-8CAB-683F635F090B}"/>
              </a:ext>
            </a:extLst>
          </p:cNvPr>
          <p:cNvGraphicFramePr>
            <a:graphicFrameLocks noGrp="1"/>
          </p:cNvGraphicFramePr>
          <p:nvPr>
            <p:ph idx="1"/>
            <p:extLst>
              <p:ext uri="{D42A27DB-BD31-4B8C-83A1-F6EECF244321}">
                <p14:modId xmlns:p14="http://schemas.microsoft.com/office/powerpoint/2010/main" val="74267190"/>
              </p:ext>
            </p:extLst>
          </p:nvPr>
        </p:nvGraphicFramePr>
        <p:xfrm>
          <a:off x="455614" y="679551"/>
          <a:ext cx="8231187" cy="2702560"/>
        </p:xfrm>
        <a:graphic>
          <a:graphicData uri="http://schemas.openxmlformats.org/drawingml/2006/table">
            <a:tbl>
              <a:tblPr firstRow="1" bandRow="1">
                <a:tableStyleId>{73E07E1F-71D8-4A89-875A-BFCA6E4844A1}</a:tableStyleId>
              </a:tblPr>
              <a:tblGrid>
                <a:gridCol w="2743729">
                  <a:extLst>
                    <a:ext uri="{9D8B030D-6E8A-4147-A177-3AD203B41FA5}">
                      <a16:colId xmlns:a16="http://schemas.microsoft.com/office/drawing/2014/main" val="4094856729"/>
                    </a:ext>
                  </a:extLst>
                </a:gridCol>
                <a:gridCol w="2743729">
                  <a:extLst>
                    <a:ext uri="{9D8B030D-6E8A-4147-A177-3AD203B41FA5}">
                      <a16:colId xmlns:a16="http://schemas.microsoft.com/office/drawing/2014/main" val="2802056922"/>
                    </a:ext>
                  </a:extLst>
                </a:gridCol>
                <a:gridCol w="2743729">
                  <a:extLst>
                    <a:ext uri="{9D8B030D-6E8A-4147-A177-3AD203B41FA5}">
                      <a16:colId xmlns:a16="http://schemas.microsoft.com/office/drawing/2014/main" val="1969894640"/>
                    </a:ext>
                  </a:extLst>
                </a:gridCol>
              </a:tblGrid>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800" b="1" dirty="0"/>
                        <a:t>Active</a:t>
                      </a:r>
                      <a:endParaRPr lang="en-US" sz="1800" b="1" i="0" kern="1200" dirty="0">
                        <a:solidFill>
                          <a:srgbClr val="000000"/>
                        </a:solidFill>
                        <a:latin typeface="Arial"/>
                        <a:ea typeface="Arial"/>
                        <a:cs typeface="Arial"/>
                      </a:endParaRPr>
                    </a:p>
                  </a:txBody>
                  <a:tcPr/>
                </a:tc>
                <a:tc>
                  <a:txBody>
                    <a:bodyPr/>
                    <a:lstStyle/>
                    <a:p>
                      <a:pPr algn="ctr"/>
                      <a:r>
                        <a:rPr lang="en-US" sz="1600" b="1" dirty="0"/>
                        <a:t>Passive</a:t>
                      </a:r>
                    </a:p>
                  </a:txBody>
                  <a:tcPr/>
                </a:tc>
                <a:tc>
                  <a:txBody>
                    <a:bodyPr/>
                    <a:lstStyle/>
                    <a:p>
                      <a:pPr algn="ctr"/>
                      <a:r>
                        <a:rPr lang="en-US" sz="1600" b="1" dirty="0"/>
                        <a:t>Inherent</a:t>
                      </a:r>
                    </a:p>
                  </a:txBody>
                  <a:tcPr/>
                </a:tc>
                <a:extLst>
                  <a:ext uri="{0D108BD9-81ED-4DB2-BD59-A6C34878D82A}">
                    <a16:rowId xmlns:a16="http://schemas.microsoft.com/office/drawing/2014/main" val="715169459"/>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0" kern="1200" dirty="0">
                          <a:solidFill>
                            <a:srgbClr val="000000"/>
                          </a:solidFill>
                          <a:latin typeface="Arial"/>
                          <a:ea typeface="Arial"/>
                          <a:cs typeface="Calibri" panose="020F0502020204030204"/>
                        </a:rPr>
                        <a:t>requires an external input to function</a:t>
                      </a:r>
                      <a:endParaRPr lang="en-US" sz="1400" b="0" i="0" kern="1200" dirty="0">
                        <a:solidFill>
                          <a:srgbClr val="000000"/>
                        </a:solidFill>
                        <a:latin typeface="Arial"/>
                        <a:ea typeface="Arial"/>
                        <a:cs typeface="Arial"/>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relies on natural forces, property of materials, or internally stored energy</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cs typeface="Calibri" panose="020F0502020204030204"/>
                        </a:rPr>
                        <a:t>rely on fundamental properties or design choices</a:t>
                      </a:r>
                      <a:endParaRPr lang="en-US" dirty="0"/>
                    </a:p>
                    <a:p>
                      <a:pPr algn="ctr"/>
                      <a:endParaRPr lang="en-US" dirty="0"/>
                    </a:p>
                  </a:txBody>
                  <a:tcPr/>
                </a:tc>
                <a:extLst>
                  <a:ext uri="{0D108BD9-81ED-4DB2-BD59-A6C34878D82A}">
                    <a16:rowId xmlns:a16="http://schemas.microsoft.com/office/drawing/2014/main" val="4278476708"/>
                  </a:ext>
                </a:extLst>
              </a:tr>
              <a:tr h="370840">
                <a:tc>
                  <a:txBody>
                    <a:bodyPr/>
                    <a:lstStyle/>
                    <a:p>
                      <a:pPr algn="ctr"/>
                      <a:r>
                        <a:rPr lang="en-US" dirty="0">
                          <a:cs typeface="Calibri" panose="020F0502020204030204"/>
                        </a:rPr>
                        <a:t>a valve needs an electrical current to operate or a pump needs electricity to operate</a:t>
                      </a:r>
                      <a:endParaRPr lang="en-US" dirty="0"/>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Long term decay heat removal to heat sink using density changes and gravity heads</a:t>
                      </a:r>
                    </a:p>
                  </a:txBody>
                  <a:tcPr/>
                </a:tc>
                <a:tc>
                  <a:txBody>
                    <a:bodyPr/>
                    <a:lstStyle/>
                    <a:p>
                      <a:pPr algn="ctr"/>
                      <a:r>
                        <a:rPr lang="en-US" dirty="0"/>
                        <a:t>Design achieves reactor shutdown by negative power reactivity feedback (self limiting reaction)</a:t>
                      </a:r>
                    </a:p>
                  </a:txBody>
                  <a:tcPr/>
                </a:tc>
                <a:extLst>
                  <a:ext uri="{0D108BD9-81ED-4DB2-BD59-A6C34878D82A}">
                    <a16:rowId xmlns:a16="http://schemas.microsoft.com/office/drawing/2014/main" val="525205269"/>
                  </a:ext>
                </a:extLst>
              </a:tr>
              <a:tr h="370840">
                <a:tc>
                  <a:txBody>
                    <a:bodyPr/>
                    <a:lstStyle/>
                    <a:p>
                      <a:pPr algn="ctr"/>
                      <a:r>
                        <a:rPr lang="en-US" dirty="0"/>
                        <a:t>Current plants</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Advanced Reactors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t>(light water and non-light water)</a:t>
                      </a:r>
                    </a:p>
                    <a:p>
                      <a:pPr algn="ctr"/>
                      <a:endParaRPr lang="en-US" dirty="0"/>
                    </a:p>
                  </a:txBody>
                  <a:tcPr/>
                </a:tc>
                <a:tc>
                  <a:txBody>
                    <a:bodyPr/>
                    <a:lstStyle/>
                    <a:p>
                      <a:pPr algn="ctr"/>
                      <a:r>
                        <a:rPr lang="en-US" dirty="0"/>
                        <a:t>Advanced Reactors </a:t>
                      </a:r>
                    </a:p>
                    <a:p>
                      <a:pPr algn="ctr"/>
                      <a:r>
                        <a:rPr lang="en-US" dirty="0"/>
                        <a:t>(light water and non-light water)</a:t>
                      </a:r>
                    </a:p>
                  </a:txBody>
                  <a:tcPr/>
                </a:tc>
                <a:extLst>
                  <a:ext uri="{0D108BD9-81ED-4DB2-BD59-A6C34878D82A}">
                    <a16:rowId xmlns:a16="http://schemas.microsoft.com/office/drawing/2014/main" val="3591564961"/>
                  </a:ext>
                </a:extLst>
              </a:tr>
            </a:tbl>
          </a:graphicData>
        </a:graphic>
      </p:graphicFrame>
      <p:pic>
        <p:nvPicPr>
          <p:cNvPr id="8" name="Picture 7" descr="A doll holding a pillow in a car&#10;&#10;Description automatically generated">
            <a:extLst>
              <a:ext uri="{FF2B5EF4-FFF2-40B4-BE49-F238E27FC236}">
                <a16:creationId xmlns:a16="http://schemas.microsoft.com/office/drawing/2014/main" id="{95297E10-5E62-D306-A6CC-0B2F6A386471}"/>
              </a:ext>
            </a:extLst>
          </p:cNvPr>
          <p:cNvPicPr>
            <a:picLocks noChangeAspect="1"/>
          </p:cNvPicPr>
          <p:nvPr/>
        </p:nvPicPr>
        <p:blipFill>
          <a:blip r:embed="rId4"/>
          <a:stretch>
            <a:fillRect/>
          </a:stretch>
        </p:blipFill>
        <p:spPr>
          <a:xfrm>
            <a:off x="460216" y="3461650"/>
            <a:ext cx="2703121" cy="1475818"/>
          </a:xfrm>
          <a:prstGeom prst="rect">
            <a:avLst/>
          </a:prstGeom>
        </p:spPr>
      </p:pic>
      <p:pic>
        <p:nvPicPr>
          <p:cNvPr id="9" name="Picture 8" descr="A person wearing a hard hat and safety harness&#10;&#10;Description automatically generated">
            <a:extLst>
              <a:ext uri="{FF2B5EF4-FFF2-40B4-BE49-F238E27FC236}">
                <a16:creationId xmlns:a16="http://schemas.microsoft.com/office/drawing/2014/main" id="{1E3F6D5C-F644-36C9-237B-9D69C6DC8436}"/>
              </a:ext>
            </a:extLst>
          </p:cNvPr>
          <p:cNvPicPr>
            <a:picLocks noChangeAspect="1"/>
          </p:cNvPicPr>
          <p:nvPr/>
        </p:nvPicPr>
        <p:blipFill rotWithShape="1">
          <a:blip r:embed="rId5"/>
          <a:srcRect t="17235"/>
          <a:stretch/>
        </p:blipFill>
        <p:spPr>
          <a:xfrm>
            <a:off x="5979073" y="3461650"/>
            <a:ext cx="2684097" cy="1475818"/>
          </a:xfrm>
          <a:prstGeom prst="rect">
            <a:avLst/>
          </a:prstGeom>
        </p:spPr>
      </p:pic>
      <p:pic>
        <p:nvPicPr>
          <p:cNvPr id="10" name="Picture 9" descr="A close-up of a hand holding a black object&#10;&#10;Description automatically generated">
            <a:extLst>
              <a:ext uri="{FF2B5EF4-FFF2-40B4-BE49-F238E27FC236}">
                <a16:creationId xmlns:a16="http://schemas.microsoft.com/office/drawing/2014/main" id="{92AC2349-724F-D610-C285-7907B8FB0AE8}"/>
              </a:ext>
            </a:extLst>
          </p:cNvPr>
          <p:cNvPicPr>
            <a:picLocks noChangeAspect="1"/>
          </p:cNvPicPr>
          <p:nvPr/>
        </p:nvPicPr>
        <p:blipFill>
          <a:blip r:embed="rId6"/>
          <a:stretch>
            <a:fillRect/>
          </a:stretch>
        </p:blipFill>
        <p:spPr>
          <a:xfrm rot="16200000">
            <a:off x="3819010" y="2940393"/>
            <a:ext cx="1504391" cy="2546907"/>
          </a:xfrm>
          <a:prstGeom prst="rect">
            <a:avLst/>
          </a:prstGeom>
        </p:spPr>
      </p:pic>
    </p:spTree>
    <p:extLst>
      <p:ext uri="{BB962C8B-B14F-4D97-AF65-F5344CB8AC3E}">
        <p14:creationId xmlns:p14="http://schemas.microsoft.com/office/powerpoint/2010/main" val="359332856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1C391F-6260-AF46-A8D5-1404FC4FD192}"/>
              </a:ext>
            </a:extLst>
          </p:cNvPr>
          <p:cNvSpPr>
            <a:spLocks noGrp="1"/>
          </p:cNvSpPr>
          <p:nvPr>
            <p:ph type="title"/>
          </p:nvPr>
        </p:nvSpPr>
        <p:spPr>
          <a:xfrm>
            <a:off x="700737" y="361767"/>
            <a:ext cx="8345292" cy="694607"/>
          </a:xfrm>
        </p:spPr>
        <p:txBody>
          <a:bodyPr/>
          <a:lstStyle/>
          <a:p>
            <a:r>
              <a:rPr lang="en-US" sz="2100" dirty="0"/>
              <a:t>Microreactors: Megawatt-scale Nuclear Reactors</a:t>
            </a:r>
          </a:p>
        </p:txBody>
      </p:sp>
      <p:pic>
        <p:nvPicPr>
          <p:cNvPr id="5" name="Picture 4">
            <a:extLst>
              <a:ext uri="{FF2B5EF4-FFF2-40B4-BE49-F238E27FC236}">
                <a16:creationId xmlns:a16="http://schemas.microsoft.com/office/drawing/2014/main" id="{A4F64152-2B9C-54A9-B4EB-75C5DD6E39E5}"/>
              </a:ext>
            </a:extLst>
          </p:cNvPr>
          <p:cNvPicPr>
            <a:picLocks noChangeAspect="1"/>
          </p:cNvPicPr>
          <p:nvPr/>
        </p:nvPicPr>
        <p:blipFill>
          <a:blip r:embed="rId3"/>
          <a:stretch>
            <a:fillRect/>
          </a:stretch>
        </p:blipFill>
        <p:spPr>
          <a:xfrm>
            <a:off x="47823" y="2919045"/>
            <a:ext cx="5949977" cy="2120580"/>
          </a:xfrm>
          <a:prstGeom prst="rect">
            <a:avLst/>
          </a:prstGeom>
        </p:spPr>
      </p:pic>
      <p:pic>
        <p:nvPicPr>
          <p:cNvPr id="10" name="Picture 9">
            <a:extLst>
              <a:ext uri="{FF2B5EF4-FFF2-40B4-BE49-F238E27FC236}">
                <a16:creationId xmlns:a16="http://schemas.microsoft.com/office/drawing/2014/main" id="{1846E5A9-43DE-642D-FC7B-BCA13409D5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3523" y="3010969"/>
            <a:ext cx="2622062" cy="1623182"/>
          </a:xfrm>
          <a:prstGeom prst="rect">
            <a:avLst/>
          </a:prstGeom>
        </p:spPr>
      </p:pic>
      <p:sp>
        <p:nvSpPr>
          <p:cNvPr id="12" name="TextBox 11">
            <a:extLst>
              <a:ext uri="{FF2B5EF4-FFF2-40B4-BE49-F238E27FC236}">
                <a16:creationId xmlns:a16="http://schemas.microsoft.com/office/drawing/2014/main" id="{6B93CB30-1622-3B2A-949D-7D308F09718E}"/>
              </a:ext>
            </a:extLst>
          </p:cNvPr>
          <p:cNvSpPr txBox="1"/>
          <p:nvPr/>
        </p:nvSpPr>
        <p:spPr>
          <a:xfrm>
            <a:off x="0" y="4935751"/>
            <a:ext cx="4572000" cy="207749"/>
          </a:xfrm>
          <a:prstGeom prst="rect">
            <a:avLst/>
          </a:prstGeom>
          <a:noFill/>
        </p:spPr>
        <p:txBody>
          <a:bodyPr wrap="square">
            <a:spAutoFit/>
          </a:bodyPr>
          <a:lstStyle/>
          <a:p>
            <a:pPr defTabSz="685800">
              <a:buClrTx/>
            </a:pPr>
            <a:r>
              <a:rPr lang="en-US" sz="750" i="1" kern="1200" dirty="0">
                <a:solidFill>
                  <a:srgbClr val="FFFFFF">
                    <a:lumMod val="50000"/>
                  </a:srgbClr>
                </a:solidFill>
                <a:ea typeface="+mn-ea"/>
                <a:cs typeface="+mn-cs"/>
              </a:rPr>
              <a:t>https://www.energy.gov/ne/downloads/infographic-what-nuclear-microreactor-0</a:t>
            </a:r>
          </a:p>
        </p:txBody>
      </p:sp>
      <p:pic>
        <p:nvPicPr>
          <p:cNvPr id="22" name="Picture 21">
            <a:extLst>
              <a:ext uri="{FF2B5EF4-FFF2-40B4-BE49-F238E27FC236}">
                <a16:creationId xmlns:a16="http://schemas.microsoft.com/office/drawing/2014/main" id="{31670482-A2C9-FC21-E9D9-573BF5B26B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71" y="893818"/>
            <a:ext cx="2033359" cy="1921352"/>
          </a:xfrm>
          <a:prstGeom prst="rect">
            <a:avLst/>
          </a:prstGeom>
        </p:spPr>
      </p:pic>
      <p:pic>
        <p:nvPicPr>
          <p:cNvPr id="31" name="Picture 30">
            <a:extLst>
              <a:ext uri="{FF2B5EF4-FFF2-40B4-BE49-F238E27FC236}">
                <a16:creationId xmlns:a16="http://schemas.microsoft.com/office/drawing/2014/main" id="{7796081A-7217-0613-3BCC-DDC20570130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86000" y="805641"/>
            <a:ext cx="4291284" cy="2113404"/>
          </a:xfrm>
          <a:prstGeom prst="rect">
            <a:avLst/>
          </a:prstGeom>
        </p:spPr>
      </p:pic>
    </p:spTree>
    <p:extLst>
      <p:ext uri="{BB962C8B-B14F-4D97-AF65-F5344CB8AC3E}">
        <p14:creationId xmlns:p14="http://schemas.microsoft.com/office/powerpoint/2010/main" val="1576406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8D48-5ABE-864A-86AF-FE31211DCA09}"/>
              </a:ext>
            </a:extLst>
          </p:cNvPr>
          <p:cNvSpPr>
            <a:spLocks noGrp="1"/>
          </p:cNvSpPr>
          <p:nvPr>
            <p:ph type="title"/>
          </p:nvPr>
        </p:nvSpPr>
        <p:spPr>
          <a:xfrm>
            <a:off x="703613" y="411159"/>
            <a:ext cx="8142213" cy="756598"/>
          </a:xfrm>
        </p:spPr>
        <p:txBody>
          <a:bodyPr/>
          <a:lstStyle/>
          <a:p>
            <a:r>
              <a:rPr lang="en-US" altLang="x-none"/>
              <a:t>Accelerating advanced reactor demonstration and deployment</a:t>
            </a:r>
            <a:endParaRPr lang="en-US"/>
          </a:p>
        </p:txBody>
      </p:sp>
      <p:sp>
        <p:nvSpPr>
          <p:cNvPr id="3" name="Slide Number Placeholder 2">
            <a:extLst>
              <a:ext uri="{FF2B5EF4-FFF2-40B4-BE49-F238E27FC236}">
                <a16:creationId xmlns:a16="http://schemas.microsoft.com/office/drawing/2014/main" id="{115D9271-1B9C-7443-8DA6-BCF5F916B4E7}"/>
              </a:ext>
            </a:extLst>
          </p:cNvPr>
          <p:cNvSpPr>
            <a:spLocks noGrp="1"/>
          </p:cNvSpPr>
          <p:nvPr>
            <p:ph type="sldNum" sz="quarter" idx="12"/>
          </p:nvPr>
        </p:nvSpPr>
        <p:spPr>
          <a:xfrm>
            <a:off x="116265" y="4994031"/>
            <a:ext cx="325821" cy="149469"/>
          </a:xfrm>
        </p:spPr>
        <p:txBody>
          <a:bodyPr/>
          <a:lstStyle/>
          <a:p>
            <a:pPr defTabSz="685800">
              <a:buClrTx/>
            </a:pPr>
            <a:fld id="{82B577FA-F7D9-2C48-919F-F962E3BF952F}" type="slidenum">
              <a:rPr lang="en-US" kern="1200">
                <a:solidFill>
                  <a:srgbClr val="59595C">
                    <a:lumMod val="40000"/>
                    <a:lumOff val="60000"/>
                  </a:srgbClr>
                </a:solidFill>
                <a:ea typeface="+mn-ea"/>
              </a:rPr>
              <a:pPr defTabSz="685800">
                <a:buClrTx/>
              </a:pPr>
              <a:t>8</a:t>
            </a:fld>
            <a:endParaRPr lang="en-US" kern="1200">
              <a:solidFill>
                <a:srgbClr val="59595C">
                  <a:lumMod val="40000"/>
                  <a:lumOff val="60000"/>
                </a:srgbClr>
              </a:solidFill>
              <a:ea typeface="+mn-ea"/>
            </a:endParaRPr>
          </a:p>
        </p:txBody>
      </p:sp>
      <p:pic>
        <p:nvPicPr>
          <p:cNvPr id="15" name="Picture 14" descr="A diagram of a company's timeline&#10;&#10;Description automatically generated with medium confidence">
            <a:extLst>
              <a:ext uri="{FF2B5EF4-FFF2-40B4-BE49-F238E27FC236}">
                <a16:creationId xmlns:a16="http://schemas.microsoft.com/office/drawing/2014/main" id="{8C38A017-4CC4-8A60-EA1C-B938746411C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845820"/>
            <a:ext cx="9144000" cy="3983355"/>
          </a:xfrm>
          <a:prstGeom prst="rect">
            <a:avLst/>
          </a:prstGeom>
        </p:spPr>
      </p:pic>
    </p:spTree>
    <p:extLst>
      <p:ext uri="{BB962C8B-B14F-4D97-AF65-F5344CB8AC3E}">
        <p14:creationId xmlns:p14="http://schemas.microsoft.com/office/powerpoint/2010/main" val="339925848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4660-F034-8F4F-76FE-A24904183451}"/>
              </a:ext>
            </a:extLst>
          </p:cNvPr>
          <p:cNvSpPr>
            <a:spLocks noGrp="1"/>
          </p:cNvSpPr>
          <p:nvPr>
            <p:ph type="title"/>
          </p:nvPr>
        </p:nvSpPr>
        <p:spPr/>
        <p:txBody>
          <a:bodyPr/>
          <a:lstStyle/>
          <a:p>
            <a:r>
              <a:rPr lang="en-US" dirty="0"/>
              <a:t>Developers and Reactors</a:t>
            </a:r>
          </a:p>
        </p:txBody>
      </p:sp>
      <p:sp>
        <p:nvSpPr>
          <p:cNvPr id="3" name="Content Placeholder 2">
            <a:extLst>
              <a:ext uri="{FF2B5EF4-FFF2-40B4-BE49-F238E27FC236}">
                <a16:creationId xmlns:a16="http://schemas.microsoft.com/office/drawing/2014/main" id="{F371281D-CF56-87C1-B8E5-E51AB5755B69}"/>
              </a:ext>
            </a:extLst>
          </p:cNvPr>
          <p:cNvSpPr>
            <a:spLocks noGrp="1"/>
          </p:cNvSpPr>
          <p:nvPr>
            <p:ph idx="1"/>
          </p:nvPr>
        </p:nvSpPr>
        <p:spPr/>
        <p:txBody>
          <a:bodyPr/>
          <a:lstStyle/>
          <a:p>
            <a:r>
              <a:rPr lang="en-US" dirty="0"/>
              <a:t>Currently tracking over 30 developers with over 40 reactor designs in the US</a:t>
            </a:r>
          </a:p>
          <a:p>
            <a:r>
              <a:rPr lang="en-US" dirty="0"/>
              <a:t>Includes all variety and sizes</a:t>
            </a:r>
          </a:p>
          <a:p>
            <a:pPr lvl="1"/>
            <a:r>
              <a:rPr lang="en-US" dirty="0"/>
              <a:t>Water, Gas, Sodium, Lead, Salt</a:t>
            </a:r>
          </a:p>
          <a:p>
            <a:pPr lvl="1"/>
            <a:r>
              <a:rPr lang="en-US" dirty="0"/>
              <a:t>From 100s kWe to 100s MWe</a:t>
            </a:r>
          </a:p>
          <a:p>
            <a:r>
              <a:rPr lang="en-US" dirty="0"/>
              <a:t>NRC Activities</a:t>
            </a:r>
          </a:p>
          <a:p>
            <a:pPr lvl="1"/>
            <a:r>
              <a:rPr lang="en-US" dirty="0"/>
              <a:t>Pre-application engagement</a:t>
            </a:r>
          </a:p>
          <a:p>
            <a:pPr lvl="2"/>
            <a:r>
              <a:rPr lang="en-US" dirty="0"/>
              <a:t>13 non water designs</a:t>
            </a:r>
          </a:p>
          <a:p>
            <a:pPr lvl="2"/>
            <a:r>
              <a:rPr lang="en-US" dirty="0"/>
              <a:t>4 water designs</a:t>
            </a:r>
          </a:p>
          <a:p>
            <a:pPr lvl="1"/>
            <a:r>
              <a:rPr lang="en-US" dirty="0"/>
              <a:t>NRC Licensing</a:t>
            </a:r>
          </a:p>
          <a:p>
            <a:pPr lvl="2"/>
            <a:r>
              <a:rPr lang="en-US" dirty="0"/>
              <a:t>1 Commercial</a:t>
            </a:r>
          </a:p>
          <a:p>
            <a:pPr lvl="2"/>
            <a:r>
              <a:rPr lang="en-US" dirty="0"/>
              <a:t>3 Research/Test</a:t>
            </a:r>
          </a:p>
          <a:p>
            <a:r>
              <a:rPr lang="en-US" dirty="0"/>
              <a:t>BWRX-300 at OPG (Application submitted)</a:t>
            </a:r>
          </a:p>
          <a:p>
            <a:r>
              <a:rPr lang="en-US" dirty="0"/>
              <a:t>TVA – Clinch River (Pre-Application for CP)</a:t>
            </a:r>
          </a:p>
          <a:p>
            <a:r>
              <a:rPr lang="en-US" dirty="0"/>
              <a:t>Duke – </a:t>
            </a:r>
            <a:r>
              <a:rPr lang="en-US" dirty="0" err="1"/>
              <a:t>Belews</a:t>
            </a:r>
            <a:r>
              <a:rPr lang="en-US" dirty="0"/>
              <a:t> Creek (ESP)</a:t>
            </a:r>
          </a:p>
          <a:p>
            <a:pPr marL="0" indent="0">
              <a:buNone/>
            </a:pPr>
            <a:endParaRPr lang="en-US" dirty="0"/>
          </a:p>
          <a:p>
            <a:endParaRPr lang="en-US" dirty="0"/>
          </a:p>
        </p:txBody>
      </p:sp>
      <p:pic>
        <p:nvPicPr>
          <p:cNvPr id="5" name="Picture 4">
            <a:extLst>
              <a:ext uri="{FF2B5EF4-FFF2-40B4-BE49-F238E27FC236}">
                <a16:creationId xmlns:a16="http://schemas.microsoft.com/office/drawing/2014/main" id="{7B7BE99A-B7CB-7629-CA60-0D276A4583B1}"/>
              </a:ext>
            </a:extLst>
          </p:cNvPr>
          <p:cNvPicPr>
            <a:picLocks noChangeAspect="1"/>
          </p:cNvPicPr>
          <p:nvPr/>
        </p:nvPicPr>
        <p:blipFill>
          <a:blip r:embed="rId4"/>
          <a:stretch>
            <a:fillRect/>
          </a:stretch>
        </p:blipFill>
        <p:spPr>
          <a:xfrm>
            <a:off x="4433859" y="2195095"/>
            <a:ext cx="4766306" cy="3001533"/>
          </a:xfrm>
          <a:prstGeom prst="rect">
            <a:avLst/>
          </a:prstGeom>
        </p:spPr>
      </p:pic>
    </p:spTree>
    <p:extLst>
      <p:ext uri="{BB962C8B-B14F-4D97-AF65-F5344CB8AC3E}">
        <p14:creationId xmlns:p14="http://schemas.microsoft.com/office/powerpoint/2010/main" val="116123700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_Presentation-2016" id="{AA70F70C-FE74-4105-B56D-A478567CF02D}" vid="{32DB2BA5-14E2-4538-A7F0-90025315B3E8}"/>
    </a:ext>
  </a:extLst>
</a:theme>
</file>

<file path=ppt/theme/theme3.xml><?xml version="1.0" encoding="utf-8"?>
<a:theme xmlns:a="http://schemas.openxmlformats.org/drawingml/2006/main" name="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hexDark_wide-WEB" id="{BFCE2894-AEF1-8B46-9681-589859762878}" vid="{2C3C1B24-8270-DB49-B9E8-13EE0CF6AED9}"/>
    </a:ext>
  </a:extLst>
</a:theme>
</file>

<file path=ppt/theme/theme4.xml><?xml version="1.0" encoding="utf-8"?>
<a:theme xmlns:a="http://schemas.openxmlformats.org/drawingml/2006/main" name="1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INL 2020">
  <a:themeElements>
    <a:clrScheme name="INL 2020">
      <a:dk1>
        <a:srgbClr val="000000"/>
      </a:dk1>
      <a:lt1>
        <a:srgbClr val="FFFFFF"/>
      </a:lt1>
      <a:dk2>
        <a:srgbClr val="06509D"/>
      </a:dk2>
      <a:lt2>
        <a:srgbClr val="2CA8E1"/>
      </a:lt2>
      <a:accent1>
        <a:srgbClr val="8EC423"/>
      </a:accent1>
      <a:accent2>
        <a:srgbClr val="2CA8E1"/>
      </a:accent2>
      <a:accent3>
        <a:srgbClr val="832369"/>
      </a:accent3>
      <a:accent4>
        <a:srgbClr val="CF1D4C"/>
      </a:accent4>
      <a:accent5>
        <a:srgbClr val="F78E20"/>
      </a:accent5>
      <a:accent6>
        <a:srgbClr val="59595C"/>
      </a:accent6>
      <a:hlink>
        <a:srgbClr val="7F7F7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L_2022_5pic_wide_R1" id="{511EEA13-8559-B44E-B8CD-E4C00B4A3415}" vid="{640A6529-EA37-B649-8D61-29EC5EEBE48F}"/>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6036</TotalTime>
  <Words>2241</Words>
  <Application>Microsoft Macintosh PowerPoint</Application>
  <PresentationFormat>On-screen Show (16:9)</PresentationFormat>
  <Paragraphs>296</Paragraphs>
  <Slides>17</Slides>
  <Notes>16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17</vt:i4>
      </vt:variant>
    </vt:vector>
  </HeadingPairs>
  <TitlesOfParts>
    <vt:vector size="32" baseType="lpstr">
      <vt:lpstr>-apple-system</vt:lpstr>
      <vt:lpstr>Aptos</vt:lpstr>
      <vt:lpstr>Aptos Narrow</vt:lpstr>
      <vt:lpstr>Arial</vt:lpstr>
      <vt:lpstr>Arial Narrow</vt:lpstr>
      <vt:lpstr>Calibri</vt:lpstr>
      <vt:lpstr>Myriad Pro Cond</vt:lpstr>
      <vt:lpstr>Myriad Pro Condensed</vt:lpstr>
      <vt:lpstr>Times New Roman</vt:lpstr>
      <vt:lpstr>Simple Light</vt:lpstr>
      <vt:lpstr>Standard_Presentation-2016</vt:lpstr>
      <vt:lpstr>INL 2020</vt:lpstr>
      <vt:lpstr>1_INL 2020</vt:lpstr>
      <vt:lpstr>2_INL 2020</vt:lpstr>
      <vt:lpstr>3_INL 2020</vt:lpstr>
      <vt:lpstr>Advaned Nuclear Technology Update, Timeline, and Economics</vt:lpstr>
      <vt:lpstr>State Nuclear Feasibility Studies</vt:lpstr>
      <vt:lpstr>PowerPoint Presentation</vt:lpstr>
      <vt:lpstr>Advanced Reactors</vt:lpstr>
      <vt:lpstr>Features of Small Modular Reactors (SMRs)</vt:lpstr>
      <vt:lpstr>Active, Passive, or Inherent Safety</vt:lpstr>
      <vt:lpstr>Microreactors: Megawatt-scale Nuclear Reactors</vt:lpstr>
      <vt:lpstr>Accelerating advanced reactor demonstration and deployment</vt:lpstr>
      <vt:lpstr>Developers and Reactors</vt:lpstr>
      <vt:lpstr>GAIN Meta-Analysis of Advanced Reactor Cost Estimation</vt:lpstr>
      <vt:lpstr>Reference Cost Ranges for Large and Small Modular Reactors</vt:lpstr>
      <vt:lpstr>Cost Reduction Pathways</vt:lpstr>
      <vt:lpstr>What does coal to nuclear conversion offer a community?</vt:lpstr>
      <vt:lpstr>PowerPoint Presentation</vt:lpstr>
      <vt:lpstr>Cost Reduction Scenarios Considered in Study</vt:lpstr>
      <vt:lpstr>Economic Impact of Coal Plant Transition to Nuclear</vt:lpstr>
      <vt:lpstr>Overlap in Job Types and Education Levels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GAIN State Engagement Overview</dc:title>
  <dc:creator>Christine P. King</dc:creator>
  <cp:lastModifiedBy>Microsoft Office User</cp:lastModifiedBy>
  <cp:revision>44</cp:revision>
  <dcterms:modified xsi:type="dcterms:W3CDTF">2024-09-04T18:26:29Z</dcterms:modified>
</cp:coreProperties>
</file>