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3"/>
  </p:notesMasterIdLst>
  <p:sldIdLst>
    <p:sldId id="256" r:id="rId2"/>
    <p:sldId id="301" r:id="rId3"/>
    <p:sldId id="293" r:id="rId4"/>
    <p:sldId id="299" r:id="rId5"/>
    <p:sldId id="257" r:id="rId6"/>
    <p:sldId id="258" r:id="rId7"/>
    <p:sldId id="270" r:id="rId8"/>
    <p:sldId id="259" r:id="rId9"/>
    <p:sldId id="260" r:id="rId10"/>
    <p:sldId id="261" r:id="rId11"/>
    <p:sldId id="264" r:id="rId12"/>
    <p:sldId id="300" r:id="rId13"/>
    <p:sldId id="268" r:id="rId14"/>
    <p:sldId id="294" r:id="rId15"/>
    <p:sldId id="298" r:id="rId16"/>
    <p:sldId id="295" r:id="rId17"/>
    <p:sldId id="296" r:id="rId18"/>
    <p:sldId id="297" r:id="rId19"/>
    <p:sldId id="271" r:id="rId20"/>
    <p:sldId id="302" r:id="rId21"/>
    <p:sldId id="272" r:id="rId22"/>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40" autoAdjust="0"/>
    <p:restoredTop sz="94660"/>
  </p:normalViewPr>
  <p:slideViewPr>
    <p:cSldViewPr snapToGrid="0">
      <p:cViewPr varScale="1">
        <p:scale>
          <a:sx n="104" d="100"/>
          <a:sy n="104" d="100"/>
        </p:scale>
        <p:origin x="-108" y="-28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EC48F70C-0620-4039-8FE2-DA706A00061A}" type="datetimeFigureOut">
              <a:rPr lang="en-US" smtClean="0"/>
              <a:t>6/20/2016</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634718A9-C523-47C6-8753-837FDF3D4EF4}" type="slidenum">
              <a:rPr lang="en-US" smtClean="0"/>
              <a:t>‹#›</a:t>
            </a:fld>
            <a:endParaRPr lang="en-US"/>
          </a:p>
        </p:txBody>
      </p:sp>
    </p:spTree>
    <p:extLst>
      <p:ext uri="{BB962C8B-B14F-4D97-AF65-F5344CB8AC3E}">
        <p14:creationId xmlns:p14="http://schemas.microsoft.com/office/powerpoint/2010/main" val="7395746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r>
              <a:rPr lang="en-US"/>
              <a:t>Ken Rose, 2016</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54F1BD8-D5D3-4BC8-82F0-9AEA44F32A02}" type="slidenum">
              <a:rPr lang="en-US" smtClean="0"/>
              <a:t>‹#›</a:t>
            </a:fld>
            <a:endParaRPr lang="en-US" dirty="0"/>
          </a:p>
        </p:txBody>
      </p:sp>
    </p:spTree>
    <p:extLst>
      <p:ext uri="{BB962C8B-B14F-4D97-AF65-F5344CB8AC3E}">
        <p14:creationId xmlns:p14="http://schemas.microsoft.com/office/powerpoint/2010/main" val="3940222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Ken Rose, 2016</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54F1BD8-D5D3-4BC8-82F0-9AEA44F32A02}" type="slidenum">
              <a:rPr lang="en-US" smtClean="0"/>
              <a:t>‹#›</a:t>
            </a:fld>
            <a:endParaRPr lang="en-US" dirty="0"/>
          </a:p>
        </p:txBody>
      </p:sp>
    </p:spTree>
    <p:extLst>
      <p:ext uri="{BB962C8B-B14F-4D97-AF65-F5344CB8AC3E}">
        <p14:creationId xmlns:p14="http://schemas.microsoft.com/office/powerpoint/2010/main" val="2508033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Ken Rose, 2016</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54F1BD8-D5D3-4BC8-82F0-9AEA44F32A02}" type="slidenum">
              <a:rPr lang="en-US" smtClean="0"/>
              <a:t>‹#›</a:t>
            </a:fld>
            <a:endParaRPr lang="en-US" dirty="0"/>
          </a:p>
        </p:txBody>
      </p:sp>
    </p:spTree>
    <p:extLst>
      <p:ext uri="{BB962C8B-B14F-4D97-AF65-F5344CB8AC3E}">
        <p14:creationId xmlns:p14="http://schemas.microsoft.com/office/powerpoint/2010/main" val="1013591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Ken Rose, 2016</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54F1BD8-D5D3-4BC8-82F0-9AEA44F32A02}" type="slidenum">
              <a:rPr lang="en-US" smtClean="0"/>
              <a:t>‹#›</a:t>
            </a:fld>
            <a:endParaRPr lang="en-US" dirty="0"/>
          </a:p>
        </p:txBody>
      </p:sp>
    </p:spTree>
    <p:extLst>
      <p:ext uri="{BB962C8B-B14F-4D97-AF65-F5344CB8AC3E}">
        <p14:creationId xmlns:p14="http://schemas.microsoft.com/office/powerpoint/2010/main" val="2005271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a:t>Ken Rose, 2016</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54F1BD8-D5D3-4BC8-82F0-9AEA44F32A02}" type="slidenum">
              <a:rPr lang="en-US" smtClean="0"/>
              <a:t>‹#›</a:t>
            </a:fld>
            <a:endParaRPr lang="en-US" dirty="0"/>
          </a:p>
        </p:txBody>
      </p:sp>
    </p:spTree>
    <p:extLst>
      <p:ext uri="{BB962C8B-B14F-4D97-AF65-F5344CB8AC3E}">
        <p14:creationId xmlns:p14="http://schemas.microsoft.com/office/powerpoint/2010/main" val="3554150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Ken Rose, 2016</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54F1BD8-D5D3-4BC8-82F0-9AEA44F32A02}" type="slidenum">
              <a:rPr lang="en-US" smtClean="0"/>
              <a:t>‹#›</a:t>
            </a:fld>
            <a:endParaRPr lang="en-US" dirty="0"/>
          </a:p>
        </p:txBody>
      </p:sp>
    </p:spTree>
    <p:extLst>
      <p:ext uri="{BB962C8B-B14F-4D97-AF65-F5344CB8AC3E}">
        <p14:creationId xmlns:p14="http://schemas.microsoft.com/office/powerpoint/2010/main" val="1444745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Ken Rose, 2016</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54F1BD8-D5D3-4BC8-82F0-9AEA44F32A02}" type="slidenum">
              <a:rPr lang="en-US" smtClean="0"/>
              <a:t>‹#›</a:t>
            </a:fld>
            <a:endParaRPr lang="en-US" dirty="0"/>
          </a:p>
        </p:txBody>
      </p:sp>
    </p:spTree>
    <p:extLst>
      <p:ext uri="{BB962C8B-B14F-4D97-AF65-F5344CB8AC3E}">
        <p14:creationId xmlns:p14="http://schemas.microsoft.com/office/powerpoint/2010/main" val="3889439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Ken Rose, 2016</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54F1BD8-D5D3-4BC8-82F0-9AEA44F32A02}" type="slidenum">
              <a:rPr lang="en-US" smtClean="0"/>
              <a:t>‹#›</a:t>
            </a:fld>
            <a:endParaRPr lang="en-US" dirty="0"/>
          </a:p>
        </p:txBody>
      </p:sp>
    </p:spTree>
    <p:extLst>
      <p:ext uri="{BB962C8B-B14F-4D97-AF65-F5344CB8AC3E}">
        <p14:creationId xmlns:p14="http://schemas.microsoft.com/office/powerpoint/2010/main" val="2837286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Ken Rose, 2016</a:t>
            </a:r>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54F1BD8-D5D3-4BC8-82F0-9AEA44F32A02}" type="slidenum">
              <a:rPr lang="en-US" smtClean="0"/>
              <a:t>‹#›</a:t>
            </a:fld>
            <a:endParaRPr lang="en-US" dirty="0"/>
          </a:p>
        </p:txBody>
      </p:sp>
    </p:spTree>
    <p:extLst>
      <p:ext uri="{BB962C8B-B14F-4D97-AF65-F5344CB8AC3E}">
        <p14:creationId xmlns:p14="http://schemas.microsoft.com/office/powerpoint/2010/main" val="899732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en-US"/>
              <a:t>Ken Rose, 2016</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54F1BD8-D5D3-4BC8-82F0-9AEA44F32A02}" type="slidenum">
              <a:rPr lang="en-US" smtClean="0"/>
              <a:t>‹#›</a:t>
            </a:fld>
            <a:endParaRPr lang="en-US" dirty="0"/>
          </a:p>
        </p:txBody>
      </p:sp>
    </p:spTree>
    <p:extLst>
      <p:ext uri="{BB962C8B-B14F-4D97-AF65-F5344CB8AC3E}">
        <p14:creationId xmlns:p14="http://schemas.microsoft.com/office/powerpoint/2010/main" val="2382519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en-US"/>
              <a:t>Ken Rose, 2016</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54F1BD8-D5D3-4BC8-82F0-9AEA44F32A02}" type="slidenum">
              <a:rPr lang="en-US" smtClean="0"/>
              <a:t>‹#›</a:t>
            </a:fld>
            <a:endParaRPr lang="en-US" dirty="0"/>
          </a:p>
        </p:txBody>
      </p:sp>
    </p:spTree>
    <p:extLst>
      <p:ext uri="{BB962C8B-B14F-4D97-AF65-F5344CB8AC3E}">
        <p14:creationId xmlns:p14="http://schemas.microsoft.com/office/powerpoint/2010/main" val="4054854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Ken Rose, 2016</a:t>
            </a:r>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4F1BD8-D5D3-4BC8-82F0-9AEA44F32A02}" type="slidenum">
              <a:rPr lang="en-US" smtClean="0"/>
              <a:t>‹#›</a:t>
            </a:fld>
            <a:endParaRPr lang="en-US" dirty="0"/>
          </a:p>
        </p:txBody>
      </p:sp>
    </p:spTree>
    <p:extLst>
      <p:ext uri="{BB962C8B-B14F-4D97-AF65-F5344CB8AC3E}">
        <p14:creationId xmlns:p14="http://schemas.microsoft.com/office/powerpoint/2010/main" val="2815631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702365"/>
            <a:ext cx="9144000" cy="1592753"/>
          </a:xfrm>
        </p:spPr>
        <p:txBody>
          <a:bodyPr>
            <a:normAutofit fontScale="90000"/>
          </a:bodyPr>
          <a:lstStyle/>
          <a:p>
            <a:r>
              <a:rPr lang="en-US" sz="4000" b="1" dirty="0"/>
              <a:t>Finding Buried Treasure or Marooned on a Deserted Island: The Use and Misuse of Economics in Utility Regulation</a:t>
            </a:r>
            <a:endParaRPr lang="en-US" sz="4000" dirty="0"/>
          </a:p>
        </p:txBody>
      </p:sp>
      <p:sp>
        <p:nvSpPr>
          <p:cNvPr id="3" name="Subtitle 2"/>
          <p:cNvSpPr>
            <a:spLocks noGrp="1"/>
          </p:cNvSpPr>
          <p:nvPr>
            <p:ph type="subTitle" idx="1"/>
          </p:nvPr>
        </p:nvSpPr>
        <p:spPr>
          <a:xfrm>
            <a:off x="1524000" y="2474853"/>
            <a:ext cx="9144000" cy="3462124"/>
          </a:xfrm>
        </p:spPr>
        <p:txBody>
          <a:bodyPr>
            <a:noAutofit/>
          </a:bodyPr>
          <a:lstStyle/>
          <a:p>
            <a:r>
              <a:rPr lang="en-US" sz="2800" dirty="0"/>
              <a:t>Kenneth Rose</a:t>
            </a:r>
          </a:p>
          <a:p>
            <a:r>
              <a:rPr lang="en-US" sz="2800" dirty="0"/>
              <a:t>Independent Consultant and</a:t>
            </a:r>
          </a:p>
          <a:p>
            <a:r>
              <a:rPr lang="en-US" sz="2800" dirty="0"/>
              <a:t>Senior Fellow, Institute of Public Utilities </a:t>
            </a:r>
          </a:p>
          <a:p>
            <a:r>
              <a:rPr lang="en-US" sz="2800" dirty="0"/>
              <a:t>at Michigan State University</a:t>
            </a:r>
            <a:endParaRPr lang="en-US" sz="3600" dirty="0"/>
          </a:p>
          <a:p>
            <a:r>
              <a:rPr lang="en-US" sz="2800" dirty="0"/>
              <a:t>39TH ANNUAL NATIONAL CONFERENCE OF REGULATORY ATTORNEYS</a:t>
            </a:r>
            <a:br>
              <a:rPr lang="en-US" sz="2800" dirty="0"/>
            </a:br>
            <a:r>
              <a:rPr lang="en-US" sz="2800" dirty="0"/>
              <a:t>Tampa, Florida</a:t>
            </a:r>
            <a:br>
              <a:rPr lang="en-US" sz="2800" dirty="0"/>
            </a:br>
            <a:r>
              <a:rPr lang="en-US" sz="2800" dirty="0"/>
              <a:t>June 20, 2016</a:t>
            </a:r>
          </a:p>
        </p:txBody>
      </p:sp>
    </p:spTree>
    <p:extLst>
      <p:ext uri="{BB962C8B-B14F-4D97-AF65-F5344CB8AC3E}">
        <p14:creationId xmlns:p14="http://schemas.microsoft.com/office/powerpoint/2010/main" val="36498901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RTO Capacity Markets</a:t>
            </a:r>
          </a:p>
        </p:txBody>
      </p:sp>
      <p:sp>
        <p:nvSpPr>
          <p:cNvPr id="3" name="Content Placeholder 2"/>
          <p:cNvSpPr>
            <a:spLocks noGrp="1"/>
          </p:cNvSpPr>
          <p:nvPr>
            <p:ph idx="1"/>
          </p:nvPr>
        </p:nvSpPr>
        <p:spPr/>
        <p:txBody>
          <a:bodyPr>
            <a:normAutofit fontScale="92500"/>
          </a:bodyPr>
          <a:lstStyle/>
          <a:p>
            <a:r>
              <a:rPr lang="en-US" dirty="0"/>
              <a:t>There has been a heightened sense of urgency as power plants close or are scheduled to close soon</a:t>
            </a:r>
          </a:p>
          <a:p>
            <a:r>
              <a:rPr lang="en-US" dirty="0"/>
              <a:t>The cause of these closures and announcements has been attributed to </a:t>
            </a:r>
          </a:p>
          <a:p>
            <a:pPr lvl="1"/>
            <a:r>
              <a:rPr lang="en-US" dirty="0"/>
              <a:t>the continued relatively low electricity energy prices (largely a consequence of relatively low natural gas prices), </a:t>
            </a:r>
          </a:p>
          <a:p>
            <a:pPr lvl="1"/>
            <a:r>
              <a:rPr lang="en-US" dirty="0"/>
              <a:t>the impact on energy prices from intermittent power sources (primarily wind), </a:t>
            </a:r>
          </a:p>
          <a:p>
            <a:pPr lvl="1"/>
            <a:r>
              <a:rPr lang="en-US" dirty="0"/>
              <a:t>and stricter environmental requirements for existing coal power plants</a:t>
            </a:r>
          </a:p>
          <a:p>
            <a:r>
              <a:rPr lang="en-US" dirty="0"/>
              <a:t>In response, some RTOs have altered or “enhanced” their capacity markets to improve performance by capacity resources (which capacity markets were intended to solve in the first place)</a:t>
            </a:r>
          </a:p>
        </p:txBody>
      </p:sp>
      <p:sp>
        <p:nvSpPr>
          <p:cNvPr id="4" name="Date Placeholder 3"/>
          <p:cNvSpPr>
            <a:spLocks noGrp="1"/>
          </p:cNvSpPr>
          <p:nvPr>
            <p:ph type="dt" sz="half" idx="10"/>
          </p:nvPr>
        </p:nvSpPr>
        <p:spPr/>
        <p:txBody>
          <a:bodyPr/>
          <a:lstStyle/>
          <a:p>
            <a:r>
              <a:rPr lang="en-US"/>
              <a:t>Ken Rose, 2016</a:t>
            </a:r>
            <a:endParaRPr lang="en-US" dirty="0"/>
          </a:p>
        </p:txBody>
      </p:sp>
      <p:sp>
        <p:nvSpPr>
          <p:cNvPr id="6" name="Slide Number Placeholder 5"/>
          <p:cNvSpPr>
            <a:spLocks noGrp="1"/>
          </p:cNvSpPr>
          <p:nvPr>
            <p:ph type="sldNum" sz="quarter" idx="12"/>
          </p:nvPr>
        </p:nvSpPr>
        <p:spPr/>
        <p:txBody>
          <a:bodyPr/>
          <a:lstStyle/>
          <a:p>
            <a:fld id="{254F1BD8-D5D3-4BC8-82F0-9AEA44F32A02}" type="slidenum">
              <a:rPr lang="en-US" smtClean="0"/>
              <a:t>10</a:t>
            </a:fld>
            <a:endParaRPr lang="en-US" dirty="0"/>
          </a:p>
        </p:txBody>
      </p:sp>
    </p:spTree>
    <p:extLst>
      <p:ext uri="{BB962C8B-B14F-4D97-AF65-F5344CB8AC3E}">
        <p14:creationId xmlns:p14="http://schemas.microsoft.com/office/powerpoint/2010/main" val="11225675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summation . . .</a:t>
            </a:r>
          </a:p>
        </p:txBody>
      </p:sp>
      <p:sp>
        <p:nvSpPr>
          <p:cNvPr id="3" name="Content Placeholder 2"/>
          <p:cNvSpPr>
            <a:spLocks noGrp="1"/>
          </p:cNvSpPr>
          <p:nvPr>
            <p:ph idx="1"/>
          </p:nvPr>
        </p:nvSpPr>
        <p:spPr>
          <a:xfrm>
            <a:off x="838200" y="1603554"/>
            <a:ext cx="10515600" cy="4351338"/>
          </a:xfrm>
        </p:spPr>
        <p:txBody>
          <a:bodyPr/>
          <a:lstStyle/>
          <a:p>
            <a:r>
              <a:rPr lang="en-US" dirty="0"/>
              <a:t>Redesigned capacity markets, such as PJM’s RPM, are generating more revenue for capacity owners, </a:t>
            </a:r>
          </a:p>
          <a:p>
            <a:r>
              <a:rPr lang="en-US" dirty="0"/>
              <a:t>however, it may well </a:t>
            </a:r>
            <a:r>
              <a:rPr lang="en-US" i="1" dirty="0"/>
              <a:t>still</a:t>
            </a:r>
            <a:r>
              <a:rPr lang="en-US" dirty="0"/>
              <a:t> be insufficient, from the resource suppliers’ perspective</a:t>
            </a:r>
          </a:p>
          <a:p>
            <a:r>
              <a:rPr lang="en-US" dirty="0"/>
              <a:t>From the customers’ perspective, the cost continues to increase, even when energy prices have fallen and remained relatively low since the late 2000s</a:t>
            </a:r>
          </a:p>
          <a:p>
            <a:r>
              <a:rPr lang="en-US" dirty="0"/>
              <a:t>This seems to confirm Prof. Trebing’s first postulate, particularly that markets for this type of product are not “self-correcting” and cannot assure “an adequate supply of goods and services at least cost”</a:t>
            </a:r>
          </a:p>
        </p:txBody>
      </p:sp>
      <p:sp>
        <p:nvSpPr>
          <p:cNvPr id="4" name="Date Placeholder 3"/>
          <p:cNvSpPr>
            <a:spLocks noGrp="1"/>
          </p:cNvSpPr>
          <p:nvPr>
            <p:ph type="dt" sz="half" idx="10"/>
          </p:nvPr>
        </p:nvSpPr>
        <p:spPr/>
        <p:txBody>
          <a:bodyPr/>
          <a:lstStyle/>
          <a:p>
            <a:r>
              <a:rPr lang="en-US"/>
              <a:t>Ken Rose, 2016</a:t>
            </a:r>
            <a:endParaRPr lang="en-US" dirty="0"/>
          </a:p>
        </p:txBody>
      </p:sp>
      <p:sp>
        <p:nvSpPr>
          <p:cNvPr id="6" name="Slide Number Placeholder 5"/>
          <p:cNvSpPr>
            <a:spLocks noGrp="1"/>
          </p:cNvSpPr>
          <p:nvPr>
            <p:ph type="sldNum" sz="quarter" idx="12"/>
          </p:nvPr>
        </p:nvSpPr>
        <p:spPr/>
        <p:txBody>
          <a:bodyPr/>
          <a:lstStyle/>
          <a:p>
            <a:fld id="{254F1BD8-D5D3-4BC8-82F0-9AEA44F32A02}" type="slidenum">
              <a:rPr lang="en-US" smtClean="0"/>
              <a:t>11</a:t>
            </a:fld>
            <a:endParaRPr lang="en-US" dirty="0"/>
          </a:p>
        </p:txBody>
      </p:sp>
    </p:spTree>
    <p:extLst>
      <p:ext uri="{BB962C8B-B14F-4D97-AF65-F5344CB8AC3E}">
        <p14:creationId xmlns:p14="http://schemas.microsoft.com/office/powerpoint/2010/main" val="2123254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Ken Rose, 2016</a:t>
            </a:r>
            <a:endParaRPr lang="en-US" dirty="0"/>
          </a:p>
        </p:txBody>
      </p:sp>
      <p:sp>
        <p:nvSpPr>
          <p:cNvPr id="3" name="Slide Number Placeholder 2"/>
          <p:cNvSpPr>
            <a:spLocks noGrp="1"/>
          </p:cNvSpPr>
          <p:nvPr>
            <p:ph type="sldNum" sz="quarter" idx="12"/>
          </p:nvPr>
        </p:nvSpPr>
        <p:spPr/>
        <p:txBody>
          <a:bodyPr/>
          <a:lstStyle/>
          <a:p>
            <a:fld id="{254F1BD8-D5D3-4BC8-82F0-9AEA44F32A02}" type="slidenum">
              <a:rPr lang="en-US" smtClean="0"/>
              <a:t>12</a:t>
            </a:fld>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084" y="1417983"/>
            <a:ext cx="12089780" cy="3935895"/>
          </a:xfrm>
          <a:prstGeom prst="rect">
            <a:avLst/>
          </a:prstGeom>
        </p:spPr>
      </p:pic>
      <p:sp>
        <p:nvSpPr>
          <p:cNvPr id="5" name="Rectangle 4"/>
          <p:cNvSpPr/>
          <p:nvPr/>
        </p:nvSpPr>
        <p:spPr>
          <a:xfrm>
            <a:off x="6122504" y="1232452"/>
            <a:ext cx="6005359" cy="42804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3087758" y="1232452"/>
            <a:ext cx="9040106" cy="42804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8799442" y="1232452"/>
            <a:ext cx="3328421" cy="42804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485321" y="5632175"/>
            <a:ext cx="8009180" cy="584775"/>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r>
              <a:rPr lang="en-US" sz="3200" dirty="0"/>
              <a:t>We should learn from failure, not double down</a:t>
            </a:r>
          </a:p>
        </p:txBody>
      </p:sp>
    </p:spTree>
    <p:extLst>
      <p:ext uri="{BB962C8B-B14F-4D97-AF65-F5344CB8AC3E}">
        <p14:creationId xmlns:p14="http://schemas.microsoft.com/office/powerpoint/2010/main" val="1376757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reforms are necessary? </a:t>
            </a:r>
            <a:r>
              <a:rPr lang="en-US" i="1" dirty="0"/>
              <a:t>(continued)</a:t>
            </a:r>
          </a:p>
        </p:txBody>
      </p:sp>
      <p:sp>
        <p:nvSpPr>
          <p:cNvPr id="3" name="Content Placeholder 2"/>
          <p:cNvSpPr>
            <a:spLocks noGrp="1"/>
          </p:cNvSpPr>
          <p:nvPr>
            <p:ph idx="1"/>
          </p:nvPr>
        </p:nvSpPr>
        <p:spPr/>
        <p:txBody>
          <a:bodyPr>
            <a:normAutofit/>
          </a:bodyPr>
          <a:lstStyle/>
          <a:p>
            <a:r>
              <a:rPr lang="en-US" dirty="0"/>
              <a:t>In a 1984 essay, Prof. Trebing summarized another institutionalist, Horace M. Gray’s take on economic regulation the sharing of economic and political power, noting that </a:t>
            </a:r>
          </a:p>
          <a:p>
            <a:pPr lvl="1"/>
            <a:r>
              <a:rPr lang="en-US" dirty="0"/>
              <a:t>“Gray argued that regulation involves a sharing of power between public and private authority, but such sharing is inherently unstable because private power will ultimately co-opt public power. This comes about because of government’s failure to apply its power . . ..” </a:t>
            </a:r>
          </a:p>
          <a:p>
            <a:r>
              <a:rPr lang="en-US" dirty="0"/>
              <a:t>FERC has only used oversight authority as RTOs were developing markets and other pricing mechanisms—leading to the problems we have witnessed</a:t>
            </a:r>
          </a:p>
        </p:txBody>
      </p:sp>
      <p:sp>
        <p:nvSpPr>
          <p:cNvPr id="4" name="Date Placeholder 3"/>
          <p:cNvSpPr>
            <a:spLocks noGrp="1"/>
          </p:cNvSpPr>
          <p:nvPr>
            <p:ph type="dt" sz="half" idx="10"/>
          </p:nvPr>
        </p:nvSpPr>
        <p:spPr/>
        <p:txBody>
          <a:bodyPr/>
          <a:lstStyle/>
          <a:p>
            <a:r>
              <a:rPr lang="en-US"/>
              <a:t>Ken Rose, 2016</a:t>
            </a:r>
            <a:endParaRPr lang="en-US" dirty="0"/>
          </a:p>
        </p:txBody>
      </p:sp>
      <p:sp>
        <p:nvSpPr>
          <p:cNvPr id="6" name="Slide Number Placeholder 5"/>
          <p:cNvSpPr>
            <a:spLocks noGrp="1"/>
          </p:cNvSpPr>
          <p:nvPr>
            <p:ph type="sldNum" sz="quarter" idx="12"/>
          </p:nvPr>
        </p:nvSpPr>
        <p:spPr/>
        <p:txBody>
          <a:bodyPr/>
          <a:lstStyle/>
          <a:p>
            <a:fld id="{254F1BD8-D5D3-4BC8-82F0-9AEA44F32A02}" type="slidenum">
              <a:rPr lang="en-US" smtClean="0"/>
              <a:t>13</a:t>
            </a:fld>
            <a:endParaRPr lang="en-US" dirty="0"/>
          </a:p>
        </p:txBody>
      </p:sp>
    </p:spTree>
    <p:extLst>
      <p:ext uri="{BB962C8B-B14F-4D97-AF65-F5344CB8AC3E}">
        <p14:creationId xmlns:p14="http://schemas.microsoft.com/office/powerpoint/2010/main" val="13402440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True or False?</a:t>
            </a:r>
          </a:p>
        </p:txBody>
      </p:sp>
      <p:sp>
        <p:nvSpPr>
          <p:cNvPr id="3" name="Content Placeholder 2"/>
          <p:cNvSpPr>
            <a:spLocks noGrp="1"/>
          </p:cNvSpPr>
          <p:nvPr>
            <p:ph idx="1"/>
          </p:nvPr>
        </p:nvSpPr>
        <p:spPr>
          <a:xfrm>
            <a:off x="838200" y="1470992"/>
            <a:ext cx="10515600" cy="4885358"/>
          </a:xfrm>
          <a:ln>
            <a:noFill/>
          </a:ln>
        </p:spPr>
        <p:txBody>
          <a:bodyPr>
            <a:normAutofit lnSpcReduction="10000"/>
          </a:bodyPr>
          <a:lstStyle/>
          <a:p>
            <a:r>
              <a:rPr lang="en-US" dirty="0"/>
              <a:t>In wholesale energy markets, the price is the same as the marginal cost</a:t>
            </a:r>
          </a:p>
          <a:p>
            <a:r>
              <a:rPr lang="en-US" sz="4400" dirty="0">
                <a:solidFill>
                  <a:srgbClr val="FF0000"/>
                </a:solidFill>
              </a:rPr>
              <a:t>FALSE</a:t>
            </a:r>
            <a:r>
              <a:rPr lang="en-US" dirty="0"/>
              <a:t>   Suppliers bid a price, not necessarily their marginal cost. </a:t>
            </a:r>
          </a:p>
          <a:p>
            <a:r>
              <a:rPr lang="en-US" dirty="0"/>
              <a:t>Unit dispatch for the region is based on bid prices submitted by suppliers, not marginal operating cost</a:t>
            </a:r>
          </a:p>
          <a:p>
            <a:r>
              <a:rPr lang="en-US" dirty="0"/>
              <a:t>Suppliers with market power can raise the price above marginal cost</a:t>
            </a:r>
          </a:p>
          <a:p>
            <a:r>
              <a:rPr lang="en-US" dirty="0"/>
              <a:t>Why is this important for regulators to know?</a:t>
            </a:r>
          </a:p>
          <a:p>
            <a:pPr lvl="1"/>
            <a:r>
              <a:rPr lang="en-US" dirty="0"/>
              <a:t>Should not assume that because there is a “market,” that means it is a competitive</a:t>
            </a:r>
          </a:p>
          <a:p>
            <a:r>
              <a:rPr lang="en-US" dirty="0"/>
              <a:t>(Corollary: mitigation by the market monitor does not fix all market power)</a:t>
            </a:r>
          </a:p>
        </p:txBody>
      </p:sp>
      <p:sp>
        <p:nvSpPr>
          <p:cNvPr id="4" name="Date Placeholder 3"/>
          <p:cNvSpPr>
            <a:spLocks noGrp="1"/>
          </p:cNvSpPr>
          <p:nvPr>
            <p:ph type="dt" sz="half" idx="10"/>
          </p:nvPr>
        </p:nvSpPr>
        <p:spPr/>
        <p:txBody>
          <a:bodyPr/>
          <a:lstStyle/>
          <a:p>
            <a:r>
              <a:rPr lang="en-US"/>
              <a:t>Ken Rose, 2016</a:t>
            </a:r>
            <a:endParaRPr lang="en-US" dirty="0"/>
          </a:p>
        </p:txBody>
      </p:sp>
      <p:sp>
        <p:nvSpPr>
          <p:cNvPr id="5" name="Slide Number Placeholder 4"/>
          <p:cNvSpPr>
            <a:spLocks noGrp="1"/>
          </p:cNvSpPr>
          <p:nvPr>
            <p:ph type="sldNum" sz="quarter" idx="12"/>
          </p:nvPr>
        </p:nvSpPr>
        <p:spPr/>
        <p:txBody>
          <a:bodyPr/>
          <a:lstStyle/>
          <a:p>
            <a:fld id="{254F1BD8-D5D3-4BC8-82F0-9AEA44F32A02}" type="slidenum">
              <a:rPr lang="en-US" smtClean="0"/>
              <a:t>14</a:t>
            </a:fld>
            <a:endParaRPr lang="en-US" dirty="0"/>
          </a:p>
        </p:txBody>
      </p:sp>
    </p:spTree>
    <p:extLst>
      <p:ext uri="{BB962C8B-B14F-4D97-AF65-F5344CB8AC3E}">
        <p14:creationId xmlns:p14="http://schemas.microsoft.com/office/powerpoint/2010/main" val="3373944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True or False?</a:t>
            </a:r>
          </a:p>
        </p:txBody>
      </p:sp>
      <p:sp>
        <p:nvSpPr>
          <p:cNvPr id="3" name="Content Placeholder 2"/>
          <p:cNvSpPr>
            <a:spLocks noGrp="1"/>
          </p:cNvSpPr>
          <p:nvPr>
            <p:ph idx="1"/>
          </p:nvPr>
        </p:nvSpPr>
        <p:spPr>
          <a:xfrm>
            <a:off x="838200" y="1613593"/>
            <a:ext cx="10515600" cy="4351338"/>
          </a:xfrm>
          <a:ln>
            <a:noFill/>
          </a:ln>
        </p:spPr>
        <p:txBody>
          <a:bodyPr>
            <a:normAutofit lnSpcReduction="10000"/>
          </a:bodyPr>
          <a:lstStyle/>
          <a:p>
            <a:r>
              <a:rPr lang="en-US" dirty="0"/>
              <a:t>A firm that earns “</a:t>
            </a:r>
            <a:r>
              <a:rPr lang="en-US" i="1" dirty="0"/>
              <a:t>economic profit</a:t>
            </a:r>
            <a:r>
              <a:rPr lang="en-US" dirty="0"/>
              <a:t>” is able to do so because they can exercise market power and inflate the price</a:t>
            </a:r>
          </a:p>
          <a:p>
            <a:r>
              <a:rPr lang="en-US" sz="4400" dirty="0">
                <a:solidFill>
                  <a:srgbClr val="FF0000"/>
                </a:solidFill>
              </a:rPr>
              <a:t>FALSE</a:t>
            </a:r>
            <a:r>
              <a:rPr lang="en-US" dirty="0"/>
              <a:t>   A firm can earn economic profit (defined as profit above a normal profit) without having market power (ability to raise the price significantly above the competitive market price).</a:t>
            </a:r>
          </a:p>
          <a:p>
            <a:r>
              <a:rPr lang="en-US" dirty="0"/>
              <a:t>In a competitive market, economic profit dissipates as other firms enter the market—</a:t>
            </a:r>
            <a:r>
              <a:rPr lang="en-US" i="1" dirty="0"/>
              <a:t>this cannot happen with prohibitive entry barriers</a:t>
            </a:r>
          </a:p>
          <a:p>
            <a:r>
              <a:rPr lang="en-US" dirty="0"/>
              <a:t>Why is this important for regulators to know?</a:t>
            </a:r>
          </a:p>
          <a:p>
            <a:pPr lvl="1"/>
            <a:r>
              <a:rPr lang="en-US" dirty="0"/>
              <a:t>Avoid policies that allow a regulated firm to earn economic profit, and assume that your market power provisions with limit it.</a:t>
            </a:r>
          </a:p>
        </p:txBody>
      </p:sp>
      <p:sp>
        <p:nvSpPr>
          <p:cNvPr id="4" name="Date Placeholder 3"/>
          <p:cNvSpPr>
            <a:spLocks noGrp="1"/>
          </p:cNvSpPr>
          <p:nvPr>
            <p:ph type="dt" sz="half" idx="10"/>
          </p:nvPr>
        </p:nvSpPr>
        <p:spPr/>
        <p:txBody>
          <a:bodyPr/>
          <a:lstStyle/>
          <a:p>
            <a:r>
              <a:rPr lang="en-US"/>
              <a:t>Ken Rose, 2016</a:t>
            </a:r>
            <a:endParaRPr lang="en-US" dirty="0"/>
          </a:p>
        </p:txBody>
      </p:sp>
      <p:sp>
        <p:nvSpPr>
          <p:cNvPr id="5" name="Slide Number Placeholder 4"/>
          <p:cNvSpPr>
            <a:spLocks noGrp="1"/>
          </p:cNvSpPr>
          <p:nvPr>
            <p:ph type="sldNum" sz="quarter" idx="12"/>
          </p:nvPr>
        </p:nvSpPr>
        <p:spPr/>
        <p:txBody>
          <a:bodyPr/>
          <a:lstStyle/>
          <a:p>
            <a:fld id="{254F1BD8-D5D3-4BC8-82F0-9AEA44F32A02}" type="slidenum">
              <a:rPr lang="en-US" smtClean="0"/>
              <a:t>15</a:t>
            </a:fld>
            <a:endParaRPr lang="en-US" dirty="0"/>
          </a:p>
        </p:txBody>
      </p:sp>
    </p:spTree>
    <p:extLst>
      <p:ext uri="{BB962C8B-B14F-4D97-AF65-F5344CB8AC3E}">
        <p14:creationId xmlns:p14="http://schemas.microsoft.com/office/powerpoint/2010/main" val="185805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True or False?</a:t>
            </a:r>
          </a:p>
        </p:txBody>
      </p:sp>
      <p:sp>
        <p:nvSpPr>
          <p:cNvPr id="3" name="Content Placeholder 2"/>
          <p:cNvSpPr>
            <a:spLocks noGrp="1"/>
          </p:cNvSpPr>
          <p:nvPr>
            <p:ph idx="1"/>
          </p:nvPr>
        </p:nvSpPr>
        <p:spPr>
          <a:xfrm>
            <a:off x="838200" y="1587089"/>
            <a:ext cx="10515600" cy="4351338"/>
          </a:xfrm>
        </p:spPr>
        <p:txBody>
          <a:bodyPr>
            <a:normAutofit fontScale="92500"/>
          </a:bodyPr>
          <a:lstStyle/>
          <a:p>
            <a:r>
              <a:rPr lang="en-US" dirty="0"/>
              <a:t>A firm that is not covering all of its fixed costs will certainly go out of business.</a:t>
            </a:r>
          </a:p>
          <a:p>
            <a:r>
              <a:rPr lang="en-US" sz="4400" dirty="0">
                <a:solidFill>
                  <a:srgbClr val="FF0000"/>
                </a:solidFill>
              </a:rPr>
              <a:t>FALSE</a:t>
            </a:r>
            <a:r>
              <a:rPr lang="en-US" dirty="0"/>
              <a:t>   As long as a firm can cover variable cost and make some contribution to its fixed costs, it will likely remain in business. However, if the firm cannot cover its variable costs, then it will likely shut down. </a:t>
            </a:r>
          </a:p>
          <a:p>
            <a:r>
              <a:rPr lang="en-US" dirty="0"/>
              <a:t>There’s a difference between being mostly dead and all dead (mostly dead is still partly alive—wisdom from Miracle Max)</a:t>
            </a:r>
          </a:p>
          <a:p>
            <a:r>
              <a:rPr lang="en-US" dirty="0"/>
              <a:t>Why is this important for regulators to know?</a:t>
            </a:r>
          </a:p>
          <a:p>
            <a:pPr lvl="1"/>
            <a:r>
              <a:rPr lang="en-US" dirty="0"/>
              <a:t>Should be skeptical of claims that the regulated firm will fold because it cannot cover all its costs</a:t>
            </a:r>
          </a:p>
          <a:p>
            <a:endParaRPr lang="en-US" dirty="0"/>
          </a:p>
          <a:p>
            <a:endParaRPr lang="en-US" dirty="0"/>
          </a:p>
        </p:txBody>
      </p:sp>
      <p:sp>
        <p:nvSpPr>
          <p:cNvPr id="4" name="Date Placeholder 3"/>
          <p:cNvSpPr>
            <a:spLocks noGrp="1"/>
          </p:cNvSpPr>
          <p:nvPr>
            <p:ph type="dt" sz="half" idx="10"/>
          </p:nvPr>
        </p:nvSpPr>
        <p:spPr/>
        <p:txBody>
          <a:bodyPr/>
          <a:lstStyle/>
          <a:p>
            <a:r>
              <a:rPr lang="en-US"/>
              <a:t>Ken Rose, 2016</a:t>
            </a:r>
            <a:endParaRPr lang="en-US" dirty="0"/>
          </a:p>
        </p:txBody>
      </p:sp>
      <p:sp>
        <p:nvSpPr>
          <p:cNvPr id="5" name="Slide Number Placeholder 4"/>
          <p:cNvSpPr>
            <a:spLocks noGrp="1"/>
          </p:cNvSpPr>
          <p:nvPr>
            <p:ph type="sldNum" sz="quarter" idx="12"/>
          </p:nvPr>
        </p:nvSpPr>
        <p:spPr/>
        <p:txBody>
          <a:bodyPr/>
          <a:lstStyle/>
          <a:p>
            <a:fld id="{254F1BD8-D5D3-4BC8-82F0-9AEA44F32A02}" type="slidenum">
              <a:rPr lang="en-US" smtClean="0"/>
              <a:t>16</a:t>
            </a:fld>
            <a:endParaRPr lang="en-US" dirty="0"/>
          </a:p>
        </p:txBody>
      </p:sp>
    </p:spTree>
    <p:extLst>
      <p:ext uri="{BB962C8B-B14F-4D97-AF65-F5344CB8AC3E}">
        <p14:creationId xmlns:p14="http://schemas.microsoft.com/office/powerpoint/2010/main" val="2510400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True or False?</a:t>
            </a:r>
          </a:p>
        </p:txBody>
      </p:sp>
      <p:sp>
        <p:nvSpPr>
          <p:cNvPr id="3" name="Content Placeholder 2"/>
          <p:cNvSpPr>
            <a:spLocks noGrp="1"/>
          </p:cNvSpPr>
          <p:nvPr>
            <p:ph idx="1"/>
          </p:nvPr>
        </p:nvSpPr>
        <p:spPr>
          <a:xfrm>
            <a:off x="838200" y="1626845"/>
            <a:ext cx="10515600" cy="4351338"/>
          </a:xfrm>
        </p:spPr>
        <p:txBody>
          <a:bodyPr/>
          <a:lstStyle/>
          <a:p>
            <a:r>
              <a:rPr lang="en-US" dirty="0"/>
              <a:t>When prices are falling, that’s proof that the market is working, and there is no market power.</a:t>
            </a:r>
          </a:p>
          <a:p>
            <a:r>
              <a:rPr lang="en-US" sz="4400" dirty="0">
                <a:solidFill>
                  <a:srgbClr val="FF0000"/>
                </a:solidFill>
              </a:rPr>
              <a:t>FALSE</a:t>
            </a:r>
            <a:r>
              <a:rPr lang="en-US" dirty="0"/>
              <a:t>   Definitely false—even a pure monopolist will lower their price when their costs decrease. </a:t>
            </a:r>
          </a:p>
          <a:p>
            <a:r>
              <a:rPr lang="en-US" dirty="0"/>
              <a:t>Conversely, rising prices do not mean there is market power.</a:t>
            </a:r>
          </a:p>
          <a:p>
            <a:r>
              <a:rPr lang="en-US" dirty="0"/>
              <a:t>Why is this important for regulators to know?</a:t>
            </a:r>
          </a:p>
          <a:p>
            <a:pPr lvl="1"/>
            <a:r>
              <a:rPr lang="en-US" dirty="0"/>
              <a:t>Need good analysis to detect market power—not soothing bromides that make you think everything is fine.</a:t>
            </a:r>
          </a:p>
        </p:txBody>
      </p:sp>
      <p:sp>
        <p:nvSpPr>
          <p:cNvPr id="4" name="Date Placeholder 3"/>
          <p:cNvSpPr>
            <a:spLocks noGrp="1"/>
          </p:cNvSpPr>
          <p:nvPr>
            <p:ph type="dt" sz="half" idx="10"/>
          </p:nvPr>
        </p:nvSpPr>
        <p:spPr/>
        <p:txBody>
          <a:bodyPr/>
          <a:lstStyle/>
          <a:p>
            <a:r>
              <a:rPr lang="en-US"/>
              <a:t>Ken Rose, 2016</a:t>
            </a:r>
            <a:endParaRPr lang="en-US" dirty="0"/>
          </a:p>
        </p:txBody>
      </p:sp>
      <p:sp>
        <p:nvSpPr>
          <p:cNvPr id="5" name="Slide Number Placeholder 4"/>
          <p:cNvSpPr>
            <a:spLocks noGrp="1"/>
          </p:cNvSpPr>
          <p:nvPr>
            <p:ph type="sldNum" sz="quarter" idx="12"/>
          </p:nvPr>
        </p:nvSpPr>
        <p:spPr/>
        <p:txBody>
          <a:bodyPr/>
          <a:lstStyle/>
          <a:p>
            <a:fld id="{254F1BD8-D5D3-4BC8-82F0-9AEA44F32A02}" type="slidenum">
              <a:rPr lang="en-US" smtClean="0"/>
              <a:t>17</a:t>
            </a:fld>
            <a:endParaRPr lang="en-US" dirty="0"/>
          </a:p>
        </p:txBody>
      </p:sp>
    </p:spTree>
    <p:extLst>
      <p:ext uri="{BB962C8B-B14F-4D97-AF65-F5344CB8AC3E}">
        <p14:creationId xmlns:p14="http://schemas.microsoft.com/office/powerpoint/2010/main" val="770381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True or False?</a:t>
            </a:r>
          </a:p>
        </p:txBody>
      </p:sp>
      <p:sp>
        <p:nvSpPr>
          <p:cNvPr id="3" name="Content Placeholder 2"/>
          <p:cNvSpPr>
            <a:spLocks noGrp="1"/>
          </p:cNvSpPr>
          <p:nvPr>
            <p:ph idx="1"/>
          </p:nvPr>
        </p:nvSpPr>
        <p:spPr/>
        <p:txBody>
          <a:bodyPr/>
          <a:lstStyle/>
          <a:p>
            <a:r>
              <a:rPr lang="en-US" dirty="0"/>
              <a:t>There is no substitute for careful analysis and thinking with your brain</a:t>
            </a:r>
          </a:p>
          <a:p>
            <a:endParaRPr lang="en-US" dirty="0"/>
          </a:p>
          <a:p>
            <a:endParaRPr lang="en-US" dirty="0"/>
          </a:p>
          <a:p>
            <a:r>
              <a:rPr lang="en-US" sz="6000" dirty="0">
                <a:solidFill>
                  <a:srgbClr val="FF0000"/>
                </a:solidFill>
              </a:rPr>
              <a:t>TRUE!</a:t>
            </a:r>
            <a:r>
              <a:rPr lang="en-US" sz="4000" dirty="0"/>
              <a:t>   </a:t>
            </a:r>
          </a:p>
        </p:txBody>
      </p:sp>
      <p:sp>
        <p:nvSpPr>
          <p:cNvPr id="4" name="Date Placeholder 3"/>
          <p:cNvSpPr>
            <a:spLocks noGrp="1"/>
          </p:cNvSpPr>
          <p:nvPr>
            <p:ph type="dt" sz="half" idx="10"/>
          </p:nvPr>
        </p:nvSpPr>
        <p:spPr/>
        <p:txBody>
          <a:bodyPr/>
          <a:lstStyle/>
          <a:p>
            <a:r>
              <a:rPr lang="en-US"/>
              <a:t>Ken Rose, 2016</a:t>
            </a:r>
            <a:endParaRPr lang="en-US" dirty="0"/>
          </a:p>
        </p:txBody>
      </p:sp>
      <p:sp>
        <p:nvSpPr>
          <p:cNvPr id="5" name="Slide Number Placeholder 4"/>
          <p:cNvSpPr>
            <a:spLocks noGrp="1"/>
          </p:cNvSpPr>
          <p:nvPr>
            <p:ph type="sldNum" sz="quarter" idx="12"/>
          </p:nvPr>
        </p:nvSpPr>
        <p:spPr/>
        <p:txBody>
          <a:bodyPr/>
          <a:lstStyle/>
          <a:p>
            <a:fld id="{254F1BD8-D5D3-4BC8-82F0-9AEA44F32A02}" type="slidenum">
              <a:rPr lang="en-US" smtClean="0"/>
              <a:t>18</a:t>
            </a:fld>
            <a:endParaRPr lang="en-US" dirty="0"/>
          </a:p>
        </p:txBody>
      </p:sp>
    </p:spTree>
    <p:extLst>
      <p:ext uri="{BB962C8B-B14F-4D97-AF65-F5344CB8AC3E}">
        <p14:creationId xmlns:p14="http://schemas.microsoft.com/office/powerpoint/2010/main" val="1528719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850" y="26712"/>
            <a:ext cx="10515600" cy="2852737"/>
          </a:xfrm>
        </p:spPr>
        <p:txBody>
          <a:bodyPr/>
          <a:lstStyle/>
          <a:p>
            <a:r>
              <a:rPr lang="en-US" dirty="0"/>
              <a:t>Status Report on Energy Policy in the U.S. Today</a:t>
            </a:r>
          </a:p>
        </p:txBody>
      </p:sp>
      <p:sp>
        <p:nvSpPr>
          <p:cNvPr id="3" name="Text Placeholder 2"/>
          <p:cNvSpPr>
            <a:spLocks noGrp="1"/>
          </p:cNvSpPr>
          <p:nvPr>
            <p:ph type="body" idx="1"/>
          </p:nvPr>
        </p:nvSpPr>
        <p:spPr>
          <a:xfrm>
            <a:off x="831850" y="3144977"/>
            <a:ext cx="10515600" cy="1500187"/>
          </a:xfrm>
        </p:spPr>
        <p:txBody>
          <a:bodyPr>
            <a:normAutofit/>
          </a:bodyPr>
          <a:lstStyle/>
          <a:p>
            <a:r>
              <a:rPr lang="en-US" sz="3600" i="1" dirty="0"/>
              <a:t>State of Energy Policy in the U.S.</a:t>
            </a:r>
          </a:p>
          <a:p>
            <a:r>
              <a:rPr lang="en-US" sz="3600" i="1" dirty="0"/>
              <a:t>A Brief Summary</a:t>
            </a:r>
          </a:p>
        </p:txBody>
      </p:sp>
      <p:sp>
        <p:nvSpPr>
          <p:cNvPr id="4" name="Date Placeholder 3"/>
          <p:cNvSpPr>
            <a:spLocks noGrp="1"/>
          </p:cNvSpPr>
          <p:nvPr>
            <p:ph type="dt" sz="half" idx="10"/>
          </p:nvPr>
        </p:nvSpPr>
        <p:spPr/>
        <p:txBody>
          <a:bodyPr/>
          <a:lstStyle/>
          <a:p>
            <a:r>
              <a:rPr lang="en-US"/>
              <a:t>Ken Rose, 2016</a:t>
            </a:r>
          </a:p>
        </p:txBody>
      </p:sp>
      <p:sp>
        <p:nvSpPr>
          <p:cNvPr id="6" name="Slide Number Placeholder 5"/>
          <p:cNvSpPr>
            <a:spLocks noGrp="1"/>
          </p:cNvSpPr>
          <p:nvPr>
            <p:ph type="sldNum" sz="quarter" idx="12"/>
          </p:nvPr>
        </p:nvSpPr>
        <p:spPr/>
        <p:txBody>
          <a:bodyPr/>
          <a:lstStyle/>
          <a:p>
            <a:fld id="{254F1BD8-D5D3-4BC8-82F0-9AEA44F32A02}" type="slidenum">
              <a:rPr lang="en-US" smtClean="0"/>
              <a:t>19</a:t>
            </a:fld>
            <a:endParaRPr lang="en-US" dirty="0"/>
          </a:p>
        </p:txBody>
      </p:sp>
    </p:spTree>
    <p:extLst>
      <p:ext uri="{BB962C8B-B14F-4D97-AF65-F5344CB8AC3E}">
        <p14:creationId xmlns:p14="http://schemas.microsoft.com/office/powerpoint/2010/main" val="27616125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Attorneys, and Others in Regulation, Should Know Some Economics</a:t>
            </a:r>
          </a:p>
        </p:txBody>
      </p:sp>
      <p:sp>
        <p:nvSpPr>
          <p:cNvPr id="3" name="Content Placeholder 2"/>
          <p:cNvSpPr>
            <a:spLocks noGrp="1"/>
          </p:cNvSpPr>
          <p:nvPr>
            <p:ph idx="1"/>
          </p:nvPr>
        </p:nvSpPr>
        <p:spPr>
          <a:xfrm>
            <a:off x="1258957" y="1825625"/>
            <a:ext cx="9515060" cy="4351338"/>
          </a:xfrm>
        </p:spPr>
        <p:txBody>
          <a:bodyPr/>
          <a:lstStyle/>
          <a:p>
            <a:r>
              <a:rPr lang="en-US" dirty="0"/>
              <a:t>States and federal regulators are dealing with market and regulatory issues that requires economic literacy</a:t>
            </a:r>
          </a:p>
          <a:p>
            <a:r>
              <a:rPr lang="en-US" dirty="0"/>
              <a:t>Will cover some terminology and concepts here that may come in handy </a:t>
            </a:r>
          </a:p>
          <a:p>
            <a:r>
              <a:rPr lang="en-US" dirty="0"/>
              <a:t>Also, some of Harry Trebing and the “institutionalist” views that are still useful today</a:t>
            </a:r>
          </a:p>
          <a:p>
            <a:pPr lvl="1"/>
            <a:r>
              <a:rPr lang="en-US" dirty="0"/>
              <a:t>will use RTO capacity markets to illustrate this point</a:t>
            </a:r>
          </a:p>
          <a:p>
            <a:endParaRPr lang="en-US" dirty="0"/>
          </a:p>
          <a:p>
            <a:endParaRPr lang="en-US" dirty="0"/>
          </a:p>
        </p:txBody>
      </p:sp>
      <p:sp>
        <p:nvSpPr>
          <p:cNvPr id="4" name="Date Placeholder 3"/>
          <p:cNvSpPr>
            <a:spLocks noGrp="1"/>
          </p:cNvSpPr>
          <p:nvPr>
            <p:ph type="dt" sz="half" idx="10"/>
          </p:nvPr>
        </p:nvSpPr>
        <p:spPr/>
        <p:txBody>
          <a:bodyPr/>
          <a:lstStyle/>
          <a:p>
            <a:r>
              <a:rPr lang="en-US"/>
              <a:t>Ken Rose, 2016</a:t>
            </a:r>
            <a:endParaRPr lang="en-US" dirty="0"/>
          </a:p>
        </p:txBody>
      </p:sp>
      <p:sp>
        <p:nvSpPr>
          <p:cNvPr id="5" name="Slide Number Placeholder 4"/>
          <p:cNvSpPr>
            <a:spLocks noGrp="1"/>
          </p:cNvSpPr>
          <p:nvPr>
            <p:ph type="sldNum" sz="quarter" idx="12"/>
          </p:nvPr>
        </p:nvSpPr>
        <p:spPr/>
        <p:txBody>
          <a:bodyPr/>
          <a:lstStyle/>
          <a:p>
            <a:fld id="{254F1BD8-D5D3-4BC8-82F0-9AEA44F32A02}" type="slidenum">
              <a:rPr lang="en-US" smtClean="0"/>
              <a:t>2</a:t>
            </a:fld>
            <a:endParaRPr lang="en-US" dirty="0"/>
          </a:p>
        </p:txBody>
      </p:sp>
    </p:spTree>
    <p:extLst>
      <p:ext uri="{BB962C8B-B14F-4D97-AF65-F5344CB8AC3E}">
        <p14:creationId xmlns:p14="http://schemas.microsoft.com/office/powerpoint/2010/main" val="4972220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 now have incoherent . . .</a:t>
            </a:r>
          </a:p>
        </p:txBody>
      </p:sp>
      <p:sp>
        <p:nvSpPr>
          <p:cNvPr id="3" name="Content Placeholder 2"/>
          <p:cNvSpPr>
            <a:spLocks noGrp="1"/>
          </p:cNvSpPr>
          <p:nvPr>
            <p:ph idx="1"/>
          </p:nvPr>
        </p:nvSpPr>
        <p:spPr>
          <a:xfrm>
            <a:off x="838200" y="1613593"/>
            <a:ext cx="10515600" cy="4351338"/>
          </a:xfrm>
        </p:spPr>
        <p:txBody>
          <a:bodyPr>
            <a:normAutofit fontScale="92500" lnSpcReduction="20000"/>
          </a:bodyPr>
          <a:lstStyle/>
          <a:p>
            <a:r>
              <a:rPr lang="en-US" sz="3600" dirty="0"/>
              <a:t>Regulation, because they are not matched to the industry characteristics</a:t>
            </a:r>
          </a:p>
          <a:p>
            <a:r>
              <a:rPr lang="en-US" sz="3600" dirty="0"/>
              <a:t>Markets, that are also not matched to industry characteristics—and because we keep tampering and trying repair them with more markets</a:t>
            </a:r>
          </a:p>
          <a:p>
            <a:r>
              <a:rPr lang="en-US" sz="3600" dirty="0"/>
              <a:t>Environment policy, that is maybe the biggest mess of the three—since it is now a hodgepodge of technology subsidies, command-and-control regulations, tax incentives, and mandates that only indirectly impact emissions</a:t>
            </a:r>
          </a:p>
          <a:p>
            <a:r>
              <a:rPr lang="en-US" sz="3600" dirty="0"/>
              <a:t>We have chosen a costly route for solving our problems</a:t>
            </a:r>
          </a:p>
        </p:txBody>
      </p:sp>
      <p:sp>
        <p:nvSpPr>
          <p:cNvPr id="4" name="Date Placeholder 3"/>
          <p:cNvSpPr>
            <a:spLocks noGrp="1"/>
          </p:cNvSpPr>
          <p:nvPr>
            <p:ph type="dt" sz="half" idx="10"/>
          </p:nvPr>
        </p:nvSpPr>
        <p:spPr/>
        <p:txBody>
          <a:bodyPr/>
          <a:lstStyle/>
          <a:p>
            <a:r>
              <a:rPr lang="en-US"/>
              <a:t>Ken Rose, 2016</a:t>
            </a:r>
            <a:endParaRPr lang="en-US" dirty="0"/>
          </a:p>
        </p:txBody>
      </p:sp>
      <p:sp>
        <p:nvSpPr>
          <p:cNvPr id="5" name="Slide Number Placeholder 4"/>
          <p:cNvSpPr>
            <a:spLocks noGrp="1"/>
          </p:cNvSpPr>
          <p:nvPr>
            <p:ph type="sldNum" sz="quarter" idx="12"/>
          </p:nvPr>
        </p:nvSpPr>
        <p:spPr/>
        <p:txBody>
          <a:bodyPr/>
          <a:lstStyle/>
          <a:p>
            <a:fld id="{254F1BD8-D5D3-4BC8-82F0-9AEA44F32A02}" type="slidenum">
              <a:rPr lang="en-US" smtClean="0"/>
              <a:t>20</a:t>
            </a:fld>
            <a:endParaRPr lang="en-US" dirty="0"/>
          </a:p>
        </p:txBody>
      </p:sp>
    </p:spTree>
    <p:extLst>
      <p:ext uri="{BB962C8B-B14F-4D97-AF65-F5344CB8AC3E}">
        <p14:creationId xmlns:p14="http://schemas.microsoft.com/office/powerpoint/2010/main" val="1756287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upload.wikimedia.org/wikipedia/commons/8/82/New_York_City_Gridloc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41395" y="0"/>
            <a:ext cx="5489863"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76252" y="943291"/>
            <a:ext cx="5826033" cy="3631763"/>
          </a:xfrm>
          <a:prstGeom prst="rect">
            <a:avLst/>
          </a:prstGeom>
          <a:noFill/>
        </p:spPr>
        <p:txBody>
          <a:bodyPr wrap="square" rtlCol="0">
            <a:spAutoFit/>
          </a:bodyPr>
          <a:lstStyle/>
          <a:p>
            <a:r>
              <a:rPr lang="en-US" sz="3800" b="1" dirty="0">
                <a:solidFill>
                  <a:schemeClr val="accent1">
                    <a:lumMod val="50000"/>
                  </a:schemeClr>
                </a:solidFill>
              </a:rPr>
              <a:t>This may sum it up the best</a:t>
            </a:r>
          </a:p>
          <a:p>
            <a:endParaRPr lang="en-US" sz="3600" b="1" i="1" dirty="0"/>
          </a:p>
          <a:p>
            <a:r>
              <a:rPr lang="en-US" sz="3600" b="1" i="1" dirty="0"/>
              <a:t>Gridlock</a:t>
            </a:r>
            <a:r>
              <a:rPr lang="en-US" sz="3600" dirty="0"/>
              <a:t> [grid-</a:t>
            </a:r>
            <a:r>
              <a:rPr lang="en-US" sz="3600" dirty="0" err="1"/>
              <a:t>lok</a:t>
            </a:r>
            <a:r>
              <a:rPr lang="en-US" sz="3600" dirty="0"/>
              <a:t>]</a:t>
            </a:r>
          </a:p>
          <a:p>
            <a:r>
              <a:rPr lang="en-US" sz="2800" dirty="0"/>
              <a:t>noun</a:t>
            </a:r>
          </a:p>
          <a:p>
            <a:r>
              <a:rPr lang="en-US" sz="2800" dirty="0"/>
              <a:t>3. any situation in which nothing can move or proceed in any direction</a:t>
            </a:r>
          </a:p>
          <a:p>
            <a:endParaRPr lang="en-US" sz="3600" dirty="0"/>
          </a:p>
        </p:txBody>
      </p:sp>
      <p:sp>
        <p:nvSpPr>
          <p:cNvPr id="2" name="Date Placeholder 1"/>
          <p:cNvSpPr>
            <a:spLocks noGrp="1"/>
          </p:cNvSpPr>
          <p:nvPr>
            <p:ph type="dt" sz="half" idx="10"/>
          </p:nvPr>
        </p:nvSpPr>
        <p:spPr/>
        <p:txBody>
          <a:bodyPr/>
          <a:lstStyle/>
          <a:p>
            <a:r>
              <a:rPr lang="en-US"/>
              <a:t>Ken Rose, 2016</a:t>
            </a:r>
          </a:p>
        </p:txBody>
      </p:sp>
      <p:sp>
        <p:nvSpPr>
          <p:cNvPr id="5" name="Slide Number Placeholder 4"/>
          <p:cNvSpPr>
            <a:spLocks noGrp="1"/>
          </p:cNvSpPr>
          <p:nvPr>
            <p:ph type="sldNum" sz="quarter" idx="12"/>
          </p:nvPr>
        </p:nvSpPr>
        <p:spPr/>
        <p:txBody>
          <a:bodyPr/>
          <a:lstStyle/>
          <a:p>
            <a:fld id="{254F1BD8-D5D3-4BC8-82F0-9AEA44F32A02}" type="slidenum">
              <a:rPr lang="en-US" smtClean="0"/>
              <a:t>21</a:t>
            </a:fld>
            <a:endParaRPr lang="en-US" dirty="0"/>
          </a:p>
        </p:txBody>
      </p:sp>
    </p:spTree>
    <p:extLst>
      <p:ext uri="{BB962C8B-B14F-4D97-AF65-F5344CB8AC3E}">
        <p14:creationId xmlns:p14="http://schemas.microsoft.com/office/powerpoint/2010/main" val="946969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05"/>
            <a:ext cx="10515600" cy="1325563"/>
          </a:xfrm>
        </p:spPr>
        <p:txBody>
          <a:bodyPr/>
          <a:lstStyle/>
          <a:p>
            <a:r>
              <a:rPr lang="en-US" dirty="0"/>
              <a:t>What Characterizes a Market?</a:t>
            </a:r>
          </a:p>
        </p:txBody>
      </p:sp>
      <p:sp>
        <p:nvSpPr>
          <p:cNvPr id="3" name="Text Placeholder 2"/>
          <p:cNvSpPr>
            <a:spLocks noGrp="1"/>
          </p:cNvSpPr>
          <p:nvPr>
            <p:ph type="body" idx="1"/>
          </p:nvPr>
        </p:nvSpPr>
        <p:spPr>
          <a:xfrm>
            <a:off x="839788" y="1429375"/>
            <a:ext cx="5157787" cy="823912"/>
          </a:xfrm>
        </p:spPr>
        <p:style>
          <a:lnRef idx="1">
            <a:schemeClr val="accent2"/>
          </a:lnRef>
          <a:fillRef idx="2">
            <a:schemeClr val="accent2"/>
          </a:fillRef>
          <a:effectRef idx="1">
            <a:schemeClr val="accent2"/>
          </a:effectRef>
          <a:fontRef idx="minor">
            <a:schemeClr val="dk1"/>
          </a:fontRef>
        </p:style>
        <p:txBody>
          <a:bodyPr/>
          <a:lstStyle/>
          <a:p>
            <a:r>
              <a:rPr lang="en-US" dirty="0"/>
              <a:t>Perfectly Competitive Markets</a:t>
            </a:r>
          </a:p>
        </p:txBody>
      </p:sp>
      <p:sp>
        <p:nvSpPr>
          <p:cNvPr id="4" name="Content Placeholder 3"/>
          <p:cNvSpPr>
            <a:spLocks noGrp="1"/>
          </p:cNvSpPr>
          <p:nvPr>
            <p:ph sz="half" idx="2"/>
          </p:nvPr>
        </p:nvSpPr>
        <p:spPr>
          <a:xfrm>
            <a:off x="839788" y="2253287"/>
            <a:ext cx="5157787" cy="3684588"/>
          </a:xfrm>
        </p:spPr>
        <p:style>
          <a:lnRef idx="1">
            <a:schemeClr val="accent4"/>
          </a:lnRef>
          <a:fillRef idx="2">
            <a:schemeClr val="accent4"/>
          </a:fillRef>
          <a:effectRef idx="1">
            <a:schemeClr val="accent4"/>
          </a:effectRef>
          <a:fontRef idx="minor">
            <a:schemeClr val="dk1"/>
          </a:fontRef>
        </p:style>
        <p:txBody>
          <a:bodyPr/>
          <a:lstStyle/>
          <a:p>
            <a:r>
              <a:rPr lang="en-US" dirty="0"/>
              <a:t>large number of buyers and sellers</a:t>
            </a:r>
          </a:p>
          <a:p>
            <a:r>
              <a:rPr lang="en-US" dirty="0"/>
              <a:t>free entry and exit</a:t>
            </a:r>
          </a:p>
          <a:p>
            <a:r>
              <a:rPr lang="en-US" dirty="0"/>
              <a:t>product homogeneity</a:t>
            </a:r>
          </a:p>
          <a:p>
            <a:r>
              <a:rPr lang="en-US" dirty="0"/>
              <a:t>perfect information</a:t>
            </a:r>
            <a:br>
              <a:rPr lang="en-US" dirty="0"/>
            </a:br>
            <a:endParaRPr lang="en-US" dirty="0"/>
          </a:p>
          <a:p>
            <a:r>
              <a:rPr lang="en-US" dirty="0"/>
              <a:t>no externalities or internalized </a:t>
            </a:r>
          </a:p>
        </p:txBody>
      </p:sp>
      <p:sp>
        <p:nvSpPr>
          <p:cNvPr id="5" name="Text Placeholder 4"/>
          <p:cNvSpPr>
            <a:spLocks noGrp="1"/>
          </p:cNvSpPr>
          <p:nvPr>
            <p:ph type="body" sz="quarter" idx="3"/>
          </p:nvPr>
        </p:nvSpPr>
        <p:spPr>
          <a:xfrm>
            <a:off x="6172200" y="1429375"/>
            <a:ext cx="5183188" cy="823912"/>
          </a:xfrm>
        </p:spPr>
        <p:style>
          <a:lnRef idx="1">
            <a:schemeClr val="accent2"/>
          </a:lnRef>
          <a:fillRef idx="2">
            <a:schemeClr val="accent2"/>
          </a:fillRef>
          <a:effectRef idx="1">
            <a:schemeClr val="accent2"/>
          </a:effectRef>
          <a:fontRef idx="minor">
            <a:schemeClr val="dk1"/>
          </a:fontRef>
        </p:style>
        <p:txBody>
          <a:bodyPr/>
          <a:lstStyle/>
          <a:p>
            <a:r>
              <a:rPr lang="en-US" dirty="0"/>
              <a:t>Not So Perfect Markets</a:t>
            </a:r>
          </a:p>
        </p:txBody>
      </p:sp>
      <p:sp>
        <p:nvSpPr>
          <p:cNvPr id="6" name="Content Placeholder 5"/>
          <p:cNvSpPr>
            <a:spLocks noGrp="1"/>
          </p:cNvSpPr>
          <p:nvPr>
            <p:ph sz="quarter" idx="4"/>
          </p:nvPr>
        </p:nvSpPr>
        <p:spPr>
          <a:xfrm>
            <a:off x="6172200" y="2253287"/>
            <a:ext cx="5183188" cy="3684588"/>
          </a:xfrm>
        </p:spPr>
        <p:style>
          <a:lnRef idx="1">
            <a:schemeClr val="accent4"/>
          </a:lnRef>
          <a:fillRef idx="2">
            <a:schemeClr val="accent4"/>
          </a:fillRef>
          <a:effectRef idx="1">
            <a:schemeClr val="accent4"/>
          </a:effectRef>
          <a:fontRef idx="minor">
            <a:schemeClr val="dk1"/>
          </a:fontRef>
        </p:style>
        <p:txBody>
          <a:bodyPr/>
          <a:lstStyle/>
          <a:p>
            <a:r>
              <a:rPr lang="en-US" dirty="0"/>
              <a:t>few suppliers, or one dominate one</a:t>
            </a:r>
          </a:p>
          <a:p>
            <a:r>
              <a:rPr lang="en-US" dirty="0"/>
              <a:t>significant barriers to entry</a:t>
            </a:r>
          </a:p>
          <a:p>
            <a:r>
              <a:rPr lang="en-US" dirty="0"/>
              <a:t>product differentiated </a:t>
            </a:r>
          </a:p>
          <a:p>
            <a:r>
              <a:rPr lang="en-US" dirty="0"/>
              <a:t>imperfect or asymmetric information </a:t>
            </a:r>
          </a:p>
          <a:p>
            <a:r>
              <a:rPr lang="en-US" dirty="0"/>
              <a:t>significant externalities ignored or not fully accounted for</a:t>
            </a:r>
          </a:p>
          <a:p>
            <a:endParaRPr lang="en-US" dirty="0"/>
          </a:p>
          <a:p>
            <a:endParaRPr lang="en-US" dirty="0"/>
          </a:p>
          <a:p>
            <a:endParaRPr lang="en-US" dirty="0"/>
          </a:p>
        </p:txBody>
      </p:sp>
      <p:sp>
        <p:nvSpPr>
          <p:cNvPr id="7" name="Date Placeholder 6"/>
          <p:cNvSpPr>
            <a:spLocks noGrp="1"/>
          </p:cNvSpPr>
          <p:nvPr>
            <p:ph type="dt" sz="half" idx="10"/>
          </p:nvPr>
        </p:nvSpPr>
        <p:spPr/>
        <p:txBody>
          <a:bodyPr/>
          <a:lstStyle/>
          <a:p>
            <a:r>
              <a:rPr lang="en-US"/>
              <a:t>Ken Rose, 2016</a:t>
            </a:r>
            <a:endParaRPr lang="en-US" dirty="0"/>
          </a:p>
        </p:txBody>
      </p:sp>
      <p:sp>
        <p:nvSpPr>
          <p:cNvPr id="8" name="Slide Number Placeholder 7"/>
          <p:cNvSpPr>
            <a:spLocks noGrp="1"/>
          </p:cNvSpPr>
          <p:nvPr>
            <p:ph type="sldNum" sz="quarter" idx="12"/>
          </p:nvPr>
        </p:nvSpPr>
        <p:spPr/>
        <p:txBody>
          <a:bodyPr/>
          <a:lstStyle/>
          <a:p>
            <a:fld id="{254F1BD8-D5D3-4BC8-82F0-9AEA44F32A02}" type="slidenum">
              <a:rPr lang="en-US" smtClean="0"/>
              <a:t>3</a:t>
            </a:fld>
            <a:endParaRPr lang="en-US" dirty="0"/>
          </a:p>
        </p:txBody>
      </p:sp>
    </p:spTree>
    <p:extLst>
      <p:ext uri="{BB962C8B-B14F-4D97-AF65-F5344CB8AC3E}">
        <p14:creationId xmlns:p14="http://schemas.microsoft.com/office/powerpoint/2010/main" val="1811903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Ken Rose, 2016</a:t>
            </a:r>
            <a:endParaRPr lang="en-US" dirty="0"/>
          </a:p>
        </p:txBody>
      </p:sp>
      <p:sp>
        <p:nvSpPr>
          <p:cNvPr id="3" name="Slide Number Placeholder 2"/>
          <p:cNvSpPr>
            <a:spLocks noGrp="1"/>
          </p:cNvSpPr>
          <p:nvPr>
            <p:ph type="sldNum" sz="quarter" idx="12"/>
          </p:nvPr>
        </p:nvSpPr>
        <p:spPr/>
        <p:txBody>
          <a:bodyPr/>
          <a:lstStyle/>
          <a:p>
            <a:fld id="{254F1BD8-D5D3-4BC8-82F0-9AEA44F32A02}" type="slidenum">
              <a:rPr lang="en-US" smtClean="0"/>
              <a:t>4</a:t>
            </a:fld>
            <a:endParaRPr lang="en-US" dirty="0"/>
          </a:p>
        </p:txBody>
      </p:sp>
      <p:pic>
        <p:nvPicPr>
          <p:cNvPr id="1026" name="Picture 2" descr="https://daveashelman.files.wordpress.com/2015/08/market-forc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0522" y="370036"/>
            <a:ext cx="7365981" cy="568729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7924800" y="768632"/>
            <a:ext cx="4081670" cy="4832092"/>
          </a:xfrm>
          <a:prstGeom prst="rect">
            <a:avLst/>
          </a:prstGeom>
          <a:noFill/>
        </p:spPr>
        <p:txBody>
          <a:bodyPr wrap="square" rtlCol="0">
            <a:spAutoFit/>
          </a:bodyPr>
          <a:lstStyle/>
          <a:p>
            <a:r>
              <a:rPr lang="en-US" sz="4400" dirty="0"/>
              <a:t>Rorschach test for economists:</a:t>
            </a:r>
          </a:p>
          <a:p>
            <a:pPr marL="571500" indent="-571500">
              <a:buFont typeface="Arial" panose="020B0604020202020204" pitchFamily="34" charset="0"/>
              <a:buChar char="•"/>
            </a:pPr>
            <a:r>
              <a:rPr lang="en-US" sz="4400" dirty="0"/>
              <a:t>Is this an efficient market outcome, or price gouging?</a:t>
            </a:r>
          </a:p>
        </p:txBody>
      </p:sp>
      <p:sp>
        <p:nvSpPr>
          <p:cNvPr id="5" name="Rectangle 4"/>
          <p:cNvSpPr/>
          <p:nvPr/>
        </p:nvSpPr>
        <p:spPr>
          <a:xfrm>
            <a:off x="119270" y="212035"/>
            <a:ext cx="7805530" cy="59899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815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Harry Trebing’s First “Major Postulate” of the Institutionalist Model </a:t>
            </a:r>
          </a:p>
        </p:txBody>
      </p:sp>
      <p:sp>
        <p:nvSpPr>
          <p:cNvPr id="3" name="Content Placeholder 2"/>
          <p:cNvSpPr>
            <a:spLocks noGrp="1"/>
          </p:cNvSpPr>
          <p:nvPr>
            <p:ph idx="1"/>
          </p:nvPr>
        </p:nvSpPr>
        <p:spPr>
          <a:xfrm>
            <a:off x="838200" y="1681931"/>
            <a:ext cx="10515600" cy="4797245"/>
          </a:xfrm>
        </p:spPr>
        <p:txBody>
          <a:bodyPr>
            <a:normAutofit/>
          </a:bodyPr>
          <a:lstStyle/>
          <a:p>
            <a:r>
              <a:rPr lang="en-US" dirty="0"/>
              <a:t>Harry Trebing laid out five “major postulates” of the institutionalist model in an 1987 article</a:t>
            </a:r>
          </a:p>
          <a:p>
            <a:r>
              <a:rPr lang="en-US" dirty="0"/>
              <a:t>The first states why government intervention is necessary in his view:</a:t>
            </a:r>
          </a:p>
          <a:p>
            <a:pPr lvl="1"/>
            <a:r>
              <a:rPr lang="en-US" dirty="0"/>
              <a:t>“industrialized societies give rise to concentrations of power, increased uncertainty, performance failures, uncompensated costs, and adverse distributional effects” and in</a:t>
            </a:r>
          </a:p>
          <a:p>
            <a:pPr lvl="1"/>
            <a:r>
              <a:rPr lang="en-US" dirty="0"/>
              <a:t>“many sectors, markets are </a:t>
            </a:r>
            <a:r>
              <a:rPr lang="en-US" i="1" u="sng" dirty="0"/>
              <a:t>not self-correcting </a:t>
            </a:r>
            <a:r>
              <a:rPr lang="en-US" dirty="0"/>
              <a:t>and are incapable of assuring an adequate supply of goods and services at least cost”</a:t>
            </a:r>
          </a:p>
          <a:p>
            <a:r>
              <a:rPr lang="en-US" dirty="0"/>
              <a:t>There is a real-life example of Prof. Trebing’s first postulate in the electricity supply business—the development of Regional Transmission Organizations (RTOs)</a:t>
            </a:r>
          </a:p>
        </p:txBody>
      </p:sp>
      <p:sp>
        <p:nvSpPr>
          <p:cNvPr id="4" name="Date Placeholder 3"/>
          <p:cNvSpPr>
            <a:spLocks noGrp="1"/>
          </p:cNvSpPr>
          <p:nvPr>
            <p:ph type="dt" sz="half" idx="10"/>
          </p:nvPr>
        </p:nvSpPr>
        <p:spPr/>
        <p:txBody>
          <a:bodyPr/>
          <a:lstStyle/>
          <a:p>
            <a:r>
              <a:rPr lang="en-US"/>
              <a:t>Ken Rose, 2016</a:t>
            </a:r>
            <a:endParaRPr lang="en-US" dirty="0"/>
          </a:p>
        </p:txBody>
      </p:sp>
      <p:sp>
        <p:nvSpPr>
          <p:cNvPr id="6" name="Slide Number Placeholder 5"/>
          <p:cNvSpPr>
            <a:spLocks noGrp="1"/>
          </p:cNvSpPr>
          <p:nvPr>
            <p:ph type="sldNum" sz="quarter" idx="12"/>
          </p:nvPr>
        </p:nvSpPr>
        <p:spPr/>
        <p:txBody>
          <a:bodyPr/>
          <a:lstStyle/>
          <a:p>
            <a:fld id="{254F1BD8-D5D3-4BC8-82F0-9AEA44F32A02}" type="slidenum">
              <a:rPr lang="en-US" smtClean="0"/>
              <a:t>5</a:t>
            </a:fld>
            <a:endParaRPr lang="en-US" dirty="0"/>
          </a:p>
        </p:txBody>
      </p:sp>
    </p:spTree>
    <p:extLst>
      <p:ext uri="{BB962C8B-B14F-4D97-AF65-F5344CB8AC3E}">
        <p14:creationId xmlns:p14="http://schemas.microsoft.com/office/powerpoint/2010/main" val="7235284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RTO Evolution </a:t>
            </a:r>
          </a:p>
        </p:txBody>
      </p:sp>
      <p:sp>
        <p:nvSpPr>
          <p:cNvPr id="3" name="Content Placeholder 2"/>
          <p:cNvSpPr>
            <a:spLocks noGrp="1"/>
          </p:cNvSpPr>
          <p:nvPr>
            <p:ph idx="1"/>
          </p:nvPr>
        </p:nvSpPr>
        <p:spPr>
          <a:xfrm>
            <a:off x="838200" y="1642743"/>
            <a:ext cx="10515600" cy="4351338"/>
          </a:xfrm>
        </p:spPr>
        <p:txBody>
          <a:bodyPr>
            <a:normAutofit/>
          </a:bodyPr>
          <a:lstStyle/>
          <a:p>
            <a:r>
              <a:rPr lang="en-US" dirty="0"/>
              <a:t>RTOs evolved from “power pool” arrangements between regulated and vertically integrated utilities to very complex organizations </a:t>
            </a:r>
          </a:p>
          <a:p>
            <a:r>
              <a:rPr lang="en-US" dirty="0"/>
              <a:t>RTOs over the last 20 years have become major enterprises with considerable influence that now plays a critical role in the U.S. utility infrastructure</a:t>
            </a:r>
          </a:p>
          <a:p>
            <a:r>
              <a:rPr lang="en-US" dirty="0"/>
              <a:t>The largest RTO by sales volume is PJM Interconnection, which covers a region that includes all or part of 13 states and the District of Columbia with over 61 million people</a:t>
            </a:r>
          </a:p>
          <a:p>
            <a:pPr lvl="1"/>
            <a:r>
              <a:rPr lang="en-US" dirty="0"/>
              <a:t>In 2014, PJM produced 837,796 </a:t>
            </a:r>
            <a:r>
              <a:rPr lang="en-US" i="1" dirty="0"/>
              <a:t>Giga</a:t>
            </a:r>
            <a:r>
              <a:rPr lang="en-US" dirty="0"/>
              <a:t>watt hours of energy and had over $50 billion billings for the year</a:t>
            </a:r>
          </a:p>
          <a:p>
            <a:endParaRPr lang="en-US" dirty="0"/>
          </a:p>
        </p:txBody>
      </p:sp>
      <p:sp>
        <p:nvSpPr>
          <p:cNvPr id="4" name="Date Placeholder 3"/>
          <p:cNvSpPr>
            <a:spLocks noGrp="1"/>
          </p:cNvSpPr>
          <p:nvPr>
            <p:ph type="dt" sz="half" idx="10"/>
          </p:nvPr>
        </p:nvSpPr>
        <p:spPr/>
        <p:txBody>
          <a:bodyPr/>
          <a:lstStyle/>
          <a:p>
            <a:r>
              <a:rPr lang="en-US"/>
              <a:t>Ken Rose, 2016</a:t>
            </a:r>
            <a:endParaRPr lang="en-US" dirty="0"/>
          </a:p>
        </p:txBody>
      </p:sp>
      <p:sp>
        <p:nvSpPr>
          <p:cNvPr id="6" name="Slide Number Placeholder 5"/>
          <p:cNvSpPr>
            <a:spLocks noGrp="1"/>
          </p:cNvSpPr>
          <p:nvPr>
            <p:ph type="sldNum" sz="quarter" idx="12"/>
          </p:nvPr>
        </p:nvSpPr>
        <p:spPr/>
        <p:txBody>
          <a:bodyPr/>
          <a:lstStyle/>
          <a:p>
            <a:fld id="{254F1BD8-D5D3-4BC8-82F0-9AEA44F32A02}" type="slidenum">
              <a:rPr lang="en-US" smtClean="0"/>
              <a:t>6</a:t>
            </a:fld>
            <a:endParaRPr lang="en-US" dirty="0"/>
          </a:p>
        </p:txBody>
      </p:sp>
    </p:spTree>
    <p:extLst>
      <p:ext uri="{BB962C8B-B14F-4D97-AF65-F5344CB8AC3E}">
        <p14:creationId xmlns:p14="http://schemas.microsoft.com/office/powerpoint/2010/main" val="4102932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defRPr/>
            </a:pPr>
            <a:r>
              <a:rPr lang="en-US"/>
              <a:t>Ken Rose, 2016</a:t>
            </a:r>
            <a:endParaRPr lang="en-US" dirty="0"/>
          </a:p>
        </p:txBody>
      </p:sp>
      <p:pic>
        <p:nvPicPr>
          <p:cNvPr id="6" name="Picture 5"/>
          <p:cNvPicPr>
            <a:picLocks noChangeAspect="1"/>
          </p:cNvPicPr>
          <p:nvPr/>
        </p:nvPicPr>
        <p:blipFill>
          <a:blip r:embed="rId2"/>
          <a:stretch>
            <a:fillRect/>
          </a:stretch>
        </p:blipFill>
        <p:spPr>
          <a:xfrm>
            <a:off x="1667284" y="462391"/>
            <a:ext cx="8857433" cy="5898188"/>
          </a:xfrm>
          <a:prstGeom prst="rect">
            <a:avLst/>
          </a:prstGeom>
        </p:spPr>
      </p:pic>
      <p:sp>
        <p:nvSpPr>
          <p:cNvPr id="2" name="Slide Number Placeholder 1"/>
          <p:cNvSpPr>
            <a:spLocks noGrp="1"/>
          </p:cNvSpPr>
          <p:nvPr>
            <p:ph type="sldNum" sz="quarter" idx="12"/>
          </p:nvPr>
        </p:nvSpPr>
        <p:spPr/>
        <p:txBody>
          <a:bodyPr/>
          <a:lstStyle/>
          <a:p>
            <a:fld id="{254F1BD8-D5D3-4BC8-82F0-9AEA44F32A02}" type="slidenum">
              <a:rPr lang="en-US" smtClean="0"/>
              <a:t>7</a:t>
            </a:fld>
            <a:endParaRPr lang="en-US" dirty="0"/>
          </a:p>
        </p:txBody>
      </p:sp>
    </p:spTree>
    <p:extLst>
      <p:ext uri="{BB962C8B-B14F-4D97-AF65-F5344CB8AC3E}">
        <p14:creationId xmlns:p14="http://schemas.microsoft.com/office/powerpoint/2010/main" val="33658785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RTO Evolution </a:t>
            </a:r>
            <a:r>
              <a:rPr lang="en-US" i="1" dirty="0"/>
              <a:t>(continued)</a:t>
            </a:r>
          </a:p>
        </p:txBody>
      </p:sp>
      <p:sp>
        <p:nvSpPr>
          <p:cNvPr id="3" name="Content Placeholder 2"/>
          <p:cNvSpPr>
            <a:spLocks noGrp="1"/>
          </p:cNvSpPr>
          <p:nvPr>
            <p:ph idx="1"/>
          </p:nvPr>
        </p:nvSpPr>
        <p:spPr>
          <a:xfrm>
            <a:off x="838200" y="1547333"/>
            <a:ext cx="10515600" cy="4351338"/>
          </a:xfrm>
        </p:spPr>
        <p:txBody>
          <a:bodyPr>
            <a:normAutofit lnSpcReduction="10000"/>
          </a:bodyPr>
          <a:lstStyle/>
          <a:p>
            <a:r>
              <a:rPr lang="en-US" dirty="0"/>
              <a:t>RTOs did not evolve by design or from government fiat, but rather have developed and grown over time taking on increasing responsibility and importance</a:t>
            </a:r>
          </a:p>
          <a:p>
            <a:r>
              <a:rPr lang="en-US" dirty="0"/>
              <a:t>The result has been institutions that were not prescribed by legislation or regulation but now exert a powerful influence with little public input</a:t>
            </a:r>
          </a:p>
          <a:p>
            <a:r>
              <a:rPr lang="en-US" dirty="0"/>
              <a:t>RTOs are overseen by the Federal Energy Regulatory Commission (FERC) and are governed by “independent” boards and committees of “stakeholders” that include market participants with strong economic interest in rules and procedures of the RTO</a:t>
            </a:r>
          </a:p>
          <a:p>
            <a:r>
              <a:rPr lang="en-US" i="1" dirty="0"/>
              <a:t>However, public input is peripheral, at best</a:t>
            </a:r>
          </a:p>
        </p:txBody>
      </p:sp>
      <p:sp>
        <p:nvSpPr>
          <p:cNvPr id="4" name="Date Placeholder 3"/>
          <p:cNvSpPr>
            <a:spLocks noGrp="1"/>
          </p:cNvSpPr>
          <p:nvPr>
            <p:ph type="dt" sz="half" idx="10"/>
          </p:nvPr>
        </p:nvSpPr>
        <p:spPr/>
        <p:txBody>
          <a:bodyPr/>
          <a:lstStyle/>
          <a:p>
            <a:r>
              <a:rPr lang="en-US"/>
              <a:t>Ken Rose, 2016</a:t>
            </a:r>
            <a:endParaRPr lang="en-US" dirty="0"/>
          </a:p>
        </p:txBody>
      </p:sp>
      <p:sp>
        <p:nvSpPr>
          <p:cNvPr id="6" name="Slide Number Placeholder 5"/>
          <p:cNvSpPr>
            <a:spLocks noGrp="1"/>
          </p:cNvSpPr>
          <p:nvPr>
            <p:ph type="sldNum" sz="quarter" idx="12"/>
          </p:nvPr>
        </p:nvSpPr>
        <p:spPr/>
        <p:txBody>
          <a:bodyPr/>
          <a:lstStyle/>
          <a:p>
            <a:fld id="{254F1BD8-D5D3-4BC8-82F0-9AEA44F32A02}" type="slidenum">
              <a:rPr lang="en-US" smtClean="0"/>
              <a:t>8</a:t>
            </a:fld>
            <a:endParaRPr lang="en-US" dirty="0"/>
          </a:p>
        </p:txBody>
      </p:sp>
    </p:spTree>
    <p:extLst>
      <p:ext uri="{BB962C8B-B14F-4D97-AF65-F5344CB8AC3E}">
        <p14:creationId xmlns:p14="http://schemas.microsoft.com/office/powerpoint/2010/main" val="28644904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RTO Evolution and Capacity Markets</a:t>
            </a:r>
          </a:p>
        </p:txBody>
      </p:sp>
      <p:sp>
        <p:nvSpPr>
          <p:cNvPr id="3" name="Content Placeholder 2"/>
          <p:cNvSpPr>
            <a:spLocks noGrp="1"/>
          </p:cNvSpPr>
          <p:nvPr>
            <p:ph idx="1"/>
          </p:nvPr>
        </p:nvSpPr>
        <p:spPr>
          <a:xfrm>
            <a:off x="838200" y="1668869"/>
            <a:ext cx="10515600" cy="4351338"/>
          </a:xfrm>
        </p:spPr>
        <p:txBody>
          <a:bodyPr/>
          <a:lstStyle/>
          <a:p>
            <a:r>
              <a:rPr lang="en-US" dirty="0"/>
              <a:t>RTOs have grown and adapted to regulatory requirements and other perceived challenges over the years and this has led to considerable complexity</a:t>
            </a:r>
          </a:p>
          <a:p>
            <a:r>
              <a:rPr lang="en-US" dirty="0"/>
              <a:t>This includes multiple market structures that few can or do understand</a:t>
            </a:r>
          </a:p>
          <a:p>
            <a:r>
              <a:rPr lang="en-US" dirty="0"/>
              <a:t>A prime example is RTO capacity markets</a:t>
            </a:r>
          </a:p>
          <a:p>
            <a:r>
              <a:rPr lang="en-US" dirty="0"/>
              <a:t>The argument for creating a capacity markets within the RTO structure was that energy and ancillary services market revenues alone were insufficient to induce an adequate amount of new capacity or to prevent existing capacity from leaving the market </a:t>
            </a:r>
          </a:p>
        </p:txBody>
      </p:sp>
      <p:sp>
        <p:nvSpPr>
          <p:cNvPr id="4" name="Date Placeholder 3"/>
          <p:cNvSpPr>
            <a:spLocks noGrp="1"/>
          </p:cNvSpPr>
          <p:nvPr>
            <p:ph type="dt" sz="half" idx="10"/>
          </p:nvPr>
        </p:nvSpPr>
        <p:spPr/>
        <p:txBody>
          <a:bodyPr/>
          <a:lstStyle/>
          <a:p>
            <a:r>
              <a:rPr lang="en-US"/>
              <a:t>Ken Rose, 2016</a:t>
            </a:r>
            <a:endParaRPr lang="en-US" dirty="0"/>
          </a:p>
        </p:txBody>
      </p:sp>
      <p:sp>
        <p:nvSpPr>
          <p:cNvPr id="6" name="Slide Number Placeholder 5"/>
          <p:cNvSpPr>
            <a:spLocks noGrp="1"/>
          </p:cNvSpPr>
          <p:nvPr>
            <p:ph type="sldNum" sz="quarter" idx="12"/>
          </p:nvPr>
        </p:nvSpPr>
        <p:spPr/>
        <p:txBody>
          <a:bodyPr/>
          <a:lstStyle/>
          <a:p>
            <a:fld id="{254F1BD8-D5D3-4BC8-82F0-9AEA44F32A02}" type="slidenum">
              <a:rPr lang="en-US" smtClean="0"/>
              <a:t>9</a:t>
            </a:fld>
            <a:endParaRPr lang="en-US" dirty="0"/>
          </a:p>
        </p:txBody>
      </p:sp>
    </p:spTree>
    <p:extLst>
      <p:ext uri="{BB962C8B-B14F-4D97-AF65-F5344CB8AC3E}">
        <p14:creationId xmlns:p14="http://schemas.microsoft.com/office/powerpoint/2010/main" val="19055263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3881</TotalTime>
  <Words>1542</Words>
  <Application>Microsoft Office PowerPoint</Application>
  <PresentationFormat>Custom</PresentationFormat>
  <Paragraphs>149</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Finding Buried Treasure or Marooned on a Deserted Island: The Use and Misuse of Economics in Utility Regulation</vt:lpstr>
      <vt:lpstr>Why Attorneys, and Others in Regulation, Should Know Some Economics</vt:lpstr>
      <vt:lpstr>What Characterizes a Market?</vt:lpstr>
      <vt:lpstr>PowerPoint Presentation</vt:lpstr>
      <vt:lpstr>Harry Trebing’s First “Major Postulate” of the Institutionalist Model </vt:lpstr>
      <vt:lpstr>RTO Evolution </vt:lpstr>
      <vt:lpstr>PowerPoint Presentation</vt:lpstr>
      <vt:lpstr>RTO Evolution (continued)</vt:lpstr>
      <vt:lpstr>RTO Evolution and Capacity Markets</vt:lpstr>
      <vt:lpstr>RTO Capacity Markets</vt:lpstr>
      <vt:lpstr>A summation . . .</vt:lpstr>
      <vt:lpstr>PowerPoint Presentation</vt:lpstr>
      <vt:lpstr>What reforms are necessary? (continued)</vt:lpstr>
      <vt:lpstr>True or False?</vt:lpstr>
      <vt:lpstr>True or False?</vt:lpstr>
      <vt:lpstr>True or False?</vt:lpstr>
      <vt:lpstr>True or False?</vt:lpstr>
      <vt:lpstr>True or False?</vt:lpstr>
      <vt:lpstr>Status Report on Energy Policy in the U.S. Today</vt:lpstr>
      <vt:lpstr>We now have incoherent . .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 Rose</dc:creator>
  <cp:lastModifiedBy>Field User</cp:lastModifiedBy>
  <cp:revision>79</cp:revision>
  <cp:lastPrinted>2016-04-21T19:51:00Z</cp:lastPrinted>
  <dcterms:created xsi:type="dcterms:W3CDTF">2016-01-03T01:43:56Z</dcterms:created>
  <dcterms:modified xsi:type="dcterms:W3CDTF">2016-06-20T11:41:08Z</dcterms:modified>
</cp:coreProperties>
</file>