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60" r:id="rId2"/>
    <p:sldId id="261" r:id="rId3"/>
    <p:sldId id="288" r:id="rId4"/>
    <p:sldId id="264" r:id="rId5"/>
    <p:sldId id="263" r:id="rId6"/>
    <p:sldId id="280" r:id="rId7"/>
    <p:sldId id="290" r:id="rId8"/>
    <p:sldId id="262" r:id="rId9"/>
    <p:sldId id="289" r:id="rId10"/>
    <p:sldId id="265" r:id="rId11"/>
    <p:sldId id="291" r:id="rId12"/>
    <p:sldId id="266" r:id="rId13"/>
    <p:sldId id="267" r:id="rId14"/>
    <p:sldId id="270" r:id="rId15"/>
    <p:sldId id="268" r:id="rId16"/>
    <p:sldId id="269" r:id="rId17"/>
    <p:sldId id="271" r:id="rId18"/>
    <p:sldId id="274" r:id="rId19"/>
    <p:sldId id="276" r:id="rId20"/>
    <p:sldId id="277" r:id="rId21"/>
    <p:sldId id="278" r:id="rId22"/>
    <p:sldId id="281" r:id="rId23"/>
    <p:sldId id="282" r:id="rId24"/>
    <p:sldId id="279" r:id="rId25"/>
    <p:sldId id="284" r:id="rId26"/>
    <p:sldId id="285" r:id="rId27"/>
    <p:sldId id="286" r:id="rId28"/>
    <p:sldId id="287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1DC"/>
    <a:srgbClr val="8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402" y="-102"/>
      </p:cViewPr>
      <p:guideLst>
        <p:guide orient="horz" pos="2160"/>
        <p:guide pos="2880"/>
        <p:guide pos="1776"/>
        <p:guide pos="933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1956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A5930E4-516D-4E2C-B0F0-320CB8EFAB1D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B471EE0-576C-4FE8-9E5D-146BC04A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6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1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5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04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0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6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1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1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1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4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4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9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9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5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2032"/>
            <a:ext cx="2286000" cy="6860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022600"/>
            <a:ext cx="5486400" cy="10668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4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064" y="4038600"/>
            <a:ext cx="5524500" cy="1524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16352" y="6220969"/>
            <a:ext cx="58674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spc="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GREENBERG TRAURIG, LLP | ATTORNEYS AT LAW | WWW.GTLAW.COM</a:t>
            </a:r>
          </a:p>
          <a:p>
            <a:r>
              <a:rPr lang="en-US" sz="700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©2014 Greenberg Traurig, LLP. All rights reserved.</a:t>
            </a:r>
            <a:endParaRPr lang="en-US" sz="700" spc="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946798"/>
            <a:ext cx="2933700" cy="635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" y="1606962"/>
            <a:ext cx="2286000" cy="52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8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8" y="1039368"/>
            <a:ext cx="7086600" cy="856488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2032000"/>
            <a:ext cx="7129462" cy="4140200"/>
          </a:xfr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58200" y="6464808"/>
            <a:ext cx="457200" cy="365125"/>
          </a:xfrm>
        </p:spPr>
        <p:txBody>
          <a:bodyPr/>
          <a:lstStyle>
            <a:lvl1pPr>
              <a:defRPr sz="900"/>
            </a:lvl1pPr>
          </a:lstStyle>
          <a:p>
            <a:fld id="{28F2264A-1CF9-467C-90D6-19BDB64FC5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800600" y="6502472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</a:t>
            </a:r>
            <a:r>
              <a:rPr lang="en-US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Conference of Regulatory Attorneys - June 2016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81138" y="6562725"/>
            <a:ext cx="304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Greenberg Traurig, LLP | gtlaw.com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388202"/>
            <a:ext cx="1828800" cy="3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7532-EBB1-4FE0-8B0F-33C17DB0A6A6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264A-1CF9-467C-90D6-19BDB64FC5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1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okem@gtlaw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345" y="2514600"/>
            <a:ext cx="5562601" cy="121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Clean Power </a:t>
            </a:r>
            <a:r>
              <a:rPr lang="en-US" sz="2400" dirty="0" smtClean="0">
                <a:latin typeface="Arial Black" panose="020B0A04020102020204" pitchFamily="34" charset="0"/>
              </a:rPr>
              <a:t>Plan and a </a:t>
            </a:r>
            <a:r>
              <a:rPr lang="en-US" sz="2400" dirty="0">
                <a:latin typeface="Arial Black" panose="020B0A04020102020204" pitchFamily="34" charset="0"/>
              </a:rPr>
              <a:t>Tale of Two Cities	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3200" y="3530600"/>
            <a:ext cx="5486400" cy="6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Steps to Implementing the </a:t>
            </a:r>
            <a:r>
              <a:rPr lang="en-US" sz="1600" dirty="0" err="1" smtClean="0"/>
              <a:t>CCP</a:t>
            </a:r>
            <a:r>
              <a:rPr lang="en-US" sz="1600" dirty="0" smtClean="0"/>
              <a:t> in the Capital Cities of </a:t>
            </a:r>
          </a:p>
          <a:p>
            <a:r>
              <a:rPr lang="en-US" sz="1600" dirty="0" smtClean="0"/>
              <a:t>a Regulated and Deregulated State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97752" y="514400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Michael G. Cooke</a:t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cookem@gtlaw.com</a:t>
            </a:r>
            <a:endParaRPr lang="en-US" sz="1600" dirty="0" smtClean="0"/>
          </a:p>
          <a:p>
            <a:pPr algn="r"/>
            <a:r>
              <a:rPr lang="en-US" sz="1600" dirty="0" smtClean="0"/>
              <a:t>813.318.5728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1" y="4534693"/>
            <a:ext cx="555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Conference of  Regulatory Attorneys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June 19 - 22,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05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114800" cy="885952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State Plans  under 111(d)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30" y="1193800"/>
            <a:ext cx="6748271" cy="5285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smtClean="0"/>
              <a:t>111(d)(1)  </a:t>
            </a:r>
            <a:r>
              <a:rPr lang="en-US" sz="1700" b="1" u="sng" dirty="0" smtClean="0"/>
              <a:t>Standards </a:t>
            </a:r>
            <a:r>
              <a:rPr lang="en-US" sz="1700" b="1" u="sng" dirty="0"/>
              <a:t>of performance for existing sources</a:t>
            </a:r>
            <a:r>
              <a:rPr lang="en-US" sz="1700" b="1" dirty="0"/>
              <a:t>; remaining useful life of source</a:t>
            </a:r>
            <a:r>
              <a:rPr lang="en-US" sz="1700" dirty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1700" dirty="0"/>
              <a:t>The Administrator shall prescribe regulations which shall establish </a:t>
            </a:r>
            <a:r>
              <a:rPr lang="en-US" sz="1700" b="1" dirty="0"/>
              <a:t>a procedure similar to that provided by section 7410 </a:t>
            </a:r>
            <a:r>
              <a:rPr lang="en-US" sz="1700" b="1" dirty="0" smtClean="0"/>
              <a:t> [State Implementation Plans] </a:t>
            </a:r>
            <a:r>
              <a:rPr lang="en-US" sz="1700" dirty="0" smtClean="0"/>
              <a:t>of </a:t>
            </a:r>
            <a:r>
              <a:rPr lang="en-US" sz="1700" dirty="0"/>
              <a:t>this title </a:t>
            </a:r>
            <a:r>
              <a:rPr lang="en-US" sz="1700" b="1" dirty="0"/>
              <a:t>under </a:t>
            </a:r>
            <a:r>
              <a:rPr lang="en-US" sz="1700" b="1" dirty="0" smtClean="0"/>
              <a:t>which each </a:t>
            </a:r>
            <a:r>
              <a:rPr lang="en-US" sz="1700" b="1" dirty="0"/>
              <a:t>which State shall submit</a:t>
            </a:r>
            <a:r>
              <a:rPr lang="en-US" sz="1700" dirty="0"/>
              <a:t> to the Administrator </a:t>
            </a:r>
            <a:r>
              <a:rPr lang="en-US" sz="1700" b="1" dirty="0"/>
              <a:t>a plan </a:t>
            </a:r>
            <a:r>
              <a:rPr lang="en-US" sz="1700" dirty="0"/>
              <a:t>which (A) establishes standards of performance for any existing source  . </a:t>
            </a:r>
            <a:r>
              <a:rPr lang="en-US" sz="1700" dirty="0" smtClean="0"/>
              <a:t>. .  .</a:t>
            </a:r>
          </a:p>
          <a:p>
            <a:pPr algn="just">
              <a:spcBef>
                <a:spcPts val="600"/>
              </a:spcBef>
            </a:pPr>
            <a:r>
              <a:rPr lang="en-US" sz="1700" dirty="0" smtClean="0"/>
              <a:t>Regulations </a:t>
            </a:r>
            <a:r>
              <a:rPr lang="en-US" sz="1700" dirty="0"/>
              <a:t>of the Administrator under this paragraph </a:t>
            </a:r>
            <a:r>
              <a:rPr lang="en-US" sz="1700" b="1" dirty="0"/>
              <a:t>shall permit the State </a:t>
            </a:r>
            <a:r>
              <a:rPr lang="en-US" sz="1700" dirty="0"/>
              <a:t>in applying a standard of performance to any particular source under a plan submitted under this paragraph </a:t>
            </a:r>
            <a:r>
              <a:rPr lang="en-US" sz="1700" b="1" dirty="0"/>
              <a:t>to take into consideration</a:t>
            </a:r>
            <a:r>
              <a:rPr lang="en-US" sz="1700" dirty="0"/>
              <a:t>, among other </a:t>
            </a:r>
            <a:r>
              <a:rPr lang="en-US" sz="1700" dirty="0" smtClean="0"/>
              <a:t>factors</a:t>
            </a:r>
            <a:r>
              <a:rPr lang="en-US" sz="1700" dirty="0"/>
              <a:t>, </a:t>
            </a:r>
            <a:r>
              <a:rPr lang="en-US" sz="1700" b="1" dirty="0"/>
              <a:t>the remaining useful life of the existing source </a:t>
            </a:r>
            <a:r>
              <a:rPr lang="en-US" sz="1700" dirty="0"/>
              <a:t>to which such standard applies</a:t>
            </a:r>
            <a:r>
              <a:rPr lang="en-US" sz="1700" dirty="0" smtClean="0"/>
              <a:t>.</a:t>
            </a:r>
          </a:p>
          <a:p>
            <a:pPr algn="just">
              <a:spcBef>
                <a:spcPts val="600"/>
              </a:spcBef>
            </a:pP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7086600" cy="856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Elements and Other Factors Affecting State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/>
              <a:t>May require new state legislation</a:t>
            </a:r>
            <a:endParaRPr lang="en-US" dirty="0"/>
          </a:p>
          <a:p>
            <a:pPr algn="just">
              <a:spcBef>
                <a:spcPts val="600"/>
              </a:spcBef>
            </a:pPr>
            <a:r>
              <a:rPr lang="en-US" dirty="0"/>
              <a:t>States can develop individual state approaches or participate in collective approach with a group of states—but state rulemaking likely </a:t>
            </a:r>
            <a:r>
              <a:rPr lang="en-US" dirty="0" smtClean="0"/>
              <a:t>required either </a:t>
            </a:r>
            <a:r>
              <a:rPr lang="en-US" dirty="0"/>
              <a:t>way </a:t>
            </a:r>
            <a:endParaRPr lang="en-US" dirty="0" smtClean="0"/>
          </a:p>
          <a:p>
            <a:pPr algn="just">
              <a:spcBef>
                <a:spcPts val="600"/>
              </a:spcBef>
            </a:pPr>
            <a:r>
              <a:rPr lang="en-US" dirty="0"/>
              <a:t>Must identify “affected entities”</a:t>
            </a:r>
          </a:p>
          <a:p>
            <a:pPr algn="just">
              <a:spcBef>
                <a:spcPts val="600"/>
              </a:spcBef>
            </a:pPr>
            <a:r>
              <a:rPr lang="en-US" dirty="0"/>
              <a:t>Standards must be quantifiable, non-duplicative, permanent, verifiable, enforceable</a:t>
            </a:r>
          </a:p>
          <a:p>
            <a:pPr algn="just">
              <a:spcBef>
                <a:spcPts val="600"/>
              </a:spcBef>
            </a:pPr>
            <a:r>
              <a:rPr lang="en-US" dirty="0"/>
              <a:t>Normally a function of the State environmental agency to develop </a:t>
            </a:r>
            <a:r>
              <a:rPr lang="en-US" dirty="0" err="1"/>
              <a:t>SIPs</a:t>
            </a:r>
            <a:r>
              <a:rPr lang="en-US" dirty="0"/>
              <a:t>, but this will require coordination with utility commissions and others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54158" cy="9144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/>
              <a:t>EPA Thinks State Plans for </a:t>
            </a:r>
            <a:r>
              <a:rPr lang="en-US" sz="2400" b="1" dirty="0" err="1" smtClean="0"/>
              <a:t>CCP</a:t>
            </a:r>
            <a:r>
              <a:rPr lang="en-US" sz="2400" b="1" dirty="0" smtClean="0"/>
              <a:t> Won’t Be Difficult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1295400"/>
            <a:ext cx="674846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Janet McCabe</a:t>
            </a:r>
            <a:r>
              <a:rPr lang="en-US" dirty="0" smtClean="0"/>
              <a:t>, declaration in EPA Brief Opposing Motion For Stay in </a:t>
            </a:r>
            <a:r>
              <a:rPr lang="en-US" i="1" dirty="0" smtClean="0"/>
              <a:t>West Virginia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“Any state that submits … a state plan will be able to meet the requirements without undue burden–no more than, and in some cases less than, the state would have for other </a:t>
            </a:r>
            <a:r>
              <a:rPr lang="en-US" dirty="0" err="1" smtClean="0"/>
              <a:t>CAA</a:t>
            </a:r>
            <a:r>
              <a:rPr lang="en-US" dirty="0" smtClean="0"/>
              <a:t> state plans.”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r">
              <a:buNone/>
            </a:pPr>
            <a:r>
              <a:rPr lang="en-US" dirty="0" smtClean="0"/>
              <a:t>December 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82600"/>
            <a:ext cx="4489704" cy="52387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U.S. Energy Policy  - Authorities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3104" y="6464808"/>
            <a:ext cx="457200" cy="365125"/>
          </a:xfrm>
        </p:spPr>
        <p:txBody>
          <a:bodyPr/>
          <a:lstStyle/>
          <a:p>
            <a:fld id="{28F2264A-1CF9-467C-90D6-19BDB64FC51B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03705" y="3771900"/>
            <a:ext cx="56388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07157" y="1092201"/>
            <a:ext cx="2475354" cy="2613025"/>
          </a:xfrm>
          <a:prstGeom prst="ellipse">
            <a:avLst/>
          </a:prstGeom>
          <a:noFill/>
          <a:ln w="349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07156" y="3848101"/>
            <a:ext cx="2476500" cy="2628899"/>
          </a:xfrm>
          <a:prstGeom prst="ellipse">
            <a:avLst/>
          </a:prstGeom>
          <a:noFill/>
          <a:ln w="349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5104" y="3327400"/>
            <a:ext cx="144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Interstate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5104" y="3776246"/>
            <a:ext cx="144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Intrastate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4489704" y="2424530"/>
            <a:ext cx="1219200" cy="1261647"/>
          </a:xfrm>
          <a:prstGeom prst="ellipse">
            <a:avLst/>
          </a:prstGeom>
          <a:noFill/>
          <a:ln w="38100" cap="sq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89704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DOE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489704" y="170180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Overall Energy Policy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4504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FERC</a:t>
            </a:r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13540" y="2819400"/>
            <a:ext cx="107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Regulation of Utilities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0679" y="4355069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States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289678" y="4953001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State Energy Policy Regulation of Utilities</a:t>
            </a:r>
            <a:endParaRPr lang="en-US" sz="1400" dirty="0"/>
          </a:p>
        </p:txBody>
      </p:sp>
      <p:sp>
        <p:nvSpPr>
          <p:cNvPr id="27" name="Curved Right Arrow 26"/>
          <p:cNvSpPr/>
          <p:nvPr/>
        </p:nvSpPr>
        <p:spPr>
          <a:xfrm rot="19406388">
            <a:off x="1876248" y="2583814"/>
            <a:ext cx="1266548" cy="4199735"/>
          </a:xfrm>
          <a:prstGeom prst="curvedRightArrow">
            <a:avLst>
              <a:gd name="adj1" fmla="val 25000"/>
              <a:gd name="adj2" fmla="val 63090"/>
              <a:gd name="adj3" fmla="val 59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9805" y="1789669"/>
            <a:ext cx="1219200" cy="11313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46505" y="1967529"/>
            <a:ext cx="68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EPA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7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8" y="1039368"/>
            <a:ext cx="7086600" cy="106883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Entities that </a:t>
            </a:r>
            <a:r>
              <a:rPr lang="en-US" sz="2400" b="1" dirty="0"/>
              <a:t>will Influence Each State’s approach to Creating a 111(d)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2209800"/>
            <a:ext cx="7129462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Governor and State Legislature</a:t>
            </a:r>
          </a:p>
          <a:p>
            <a:r>
              <a:rPr lang="en-US" dirty="0" smtClean="0"/>
              <a:t>State Attorneys General</a:t>
            </a:r>
          </a:p>
          <a:p>
            <a:r>
              <a:rPr lang="en-US" dirty="0" smtClean="0"/>
              <a:t>Public Utility Commissions/Public Counsels</a:t>
            </a:r>
          </a:p>
          <a:p>
            <a:r>
              <a:rPr lang="en-US" dirty="0" smtClean="0"/>
              <a:t>State Environmental Agency</a:t>
            </a:r>
          </a:p>
          <a:p>
            <a:r>
              <a:rPr lang="en-US" dirty="0" smtClean="0"/>
              <a:t>Environmental Advocacy Entities</a:t>
            </a:r>
          </a:p>
          <a:p>
            <a:r>
              <a:rPr lang="en-US" dirty="0" smtClean="0"/>
              <a:t>Generator Entities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9" y="1117346"/>
            <a:ext cx="2971803" cy="5143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Annapolis, Maryland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93800"/>
            <a:ext cx="3962400" cy="5130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Deregulated </a:t>
            </a:r>
            <a:r>
              <a:rPr lang="en-US" sz="1800" dirty="0" smtClean="0"/>
              <a:t>electricity market in 1998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Republican Governor, Democratic majority in Legislature, Democratic AG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Member </a:t>
            </a:r>
            <a:r>
              <a:rPr lang="en-US" sz="1800" dirty="0"/>
              <a:t>of Regional Greenhouse Gas Initiative (</a:t>
            </a:r>
            <a:r>
              <a:rPr lang="en-US" sz="1800" dirty="0" err="1"/>
              <a:t>RGGI</a:t>
            </a:r>
            <a:r>
              <a:rPr lang="en-US" sz="1800" dirty="0"/>
              <a:t>) and has </a:t>
            </a:r>
            <a:r>
              <a:rPr lang="en-US" sz="1800" dirty="0" err="1"/>
              <a:t>RPS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Part of Pennsylvania, New Jersey, and Maryland (</a:t>
            </a:r>
            <a:r>
              <a:rPr lang="en-US" sz="1800" dirty="0" err="1"/>
              <a:t>PJM</a:t>
            </a:r>
            <a:r>
              <a:rPr lang="en-US" sz="1800" dirty="0"/>
              <a:t>) </a:t>
            </a:r>
            <a:r>
              <a:rPr lang="en-US" sz="1800" dirty="0" err="1"/>
              <a:t>RTO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Energy </a:t>
            </a:r>
            <a:r>
              <a:rPr lang="en-US" sz="1800" dirty="0" smtClean="0"/>
              <a:t>mix - 44</a:t>
            </a:r>
            <a:r>
              <a:rPr lang="en-US" sz="1800" dirty="0"/>
              <a:t>% coal; 9% natural gas; 38% nuclear; 5% hydro; 1% oil; 2% other</a:t>
            </a:r>
          </a:p>
          <a:p>
            <a:r>
              <a:rPr lang="en-US" sz="1800" dirty="0" smtClean="0"/>
              <a:t>Per 111(d), must reduce CO2 by 37% by 2030 (from 2031 </a:t>
            </a:r>
            <a:r>
              <a:rPr lang="en-US" sz="1800" dirty="0" err="1" smtClean="0"/>
              <a:t>lbs</a:t>
            </a:r>
            <a:r>
              <a:rPr lang="en-US" sz="1800" dirty="0" smtClean="0"/>
              <a:t>/</a:t>
            </a:r>
            <a:r>
              <a:rPr lang="en-US" sz="1800" dirty="0" err="1" smtClean="0"/>
              <a:t>MWh</a:t>
            </a:r>
            <a:r>
              <a:rPr lang="en-US" sz="1800" dirty="0" smtClean="0"/>
              <a:t> to 1287 </a:t>
            </a:r>
            <a:r>
              <a:rPr lang="en-US" sz="1800" dirty="0" err="1" smtClean="0"/>
              <a:t>lbs</a:t>
            </a:r>
            <a:r>
              <a:rPr lang="en-US" sz="1800" dirty="0" smtClean="0"/>
              <a:t>/</a:t>
            </a:r>
            <a:r>
              <a:rPr lang="en-US" sz="1800" dirty="0" err="1" smtClean="0"/>
              <a:t>MWh</a:t>
            </a:r>
            <a:r>
              <a:rPr lang="en-US" sz="1800" dirty="0" smtClean="0"/>
              <a:t>; from 20,171,027 short tons to 14,347,628 short tons) </a:t>
            </a:r>
          </a:p>
          <a:p>
            <a:r>
              <a:rPr lang="en-US" sz="1800" dirty="0" smtClean="0"/>
              <a:t>Net summer capacity = 12,215 MW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3" y="1600200"/>
            <a:ext cx="3429001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3" y="473424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152775" y="3149600"/>
            <a:ext cx="228600" cy="3048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9" y="1055625"/>
            <a:ext cx="2962275" cy="504825"/>
          </a:xfrm>
        </p:spPr>
        <p:txBody>
          <a:bodyPr>
            <a:noAutofit/>
          </a:bodyPr>
          <a:lstStyle/>
          <a:p>
            <a:r>
              <a:rPr lang="en-US" sz="2700" b="1" dirty="0"/>
              <a:t>Tallahassee,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193800"/>
            <a:ext cx="4157662" cy="5054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Traditionally regulated state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Republican </a:t>
            </a:r>
            <a:r>
              <a:rPr lang="en-US" sz="1900" dirty="0"/>
              <a:t>Governor, Republican majority in State </a:t>
            </a:r>
            <a:r>
              <a:rPr lang="en-US" sz="1900" dirty="0" smtClean="0"/>
              <a:t>Legislature, Republican AG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No </a:t>
            </a:r>
            <a:r>
              <a:rPr lang="en-US" sz="1900" dirty="0" err="1"/>
              <a:t>RPS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Peninsular </a:t>
            </a:r>
            <a:r>
              <a:rPr lang="en-US" sz="1900" dirty="0"/>
              <a:t>state essentially on its own grid with </a:t>
            </a:r>
            <a:r>
              <a:rPr lang="en-US" sz="1900" dirty="0" smtClean="0"/>
              <a:t>reliability council only (no ISO/</a:t>
            </a:r>
            <a:r>
              <a:rPr lang="en-US" sz="1900" dirty="0" err="1" smtClean="0"/>
              <a:t>RTO</a:t>
            </a:r>
            <a:r>
              <a:rPr lang="en-US" sz="1900" dirty="0" smtClean="0"/>
              <a:t>)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Energy </a:t>
            </a:r>
            <a:r>
              <a:rPr lang="en-US" sz="1900" dirty="0"/>
              <a:t>mix -18% coal; 65% natural gas; 13% nuclear; 4% other </a:t>
            </a:r>
            <a:endParaRPr lang="en-US" sz="19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Per 111(d), must reduce CO2 by 25% by 2030 (from 1,247 </a:t>
            </a:r>
            <a:r>
              <a:rPr lang="en-US" sz="1900" dirty="0" err="1"/>
              <a:t>lbs</a:t>
            </a:r>
            <a:r>
              <a:rPr lang="en-US" sz="1900" dirty="0"/>
              <a:t>/</a:t>
            </a:r>
            <a:r>
              <a:rPr lang="en-US" sz="1900" dirty="0" err="1"/>
              <a:t>MWh</a:t>
            </a:r>
            <a:r>
              <a:rPr lang="en-US" sz="1900" dirty="0"/>
              <a:t> to 919 </a:t>
            </a:r>
            <a:r>
              <a:rPr lang="en-US" sz="1900" dirty="0" err="1"/>
              <a:t>lbs</a:t>
            </a:r>
            <a:r>
              <a:rPr lang="en-US" sz="1900" dirty="0"/>
              <a:t>/</a:t>
            </a:r>
            <a:r>
              <a:rPr lang="en-US" sz="1900" dirty="0" err="1"/>
              <a:t>MWh</a:t>
            </a:r>
            <a:r>
              <a:rPr lang="en-US" sz="1900" dirty="0"/>
              <a:t>; from 118,395,844 short tons to 105,094,704 short tons) </a:t>
            </a:r>
            <a:endParaRPr lang="en-US" sz="19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Net summer capacity = 59,139 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C:\Users\machadon\AppData\Local\Microsoft\Windows\Temporary Internet Files\Content.IE5\9T3Q6B7Z\floridastate[1]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05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2209802"/>
            <a:ext cx="28956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2590800" y="2413000"/>
            <a:ext cx="228600" cy="3048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326" y="76200"/>
            <a:ext cx="3922582" cy="915648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n-US" sz="2600" b="1" dirty="0" smtClean="0"/>
              <a:t>2015 Republican and Democrat Control in the States</a:t>
            </a:r>
          </a:p>
        </p:txBody>
      </p:sp>
      <p:sp>
        <p:nvSpPr>
          <p:cNvPr id="3079" name="Freeform 38"/>
          <p:cNvSpPr>
            <a:spLocks/>
          </p:cNvSpPr>
          <p:nvPr/>
        </p:nvSpPr>
        <p:spPr bwMode="auto">
          <a:xfrm>
            <a:off x="1406528" y="1566989"/>
            <a:ext cx="874713" cy="650875"/>
          </a:xfrm>
          <a:custGeom>
            <a:avLst/>
            <a:gdLst>
              <a:gd name="T0" fmla="*/ 551 w 551"/>
              <a:gd name="T1" fmla="*/ 104 h 410"/>
              <a:gd name="T2" fmla="*/ 491 w 551"/>
              <a:gd name="T3" fmla="*/ 392 h 410"/>
              <a:gd name="T4" fmla="*/ 489 w 551"/>
              <a:gd name="T5" fmla="*/ 410 h 410"/>
              <a:gd name="T6" fmla="*/ 328 w 551"/>
              <a:gd name="T7" fmla="*/ 376 h 410"/>
              <a:gd name="T8" fmla="*/ 286 w 551"/>
              <a:gd name="T9" fmla="*/ 375 h 410"/>
              <a:gd name="T10" fmla="*/ 242 w 551"/>
              <a:gd name="T11" fmla="*/ 376 h 410"/>
              <a:gd name="T12" fmla="*/ 215 w 551"/>
              <a:gd name="T13" fmla="*/ 368 h 410"/>
              <a:gd name="T14" fmla="*/ 164 w 551"/>
              <a:gd name="T15" fmla="*/ 359 h 410"/>
              <a:gd name="T16" fmla="*/ 113 w 551"/>
              <a:gd name="T17" fmla="*/ 353 h 410"/>
              <a:gd name="T18" fmla="*/ 60 w 551"/>
              <a:gd name="T19" fmla="*/ 334 h 410"/>
              <a:gd name="T20" fmla="*/ 63 w 551"/>
              <a:gd name="T21" fmla="*/ 290 h 410"/>
              <a:gd name="T22" fmla="*/ 7 w 551"/>
              <a:gd name="T23" fmla="*/ 246 h 410"/>
              <a:gd name="T24" fmla="*/ 7 w 551"/>
              <a:gd name="T25" fmla="*/ 207 h 410"/>
              <a:gd name="T26" fmla="*/ 7 w 551"/>
              <a:gd name="T27" fmla="*/ 228 h 410"/>
              <a:gd name="T28" fmla="*/ 14 w 551"/>
              <a:gd name="T29" fmla="*/ 226 h 410"/>
              <a:gd name="T30" fmla="*/ 19 w 551"/>
              <a:gd name="T31" fmla="*/ 198 h 410"/>
              <a:gd name="T32" fmla="*/ 10 w 551"/>
              <a:gd name="T33" fmla="*/ 196 h 410"/>
              <a:gd name="T34" fmla="*/ 12 w 551"/>
              <a:gd name="T35" fmla="*/ 182 h 410"/>
              <a:gd name="T36" fmla="*/ 23 w 551"/>
              <a:gd name="T37" fmla="*/ 170 h 410"/>
              <a:gd name="T38" fmla="*/ 12 w 551"/>
              <a:gd name="T39" fmla="*/ 168 h 410"/>
              <a:gd name="T40" fmla="*/ 14 w 551"/>
              <a:gd name="T41" fmla="*/ 83 h 410"/>
              <a:gd name="T42" fmla="*/ 7 w 551"/>
              <a:gd name="T43" fmla="*/ 46 h 410"/>
              <a:gd name="T44" fmla="*/ 17 w 551"/>
              <a:gd name="T45" fmla="*/ 23 h 410"/>
              <a:gd name="T46" fmla="*/ 95 w 551"/>
              <a:gd name="T47" fmla="*/ 67 h 410"/>
              <a:gd name="T48" fmla="*/ 127 w 551"/>
              <a:gd name="T49" fmla="*/ 83 h 410"/>
              <a:gd name="T50" fmla="*/ 143 w 551"/>
              <a:gd name="T51" fmla="*/ 97 h 410"/>
              <a:gd name="T52" fmla="*/ 134 w 551"/>
              <a:gd name="T53" fmla="*/ 109 h 410"/>
              <a:gd name="T54" fmla="*/ 104 w 551"/>
              <a:gd name="T55" fmla="*/ 136 h 410"/>
              <a:gd name="T56" fmla="*/ 109 w 551"/>
              <a:gd name="T57" fmla="*/ 154 h 410"/>
              <a:gd name="T58" fmla="*/ 109 w 551"/>
              <a:gd name="T59" fmla="*/ 143 h 410"/>
              <a:gd name="T60" fmla="*/ 129 w 551"/>
              <a:gd name="T61" fmla="*/ 132 h 410"/>
              <a:gd name="T62" fmla="*/ 153 w 551"/>
              <a:gd name="T63" fmla="*/ 116 h 410"/>
              <a:gd name="T64" fmla="*/ 157 w 551"/>
              <a:gd name="T65" fmla="*/ 129 h 410"/>
              <a:gd name="T66" fmla="*/ 171 w 551"/>
              <a:gd name="T67" fmla="*/ 94 h 410"/>
              <a:gd name="T68" fmla="*/ 160 w 551"/>
              <a:gd name="T69" fmla="*/ 55 h 410"/>
              <a:gd name="T70" fmla="*/ 166 w 551"/>
              <a:gd name="T71" fmla="*/ 51 h 410"/>
              <a:gd name="T72" fmla="*/ 178 w 551"/>
              <a:gd name="T73" fmla="*/ 33 h 410"/>
              <a:gd name="T74" fmla="*/ 185 w 551"/>
              <a:gd name="T75" fmla="*/ 39 h 410"/>
              <a:gd name="T76" fmla="*/ 185 w 551"/>
              <a:gd name="T77" fmla="*/ 30 h 410"/>
              <a:gd name="T78" fmla="*/ 168 w 551"/>
              <a:gd name="T79" fmla="*/ 21 h 410"/>
              <a:gd name="T80" fmla="*/ 238 w 551"/>
              <a:gd name="T81" fmla="*/ 23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1" h="410">
                <a:moveTo>
                  <a:pt x="238" y="23"/>
                </a:moveTo>
                <a:lnTo>
                  <a:pt x="551" y="104"/>
                </a:lnTo>
                <a:lnTo>
                  <a:pt x="486" y="371"/>
                </a:lnTo>
                <a:lnTo>
                  <a:pt x="491" y="392"/>
                </a:lnTo>
                <a:lnTo>
                  <a:pt x="484" y="399"/>
                </a:lnTo>
                <a:lnTo>
                  <a:pt x="489" y="410"/>
                </a:lnTo>
                <a:lnTo>
                  <a:pt x="337" y="375"/>
                </a:lnTo>
                <a:lnTo>
                  <a:pt x="328" y="376"/>
                </a:lnTo>
                <a:lnTo>
                  <a:pt x="293" y="369"/>
                </a:lnTo>
                <a:lnTo>
                  <a:pt x="286" y="375"/>
                </a:lnTo>
                <a:lnTo>
                  <a:pt x="265" y="373"/>
                </a:lnTo>
                <a:lnTo>
                  <a:pt x="242" y="376"/>
                </a:lnTo>
                <a:lnTo>
                  <a:pt x="224" y="376"/>
                </a:lnTo>
                <a:lnTo>
                  <a:pt x="215" y="368"/>
                </a:lnTo>
                <a:lnTo>
                  <a:pt x="173" y="371"/>
                </a:lnTo>
                <a:lnTo>
                  <a:pt x="164" y="359"/>
                </a:lnTo>
                <a:lnTo>
                  <a:pt x="129" y="348"/>
                </a:lnTo>
                <a:lnTo>
                  <a:pt x="113" y="353"/>
                </a:lnTo>
                <a:lnTo>
                  <a:pt x="90" y="353"/>
                </a:lnTo>
                <a:lnTo>
                  <a:pt x="60" y="334"/>
                </a:lnTo>
                <a:lnTo>
                  <a:pt x="65" y="300"/>
                </a:lnTo>
                <a:lnTo>
                  <a:pt x="63" y="290"/>
                </a:lnTo>
                <a:lnTo>
                  <a:pt x="33" y="253"/>
                </a:lnTo>
                <a:lnTo>
                  <a:pt x="7" y="246"/>
                </a:lnTo>
                <a:lnTo>
                  <a:pt x="0" y="235"/>
                </a:lnTo>
                <a:lnTo>
                  <a:pt x="7" y="207"/>
                </a:lnTo>
                <a:lnTo>
                  <a:pt x="10" y="214"/>
                </a:lnTo>
                <a:lnTo>
                  <a:pt x="7" y="228"/>
                </a:lnTo>
                <a:lnTo>
                  <a:pt x="10" y="230"/>
                </a:lnTo>
                <a:lnTo>
                  <a:pt x="14" y="226"/>
                </a:lnTo>
                <a:lnTo>
                  <a:pt x="21" y="201"/>
                </a:lnTo>
                <a:lnTo>
                  <a:pt x="19" y="198"/>
                </a:lnTo>
                <a:lnTo>
                  <a:pt x="14" y="198"/>
                </a:lnTo>
                <a:lnTo>
                  <a:pt x="10" y="196"/>
                </a:lnTo>
                <a:lnTo>
                  <a:pt x="10" y="191"/>
                </a:lnTo>
                <a:lnTo>
                  <a:pt x="12" y="182"/>
                </a:lnTo>
                <a:lnTo>
                  <a:pt x="19" y="177"/>
                </a:lnTo>
                <a:lnTo>
                  <a:pt x="23" y="170"/>
                </a:lnTo>
                <a:lnTo>
                  <a:pt x="21" y="162"/>
                </a:lnTo>
                <a:lnTo>
                  <a:pt x="12" y="168"/>
                </a:lnTo>
                <a:lnTo>
                  <a:pt x="10" y="166"/>
                </a:lnTo>
                <a:lnTo>
                  <a:pt x="14" y="83"/>
                </a:lnTo>
                <a:lnTo>
                  <a:pt x="5" y="55"/>
                </a:lnTo>
                <a:lnTo>
                  <a:pt x="7" y="46"/>
                </a:lnTo>
                <a:lnTo>
                  <a:pt x="10" y="33"/>
                </a:lnTo>
                <a:lnTo>
                  <a:pt x="17" y="23"/>
                </a:lnTo>
                <a:lnTo>
                  <a:pt x="24" y="19"/>
                </a:lnTo>
                <a:lnTo>
                  <a:pt x="95" y="67"/>
                </a:lnTo>
                <a:lnTo>
                  <a:pt x="113" y="71"/>
                </a:lnTo>
                <a:lnTo>
                  <a:pt x="127" y="83"/>
                </a:lnTo>
                <a:lnTo>
                  <a:pt x="141" y="85"/>
                </a:lnTo>
                <a:lnTo>
                  <a:pt x="143" y="97"/>
                </a:lnTo>
                <a:lnTo>
                  <a:pt x="137" y="108"/>
                </a:lnTo>
                <a:lnTo>
                  <a:pt x="134" y="109"/>
                </a:lnTo>
                <a:lnTo>
                  <a:pt x="127" y="111"/>
                </a:lnTo>
                <a:lnTo>
                  <a:pt x="104" y="136"/>
                </a:lnTo>
                <a:lnTo>
                  <a:pt x="100" y="152"/>
                </a:lnTo>
                <a:lnTo>
                  <a:pt x="109" y="154"/>
                </a:lnTo>
                <a:lnTo>
                  <a:pt x="113" y="147"/>
                </a:lnTo>
                <a:lnTo>
                  <a:pt x="109" y="143"/>
                </a:lnTo>
                <a:lnTo>
                  <a:pt x="114" y="139"/>
                </a:lnTo>
                <a:lnTo>
                  <a:pt x="129" y="132"/>
                </a:lnTo>
                <a:lnTo>
                  <a:pt x="145" y="116"/>
                </a:lnTo>
                <a:lnTo>
                  <a:pt x="153" y="116"/>
                </a:lnTo>
                <a:lnTo>
                  <a:pt x="155" y="118"/>
                </a:lnTo>
                <a:lnTo>
                  <a:pt x="157" y="129"/>
                </a:lnTo>
                <a:lnTo>
                  <a:pt x="159" y="129"/>
                </a:lnTo>
                <a:lnTo>
                  <a:pt x="171" y="94"/>
                </a:lnTo>
                <a:lnTo>
                  <a:pt x="171" y="67"/>
                </a:lnTo>
                <a:lnTo>
                  <a:pt x="160" y="55"/>
                </a:lnTo>
                <a:lnTo>
                  <a:pt x="160" y="53"/>
                </a:lnTo>
                <a:lnTo>
                  <a:pt x="166" y="51"/>
                </a:lnTo>
                <a:lnTo>
                  <a:pt x="175" y="46"/>
                </a:lnTo>
                <a:lnTo>
                  <a:pt x="178" y="33"/>
                </a:lnTo>
                <a:lnTo>
                  <a:pt x="182" y="33"/>
                </a:lnTo>
                <a:lnTo>
                  <a:pt x="185" y="39"/>
                </a:lnTo>
                <a:lnTo>
                  <a:pt x="189" y="37"/>
                </a:lnTo>
                <a:lnTo>
                  <a:pt x="185" y="30"/>
                </a:lnTo>
                <a:lnTo>
                  <a:pt x="176" y="25"/>
                </a:lnTo>
                <a:lnTo>
                  <a:pt x="168" y="21"/>
                </a:lnTo>
                <a:lnTo>
                  <a:pt x="160" y="0"/>
                </a:lnTo>
                <a:lnTo>
                  <a:pt x="238" y="23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"/>
          <p:cNvSpPr>
            <a:spLocks noChangeArrowheads="1"/>
          </p:cNvSpPr>
          <p:nvPr/>
        </p:nvSpPr>
        <p:spPr bwMode="auto">
          <a:xfrm rot="21163818">
            <a:off x="4751887" y="2611841"/>
            <a:ext cx="834199" cy="543004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pattFill prst="narVert">
            <a:fgClr>
              <a:srgbClr val="0070C0"/>
            </a:fgClr>
            <a:bgClr>
              <a:srgbClr val="FF0000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143781" y="1559595"/>
            <a:ext cx="811691" cy="1292799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98" name="Freeform 97"/>
          <p:cNvSpPr/>
          <p:nvPr/>
        </p:nvSpPr>
        <p:spPr>
          <a:xfrm>
            <a:off x="1406525" y="1360953"/>
            <a:ext cx="952484" cy="7620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pattFill prst="narVert">
            <a:fgClr>
              <a:srgbClr val="0070C0"/>
            </a:fgClr>
            <a:bgClr>
              <a:srgbClr val="FF0000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237836" y="1788894"/>
            <a:ext cx="1069125" cy="915791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655638" y="2624499"/>
            <a:ext cx="867963" cy="1326560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2405434" y="2782055"/>
            <a:ext cx="741355" cy="953773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208491" y="3631728"/>
            <a:ext cx="879214" cy="106490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007522" y="3728795"/>
            <a:ext cx="908757" cy="980503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pattFill prst="narVert">
            <a:fgClr>
              <a:srgbClr val="0070C0"/>
            </a:fgClr>
            <a:bgClr>
              <a:srgbClr val="FF0000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3083484" y="3035269"/>
            <a:ext cx="972060" cy="744168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pattFill prst="narVert">
            <a:fgClr>
              <a:srgbClr val="0070C0"/>
            </a:fgClr>
            <a:bgClr>
              <a:srgbClr val="FF0000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2889353" y="2334713"/>
            <a:ext cx="928452" cy="754015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457483" y="1580697"/>
            <a:ext cx="1395492" cy="844047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826246" y="1728403"/>
            <a:ext cx="887657" cy="528936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799517" y="2241864"/>
            <a:ext cx="973468" cy="57676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3788266" y="2744074"/>
            <a:ext cx="1150716" cy="510649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4040072" y="3222367"/>
            <a:ext cx="1036772" cy="557071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3913467" y="3731610"/>
            <a:ext cx="1232309" cy="600681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102164" y="3758336"/>
            <a:ext cx="665390" cy="656949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595932" y="3949656"/>
            <a:ext cx="468446" cy="859521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4886933" y="3094355"/>
            <a:ext cx="966434" cy="735727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5155620" y="2022414"/>
            <a:ext cx="734322" cy="730100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5444005" y="2684991"/>
            <a:ext cx="545817" cy="936892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pattFill prst="pct90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5996853" y="3883536"/>
            <a:ext cx="527531" cy="863741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6355574" y="3806167"/>
            <a:ext cx="732914" cy="772303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6684753" y="3702065"/>
            <a:ext cx="673829" cy="517683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829450" y="3156251"/>
            <a:ext cx="914384" cy="543004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pattFill prst="narVert">
            <a:fgClr>
              <a:srgbClr val="0070C0"/>
            </a:fgClr>
            <a:bgClr>
              <a:srgbClr val="FF0000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5709879" y="3458701"/>
            <a:ext cx="1159157" cy="543004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5912448" y="2720159"/>
            <a:ext cx="440313" cy="738541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376090" y="3862436"/>
            <a:ext cx="1930053" cy="180766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1150617" y="2469760"/>
            <a:ext cx="1181666" cy="188222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5209078" y="4357609"/>
            <a:ext cx="782149" cy="687899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6167071" y="4471555"/>
            <a:ext cx="1222460" cy="95096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6510316" y="3223772"/>
            <a:ext cx="1171819" cy="618968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7710270" y="1286465"/>
            <a:ext cx="488140" cy="758235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pattFill prst="narVert">
            <a:fgClr>
              <a:srgbClr val="0070C0"/>
            </a:fgClr>
            <a:bgClr>
              <a:srgbClr val="FF0000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7662438" y="1656657"/>
            <a:ext cx="219452" cy="454379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7471123" y="1694640"/>
            <a:ext cx="241961" cy="434685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7613204" y="2002717"/>
            <a:ext cx="462820" cy="257435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pattFill prst="pct90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7834063" y="2153239"/>
            <a:ext cx="71744" cy="116760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7634306" y="2177156"/>
            <a:ext cx="243367" cy="213825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7482376" y="2414897"/>
            <a:ext cx="194132" cy="405143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pattFill prst="pct90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7472531" y="2720157"/>
            <a:ext cx="136453" cy="222267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6655210" y="2759550"/>
            <a:ext cx="589428" cy="644289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6766346" y="2345963"/>
            <a:ext cx="799031" cy="582392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606617" y="1651180"/>
            <a:ext cx="884139" cy="1012907"/>
            <a:chOff x="4393406" y="1081031"/>
            <a:chExt cx="997744" cy="1143057"/>
          </a:xfrm>
          <a:pattFill prst="narVert">
            <a:fgClr>
              <a:srgbClr val="0070C0"/>
            </a:fgClr>
            <a:bgClr>
              <a:srgbClr val="FF0000"/>
            </a:bgClr>
          </a:pattFill>
        </p:grpSpPr>
        <p:sp>
          <p:nvSpPr>
            <p:cNvPr id="140" name="Freeform 139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459106" y="1872791"/>
            <a:ext cx="1042398" cy="896800"/>
            <a:chOff x="5355431" y="1331119"/>
            <a:chExt cx="1176338" cy="1012031"/>
          </a:xfrm>
          <a:solidFill>
            <a:srgbClr val="FF0000"/>
          </a:solidFill>
        </p:grpSpPr>
        <p:sp>
          <p:nvSpPr>
            <p:cNvPr id="143" name="Freeform 142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822239" y="1775725"/>
            <a:ext cx="1057170" cy="736432"/>
            <a:chOff x="6893719" y="1221581"/>
            <a:chExt cx="1193006" cy="831057"/>
          </a:xfrm>
          <a:pattFill prst="narVert">
            <a:fgClr>
              <a:srgbClr val="0070C0"/>
            </a:fgClr>
            <a:bgClr>
              <a:srgbClr val="FF0000"/>
            </a:bgClr>
          </a:pattFill>
        </p:grpSpPr>
        <p:sp>
          <p:nvSpPr>
            <p:cNvPr id="146" name="Freeform 145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592239" y="2866659"/>
            <a:ext cx="1010747" cy="677348"/>
            <a:chOff x="6634163" y="2452688"/>
            <a:chExt cx="1140619" cy="764381"/>
          </a:xfrm>
          <a:pattFill prst="wdUpDiag">
            <a:fgClr>
              <a:srgbClr val="FF0000"/>
            </a:fgClr>
            <a:bgClr>
              <a:schemeClr val="bg1"/>
            </a:bgClr>
          </a:pattFill>
        </p:grpSpPr>
        <p:sp>
          <p:nvSpPr>
            <p:cNvPr id="149" name="Freeform 148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51" name="Freeform 150"/>
          <p:cNvSpPr/>
          <p:nvPr/>
        </p:nvSpPr>
        <p:spPr>
          <a:xfrm>
            <a:off x="6251478" y="2556976"/>
            <a:ext cx="579579" cy="651323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54" name="Group 3129"/>
          <p:cNvGrpSpPr>
            <a:grpSpLocks/>
          </p:cNvGrpSpPr>
          <p:nvPr/>
        </p:nvGrpSpPr>
        <p:grpSpPr bwMode="auto">
          <a:xfrm rot="19404755">
            <a:off x="965282" y="4490947"/>
            <a:ext cx="1292798" cy="1479896"/>
            <a:chOff x="106471" y="4882019"/>
            <a:chExt cx="1459282" cy="1668800"/>
          </a:xfrm>
          <a:pattFill prst="wdUpDiag">
            <a:fgClr>
              <a:srgbClr val="FF0000"/>
            </a:fgClr>
            <a:bgClr>
              <a:schemeClr val="bg1"/>
            </a:bgClr>
          </a:pattFill>
        </p:grpSpPr>
        <p:grpSp>
          <p:nvGrpSpPr>
            <p:cNvPr id="155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157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159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161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16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165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167" name="Freeform 166"/>
                        <p:cNvSpPr/>
                        <p:nvPr/>
                      </p:nvSpPr>
                      <p:spPr>
                        <a:xfrm>
                          <a:off x="108699" y="4880419"/>
                          <a:ext cx="1459283" cy="1288086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285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168" name="Freeform 167"/>
                        <p:cNvSpPr/>
                        <p:nvPr/>
                      </p:nvSpPr>
                      <p:spPr>
                        <a:xfrm>
                          <a:off x="477630" y="4903823"/>
                          <a:ext cx="39698" cy="109456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285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166" name="Freeform 165"/>
                      <p:cNvSpPr/>
                      <p:nvPr/>
                    </p:nvSpPr>
                    <p:spPr>
                      <a:xfrm>
                        <a:off x="339650" y="5180695"/>
                        <a:ext cx="34934" cy="74556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162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160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58" name="Freeform 3125"/>
              <p:cNvSpPr/>
              <p:nvPr/>
            </p:nvSpPr>
            <p:spPr>
              <a:xfrm>
                <a:off x="1155158" y="6259163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56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71" name="Group 66"/>
          <p:cNvGrpSpPr>
            <a:grpSpLocks/>
          </p:cNvGrpSpPr>
          <p:nvPr/>
        </p:nvGrpSpPr>
        <p:grpSpPr bwMode="auto">
          <a:xfrm>
            <a:off x="2574245" y="5360316"/>
            <a:ext cx="1218242" cy="703373"/>
            <a:chOff x="2217965" y="5874544"/>
            <a:chExt cx="1375341" cy="795337"/>
          </a:xfrm>
          <a:solidFill>
            <a:srgbClr val="002060"/>
          </a:solidFill>
        </p:grpSpPr>
        <p:sp>
          <p:nvSpPr>
            <p:cNvPr id="172" name="Freeform 171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10270" y="3530601"/>
            <a:ext cx="14809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/>
              <a:t>Republican Control of Executive and Legislative Branches (24)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/>
              <a:t>Democrat Control of Executive and Legislative Branches (7)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/>
              <a:t>Split Control of </a:t>
            </a:r>
            <a:r>
              <a:rPr lang="en-US" sz="800" dirty="0" smtClean="0"/>
              <a:t>Legislature (8)</a:t>
            </a:r>
            <a:endParaRPr lang="en-US" sz="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/>
              <a:t>Republican Controlled Legislature; Democrat Controlled Executive Branch (7) (Alaska Gov. is Independent)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/>
              <a:t>Democrat Controlled Legislature; Republican Controlled Executive Branch (4) </a:t>
            </a:r>
          </a:p>
        </p:txBody>
      </p:sp>
      <p:sp>
        <p:nvSpPr>
          <p:cNvPr id="152" name="Text Box 1"/>
          <p:cNvSpPr txBox="1"/>
          <p:nvPr/>
        </p:nvSpPr>
        <p:spPr>
          <a:xfrm>
            <a:off x="7605896" y="3790353"/>
            <a:ext cx="104775" cy="104775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3" name="Text Box 2"/>
          <p:cNvSpPr txBox="1"/>
          <p:nvPr/>
        </p:nvSpPr>
        <p:spPr>
          <a:xfrm>
            <a:off x="7613205" y="4230529"/>
            <a:ext cx="104775" cy="104775"/>
          </a:xfrm>
          <a:prstGeom prst="rect">
            <a:avLst/>
          </a:prstGeom>
          <a:solidFill>
            <a:srgbClr val="00206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69" name="Text Box 3"/>
          <p:cNvSpPr txBox="1"/>
          <p:nvPr/>
        </p:nvSpPr>
        <p:spPr>
          <a:xfrm>
            <a:off x="7617542" y="4642503"/>
            <a:ext cx="104775" cy="104775"/>
          </a:xfrm>
          <a:prstGeom prst="rect">
            <a:avLst/>
          </a:prstGeom>
          <a:pattFill prst="narVert">
            <a:fgClr>
              <a:srgbClr val="0070C0"/>
            </a:fgClr>
            <a:bgClr>
              <a:srgbClr val="FF0000"/>
            </a:bgClr>
          </a:patt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70" name="Text Box 4"/>
          <p:cNvSpPr txBox="1"/>
          <p:nvPr/>
        </p:nvSpPr>
        <p:spPr>
          <a:xfrm>
            <a:off x="7605896" y="4940734"/>
            <a:ext cx="104775" cy="104775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80" name="Text Box 5"/>
          <p:cNvSpPr txBox="1"/>
          <p:nvPr/>
        </p:nvSpPr>
        <p:spPr>
          <a:xfrm>
            <a:off x="7617542" y="5876206"/>
            <a:ext cx="104775" cy="104775"/>
          </a:xfrm>
          <a:prstGeom prst="rect">
            <a:avLst/>
          </a:prstGeom>
          <a:pattFill prst="pct80">
            <a:fgClr>
              <a:srgbClr val="002060"/>
            </a:fgClr>
            <a:bgClr>
              <a:schemeClr val="bg1"/>
            </a:bgClr>
          </a:patt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37" name="Freeform 136"/>
          <p:cNvSpPr/>
          <p:nvPr/>
        </p:nvSpPr>
        <p:spPr>
          <a:xfrm>
            <a:off x="6997051" y="2734226"/>
            <a:ext cx="611934" cy="294009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pattFill prst="pct90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183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1689" y="68072"/>
            <a:ext cx="3862853" cy="914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2015 States Supporting or Challenging </a:t>
            </a:r>
            <a:r>
              <a:rPr lang="en-US" sz="2800" b="1" dirty="0" err="1" smtClean="0"/>
              <a:t>CCP</a:t>
            </a:r>
            <a:endParaRPr lang="en-US" sz="2800" b="1" dirty="0" smtClean="0"/>
          </a:p>
        </p:txBody>
      </p:sp>
      <p:sp>
        <p:nvSpPr>
          <p:cNvPr id="3079" name="Freeform 38"/>
          <p:cNvSpPr>
            <a:spLocks/>
          </p:cNvSpPr>
          <p:nvPr/>
        </p:nvSpPr>
        <p:spPr bwMode="auto">
          <a:xfrm>
            <a:off x="1425578" y="1681267"/>
            <a:ext cx="874713" cy="650875"/>
          </a:xfrm>
          <a:custGeom>
            <a:avLst/>
            <a:gdLst>
              <a:gd name="T0" fmla="*/ 551 w 551"/>
              <a:gd name="T1" fmla="*/ 104 h 410"/>
              <a:gd name="T2" fmla="*/ 491 w 551"/>
              <a:gd name="T3" fmla="*/ 392 h 410"/>
              <a:gd name="T4" fmla="*/ 489 w 551"/>
              <a:gd name="T5" fmla="*/ 410 h 410"/>
              <a:gd name="T6" fmla="*/ 328 w 551"/>
              <a:gd name="T7" fmla="*/ 376 h 410"/>
              <a:gd name="T8" fmla="*/ 286 w 551"/>
              <a:gd name="T9" fmla="*/ 375 h 410"/>
              <a:gd name="T10" fmla="*/ 242 w 551"/>
              <a:gd name="T11" fmla="*/ 376 h 410"/>
              <a:gd name="T12" fmla="*/ 215 w 551"/>
              <a:gd name="T13" fmla="*/ 368 h 410"/>
              <a:gd name="T14" fmla="*/ 164 w 551"/>
              <a:gd name="T15" fmla="*/ 359 h 410"/>
              <a:gd name="T16" fmla="*/ 113 w 551"/>
              <a:gd name="T17" fmla="*/ 353 h 410"/>
              <a:gd name="T18" fmla="*/ 60 w 551"/>
              <a:gd name="T19" fmla="*/ 334 h 410"/>
              <a:gd name="T20" fmla="*/ 63 w 551"/>
              <a:gd name="T21" fmla="*/ 290 h 410"/>
              <a:gd name="T22" fmla="*/ 7 w 551"/>
              <a:gd name="T23" fmla="*/ 246 h 410"/>
              <a:gd name="T24" fmla="*/ 7 w 551"/>
              <a:gd name="T25" fmla="*/ 207 h 410"/>
              <a:gd name="T26" fmla="*/ 7 w 551"/>
              <a:gd name="T27" fmla="*/ 228 h 410"/>
              <a:gd name="T28" fmla="*/ 14 w 551"/>
              <a:gd name="T29" fmla="*/ 226 h 410"/>
              <a:gd name="T30" fmla="*/ 19 w 551"/>
              <a:gd name="T31" fmla="*/ 198 h 410"/>
              <a:gd name="T32" fmla="*/ 10 w 551"/>
              <a:gd name="T33" fmla="*/ 196 h 410"/>
              <a:gd name="T34" fmla="*/ 12 w 551"/>
              <a:gd name="T35" fmla="*/ 182 h 410"/>
              <a:gd name="T36" fmla="*/ 23 w 551"/>
              <a:gd name="T37" fmla="*/ 170 h 410"/>
              <a:gd name="T38" fmla="*/ 12 w 551"/>
              <a:gd name="T39" fmla="*/ 168 h 410"/>
              <a:gd name="T40" fmla="*/ 14 w 551"/>
              <a:gd name="T41" fmla="*/ 83 h 410"/>
              <a:gd name="T42" fmla="*/ 7 w 551"/>
              <a:gd name="T43" fmla="*/ 46 h 410"/>
              <a:gd name="T44" fmla="*/ 17 w 551"/>
              <a:gd name="T45" fmla="*/ 23 h 410"/>
              <a:gd name="T46" fmla="*/ 95 w 551"/>
              <a:gd name="T47" fmla="*/ 67 h 410"/>
              <a:gd name="T48" fmla="*/ 127 w 551"/>
              <a:gd name="T49" fmla="*/ 83 h 410"/>
              <a:gd name="T50" fmla="*/ 143 w 551"/>
              <a:gd name="T51" fmla="*/ 97 h 410"/>
              <a:gd name="T52" fmla="*/ 134 w 551"/>
              <a:gd name="T53" fmla="*/ 109 h 410"/>
              <a:gd name="T54" fmla="*/ 104 w 551"/>
              <a:gd name="T55" fmla="*/ 136 h 410"/>
              <a:gd name="T56" fmla="*/ 109 w 551"/>
              <a:gd name="T57" fmla="*/ 154 h 410"/>
              <a:gd name="T58" fmla="*/ 109 w 551"/>
              <a:gd name="T59" fmla="*/ 143 h 410"/>
              <a:gd name="T60" fmla="*/ 129 w 551"/>
              <a:gd name="T61" fmla="*/ 132 h 410"/>
              <a:gd name="T62" fmla="*/ 153 w 551"/>
              <a:gd name="T63" fmla="*/ 116 h 410"/>
              <a:gd name="T64" fmla="*/ 157 w 551"/>
              <a:gd name="T65" fmla="*/ 129 h 410"/>
              <a:gd name="T66" fmla="*/ 171 w 551"/>
              <a:gd name="T67" fmla="*/ 94 h 410"/>
              <a:gd name="T68" fmla="*/ 160 w 551"/>
              <a:gd name="T69" fmla="*/ 55 h 410"/>
              <a:gd name="T70" fmla="*/ 166 w 551"/>
              <a:gd name="T71" fmla="*/ 51 h 410"/>
              <a:gd name="T72" fmla="*/ 178 w 551"/>
              <a:gd name="T73" fmla="*/ 33 h 410"/>
              <a:gd name="T74" fmla="*/ 185 w 551"/>
              <a:gd name="T75" fmla="*/ 39 h 410"/>
              <a:gd name="T76" fmla="*/ 185 w 551"/>
              <a:gd name="T77" fmla="*/ 30 h 410"/>
              <a:gd name="T78" fmla="*/ 168 w 551"/>
              <a:gd name="T79" fmla="*/ 21 h 410"/>
              <a:gd name="T80" fmla="*/ 238 w 551"/>
              <a:gd name="T81" fmla="*/ 23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1" h="410">
                <a:moveTo>
                  <a:pt x="238" y="23"/>
                </a:moveTo>
                <a:lnTo>
                  <a:pt x="551" y="104"/>
                </a:lnTo>
                <a:lnTo>
                  <a:pt x="486" y="371"/>
                </a:lnTo>
                <a:lnTo>
                  <a:pt x="491" y="392"/>
                </a:lnTo>
                <a:lnTo>
                  <a:pt x="484" y="399"/>
                </a:lnTo>
                <a:lnTo>
                  <a:pt x="489" y="410"/>
                </a:lnTo>
                <a:lnTo>
                  <a:pt x="337" y="375"/>
                </a:lnTo>
                <a:lnTo>
                  <a:pt x="328" y="376"/>
                </a:lnTo>
                <a:lnTo>
                  <a:pt x="293" y="369"/>
                </a:lnTo>
                <a:lnTo>
                  <a:pt x="286" y="375"/>
                </a:lnTo>
                <a:lnTo>
                  <a:pt x="265" y="373"/>
                </a:lnTo>
                <a:lnTo>
                  <a:pt x="242" y="376"/>
                </a:lnTo>
                <a:lnTo>
                  <a:pt x="224" y="376"/>
                </a:lnTo>
                <a:lnTo>
                  <a:pt x="215" y="368"/>
                </a:lnTo>
                <a:lnTo>
                  <a:pt x="173" y="371"/>
                </a:lnTo>
                <a:lnTo>
                  <a:pt x="164" y="359"/>
                </a:lnTo>
                <a:lnTo>
                  <a:pt x="129" y="348"/>
                </a:lnTo>
                <a:lnTo>
                  <a:pt x="113" y="353"/>
                </a:lnTo>
                <a:lnTo>
                  <a:pt x="90" y="353"/>
                </a:lnTo>
                <a:lnTo>
                  <a:pt x="60" y="334"/>
                </a:lnTo>
                <a:lnTo>
                  <a:pt x="65" y="300"/>
                </a:lnTo>
                <a:lnTo>
                  <a:pt x="63" y="290"/>
                </a:lnTo>
                <a:lnTo>
                  <a:pt x="33" y="253"/>
                </a:lnTo>
                <a:lnTo>
                  <a:pt x="7" y="246"/>
                </a:lnTo>
                <a:lnTo>
                  <a:pt x="0" y="235"/>
                </a:lnTo>
                <a:lnTo>
                  <a:pt x="7" y="207"/>
                </a:lnTo>
                <a:lnTo>
                  <a:pt x="10" y="214"/>
                </a:lnTo>
                <a:lnTo>
                  <a:pt x="7" y="228"/>
                </a:lnTo>
                <a:lnTo>
                  <a:pt x="10" y="230"/>
                </a:lnTo>
                <a:lnTo>
                  <a:pt x="14" y="226"/>
                </a:lnTo>
                <a:lnTo>
                  <a:pt x="21" y="201"/>
                </a:lnTo>
                <a:lnTo>
                  <a:pt x="19" y="198"/>
                </a:lnTo>
                <a:lnTo>
                  <a:pt x="14" y="198"/>
                </a:lnTo>
                <a:lnTo>
                  <a:pt x="10" y="196"/>
                </a:lnTo>
                <a:lnTo>
                  <a:pt x="10" y="191"/>
                </a:lnTo>
                <a:lnTo>
                  <a:pt x="12" y="182"/>
                </a:lnTo>
                <a:lnTo>
                  <a:pt x="19" y="177"/>
                </a:lnTo>
                <a:lnTo>
                  <a:pt x="23" y="170"/>
                </a:lnTo>
                <a:lnTo>
                  <a:pt x="21" y="162"/>
                </a:lnTo>
                <a:lnTo>
                  <a:pt x="12" y="168"/>
                </a:lnTo>
                <a:lnTo>
                  <a:pt x="10" y="166"/>
                </a:lnTo>
                <a:lnTo>
                  <a:pt x="14" y="83"/>
                </a:lnTo>
                <a:lnTo>
                  <a:pt x="5" y="55"/>
                </a:lnTo>
                <a:lnTo>
                  <a:pt x="7" y="46"/>
                </a:lnTo>
                <a:lnTo>
                  <a:pt x="10" y="33"/>
                </a:lnTo>
                <a:lnTo>
                  <a:pt x="17" y="23"/>
                </a:lnTo>
                <a:lnTo>
                  <a:pt x="24" y="19"/>
                </a:lnTo>
                <a:lnTo>
                  <a:pt x="95" y="67"/>
                </a:lnTo>
                <a:lnTo>
                  <a:pt x="113" y="71"/>
                </a:lnTo>
                <a:lnTo>
                  <a:pt x="127" y="83"/>
                </a:lnTo>
                <a:lnTo>
                  <a:pt x="141" y="85"/>
                </a:lnTo>
                <a:lnTo>
                  <a:pt x="143" y="97"/>
                </a:lnTo>
                <a:lnTo>
                  <a:pt x="137" y="108"/>
                </a:lnTo>
                <a:lnTo>
                  <a:pt x="134" y="109"/>
                </a:lnTo>
                <a:lnTo>
                  <a:pt x="127" y="111"/>
                </a:lnTo>
                <a:lnTo>
                  <a:pt x="104" y="136"/>
                </a:lnTo>
                <a:lnTo>
                  <a:pt x="100" y="152"/>
                </a:lnTo>
                <a:lnTo>
                  <a:pt x="109" y="154"/>
                </a:lnTo>
                <a:lnTo>
                  <a:pt x="113" y="147"/>
                </a:lnTo>
                <a:lnTo>
                  <a:pt x="109" y="143"/>
                </a:lnTo>
                <a:lnTo>
                  <a:pt x="114" y="139"/>
                </a:lnTo>
                <a:lnTo>
                  <a:pt x="129" y="132"/>
                </a:lnTo>
                <a:lnTo>
                  <a:pt x="145" y="116"/>
                </a:lnTo>
                <a:lnTo>
                  <a:pt x="153" y="116"/>
                </a:lnTo>
                <a:lnTo>
                  <a:pt x="155" y="118"/>
                </a:lnTo>
                <a:lnTo>
                  <a:pt x="157" y="129"/>
                </a:lnTo>
                <a:lnTo>
                  <a:pt x="159" y="129"/>
                </a:lnTo>
                <a:lnTo>
                  <a:pt x="171" y="94"/>
                </a:lnTo>
                <a:lnTo>
                  <a:pt x="171" y="67"/>
                </a:lnTo>
                <a:lnTo>
                  <a:pt x="160" y="55"/>
                </a:lnTo>
                <a:lnTo>
                  <a:pt x="160" y="53"/>
                </a:lnTo>
                <a:lnTo>
                  <a:pt x="166" y="51"/>
                </a:lnTo>
                <a:lnTo>
                  <a:pt x="175" y="46"/>
                </a:lnTo>
                <a:lnTo>
                  <a:pt x="178" y="33"/>
                </a:lnTo>
                <a:lnTo>
                  <a:pt x="182" y="33"/>
                </a:lnTo>
                <a:lnTo>
                  <a:pt x="185" y="39"/>
                </a:lnTo>
                <a:lnTo>
                  <a:pt x="189" y="37"/>
                </a:lnTo>
                <a:lnTo>
                  <a:pt x="185" y="30"/>
                </a:lnTo>
                <a:lnTo>
                  <a:pt x="176" y="25"/>
                </a:lnTo>
                <a:lnTo>
                  <a:pt x="168" y="21"/>
                </a:lnTo>
                <a:lnTo>
                  <a:pt x="160" y="0"/>
                </a:lnTo>
                <a:lnTo>
                  <a:pt x="238" y="23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"/>
          <p:cNvSpPr>
            <a:spLocks noChangeArrowheads="1"/>
          </p:cNvSpPr>
          <p:nvPr/>
        </p:nvSpPr>
        <p:spPr bwMode="auto">
          <a:xfrm rot="21163818">
            <a:off x="4770937" y="2726119"/>
            <a:ext cx="834199" cy="543004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162831" y="1673875"/>
            <a:ext cx="811691" cy="1292799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98" name="Freeform 97"/>
          <p:cNvSpPr/>
          <p:nvPr/>
        </p:nvSpPr>
        <p:spPr>
          <a:xfrm>
            <a:off x="1425575" y="1475232"/>
            <a:ext cx="952484" cy="7620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256886" y="1903174"/>
            <a:ext cx="1069125" cy="915791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674688" y="2738779"/>
            <a:ext cx="867963" cy="1326560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2424484" y="2896334"/>
            <a:ext cx="741355" cy="953773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227541" y="3746007"/>
            <a:ext cx="879214" cy="106490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026572" y="3843074"/>
            <a:ext cx="908757" cy="980503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3102534" y="3149548"/>
            <a:ext cx="972060" cy="744168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2908403" y="2448991"/>
            <a:ext cx="928452" cy="754015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476533" y="1694974"/>
            <a:ext cx="1395492" cy="844047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845296" y="1842681"/>
            <a:ext cx="887657" cy="528936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818567" y="2356144"/>
            <a:ext cx="973468" cy="57676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3807316" y="2858354"/>
            <a:ext cx="1150716" cy="510649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4059122" y="3336647"/>
            <a:ext cx="1036772" cy="557071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3932517" y="3845889"/>
            <a:ext cx="1232309" cy="600681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121214" y="3872616"/>
            <a:ext cx="665390" cy="656949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614982" y="4063933"/>
            <a:ext cx="468446" cy="859521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4905983" y="3208634"/>
            <a:ext cx="966434" cy="735727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5174670" y="2136693"/>
            <a:ext cx="734322" cy="730100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5463055" y="2799270"/>
            <a:ext cx="545817" cy="936892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6015903" y="3997816"/>
            <a:ext cx="527531" cy="863741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6374624" y="3920447"/>
            <a:ext cx="732914" cy="772303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6703803" y="3816345"/>
            <a:ext cx="673829" cy="517683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848500" y="3270530"/>
            <a:ext cx="914384" cy="543004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5728929" y="3572979"/>
            <a:ext cx="1159157" cy="543004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5931498" y="2834438"/>
            <a:ext cx="440313" cy="738541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395140" y="3976715"/>
            <a:ext cx="1930053" cy="180766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1169667" y="2584037"/>
            <a:ext cx="1181666" cy="188222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5228128" y="4471888"/>
            <a:ext cx="782149" cy="687899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6186121" y="4585835"/>
            <a:ext cx="1222460" cy="95096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6529366" y="3338051"/>
            <a:ext cx="1171819" cy="618968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7729320" y="1320780"/>
            <a:ext cx="488140" cy="758235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7681488" y="1770937"/>
            <a:ext cx="219452" cy="454379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7490173" y="1808920"/>
            <a:ext cx="241961" cy="434685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7632254" y="2116997"/>
            <a:ext cx="462820" cy="257435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7853113" y="2267519"/>
            <a:ext cx="71744" cy="116760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7653356" y="2291436"/>
            <a:ext cx="243367" cy="213825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7501426" y="2529174"/>
            <a:ext cx="194132" cy="405143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7491581" y="2834437"/>
            <a:ext cx="136453" cy="222267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6674260" y="2873829"/>
            <a:ext cx="589428" cy="644289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6785396" y="2460243"/>
            <a:ext cx="799031" cy="582392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625667" y="1765459"/>
            <a:ext cx="884139" cy="1012907"/>
            <a:chOff x="4393406" y="1081031"/>
            <a:chExt cx="997744" cy="1143057"/>
          </a:xfrm>
          <a:solidFill>
            <a:srgbClr val="002060"/>
          </a:solidFill>
        </p:grpSpPr>
        <p:sp>
          <p:nvSpPr>
            <p:cNvPr id="140" name="Freeform 139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478156" y="1987071"/>
            <a:ext cx="1042398" cy="896800"/>
            <a:chOff x="5355431" y="1331119"/>
            <a:chExt cx="1176338" cy="1012031"/>
          </a:xfrm>
          <a:solidFill>
            <a:srgbClr val="FF0000"/>
          </a:solidFill>
        </p:grpSpPr>
        <p:sp>
          <p:nvSpPr>
            <p:cNvPr id="143" name="Freeform 142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841289" y="1890005"/>
            <a:ext cx="1057170" cy="736432"/>
            <a:chOff x="6893719" y="1221581"/>
            <a:chExt cx="1193006" cy="831057"/>
          </a:xfrm>
          <a:solidFill>
            <a:srgbClr val="002060"/>
          </a:solidFill>
        </p:grpSpPr>
        <p:sp>
          <p:nvSpPr>
            <p:cNvPr id="146" name="Freeform 145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611289" y="2980938"/>
            <a:ext cx="1010747" cy="677348"/>
            <a:chOff x="6634163" y="2452688"/>
            <a:chExt cx="1140619" cy="764381"/>
          </a:xfrm>
          <a:solidFill>
            <a:srgbClr val="002060"/>
          </a:solidFill>
        </p:grpSpPr>
        <p:sp>
          <p:nvSpPr>
            <p:cNvPr id="149" name="Freeform 148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51" name="Freeform 150"/>
          <p:cNvSpPr/>
          <p:nvPr/>
        </p:nvSpPr>
        <p:spPr>
          <a:xfrm>
            <a:off x="6270528" y="2671255"/>
            <a:ext cx="579579" cy="651323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54" name="Group 3129"/>
          <p:cNvGrpSpPr>
            <a:grpSpLocks/>
          </p:cNvGrpSpPr>
          <p:nvPr/>
        </p:nvGrpSpPr>
        <p:grpSpPr bwMode="auto">
          <a:xfrm rot="19404755">
            <a:off x="1060533" y="4605227"/>
            <a:ext cx="1292798" cy="1479896"/>
            <a:chOff x="106471" y="4882019"/>
            <a:chExt cx="1459282" cy="1668800"/>
          </a:xfrm>
          <a:solidFill>
            <a:schemeClr val="bg1">
              <a:lumMod val="50000"/>
            </a:schemeClr>
          </a:solidFill>
        </p:grpSpPr>
        <p:grpSp>
          <p:nvGrpSpPr>
            <p:cNvPr id="155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157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159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161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16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165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167" name="Freeform 166"/>
                        <p:cNvSpPr/>
                        <p:nvPr/>
                      </p:nvSpPr>
                      <p:spPr>
                        <a:xfrm>
                          <a:off x="108699" y="4880419"/>
                          <a:ext cx="1459283" cy="1288086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285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168" name="Freeform 167"/>
                        <p:cNvSpPr/>
                        <p:nvPr/>
                      </p:nvSpPr>
                      <p:spPr>
                        <a:xfrm>
                          <a:off x="477630" y="4903823"/>
                          <a:ext cx="39698" cy="109456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285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166" name="Freeform 165"/>
                      <p:cNvSpPr/>
                      <p:nvPr/>
                    </p:nvSpPr>
                    <p:spPr>
                      <a:xfrm>
                        <a:off x="339650" y="5180695"/>
                        <a:ext cx="34934" cy="74556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162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160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58" name="Freeform 3125"/>
              <p:cNvSpPr/>
              <p:nvPr/>
            </p:nvSpPr>
            <p:spPr>
              <a:xfrm>
                <a:off x="1155158" y="6259163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56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71" name="Group 66"/>
          <p:cNvGrpSpPr>
            <a:grpSpLocks/>
          </p:cNvGrpSpPr>
          <p:nvPr/>
        </p:nvGrpSpPr>
        <p:grpSpPr bwMode="auto">
          <a:xfrm>
            <a:off x="2593295" y="5474596"/>
            <a:ext cx="1218242" cy="703373"/>
            <a:chOff x="2217965" y="5874544"/>
            <a:chExt cx="1375341" cy="79533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2" name="Freeform 171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24857" y="3944361"/>
            <a:ext cx="1282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 smtClean="0"/>
              <a:t>27 states suing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 smtClean="0"/>
              <a:t>4 states not suing</a:t>
            </a:r>
            <a:endParaRPr lang="en-US" sz="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 smtClean="0"/>
              <a:t>1 state is exempt (AK)</a:t>
            </a:r>
            <a:endParaRPr lang="en-US" sz="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 smtClean="0"/>
              <a:t>16 states supporting </a:t>
            </a:r>
            <a:endParaRPr lang="en-US" sz="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800" dirty="0" smtClean="0"/>
              <a:t>3 states exempt &amp; supporting</a:t>
            </a:r>
            <a:endParaRPr lang="en-US" sz="800" dirty="0"/>
          </a:p>
        </p:txBody>
      </p:sp>
      <p:sp>
        <p:nvSpPr>
          <p:cNvPr id="152" name="Text Box 1"/>
          <p:cNvSpPr txBox="1"/>
          <p:nvPr/>
        </p:nvSpPr>
        <p:spPr>
          <a:xfrm>
            <a:off x="7762876" y="4063527"/>
            <a:ext cx="104775" cy="104775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3" name="Text Box 2"/>
          <p:cNvSpPr txBox="1"/>
          <p:nvPr/>
        </p:nvSpPr>
        <p:spPr>
          <a:xfrm>
            <a:off x="7758890" y="4291114"/>
            <a:ext cx="104775" cy="104775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69" name="Text Box 3"/>
          <p:cNvSpPr txBox="1"/>
          <p:nvPr/>
        </p:nvSpPr>
        <p:spPr>
          <a:xfrm>
            <a:off x="7775038" y="4569961"/>
            <a:ext cx="104775" cy="10477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70" name="Text Box 4"/>
          <p:cNvSpPr txBox="1"/>
          <p:nvPr/>
        </p:nvSpPr>
        <p:spPr>
          <a:xfrm>
            <a:off x="7781926" y="4810126"/>
            <a:ext cx="104775" cy="104775"/>
          </a:xfrm>
          <a:prstGeom prst="rect">
            <a:avLst/>
          </a:prstGeom>
          <a:solidFill>
            <a:srgbClr val="00206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80" name="Text Box 5"/>
          <p:cNvSpPr txBox="1"/>
          <p:nvPr/>
        </p:nvSpPr>
        <p:spPr>
          <a:xfrm>
            <a:off x="7791214" y="5093719"/>
            <a:ext cx="104775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37" name="Freeform 136"/>
          <p:cNvSpPr/>
          <p:nvPr/>
        </p:nvSpPr>
        <p:spPr>
          <a:xfrm>
            <a:off x="7016101" y="2848505"/>
            <a:ext cx="611934" cy="294009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765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038601" y="491109"/>
            <a:ext cx="4191001" cy="52387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Economic Factors to Consider</a:t>
            </a:r>
            <a:endParaRPr lang="en-US" b="1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1480950" y="1092200"/>
            <a:ext cx="2981324" cy="639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Tallahassee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5029201" y="1055624"/>
            <a:ext cx="3154363" cy="6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Annapolis	</a:t>
            </a:r>
            <a:endParaRPr lang="en-US" sz="2600" dirty="0"/>
          </a:p>
        </p:txBody>
      </p:sp>
      <p:sp>
        <p:nvSpPr>
          <p:cNvPr id="8" name="Content Placeholder 9"/>
          <p:cNvSpPr>
            <a:spLocks noGrp="1"/>
          </p:cNvSpPr>
          <p:nvPr>
            <p:ph sz="half" idx="4294967295"/>
          </p:nvPr>
        </p:nvSpPr>
        <p:spPr>
          <a:xfrm>
            <a:off x="1484376" y="1701800"/>
            <a:ext cx="3468624" cy="4673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Cost of generating &amp; transmitting electricity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Former </a:t>
            </a:r>
            <a:r>
              <a:rPr lang="en-US" sz="1600" dirty="0" err="1" smtClean="0"/>
              <a:t>PSC</a:t>
            </a:r>
            <a:r>
              <a:rPr lang="en-US" sz="1600" dirty="0" smtClean="0"/>
              <a:t> Commissioner using EPA’s estimated average cost of $100/kw, estimated Block 1 for Florida would costs about $1.2 billion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Using </a:t>
            </a:r>
            <a:r>
              <a:rPr lang="en-US" sz="1600" dirty="0" err="1" smtClean="0"/>
              <a:t>EIA</a:t>
            </a:r>
            <a:r>
              <a:rPr lang="en-US" sz="1600" dirty="0" smtClean="0"/>
              <a:t> cost calculations for utility scale solar installations, former </a:t>
            </a:r>
            <a:r>
              <a:rPr lang="en-US" sz="1600" dirty="0" err="1" smtClean="0"/>
              <a:t>PSC</a:t>
            </a:r>
            <a:r>
              <a:rPr lang="en-US" sz="1600" dirty="0" smtClean="0"/>
              <a:t> Commissioner determined the installed costs of 4,345 megawatts of new renewable generation would be $16.8 billion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half" idx="4294967295"/>
          </p:nvPr>
        </p:nvSpPr>
        <p:spPr>
          <a:xfrm>
            <a:off x="4953001" y="1665224"/>
            <a:ext cx="3276601" cy="46593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Cost of generating &amp; transmitting electricity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Commissioner </a:t>
            </a:r>
            <a:r>
              <a:rPr lang="en-US" sz="1600" dirty="0" err="1" smtClean="0"/>
              <a:t>Speakes-Backman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as </a:t>
            </a:r>
            <a:r>
              <a:rPr lang="en-US" sz="1600" dirty="0" smtClean="0"/>
              <a:t>part </a:t>
            </a:r>
            <a:r>
              <a:rPr lang="en-US" sz="1600" dirty="0"/>
              <a:t>of multistate trading </a:t>
            </a:r>
            <a:r>
              <a:rPr lang="en-US" sz="1600" dirty="0" smtClean="0"/>
              <a:t>group (</a:t>
            </a:r>
            <a:r>
              <a:rPr lang="en-US" sz="1600" dirty="0" err="1" smtClean="0"/>
              <a:t>RGGI</a:t>
            </a:r>
            <a:r>
              <a:rPr lang="en-US" sz="1600" dirty="0" smtClean="0"/>
              <a:t>)</a:t>
            </a:r>
            <a:r>
              <a:rPr lang="en-US" sz="1600" dirty="0" smtClean="0">
                <a:sym typeface="Symbol"/>
              </a:rPr>
              <a:t>, auction proceeds to Maryland via </a:t>
            </a:r>
            <a:r>
              <a:rPr lang="en-US" sz="1600" dirty="0" err="1" smtClean="0">
                <a:sym typeface="Symbol"/>
              </a:rPr>
              <a:t>RGGI</a:t>
            </a:r>
            <a:r>
              <a:rPr lang="en-US" sz="1600" dirty="0" smtClean="0">
                <a:sym typeface="Symbol"/>
              </a:rPr>
              <a:t> participation has added $230 million investment in Maryland, with 85% going to energy efficiency and direct bill assistance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270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338" y="482600"/>
            <a:ext cx="4005262" cy="560832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Overview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1295400"/>
            <a:ext cx="7129462" cy="48768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/>
              <a:t>Brief description of </a:t>
            </a:r>
            <a:r>
              <a:rPr lang="en-US" dirty="0" err="1" smtClean="0"/>
              <a:t>CPP</a:t>
            </a:r>
            <a:r>
              <a:rPr lang="en-US" dirty="0" smtClean="0"/>
              <a:t> and litigation</a:t>
            </a:r>
          </a:p>
          <a:p>
            <a:pPr algn="just">
              <a:spcBef>
                <a:spcPts val="600"/>
              </a:spcBef>
            </a:pPr>
            <a:r>
              <a:rPr lang="en-US" dirty="0" smtClean="0"/>
              <a:t>General nature of State Plans, responsibility for preparing them, and potential difficulty</a:t>
            </a:r>
          </a:p>
          <a:p>
            <a:pPr algn="just">
              <a:spcBef>
                <a:spcPts val="600"/>
              </a:spcBef>
            </a:pPr>
            <a:r>
              <a:rPr lang="en-US" dirty="0" smtClean="0"/>
              <a:t>Contrast two states (one restructured/one traditionally regulated) and describe factors that would affect development of State Plans if rule upheld</a:t>
            </a:r>
          </a:p>
          <a:p>
            <a:pPr algn="just">
              <a:spcBef>
                <a:spcPts val="600"/>
              </a:spcBef>
            </a:pPr>
            <a:r>
              <a:rPr lang="en-US" dirty="0" smtClean="0"/>
              <a:t>Describe the types of State Plans that EPA will accept under the 111(d)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29000" y="482600"/>
            <a:ext cx="4800600" cy="523875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Existing Technical Factors to Consider</a:t>
            </a:r>
            <a:endParaRPr lang="en-US" sz="2400" b="1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1481138" y="1144587"/>
            <a:ext cx="3090862" cy="963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Tallahassee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575049" y="1144589"/>
            <a:ext cx="3154363" cy="42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Annapolis	</a:t>
            </a:r>
            <a:endParaRPr lang="en-US" sz="2600" dirty="0"/>
          </a:p>
        </p:txBody>
      </p:sp>
      <p:sp>
        <p:nvSpPr>
          <p:cNvPr id="8" name="Content Placeholder 9"/>
          <p:cNvSpPr>
            <a:spLocks noGrp="1"/>
          </p:cNvSpPr>
          <p:nvPr>
            <p:ph sz="half" idx="4294967295"/>
          </p:nvPr>
        </p:nvSpPr>
        <p:spPr>
          <a:xfrm>
            <a:off x="1481138" y="2209800"/>
            <a:ext cx="3090862" cy="375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Isolated grid/fuel </a:t>
            </a:r>
            <a:r>
              <a:rPr lang="en-US" sz="2000" dirty="0"/>
              <a:t>diversity </a:t>
            </a:r>
            <a:r>
              <a:rPr lang="en-US" sz="2000" dirty="0" smtClean="0"/>
              <a:t>issues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All fuels imported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Investor-owned, municipal, electric cooperatives, and merchant plants</a:t>
            </a:r>
            <a:endParaRPr lang="en-US" sz="2000" dirty="0"/>
          </a:p>
        </p:txBody>
      </p:sp>
      <p:sp>
        <p:nvSpPr>
          <p:cNvPr id="9" name="Content Placeholder 9"/>
          <p:cNvSpPr>
            <a:spLocks noGrp="1"/>
          </p:cNvSpPr>
          <p:nvPr>
            <p:ph sz="half" idx="4294967295"/>
          </p:nvPr>
        </p:nvSpPr>
        <p:spPr>
          <a:xfrm>
            <a:off x="4578096" y="2185416"/>
            <a:ext cx="2737104" cy="36972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Relatively diverse fuel mix and part of </a:t>
            </a:r>
            <a:r>
              <a:rPr lang="en-US" sz="2000" dirty="0" err="1" smtClean="0"/>
              <a:t>RTO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Some Marcellus shale in western MD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Investor-owned</a:t>
            </a:r>
            <a:r>
              <a:rPr lang="en-US" sz="2000" dirty="0"/>
              <a:t>, municipal, </a:t>
            </a:r>
            <a:r>
              <a:rPr lang="en-US" sz="2000" dirty="0" smtClean="0"/>
              <a:t>and electric cooperatives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53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29000" y="482600"/>
            <a:ext cx="4800600" cy="523875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Existing Statutory Factors to Consider</a:t>
            </a:r>
            <a:endParaRPr lang="en-US" sz="2400" b="1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1481138" y="1075944"/>
            <a:ext cx="2981324" cy="639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Tallahassee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5105401" y="1080264"/>
            <a:ext cx="3154363" cy="42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FD400"/>
              </a:buClr>
              <a:buSzPct val="110000"/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9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Annapolis	</a:t>
            </a:r>
            <a:endParaRPr lang="en-US" sz="2600" dirty="0"/>
          </a:p>
        </p:txBody>
      </p:sp>
      <p:sp>
        <p:nvSpPr>
          <p:cNvPr id="8" name="Content Placeholder 9"/>
          <p:cNvSpPr>
            <a:spLocks noGrp="1"/>
          </p:cNvSpPr>
          <p:nvPr>
            <p:ph sz="half" idx="4294967295"/>
          </p:nvPr>
        </p:nvSpPr>
        <p:spPr>
          <a:xfrm>
            <a:off x="1478090" y="1803400"/>
            <a:ext cx="3093910" cy="4368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Avoided </a:t>
            </a:r>
            <a:r>
              <a:rPr lang="en-US" sz="1600" dirty="0" smtClean="0"/>
              <a:t>cost – 366.91, </a:t>
            </a:r>
            <a:r>
              <a:rPr lang="en-US" sz="1600" i="1" dirty="0" smtClean="0"/>
              <a:t>Fla. Stat., </a:t>
            </a:r>
            <a:r>
              <a:rPr lang="en-US" sz="1600" dirty="0" smtClean="0"/>
              <a:t>renewables must be purchased by grid but at full avoided cost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 dirty="0" smtClean="0"/>
              <a:t>§403.519(3), Fla. Stat.,</a:t>
            </a:r>
            <a:r>
              <a:rPr lang="en-US" sz="1600" dirty="0" smtClean="0"/>
              <a:t> cost-effectiveness analyzed for </a:t>
            </a:r>
            <a:r>
              <a:rPr lang="en-US" sz="1600" dirty="0" err="1" smtClean="0"/>
              <a:t>EGUs</a:t>
            </a:r>
            <a:endParaRPr lang="en-US" sz="1600" i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Chapter </a:t>
            </a:r>
            <a:r>
              <a:rPr lang="en-US" sz="1600" dirty="0"/>
              <a:t>120.541(3), </a:t>
            </a:r>
            <a:r>
              <a:rPr lang="en-US" sz="1600" i="1" dirty="0"/>
              <a:t>Fla. Stat.</a:t>
            </a:r>
            <a:r>
              <a:rPr lang="en-US" sz="1600" dirty="0"/>
              <a:t> (Legislative ratification of agency rules </a:t>
            </a:r>
            <a:r>
              <a:rPr lang="en-US" sz="1600" dirty="0" smtClean="0"/>
              <a:t>costing more than </a:t>
            </a:r>
            <a:r>
              <a:rPr lang="en-US" sz="1600" dirty="0"/>
              <a:t>$1 million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9" name="Content Placeholder 9"/>
          <p:cNvSpPr>
            <a:spLocks noGrp="1"/>
          </p:cNvSpPr>
          <p:nvPr>
            <p:ph sz="half" idx="4294967295"/>
          </p:nvPr>
        </p:nvSpPr>
        <p:spPr>
          <a:xfrm>
            <a:off x="4992624" y="1803400"/>
            <a:ext cx="3230563" cy="416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Wholesale/Retail Issues </a:t>
            </a:r>
          </a:p>
          <a:p>
            <a:pPr marL="401638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FERC Demand Response jurisdictional issues— </a:t>
            </a:r>
            <a:r>
              <a:rPr lang="en-US" sz="1600" i="1" dirty="0" smtClean="0"/>
              <a:t>Maryland Public Service </a:t>
            </a:r>
            <a:r>
              <a:rPr lang="en-US" sz="1600" i="1" dirty="0" err="1" smtClean="0"/>
              <a:t>C’mmsn</a:t>
            </a:r>
            <a:r>
              <a:rPr lang="en-US" sz="1600" i="1" dirty="0" smtClean="0"/>
              <a:t> v. Talen Energy </a:t>
            </a:r>
            <a:r>
              <a:rPr lang="en-US" sz="1600" dirty="0" smtClean="0"/>
              <a:t>(</a:t>
            </a:r>
            <a:r>
              <a:rPr lang="en-US" sz="1600" i="1" dirty="0" err="1" smtClean="0"/>
              <a:t>CPV</a:t>
            </a:r>
            <a:r>
              <a:rPr lang="en-US" sz="1600" i="1" dirty="0" smtClean="0"/>
              <a:t> </a:t>
            </a:r>
            <a:r>
              <a:rPr lang="en-US" sz="1600" i="1" dirty="0"/>
              <a:t>Maryland, LLC v. </a:t>
            </a:r>
            <a:r>
              <a:rPr lang="en-US" sz="1600" i="1" dirty="0" err="1"/>
              <a:t>PPL</a:t>
            </a:r>
            <a:r>
              <a:rPr lang="en-US" sz="1600" i="1" dirty="0"/>
              <a:t> </a:t>
            </a:r>
            <a:r>
              <a:rPr lang="en-US" sz="1600" i="1" dirty="0" err="1"/>
              <a:t>EnergyPlus</a:t>
            </a:r>
            <a:r>
              <a:rPr lang="en-US" sz="1600" i="1" dirty="0"/>
              <a:t>, </a:t>
            </a:r>
            <a:r>
              <a:rPr lang="en-US" sz="1600" i="1" dirty="0" smtClean="0"/>
              <a:t>LLC) ;  Electric Power Supply Association v. FERC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510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920" y="124968"/>
            <a:ext cx="3886200" cy="856488"/>
          </a:xfrm>
        </p:spPr>
        <p:txBody>
          <a:bodyPr>
            <a:noAutofit/>
          </a:bodyPr>
          <a:lstStyle/>
          <a:p>
            <a:pPr algn="r"/>
            <a:r>
              <a:rPr lang="en-US" sz="2400" b="1" dirty="0"/>
              <a:t>Key To EPA’s Strategy: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State Plans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9" y="1193800"/>
            <a:ext cx="6748463" cy="517347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1600" dirty="0" smtClean="0"/>
              <a:t>Two </a:t>
            </a:r>
            <a:r>
              <a:rPr lang="en-US" sz="1600" dirty="0"/>
              <a:t>basic options for </a:t>
            </a:r>
            <a:r>
              <a:rPr lang="en-US" sz="1600" dirty="0" err="1" smtClean="0"/>
              <a:t>CCP</a:t>
            </a:r>
            <a:r>
              <a:rPr lang="en-US" sz="1600" dirty="0" smtClean="0"/>
              <a:t> State </a:t>
            </a:r>
            <a:r>
              <a:rPr lang="en-US" sz="1600" dirty="0"/>
              <a:t>Implementation </a:t>
            </a:r>
            <a:r>
              <a:rPr lang="en-US" sz="1600" dirty="0" smtClean="0"/>
              <a:t>Plans.  First is called an “Emission Standards Plan” and has two approaches: </a:t>
            </a:r>
          </a:p>
          <a:p>
            <a:pPr marL="914400" lvl="1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/>
              <a:t>“Rate-based Approach</a:t>
            </a:r>
            <a:r>
              <a:rPr lang="en-US" sz="1600" dirty="0"/>
              <a:t>” – </a:t>
            </a:r>
            <a:r>
              <a:rPr lang="en-US" sz="1600" dirty="0" smtClean="0"/>
              <a:t>Impose Federally enforceable emission </a:t>
            </a:r>
            <a:r>
              <a:rPr lang="en-US" sz="1600" dirty="0"/>
              <a:t>standards </a:t>
            </a:r>
            <a:r>
              <a:rPr lang="en-US" sz="1600" dirty="0" smtClean="0"/>
              <a:t>directly on </a:t>
            </a:r>
            <a:r>
              <a:rPr lang="en-US" sz="1600" dirty="0"/>
              <a:t>covered fossil fuel units in the </a:t>
            </a:r>
            <a:r>
              <a:rPr lang="en-US" sz="1600" dirty="0" smtClean="0"/>
              <a:t>State using rate-based approach (</a:t>
            </a:r>
            <a:r>
              <a:rPr lang="en-US" sz="1600" i="1" dirty="0" smtClean="0"/>
              <a:t>e.g. </a:t>
            </a:r>
            <a:r>
              <a:rPr lang="en-US" sz="1600" dirty="0" smtClean="0"/>
              <a:t>national emission rates—1305 </a:t>
            </a:r>
            <a:r>
              <a:rPr lang="en-US" sz="1600" dirty="0" err="1" smtClean="0"/>
              <a:t>lbs</a:t>
            </a:r>
            <a:r>
              <a:rPr lang="en-US" sz="1600" dirty="0" smtClean="0"/>
              <a:t>/</a:t>
            </a:r>
            <a:r>
              <a:rPr lang="en-US" sz="1600" dirty="0" err="1" smtClean="0"/>
              <a:t>MWh</a:t>
            </a:r>
            <a:r>
              <a:rPr lang="en-US" sz="1600" dirty="0" smtClean="0"/>
              <a:t> hour (coal), 771 </a:t>
            </a:r>
            <a:r>
              <a:rPr lang="en-US" sz="1600" dirty="0" err="1" smtClean="0"/>
              <a:t>lbs</a:t>
            </a:r>
            <a:r>
              <a:rPr lang="en-US" sz="1600" dirty="0" smtClean="0"/>
              <a:t>/</a:t>
            </a:r>
            <a:r>
              <a:rPr lang="en-US" sz="1600" dirty="0" err="1" smtClean="0"/>
              <a:t>MWh</a:t>
            </a:r>
            <a:r>
              <a:rPr lang="en-US" sz="1600" dirty="0" smtClean="0"/>
              <a:t> (natural gas))* or use some form of averaging so state value-based standard is met; also allows market trading of credits; or </a:t>
            </a:r>
          </a:p>
          <a:p>
            <a:pPr marL="914400" lvl="1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/>
              <a:t>“Mass-based Approach” – Ensure that the State achieves compliance with the State-specific mass based goals (</a:t>
            </a:r>
            <a:r>
              <a:rPr lang="en-US" sz="1600" i="1" dirty="0" smtClean="0"/>
              <a:t>e.g.,</a:t>
            </a:r>
            <a:r>
              <a:rPr lang="en-US" sz="1600" dirty="0" smtClean="0"/>
              <a:t> </a:t>
            </a:r>
            <a:r>
              <a:rPr lang="en-US" sz="1600" i="1" dirty="0" smtClean="0"/>
              <a:t>a</a:t>
            </a:r>
            <a:r>
              <a:rPr lang="en-US" sz="1600" dirty="0" smtClean="0"/>
              <a:t> cap-and-trade platform that may permit individual </a:t>
            </a:r>
            <a:r>
              <a:rPr lang="en-US" sz="1600" dirty="0" err="1" smtClean="0"/>
              <a:t>EGUs</a:t>
            </a:r>
            <a:r>
              <a:rPr lang="en-US" sz="1600" dirty="0" smtClean="0"/>
              <a:t> to exceed 1,305/771 or possibly by applying mass-based limits to individual </a:t>
            </a:r>
            <a:r>
              <a:rPr lang="en-US" sz="1600" dirty="0" err="1" smtClean="0"/>
              <a:t>EGUs</a:t>
            </a:r>
            <a:r>
              <a:rPr lang="en-US" sz="1600" dirty="0" smtClean="0"/>
              <a:t>).  EPA seems to contemplate allowing new </a:t>
            </a:r>
            <a:r>
              <a:rPr lang="en-US" sz="1600" dirty="0" err="1" smtClean="0"/>
              <a:t>EGUs</a:t>
            </a:r>
            <a:r>
              <a:rPr lang="en-US" sz="1600" dirty="0" smtClean="0"/>
              <a:t> to participate in mass-based trading.</a:t>
            </a:r>
          </a:p>
          <a:p>
            <a:pPr marL="457200" lvl="1" indent="0" algn="just">
              <a:spcBef>
                <a:spcPts val="600"/>
              </a:spcBef>
              <a:buNone/>
            </a:pPr>
            <a:r>
              <a:rPr lang="en-US" sz="1600" dirty="0" smtClean="0"/>
              <a:t>*N.B.-- Final CO2 </a:t>
            </a:r>
            <a:r>
              <a:rPr lang="en-US" sz="1600" dirty="0" err="1" smtClean="0"/>
              <a:t>NSPS</a:t>
            </a:r>
            <a:r>
              <a:rPr lang="en-US" sz="1600" dirty="0" smtClean="0"/>
              <a:t> (for </a:t>
            </a:r>
            <a:r>
              <a:rPr lang="en-US" sz="1600" i="1" dirty="0" smtClean="0"/>
              <a:t>new</a:t>
            </a:r>
            <a:r>
              <a:rPr lang="en-US" sz="1600" dirty="0" smtClean="0"/>
              <a:t> fossil fuel sources) = 1400 </a:t>
            </a:r>
            <a:r>
              <a:rPr lang="en-US" sz="1600" dirty="0" err="1" smtClean="0"/>
              <a:t>lbs</a:t>
            </a:r>
            <a:r>
              <a:rPr lang="en-US" sz="1600" dirty="0" smtClean="0"/>
              <a:t>/</a:t>
            </a:r>
            <a:r>
              <a:rPr lang="en-US" sz="1600" dirty="0" err="1" smtClean="0"/>
              <a:t>MWh</a:t>
            </a:r>
            <a:r>
              <a:rPr lang="en-US" sz="1600" dirty="0" smtClean="0"/>
              <a:t> for coal and 1000 </a:t>
            </a:r>
            <a:r>
              <a:rPr lang="en-US" sz="1600" dirty="0" err="1" smtClean="0"/>
              <a:t>lbs</a:t>
            </a:r>
            <a:r>
              <a:rPr lang="en-US" sz="1600" dirty="0" smtClean="0"/>
              <a:t>/</a:t>
            </a:r>
            <a:r>
              <a:rPr lang="en-US" sz="1600" dirty="0" err="1" smtClean="0"/>
              <a:t>MWh</a:t>
            </a:r>
            <a:r>
              <a:rPr lang="en-US" sz="1600" dirty="0" smtClean="0"/>
              <a:t> for natural gas sources.</a:t>
            </a:r>
          </a:p>
          <a:p>
            <a:pPr marL="914400" lvl="1" indent="-457200" algn="just">
              <a:spcBef>
                <a:spcPts val="600"/>
              </a:spcBef>
              <a:buFont typeface="+mj-lt"/>
              <a:buAutoNum type="alphaLcParenR"/>
            </a:pPr>
            <a:endParaRPr lang="en-US" sz="1600" dirty="0"/>
          </a:p>
          <a:p>
            <a:pPr marL="457200" lvl="1" indent="0" algn="just">
              <a:spcBef>
                <a:spcPts val="600"/>
              </a:spcBef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234" y="1397000"/>
            <a:ext cx="6754367" cy="4749800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sz="1600" dirty="0" smtClean="0"/>
              <a:t>Second is called a “State </a:t>
            </a:r>
            <a:r>
              <a:rPr lang="en-US" sz="1600" dirty="0"/>
              <a:t>Measures Plan:” Design a plan that will achieve State emission reductions goal </a:t>
            </a:r>
            <a:r>
              <a:rPr lang="en-US" sz="1600" dirty="0" smtClean="0"/>
              <a:t>-</a:t>
            </a:r>
            <a:endParaRPr lang="en-US" sz="1600" dirty="0"/>
          </a:p>
          <a:p>
            <a:pPr marL="914400" lvl="2" algn="just"/>
            <a:r>
              <a:rPr lang="en-US" sz="1600" dirty="0"/>
              <a:t>States can use most any method or control so long as the requirements are enforceable, permanent and verifiable, and will achieve goal. </a:t>
            </a:r>
          </a:p>
          <a:p>
            <a:pPr marL="914400" lvl="2" algn="just"/>
            <a:r>
              <a:rPr lang="en-US" sz="1600" dirty="0"/>
              <a:t>Not bound by EPA’s “3 Building Blocks” assumptions (</a:t>
            </a:r>
            <a:r>
              <a:rPr lang="en-US" sz="1600" i="1" dirty="0"/>
              <a:t>e.g., </a:t>
            </a:r>
            <a:r>
              <a:rPr lang="en-US" sz="1600" dirty="0"/>
              <a:t>could include energy efficiency </a:t>
            </a:r>
            <a:r>
              <a:rPr lang="en-US" sz="1600" dirty="0" smtClean="0"/>
              <a:t>or </a:t>
            </a:r>
            <a:r>
              <a:rPr lang="en-US" sz="1600" dirty="0" err="1" smtClean="0"/>
              <a:t>RPS</a:t>
            </a:r>
            <a:r>
              <a:rPr lang="en-US" sz="1600" dirty="0" smtClean="0"/>
              <a:t> programs</a:t>
            </a:r>
            <a:r>
              <a:rPr lang="en-US" sz="1600" dirty="0"/>
              <a:t>). </a:t>
            </a:r>
            <a:endParaRPr lang="en-US" sz="1600" dirty="0" smtClean="0"/>
          </a:p>
          <a:p>
            <a:pPr marL="0" lvl="1" indent="0" algn="just">
              <a:buNone/>
            </a:pPr>
            <a:r>
              <a:rPr lang="en-US" sz="1600" dirty="0" smtClean="0"/>
              <a:t>No matter what approach a state considers, EPA’s </a:t>
            </a:r>
            <a:r>
              <a:rPr lang="en-US" sz="1600" dirty="0"/>
              <a:t>clear preference is for some kind of market trading scheme, including regional multi-state approaches, using either credits (rate based) or allowances (mass based).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2920" y="124968"/>
            <a:ext cx="3886200" cy="856488"/>
          </a:xfrm>
        </p:spPr>
        <p:txBody>
          <a:bodyPr>
            <a:noAutofit/>
          </a:bodyPr>
          <a:lstStyle/>
          <a:p>
            <a:pPr algn="r"/>
            <a:r>
              <a:rPr lang="en-US" sz="2400" b="1" dirty="0"/>
              <a:t>Key To EPA’s Strategy: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State </a:t>
            </a:r>
            <a:r>
              <a:rPr lang="en-US" sz="2400" b="1" dirty="0" smtClean="0"/>
              <a:t>Plans (Cont’d)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99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77800"/>
            <a:ext cx="4572000" cy="812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happens if states don’t submit approvable state plans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233" y="1498600"/>
            <a:ext cx="6589777" cy="4852416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dirty="0" smtClean="0"/>
              <a:t>EPA </a:t>
            </a:r>
            <a:r>
              <a:rPr lang="en-US" dirty="0" err="1" smtClean="0"/>
              <a:t>FIP</a:t>
            </a:r>
            <a:r>
              <a:rPr lang="en-US" dirty="0" smtClean="0"/>
              <a:t> – EPA proposed a template </a:t>
            </a:r>
            <a:r>
              <a:rPr lang="en-US" dirty="0" err="1" smtClean="0"/>
              <a:t>FIP</a:t>
            </a:r>
            <a:r>
              <a:rPr lang="en-US" dirty="0" smtClean="0"/>
              <a:t>; comments were due January 21, 2016; two approaches:</a:t>
            </a:r>
          </a:p>
          <a:p>
            <a:pPr lvl="1" algn="just">
              <a:spcBef>
                <a:spcPts val="1200"/>
              </a:spcBef>
            </a:pPr>
            <a:r>
              <a:rPr lang="en-US" sz="2000" dirty="0" smtClean="0"/>
              <a:t>Possible rate-based approach where power plants are responsible for meeting emissions standards either by reducing their emission rates or obtaining (</a:t>
            </a:r>
            <a:r>
              <a:rPr lang="en-US" sz="2000" i="1" dirty="0" smtClean="0"/>
              <a:t>e.g.</a:t>
            </a:r>
            <a:r>
              <a:rPr lang="en-US" sz="2000" dirty="0" smtClean="0"/>
              <a:t> buying) emissions reductions credits; or</a:t>
            </a:r>
          </a:p>
          <a:p>
            <a:pPr lvl="1" algn="just">
              <a:spcBef>
                <a:spcPts val="1200"/>
              </a:spcBef>
            </a:pPr>
            <a:r>
              <a:rPr lang="en-US" sz="2000" dirty="0" smtClean="0"/>
              <a:t>Mass-based approach using allowances (effectively cap and trade)</a:t>
            </a:r>
          </a:p>
        </p:txBody>
      </p:sp>
    </p:spTree>
    <p:extLst>
      <p:ext uri="{BB962C8B-B14F-4D97-AF65-F5344CB8AC3E}">
        <p14:creationId xmlns:p14="http://schemas.microsoft.com/office/powerpoint/2010/main" val="25779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29032"/>
            <a:ext cx="4038600" cy="856488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/>
              <a:t>Clean Power Plan in Florida – Preliminary Analysis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9" y="1498600"/>
            <a:ext cx="6748462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Could be significant </a:t>
            </a:r>
            <a:r>
              <a:rPr lang="en-US" dirty="0"/>
              <a:t>retirements of coal </a:t>
            </a:r>
            <a:r>
              <a:rPr lang="en-US" dirty="0" smtClean="0"/>
              <a:t>capacity with stranded asset/cost recovery issues</a:t>
            </a:r>
            <a:endParaRPr lang="en-US" sz="2000" dirty="0"/>
          </a:p>
          <a:p>
            <a:pPr algn="just"/>
            <a:r>
              <a:rPr lang="en-US" dirty="0" smtClean="0"/>
              <a:t>Might </a:t>
            </a:r>
            <a:r>
              <a:rPr lang="en-US" dirty="0"/>
              <a:t>create </a:t>
            </a:r>
            <a:r>
              <a:rPr lang="en-US" dirty="0" smtClean="0"/>
              <a:t>capacity challenges: </a:t>
            </a:r>
            <a:endParaRPr lang="en-US" sz="2000" dirty="0"/>
          </a:p>
          <a:p>
            <a:pPr lvl="1" algn="just"/>
            <a:r>
              <a:rPr lang="en-US" sz="2400" dirty="0" smtClean="0"/>
              <a:t>Significant </a:t>
            </a:r>
            <a:r>
              <a:rPr lang="en-US" sz="2400" dirty="0"/>
              <a:t>increase in renewable capacity will be needed Increased reliance on “intermittent power” may create reliability challenges </a:t>
            </a:r>
            <a:endParaRPr lang="en-US" sz="2000" dirty="0"/>
          </a:p>
          <a:p>
            <a:pPr lvl="1" algn="just"/>
            <a:r>
              <a:rPr lang="en-US" sz="2400" dirty="0"/>
              <a:t>Availability of fast ramping capacity and operational reserves will be important </a:t>
            </a:r>
            <a:endParaRPr lang="en-US" sz="2400" dirty="0" smtClean="0"/>
          </a:p>
          <a:p>
            <a:pPr algn="just"/>
            <a:r>
              <a:rPr lang="en-US" dirty="0" smtClean="0"/>
              <a:t>Continued shift to natural gas</a:t>
            </a:r>
          </a:p>
          <a:p>
            <a:pPr algn="just"/>
            <a:r>
              <a:rPr lang="en-US" dirty="0" smtClean="0"/>
              <a:t>Instate cap-and-trade might be “easiest”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289" y="116840"/>
            <a:ext cx="4005261" cy="856488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/>
              <a:t>Clean Power Plan in Maryland – Preliminary Analysis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1828800"/>
            <a:ext cx="7205662" cy="4343400"/>
          </a:xfrm>
        </p:spPr>
        <p:txBody>
          <a:bodyPr/>
          <a:lstStyle/>
          <a:p>
            <a:pPr algn="just"/>
            <a:r>
              <a:rPr lang="en-US" dirty="0" smtClean="0"/>
              <a:t>Likely to rely on multistate trading approach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Some retirement of coal capacity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Continued emphasis </a:t>
            </a:r>
            <a:r>
              <a:rPr lang="en-US" smtClean="0"/>
              <a:t>on RPS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Uncertainty regarding how to structure new instate generation incentive programs (e.g., contract price vs. clearing price per </a:t>
            </a:r>
            <a:r>
              <a:rPr lang="en-US" i="1" dirty="0" err="1" smtClean="0"/>
              <a:t>Talen</a:t>
            </a:r>
            <a:r>
              <a:rPr lang="en-US" i="1" dirty="0" smtClean="0"/>
              <a:t> Energy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689" y="177800"/>
            <a:ext cx="3090861" cy="856488"/>
          </a:xfrm>
        </p:spPr>
        <p:txBody>
          <a:bodyPr/>
          <a:lstStyle/>
          <a:p>
            <a:pPr algn="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1397000"/>
            <a:ext cx="6748462" cy="4775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Clean Power Plan rule is an unprecedented exercise of power by </a:t>
            </a:r>
            <a:r>
              <a:rPr lang="en-US" dirty="0" smtClean="0"/>
              <a:t>EPA. </a:t>
            </a:r>
            <a:endParaRPr lang="en-US" dirty="0"/>
          </a:p>
          <a:p>
            <a:pPr algn="just"/>
            <a:r>
              <a:rPr lang="en-US" dirty="0"/>
              <a:t>Outcome of litigation is uncertain, except for two things: </a:t>
            </a:r>
            <a:endParaRPr lang="en-US" dirty="0" smtClean="0"/>
          </a:p>
          <a:p>
            <a:pPr lvl="1" algn="just"/>
            <a:r>
              <a:rPr lang="en-US" dirty="0" smtClean="0"/>
              <a:t>It </a:t>
            </a:r>
            <a:r>
              <a:rPr lang="en-US" dirty="0"/>
              <a:t>will almost certainly end up in front of the Supreme </a:t>
            </a:r>
            <a:r>
              <a:rPr lang="en-US" dirty="0" smtClean="0"/>
              <a:t>Court; and </a:t>
            </a:r>
            <a:endParaRPr lang="en-US" dirty="0"/>
          </a:p>
          <a:p>
            <a:pPr lvl="1" algn="just"/>
            <a:r>
              <a:rPr lang="en-US" dirty="0"/>
              <a:t>It will take </a:t>
            </a:r>
            <a:r>
              <a:rPr lang="en-US" dirty="0" smtClean="0"/>
              <a:t>time. </a:t>
            </a:r>
            <a:endParaRPr lang="en-US" dirty="0"/>
          </a:p>
          <a:p>
            <a:pPr algn="just"/>
            <a:r>
              <a:rPr lang="en-US" dirty="0"/>
              <a:t>In the meantime, EPA will be pressing forward with its agenda, and the States, industry and other stakeholders will be figuring out what to </a:t>
            </a:r>
            <a:r>
              <a:rPr lang="en-US" dirty="0" smtClean="0"/>
              <a:t>do. </a:t>
            </a:r>
          </a:p>
          <a:p>
            <a:pPr marL="342900" lvl="1" indent="-342900" algn="just">
              <a:buClr>
                <a:srgbClr val="8FD400"/>
              </a:buClr>
              <a:buSzPct val="110000"/>
              <a:buFont typeface="Calibri" pitchFamily="34" charset="0"/>
              <a:buChar char="&gt;"/>
            </a:pPr>
            <a:r>
              <a:rPr lang="en-US" sz="2400" dirty="0"/>
              <a:t>This uncertainty provides significant opportunities for </a:t>
            </a:r>
            <a:r>
              <a:rPr lang="en-US" sz="2400" dirty="0" smtClean="0"/>
              <a:t>advocacy at state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78" y="1397000"/>
            <a:ext cx="3581401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Thank </a:t>
            </a:r>
            <a:r>
              <a:rPr lang="en-US" sz="4000" dirty="0" smtClean="0"/>
              <a:t>you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828800"/>
            <a:ext cx="7010399" cy="466010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Michael G. Cooke</a:t>
            </a:r>
          </a:p>
          <a:p>
            <a:pPr algn="ctr"/>
            <a:r>
              <a:rPr lang="en-US" dirty="0"/>
              <a:t>813.318.5728 (office)</a:t>
            </a:r>
          </a:p>
          <a:p>
            <a:pPr algn="ctr"/>
            <a:r>
              <a:rPr lang="en-US" dirty="0"/>
              <a:t>cookem@gtlaw.com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944"/>
            <a:ext cx="5337332" cy="8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1080007"/>
            <a:ext cx="6858000" cy="53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37152" y="7552857"/>
            <a:ext cx="489098" cy="734360"/>
          </a:xfrm>
        </p:spPr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54943"/>
              </p:ext>
            </p:extLst>
          </p:nvPr>
        </p:nvGraphicFramePr>
        <p:xfrm>
          <a:off x="1371600" y="5510320"/>
          <a:ext cx="7391400" cy="66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685800"/>
                <a:gridCol w="838200"/>
                <a:gridCol w="914400"/>
                <a:gridCol w="914400"/>
                <a:gridCol w="1752600"/>
              </a:tblGrid>
              <a:tr h="661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2017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2019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129654" y="279400"/>
            <a:ext cx="3087624" cy="72707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Compliance Timeline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0390" y="1787256"/>
            <a:ext cx="1304260" cy="1815882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must submit initial </a:t>
            </a:r>
            <a:r>
              <a:rPr lang="en-US" sz="1600" dirty="0" err="1" smtClean="0"/>
              <a:t>SIPs</a:t>
            </a:r>
            <a:r>
              <a:rPr lang="en-US" sz="1600" dirty="0" smtClean="0"/>
              <a:t> (or final </a:t>
            </a:r>
            <a:r>
              <a:rPr lang="en-US" sz="1600" dirty="0" err="1" smtClean="0"/>
              <a:t>SIPs</a:t>
            </a:r>
            <a:r>
              <a:rPr lang="en-US" sz="1600" dirty="0" smtClean="0"/>
              <a:t>, if no extension requested) 9/6/2016.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790700"/>
            <a:ext cx="1676400" cy="156966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must submit </a:t>
            </a:r>
            <a:r>
              <a:rPr lang="en-US" sz="1600" b="1" u="sng" dirty="0" smtClean="0"/>
              <a:t>FINAL</a:t>
            </a:r>
            <a:r>
              <a:rPr lang="en-US" sz="1600" dirty="0" smtClean="0"/>
              <a:t> </a:t>
            </a:r>
            <a:r>
              <a:rPr lang="en-US" sz="1600" dirty="0" err="1" smtClean="0"/>
              <a:t>SIPs</a:t>
            </a:r>
            <a:r>
              <a:rPr lang="en-US" sz="1600" dirty="0" smtClean="0"/>
              <a:t>, if  extension previously granted, by 9/6/2018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>
            <a:off x="1658015" y="4208431"/>
            <a:ext cx="304800" cy="1252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200400" y="3883581"/>
            <a:ext cx="254296" cy="1577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11996" y="1787257"/>
            <a:ext cx="1548810" cy="830997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Clean Energy Incentive Program begins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671638" y="2895252"/>
            <a:ext cx="281233" cy="2565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26494" y="1787257"/>
            <a:ext cx="1726906" cy="830997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 Compliance Period Begins 1/1/2022</a:t>
            </a:r>
            <a:endParaRPr lang="en-US" sz="1600" dirty="0"/>
          </a:p>
        </p:txBody>
      </p:sp>
      <p:sp>
        <p:nvSpPr>
          <p:cNvPr id="15" name="Down Arrow 14"/>
          <p:cNvSpPr/>
          <p:nvPr/>
        </p:nvSpPr>
        <p:spPr>
          <a:xfrm>
            <a:off x="6705600" y="2880243"/>
            <a:ext cx="311444" cy="248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401" y="3298905"/>
            <a:ext cx="160019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Milestone Status Report </a:t>
            </a:r>
            <a:r>
              <a:rPr lang="en-US" sz="1600" dirty="0" smtClean="0"/>
              <a:t>Due 7/1/2021</a:t>
            </a:r>
            <a:endParaRPr lang="en-US" sz="1600" dirty="0"/>
          </a:p>
        </p:txBody>
      </p:sp>
      <p:sp>
        <p:nvSpPr>
          <p:cNvPr id="16" name="Down Arrow 15"/>
          <p:cNvSpPr/>
          <p:nvPr/>
        </p:nvSpPr>
        <p:spPr>
          <a:xfrm>
            <a:off x="5410200" y="4406901"/>
            <a:ext cx="304800" cy="1054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86600" y="3275250"/>
            <a:ext cx="1726906" cy="830997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Deadline to achieve goals 1/1/2030</a:t>
            </a:r>
            <a:endParaRPr lang="en-US" sz="1600" dirty="0"/>
          </a:p>
        </p:txBody>
      </p:sp>
      <p:sp>
        <p:nvSpPr>
          <p:cNvPr id="18" name="Down Arrow 17"/>
          <p:cNvSpPr/>
          <p:nvPr/>
        </p:nvSpPr>
        <p:spPr>
          <a:xfrm>
            <a:off x="8458200" y="4383247"/>
            <a:ext cx="304800" cy="1077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82600"/>
            <a:ext cx="4572000" cy="609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Litigation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1295400"/>
            <a:ext cx="6748462" cy="49784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 smtClean="0"/>
              <a:t>West Virginia v. EPA,</a:t>
            </a:r>
            <a:r>
              <a:rPr lang="en-US" sz="2200" dirty="0" smtClean="0"/>
              <a:t> Case No. 15-1363 (and consolidated cases) filed Oct 23, 2015.</a:t>
            </a:r>
            <a:endParaRPr lang="en-US" sz="2200" i="1" dirty="0" smtClean="0"/>
          </a:p>
          <a:p>
            <a:r>
              <a:rPr lang="en-US" sz="2200" dirty="0" smtClean="0"/>
              <a:t>Motions for Stay denied by U.S. Court of Appeals for D.C. Circuit but granted by U.S. Supreme Court on February 9, 2016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177800"/>
            <a:ext cx="4569141" cy="845312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smtClean="0"/>
              <a:t>U.S. Supreme Court Stay (Feb. 9, 2016)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9" y="1397000"/>
            <a:ext cx="6748462" cy="47752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The Environmental Protection </a:t>
            </a:r>
            <a:r>
              <a:rPr lang="en-US" sz="1400" dirty="0"/>
              <a:t>Agency’s "Carbon Pollution Emission Guidelines </a:t>
            </a:r>
            <a:r>
              <a:rPr lang="en-US" sz="1400" dirty="0" smtClean="0"/>
              <a:t>for </a:t>
            </a:r>
          </a:p>
          <a:p>
            <a:pPr marL="0" indent="0">
              <a:buNone/>
            </a:pPr>
            <a:r>
              <a:rPr lang="en-US" sz="1400" dirty="0" smtClean="0"/>
              <a:t>         Existing </a:t>
            </a:r>
            <a:r>
              <a:rPr lang="en-US" sz="1400" dirty="0"/>
              <a:t>Stationary Sources: </a:t>
            </a:r>
            <a:r>
              <a:rPr lang="en-US" sz="1400" dirty="0" smtClean="0"/>
              <a:t> Electric </a:t>
            </a:r>
            <a:r>
              <a:rPr lang="en-US" sz="1400" dirty="0"/>
              <a:t>Utility Generating Units</a:t>
            </a:r>
            <a:r>
              <a:rPr lang="en-US" sz="1400" dirty="0" smtClean="0"/>
              <a:t>,“ 80 </a:t>
            </a:r>
            <a:r>
              <a:rPr lang="en-US" sz="1400" dirty="0"/>
              <a:t>Fed. Reg. 64,662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October 23, 2015), is stayed </a:t>
            </a:r>
            <a:r>
              <a:rPr lang="en-US" sz="1400" dirty="0" smtClean="0"/>
              <a:t>pending disposition </a:t>
            </a:r>
            <a:r>
              <a:rPr lang="en-US" sz="1400" dirty="0"/>
              <a:t>of the </a:t>
            </a:r>
            <a:r>
              <a:rPr lang="en-US" sz="1400" dirty="0" smtClean="0"/>
              <a:t> applicants</a:t>
            </a:r>
            <a:r>
              <a:rPr lang="en-US" sz="1400" dirty="0"/>
              <a:t>’ petitions for review </a:t>
            </a:r>
            <a:endParaRPr lang="en-US" sz="1400" dirty="0" smtClean="0"/>
          </a:p>
          <a:p>
            <a:r>
              <a:rPr lang="en-US" sz="1400" dirty="0" smtClean="0"/>
              <a:t>in </a:t>
            </a:r>
            <a:r>
              <a:rPr lang="en-US" sz="1400" dirty="0"/>
              <a:t>the </a:t>
            </a:r>
            <a:r>
              <a:rPr lang="en-US" sz="1400" dirty="0" smtClean="0"/>
              <a:t>United States </a:t>
            </a:r>
            <a:r>
              <a:rPr lang="en-US" sz="1400" dirty="0"/>
              <a:t>Court of Appeals for the District of Columbia Circuit and</a:t>
            </a:r>
          </a:p>
          <a:p>
            <a:r>
              <a:rPr lang="en-US" sz="1400" dirty="0"/>
              <a:t>disposition of the applicants’ petition for a writ of certiorari</a:t>
            </a:r>
            <a:r>
              <a:rPr lang="en-US" sz="1400" dirty="0" smtClean="0"/>
              <a:t>, if </a:t>
            </a:r>
            <a:r>
              <a:rPr lang="en-US" sz="1400" dirty="0"/>
              <a:t>such writ is sought. If a </a:t>
            </a:r>
            <a:endParaRPr lang="en-US" sz="1400" dirty="0" smtClean="0"/>
          </a:p>
          <a:p>
            <a:r>
              <a:rPr lang="en-US" sz="1400" dirty="0" smtClean="0"/>
              <a:t>writ </a:t>
            </a:r>
            <a:r>
              <a:rPr lang="en-US" sz="1400" dirty="0"/>
              <a:t>of certiorari is sought </a:t>
            </a:r>
            <a:r>
              <a:rPr lang="en-US" sz="1400" dirty="0" smtClean="0"/>
              <a:t>and the </a:t>
            </a:r>
            <a:r>
              <a:rPr lang="en-US" sz="1400" dirty="0"/>
              <a:t>Court denies the petition, this order shall </a:t>
            </a:r>
            <a:r>
              <a:rPr lang="en-US" sz="1400" dirty="0" smtClean="0"/>
              <a:t>terminate 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utomatically</a:t>
            </a:r>
            <a:r>
              <a:rPr lang="en-US" sz="1400" dirty="0"/>
              <a:t>. If the Court grants the petition for a </a:t>
            </a:r>
            <a:r>
              <a:rPr lang="en-US" sz="1400" dirty="0" smtClean="0"/>
              <a:t>writ of certiorari</a:t>
            </a:r>
            <a:r>
              <a:rPr lang="en-US" sz="1400" dirty="0"/>
              <a:t>, this order shall </a:t>
            </a:r>
            <a:endParaRPr lang="en-US" sz="1400" dirty="0" smtClean="0"/>
          </a:p>
          <a:p>
            <a:r>
              <a:rPr lang="en-US" sz="1400" dirty="0" smtClean="0"/>
              <a:t>terminate </a:t>
            </a:r>
            <a:r>
              <a:rPr lang="en-US" sz="1400" dirty="0"/>
              <a:t>when the Court enters </a:t>
            </a:r>
            <a:r>
              <a:rPr lang="en-US" sz="1400" dirty="0" smtClean="0"/>
              <a:t>its judgment</a:t>
            </a:r>
            <a:r>
              <a:rPr lang="en-US" sz="1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Litigation  Timeline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u="sng" dirty="0" smtClean="0"/>
              <a:t>September 27, 2016</a:t>
            </a:r>
            <a:r>
              <a:rPr lang="en-US" dirty="0" smtClean="0"/>
              <a:t>—</a:t>
            </a:r>
          </a:p>
          <a:p>
            <a:pPr marL="457200" lvl="1" indent="0">
              <a:buNone/>
            </a:pPr>
            <a:r>
              <a:rPr lang="en-US" dirty="0" smtClean="0"/>
              <a:t>       Oral arguments at D.C. Circuit to be heard </a:t>
            </a:r>
            <a:r>
              <a:rPr lang="en-US" i="1" dirty="0" err="1" smtClean="0"/>
              <a:t>en</a:t>
            </a:r>
            <a:r>
              <a:rPr lang="en-US" i="1" dirty="0" smtClean="0"/>
              <a:t> banc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u="sng" dirty="0" smtClean="0"/>
              <a:t>Late 2016 or Early 2017?—</a:t>
            </a:r>
          </a:p>
          <a:p>
            <a:pPr marL="457200" lvl="1" indent="0">
              <a:buNone/>
            </a:pPr>
            <a:r>
              <a:rPr lang="en-US" dirty="0" smtClean="0"/>
              <a:t>        D.C. Circuit </a:t>
            </a:r>
            <a:r>
              <a:rPr lang="en-US" i="1" dirty="0" err="1" smtClean="0"/>
              <a:t>en</a:t>
            </a:r>
            <a:r>
              <a:rPr lang="en-US" i="1" dirty="0" smtClean="0"/>
              <a:t> banc </a:t>
            </a:r>
            <a:r>
              <a:rPr lang="en-US" dirty="0" smtClean="0"/>
              <a:t>decision; Application for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Certiorari to U.S. Supreme Court expected</a:t>
            </a:r>
          </a:p>
          <a:p>
            <a:pPr marL="457200" lvl="1" indent="0">
              <a:buNone/>
            </a:pPr>
            <a:r>
              <a:rPr lang="en-US" u="sng" dirty="0" smtClean="0"/>
              <a:t>2017 – 2018?—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Supreme decision</a:t>
            </a:r>
          </a:p>
          <a:p>
            <a:pPr marL="457200" lvl="1" indent="0">
              <a:buNone/>
            </a:pPr>
            <a:r>
              <a:rPr lang="en-US" sz="1800" dirty="0" smtClean="0"/>
              <a:t>(Pre-stay rule—State plans due September 9, 2016, with possible extension to September 2018; Start of interim compliance—2022; Final compliance 2030)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808" y="177800"/>
            <a:ext cx="3657600" cy="86563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One of the Major Legal Issues—What is the “Source” ?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8" y="1092200"/>
            <a:ext cx="6748462" cy="5080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/>
              <a:t>111(a)(1) The term “</a:t>
            </a:r>
            <a:r>
              <a:rPr lang="en-US" sz="2000" b="1" dirty="0"/>
              <a:t>standard of performance” means a standard </a:t>
            </a:r>
            <a:r>
              <a:rPr lang="en-US" sz="2000" dirty="0"/>
              <a:t>for emissions of air pollutants </a:t>
            </a:r>
            <a:r>
              <a:rPr lang="en-US" sz="2000" b="1" dirty="0"/>
              <a:t>which reflects</a:t>
            </a:r>
            <a:r>
              <a:rPr lang="en-US" sz="2000" dirty="0"/>
              <a:t> the degree of emission limitation achievable through the application of </a:t>
            </a:r>
            <a:r>
              <a:rPr lang="en-US" sz="2000" b="1" dirty="0"/>
              <a:t>the best system of emission reduction which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. </a:t>
            </a:r>
            <a:r>
              <a:rPr lang="en-US" sz="2000" b="1" dirty="0"/>
              <a:t>. </a:t>
            </a:r>
            <a:r>
              <a:rPr lang="en-US" sz="2000" b="1" dirty="0" smtClean="0"/>
              <a:t>.</a:t>
            </a:r>
            <a:r>
              <a:rPr lang="en-US" sz="2000" dirty="0" smtClean="0"/>
              <a:t> the </a:t>
            </a:r>
            <a:r>
              <a:rPr lang="en-US" sz="2000" dirty="0"/>
              <a:t>Administrator determines </a:t>
            </a:r>
            <a:r>
              <a:rPr lang="en-US" sz="2000" b="1" dirty="0"/>
              <a:t>has been adequately demonstrated.</a:t>
            </a:r>
          </a:p>
          <a:p>
            <a:pPr algn="just">
              <a:spcBef>
                <a:spcPts val="600"/>
              </a:spcBef>
            </a:pPr>
            <a:r>
              <a:rPr lang="en-US" sz="2000" dirty="0"/>
              <a:t>111(a)(3) The term “</a:t>
            </a:r>
            <a:r>
              <a:rPr lang="en-US" sz="2000" b="1" dirty="0"/>
              <a:t>stationary source” means any building, structure, facility, or installation which emits or may emit any air pollutant</a:t>
            </a:r>
            <a:r>
              <a:rPr lang="en-US" sz="2000" dirty="0"/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/>
              <a:t>111(a</a:t>
            </a:r>
            <a:r>
              <a:rPr lang="en-US" sz="2000" dirty="0"/>
              <a:t>)(6) The term “</a:t>
            </a:r>
            <a:r>
              <a:rPr lang="en-US" sz="2000" b="1" dirty="0"/>
              <a:t>existing source” means any stationary source </a:t>
            </a:r>
            <a:r>
              <a:rPr lang="en-US" sz="2000" dirty="0"/>
              <a:t>other than a new </a:t>
            </a:r>
            <a:r>
              <a:rPr lang="en-US" sz="2000" dirty="0" smtClean="0"/>
              <a:t>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Litigation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Statutory language in Senate amendment of </a:t>
            </a:r>
            <a:r>
              <a:rPr lang="en-US" dirty="0" err="1" smtClean="0"/>
              <a:t>CAA</a:t>
            </a:r>
            <a:r>
              <a:rPr lang="en-US" dirty="0" smtClean="0"/>
              <a:t> in 1990 vs House version—never reconciled</a:t>
            </a:r>
          </a:p>
          <a:p>
            <a:r>
              <a:rPr lang="en-US" dirty="0" smtClean="0"/>
              <a:t>House version--111(d</a:t>
            </a:r>
            <a:r>
              <a:rPr lang="en-US" dirty="0"/>
              <a:t>) applies to pollutants that are not emitted “from a source </a:t>
            </a:r>
            <a:r>
              <a:rPr lang="en-US" dirty="0" smtClean="0"/>
              <a:t>category” </a:t>
            </a:r>
            <a:r>
              <a:rPr lang="en-US" dirty="0"/>
              <a:t>which is regulated </a:t>
            </a:r>
            <a:r>
              <a:rPr lang="en-US" dirty="0" smtClean="0"/>
              <a:t>under section 112</a:t>
            </a:r>
            <a:endParaRPr lang="en-US" dirty="0"/>
          </a:p>
          <a:p>
            <a:r>
              <a:rPr lang="en-US" dirty="0" smtClean="0"/>
              <a:t>Senate version—111(d) applies to any pollutant not “listed under section 112”</a:t>
            </a:r>
            <a:endParaRPr lang="en-US" dirty="0"/>
          </a:p>
          <a:p>
            <a:r>
              <a:rPr lang="en-US" dirty="0" smtClean="0"/>
              <a:t>Defenders of </a:t>
            </a:r>
            <a:r>
              <a:rPr lang="en-US" dirty="0" err="1" smtClean="0"/>
              <a:t>CPP</a:t>
            </a:r>
            <a:r>
              <a:rPr lang="en-US" dirty="0" smtClean="0"/>
              <a:t> argue that sources that have been subjected to </a:t>
            </a:r>
            <a:r>
              <a:rPr lang="en-US" dirty="0" err="1" smtClean="0"/>
              <a:t>CPP</a:t>
            </a:r>
            <a:r>
              <a:rPr lang="en-US" dirty="0" smtClean="0"/>
              <a:t> section 112 </a:t>
            </a:r>
            <a:r>
              <a:rPr lang="en-US" dirty="0" err="1" smtClean="0"/>
              <a:t>MACT</a:t>
            </a:r>
            <a:r>
              <a:rPr lang="en-US" dirty="0" smtClean="0"/>
              <a:t> standards can also be regulated under 111(d)</a:t>
            </a:r>
            <a:endParaRPr lang="en-US" dirty="0"/>
          </a:p>
          <a:p>
            <a:r>
              <a:rPr lang="en-US" dirty="0" smtClean="0"/>
              <a:t>Opponents note that House version would bar regulation of sources subject to 112 </a:t>
            </a:r>
            <a:r>
              <a:rPr lang="en-US" dirty="0" err="1" smtClean="0"/>
              <a:t>MACT</a:t>
            </a:r>
            <a:r>
              <a:rPr lang="en-US" dirty="0" smtClean="0"/>
              <a:t> standard from regulation under </a:t>
            </a:r>
            <a:r>
              <a:rPr lang="en-US" dirty="0"/>
              <a:t>111(d</a:t>
            </a:r>
            <a:r>
              <a:rPr lang="en-US" dirty="0" smtClean="0"/>
              <a:t>)—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264A-1CF9-467C-90D6-19BDB64FC5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2011</Words>
  <Application>Microsoft Office PowerPoint</Application>
  <PresentationFormat>On-screen Show (4:3)</PresentationFormat>
  <Paragraphs>220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Clean Power Plan and a Tale of Two Cities </vt:lpstr>
      <vt:lpstr>Overview of Presentation</vt:lpstr>
      <vt:lpstr>PowerPoint Presentation</vt:lpstr>
      <vt:lpstr>Compliance Timeline</vt:lpstr>
      <vt:lpstr>Litigation</vt:lpstr>
      <vt:lpstr>U.S. Supreme Court Stay (Feb. 9, 2016)</vt:lpstr>
      <vt:lpstr>Current Litigation  Timeline </vt:lpstr>
      <vt:lpstr>One of the Major Legal Issues—What is the “Source” ?</vt:lpstr>
      <vt:lpstr>Other Litigation Issues</vt:lpstr>
      <vt:lpstr>State Plans  under 111(d)</vt:lpstr>
      <vt:lpstr>Basic Elements and Other Factors Affecting State Plans</vt:lpstr>
      <vt:lpstr>EPA Thinks State Plans for CCP Won’t Be Difficult</vt:lpstr>
      <vt:lpstr>U.S. Energy Policy  - Authorities</vt:lpstr>
      <vt:lpstr>Entities that will Influence Each State’s approach to Creating a 111(d) plan</vt:lpstr>
      <vt:lpstr>Annapolis, Maryland</vt:lpstr>
      <vt:lpstr>Tallahassee, Florida</vt:lpstr>
      <vt:lpstr>2015 Republican and Democrat Control in the States</vt:lpstr>
      <vt:lpstr>2015 States Supporting or Challenging CCP</vt:lpstr>
      <vt:lpstr>Economic Factors to Consider</vt:lpstr>
      <vt:lpstr>Existing Technical Factors to Consider</vt:lpstr>
      <vt:lpstr>Existing Statutory Factors to Consider</vt:lpstr>
      <vt:lpstr>Key To EPA’s Strategy:  The State Plans </vt:lpstr>
      <vt:lpstr>Key To EPA’s Strategy:  The State Plans (Cont’d) </vt:lpstr>
      <vt:lpstr>What happens if states don’t submit approvable state plans</vt:lpstr>
      <vt:lpstr>Clean Power Plan in Florida – Preliminary Analysis</vt:lpstr>
      <vt:lpstr>Clean Power Plan in Maryland – Preliminary Analysis</vt:lpstr>
      <vt:lpstr>Conclusions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Clean Power Plan and a Tale of Two Cities</dc:title>
  <dc:creator>Machado, Nicolas (Mgr-TPA-Mktg)</dc:creator>
  <cp:lastModifiedBy>Michael Cooke</cp:lastModifiedBy>
  <cp:revision>49</cp:revision>
  <cp:lastPrinted>2016-06-17T17:55:41Z</cp:lastPrinted>
  <dcterms:modified xsi:type="dcterms:W3CDTF">2016-06-17T19:43:43Z</dcterms:modified>
</cp:coreProperties>
</file>