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711" r:id="rId5"/>
    <p:sldId id="839" r:id="rId6"/>
    <p:sldId id="700" r:id="rId7"/>
    <p:sldId id="677" r:id="rId8"/>
    <p:sldId id="682" r:id="rId9"/>
    <p:sldId id="855" r:id="rId10"/>
    <p:sldId id="856" r:id="rId11"/>
    <p:sldId id="737" r:id="rId12"/>
    <p:sldId id="738" r:id="rId13"/>
    <p:sldId id="724" r:id="rId14"/>
    <p:sldId id="830" r:id="rId15"/>
    <p:sldId id="858" r:id="rId16"/>
    <p:sldId id="845" r:id="rId17"/>
    <p:sldId id="860" r:id="rId18"/>
    <p:sldId id="846" r:id="rId19"/>
    <p:sldId id="857" r:id="rId20"/>
    <p:sldId id="861" r:id="rId21"/>
    <p:sldId id="862" r:id="rId22"/>
    <p:sldId id="863" r:id="rId23"/>
    <p:sldId id="864" r:id="rId24"/>
    <p:sldId id="870" r:id="rId25"/>
    <p:sldId id="867" r:id="rId26"/>
    <p:sldId id="868" r:id="rId27"/>
    <p:sldId id="781" r:id="rId28"/>
    <p:sldId id="783" r:id="rId29"/>
    <p:sldId id="871" r:id="rId30"/>
    <p:sldId id="837"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422"/>
    <a:srgbClr val="17003A"/>
    <a:srgbClr val="EBE3F5"/>
    <a:srgbClr val="0E1107"/>
    <a:srgbClr val="6C548A"/>
    <a:srgbClr val="CCCCFF"/>
    <a:srgbClr val="73004C"/>
    <a:srgbClr val="BF9B30"/>
    <a:srgbClr val="BF2828"/>
    <a:srgbClr val="C93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86320" autoAdjust="0"/>
  </p:normalViewPr>
  <p:slideViewPr>
    <p:cSldViewPr snapToGrid="0">
      <p:cViewPr varScale="1">
        <p:scale>
          <a:sx n="70" d="100"/>
          <a:sy n="70" d="100"/>
        </p:scale>
        <p:origin x="1272" y="32"/>
      </p:cViewPr>
      <p:guideLst>
        <p:guide orient="horz" pos="2160"/>
        <p:guide pos="2880"/>
      </p:guideLst>
    </p:cSldViewPr>
  </p:slideViewPr>
  <p:outlineViewPr>
    <p:cViewPr>
      <p:scale>
        <a:sx n="33" d="100"/>
        <a:sy n="33" d="100"/>
      </p:scale>
      <p:origin x="0" y="2280"/>
    </p:cViewPr>
  </p:outlineViewPr>
  <p:notesTextViewPr>
    <p:cViewPr>
      <p:scale>
        <a:sx n="100" d="100"/>
        <a:sy n="100" d="100"/>
      </p:scale>
      <p:origin x="0" y="0"/>
    </p:cViewPr>
  </p:notesTextViewPr>
  <p:sorterViewPr>
    <p:cViewPr>
      <p:scale>
        <a:sx n="80" d="100"/>
        <a:sy n="80" d="100"/>
      </p:scale>
      <p:origin x="0" y="54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07735371079687E-2"/>
          <c:y val="4.0781249999999998E-2"/>
          <c:w val="0.91527408759618778"/>
          <c:h val="0.79647601072106877"/>
        </c:manualLayout>
      </c:layout>
      <c:lineChart>
        <c:grouping val="standard"/>
        <c:varyColors val="0"/>
        <c:ser>
          <c:idx val="0"/>
          <c:order val="0"/>
          <c:tx>
            <c:strRef>
              <c:f>Sheet1!$B$1</c:f>
              <c:strCache>
                <c:ptCount val="1"/>
                <c:pt idx="0">
                  <c:v>Base Rate</c:v>
                </c:pt>
              </c:strCache>
            </c:strRef>
          </c:tx>
          <c:spPr>
            <a:ln w="38100">
              <a:solidFill>
                <a:srgbClr val="17003A"/>
              </a:solidFill>
            </a:ln>
          </c:spPr>
          <c:marker>
            <c:symbol val="none"/>
          </c:marker>
          <c:cat>
            <c:numRef>
              <c:f>Sheet1!$A$2:$A$22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Sheet1!$B$2:$B$22</c:f>
              <c:numCache>
                <c:formatCode>General</c:formatCode>
                <c:ptCount val="21"/>
                <c:pt idx="0">
                  <c:v>1</c:v>
                </c:pt>
                <c:pt idx="1">
                  <c:v>0.99538949308905733</c:v>
                </c:pt>
                <c:pt idx="2">
                  <c:v>0.97203447802095611</c:v>
                </c:pt>
                <c:pt idx="3">
                  <c:v>0.84710809333846016</c:v>
                </c:pt>
                <c:pt idx="4">
                  <c:v>0.83085564534996681</c:v>
                </c:pt>
                <c:pt idx="5">
                  <c:v>0.65346785977077149</c:v>
                </c:pt>
                <c:pt idx="6">
                  <c:v>0.67419177946205044</c:v>
                </c:pt>
                <c:pt idx="7">
                  <c:v>0.77097779646455755</c:v>
                </c:pt>
                <c:pt idx="8">
                  <c:v>0.71742454424677915</c:v>
                </c:pt>
                <c:pt idx="9">
                  <c:v>0.67497904346874171</c:v>
                </c:pt>
                <c:pt idx="10">
                  <c:v>0.61751559942795275</c:v>
                </c:pt>
                <c:pt idx="11">
                  <c:v>0.74445820499331594</c:v>
                </c:pt>
                <c:pt idx="12">
                  <c:v>0.78094367538538167</c:v>
                </c:pt>
                <c:pt idx="13">
                  <c:v>0.77389038724778336</c:v>
                </c:pt>
                <c:pt idx="14">
                  <c:v>0.95339999434281275</c:v>
                </c:pt>
                <c:pt idx="15">
                  <c:v>0.95860816000668492</c:v>
                </c:pt>
                <c:pt idx="16">
                  <c:v>0.9766149302445476</c:v>
                </c:pt>
                <c:pt idx="17">
                  <c:v>1.0485771069008658</c:v>
                </c:pt>
                <c:pt idx="18">
                  <c:v>1.0641441899677824</c:v>
                </c:pt>
                <c:pt idx="19">
                  <c:v>1.0670869228983311</c:v>
                </c:pt>
                <c:pt idx="20">
                  <c:v>1.1681883831369337</c:v>
                </c:pt>
              </c:numCache>
            </c:numRef>
          </c:val>
          <c:smooth val="0"/>
        </c:ser>
        <c:ser>
          <c:idx val="1"/>
          <c:order val="1"/>
          <c:tx>
            <c:strRef>
              <c:f>Sheet1!$C$1</c:f>
              <c:strCache>
                <c:ptCount val="1"/>
                <c:pt idx="0">
                  <c:v>Fuel Rate</c:v>
                </c:pt>
              </c:strCache>
            </c:strRef>
          </c:tx>
          <c:spPr>
            <a:ln w="38100">
              <a:solidFill>
                <a:srgbClr val="92D050"/>
              </a:solidFill>
            </a:ln>
          </c:spPr>
          <c:marker>
            <c:symbol val="none"/>
          </c:marker>
          <c:cat>
            <c:numRef>
              <c:f>Sheet1!$A$2:$A$22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Sheet1!$C$2:$C$22</c:f>
              <c:numCache>
                <c:formatCode>General</c:formatCode>
                <c:ptCount val="21"/>
                <c:pt idx="0">
                  <c:v>1</c:v>
                </c:pt>
                <c:pt idx="1">
                  <c:v>1.0827102801821682</c:v>
                </c:pt>
                <c:pt idx="2">
                  <c:v>1.124948281315888</c:v>
                </c:pt>
                <c:pt idx="3">
                  <c:v>1.273135589963216</c:v>
                </c:pt>
                <c:pt idx="4">
                  <c:v>1.220731558675928</c:v>
                </c:pt>
                <c:pt idx="5">
                  <c:v>1.559865948679227</c:v>
                </c:pt>
                <c:pt idx="6">
                  <c:v>1.7334415764618485</c:v>
                </c:pt>
                <c:pt idx="7">
                  <c:v>1.3021558102585278</c:v>
                </c:pt>
                <c:pt idx="8">
                  <c:v>1.4337144627307681</c:v>
                </c:pt>
                <c:pt idx="9">
                  <c:v>1.5009064748323202</c:v>
                </c:pt>
                <c:pt idx="10">
                  <c:v>1.7670298470914572</c:v>
                </c:pt>
                <c:pt idx="11">
                  <c:v>1.7860750038570066</c:v>
                </c:pt>
                <c:pt idx="12">
                  <c:v>1.7970961033128785</c:v>
                </c:pt>
                <c:pt idx="13">
                  <c:v>1.9769856337784291</c:v>
                </c:pt>
                <c:pt idx="14">
                  <c:v>1.7195761705605477</c:v>
                </c:pt>
                <c:pt idx="15">
                  <c:v>1.6568446885379344</c:v>
                </c:pt>
                <c:pt idx="16">
                  <c:v>1.5532342463794437</c:v>
                </c:pt>
                <c:pt idx="17">
                  <c:v>1.4172252060570705</c:v>
                </c:pt>
                <c:pt idx="18">
                  <c:v>1.448598385503407</c:v>
                </c:pt>
                <c:pt idx="19">
                  <c:v>1.5728349682331744</c:v>
                </c:pt>
                <c:pt idx="20">
                  <c:v>1.3406216010555678</c:v>
                </c:pt>
              </c:numCache>
            </c:numRef>
          </c:val>
          <c:smooth val="0"/>
        </c:ser>
        <c:dLbls>
          <c:showLegendKey val="0"/>
          <c:showVal val="0"/>
          <c:showCatName val="0"/>
          <c:showSerName val="0"/>
          <c:showPercent val="0"/>
          <c:showBubbleSize val="0"/>
        </c:dLbls>
        <c:smooth val="0"/>
        <c:axId val="343959080"/>
        <c:axId val="343961040"/>
      </c:lineChart>
      <c:catAx>
        <c:axId val="343959080"/>
        <c:scaling>
          <c:orientation val="minMax"/>
        </c:scaling>
        <c:delete val="0"/>
        <c:axPos val="b"/>
        <c:numFmt formatCode="General" sourceLinked="1"/>
        <c:majorTickMark val="out"/>
        <c:minorTickMark val="none"/>
        <c:tickLblPos val="nextTo"/>
        <c:crossAx val="343961040"/>
        <c:crosses val="autoZero"/>
        <c:auto val="1"/>
        <c:lblAlgn val="ctr"/>
        <c:lblOffset val="100"/>
        <c:tickLblSkip val="2"/>
        <c:noMultiLvlLbl val="0"/>
      </c:catAx>
      <c:valAx>
        <c:axId val="343961040"/>
        <c:scaling>
          <c:orientation val="minMax"/>
        </c:scaling>
        <c:delete val="0"/>
        <c:axPos val="l"/>
        <c:majorGridlines/>
        <c:numFmt formatCode="#,##0.0" sourceLinked="0"/>
        <c:majorTickMark val="out"/>
        <c:minorTickMark val="none"/>
        <c:tickLblPos val="nextTo"/>
        <c:crossAx val="343959080"/>
        <c:crosses val="autoZero"/>
        <c:crossBetween val="between"/>
      </c:valAx>
      <c:spPr>
        <a:solidFill>
          <a:schemeClr val="bg1"/>
        </a:solidFill>
        <a:ln>
          <a:solidFill>
            <a:schemeClr val="bg1">
              <a:lumMod val="50000"/>
            </a:schemeClr>
          </a:solidFill>
        </a:ln>
      </c:spPr>
    </c:plotArea>
    <c:legend>
      <c:legendPos val="r"/>
      <c:layout>
        <c:manualLayout>
          <c:xMode val="edge"/>
          <c:yMode val="edge"/>
          <c:x val="7.3339418283674476E-2"/>
          <c:y val="0.91293356132368519"/>
          <c:w val="0.87661457505736973"/>
          <c:h val="7.0663245976283054E-2"/>
        </c:manualLayout>
      </c:layout>
      <c:overlay val="0"/>
      <c:spPr>
        <a:solidFill>
          <a:schemeClr val="bg1"/>
        </a:solidFill>
        <a:ln>
          <a:solidFill>
            <a:schemeClr val="bg1">
              <a:lumMod val="50000"/>
            </a:schemeClr>
          </a:solidFill>
        </a:ln>
      </c:spPr>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735371079687E-2"/>
          <c:y val="4.0781249999999998E-2"/>
          <c:w val="0.91527408759618689"/>
          <c:h val="0.84456698597149327"/>
        </c:manualLayout>
      </c:layout>
      <c:stockChart>
        <c:ser>
          <c:idx val="0"/>
          <c:order val="0"/>
          <c:tx>
            <c:strRef>
              <c:f>Sheet1!$B$1</c:f>
              <c:strCache>
                <c:ptCount val="1"/>
                <c:pt idx="0">
                  <c:v>Max</c:v>
                </c:pt>
              </c:strCache>
            </c:strRef>
          </c:tx>
          <c:spPr>
            <a:ln w="25400">
              <a:noFill/>
            </a:ln>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3.4</c:v>
                </c:pt>
                <c:pt idx="1">
                  <c:v>3.37</c:v>
                </c:pt>
                <c:pt idx="2">
                  <c:v>3.43</c:v>
                </c:pt>
                <c:pt idx="3">
                  <c:v>3.65</c:v>
                </c:pt>
                <c:pt idx="4">
                  <c:v>4</c:v>
                </c:pt>
                <c:pt idx="5">
                  <c:v>4.07</c:v>
                </c:pt>
                <c:pt idx="6">
                  <c:v>3.96</c:v>
                </c:pt>
                <c:pt idx="7">
                  <c:v>3.87</c:v>
                </c:pt>
                <c:pt idx="8">
                  <c:v>4.0199999999999996</c:v>
                </c:pt>
                <c:pt idx="9">
                  <c:v>3.89</c:v>
                </c:pt>
                <c:pt idx="10">
                  <c:v>4.17</c:v>
                </c:pt>
                <c:pt idx="11">
                  <c:v>4.24</c:v>
                </c:pt>
                <c:pt idx="12">
                  <c:v>4.26</c:v>
                </c:pt>
                <c:pt idx="13">
                  <c:v>4.42</c:v>
                </c:pt>
                <c:pt idx="14">
                  <c:v>4.63</c:v>
                </c:pt>
                <c:pt idx="15">
                  <c:v>5.01</c:v>
                </c:pt>
                <c:pt idx="16">
                  <c:v>4.92</c:v>
                </c:pt>
                <c:pt idx="17">
                  <c:v>5.07</c:v>
                </c:pt>
                <c:pt idx="18">
                  <c:v>5.61</c:v>
                </c:pt>
                <c:pt idx="19">
                  <c:v>6.08</c:v>
                </c:pt>
                <c:pt idx="20">
                  <c:v>6.2</c:v>
                </c:pt>
                <c:pt idx="21">
                  <c:v>6.44</c:v>
                </c:pt>
                <c:pt idx="22">
                  <c:v>6.9</c:v>
                </c:pt>
                <c:pt idx="23">
                  <c:v>7.09</c:v>
                </c:pt>
                <c:pt idx="24">
                  <c:v>7.13</c:v>
                </c:pt>
              </c:numCache>
            </c:numRef>
          </c:val>
          <c:smooth val="0"/>
        </c:ser>
        <c:ser>
          <c:idx val="1"/>
          <c:order val="1"/>
          <c:tx>
            <c:strRef>
              <c:f>Sheet1!$C$1</c:f>
              <c:strCache>
                <c:ptCount val="1"/>
                <c:pt idx="0">
                  <c:v>Min</c:v>
                </c:pt>
              </c:strCache>
            </c:strRef>
          </c:tx>
          <c:spPr>
            <a:ln w="28575">
              <a:noFill/>
            </a:ln>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Sheet1!$C$2:$C$26</c:f>
              <c:numCache>
                <c:formatCode>_(* #,##0.00_);_(* \(#,##0.00\);_(* "-"??_);_(@_)</c:formatCode>
                <c:ptCount val="25"/>
                <c:pt idx="0">
                  <c:v>9.48</c:v>
                </c:pt>
                <c:pt idx="1">
                  <c:v>10.17</c:v>
                </c:pt>
                <c:pt idx="2">
                  <c:v>10.3</c:v>
                </c:pt>
                <c:pt idx="3">
                  <c:v>10.85</c:v>
                </c:pt>
                <c:pt idx="4">
                  <c:v>11.32</c:v>
                </c:pt>
                <c:pt idx="5">
                  <c:v>11.72</c:v>
                </c:pt>
                <c:pt idx="6">
                  <c:v>12.12</c:v>
                </c:pt>
                <c:pt idx="7">
                  <c:v>12.49</c:v>
                </c:pt>
                <c:pt idx="8">
                  <c:v>11.93</c:v>
                </c:pt>
                <c:pt idx="9">
                  <c:v>11.97</c:v>
                </c:pt>
                <c:pt idx="10">
                  <c:v>14.03</c:v>
                </c:pt>
                <c:pt idx="11">
                  <c:v>14.05</c:v>
                </c:pt>
                <c:pt idx="12">
                  <c:v>13.39</c:v>
                </c:pt>
                <c:pt idx="13">
                  <c:v>14.47</c:v>
                </c:pt>
                <c:pt idx="14">
                  <c:v>15.7</c:v>
                </c:pt>
                <c:pt idx="15">
                  <c:v>18.329999999999998</c:v>
                </c:pt>
                <c:pt idx="16">
                  <c:v>20.72</c:v>
                </c:pt>
                <c:pt idx="17">
                  <c:v>21.29</c:v>
                </c:pt>
                <c:pt idx="18">
                  <c:v>29.2</c:v>
                </c:pt>
                <c:pt idx="19">
                  <c:v>21.21</c:v>
                </c:pt>
                <c:pt idx="20">
                  <c:v>25.12</c:v>
                </c:pt>
                <c:pt idx="21">
                  <c:v>31.59</c:v>
                </c:pt>
                <c:pt idx="22">
                  <c:v>34.04</c:v>
                </c:pt>
                <c:pt idx="23">
                  <c:v>33.26</c:v>
                </c:pt>
                <c:pt idx="24">
                  <c:v>33.43</c:v>
                </c:pt>
              </c:numCache>
            </c:numRef>
          </c:val>
          <c:smooth val="0"/>
        </c:ser>
        <c:ser>
          <c:idx val="2"/>
          <c:order val="2"/>
          <c:tx>
            <c:strRef>
              <c:f>Sheet1!$D$1</c:f>
              <c:strCache>
                <c:ptCount val="1"/>
                <c:pt idx="0">
                  <c:v>Avg</c:v>
                </c:pt>
              </c:strCache>
            </c:strRef>
          </c:tx>
          <c:spPr>
            <a:ln w="28575">
              <a:noFill/>
            </a:ln>
          </c:spPr>
          <c:marker>
            <c:symbol val="dot"/>
            <c:size val="15"/>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Sheet1!$D$2:$D$26</c:f>
              <c:numCache>
                <c:formatCode>General</c:formatCode>
                <c:ptCount val="25"/>
                <c:pt idx="0">
                  <c:v>6.4737254901960757</c:v>
                </c:pt>
                <c:pt idx="1">
                  <c:v>6.6466666666666638</c:v>
                </c:pt>
                <c:pt idx="2">
                  <c:v>6.7358823529411769</c:v>
                </c:pt>
                <c:pt idx="3">
                  <c:v>6.8813725490196074</c:v>
                </c:pt>
                <c:pt idx="4">
                  <c:v>6.8913725490196089</c:v>
                </c:pt>
                <c:pt idx="5">
                  <c:v>6.9123529411764713</c:v>
                </c:pt>
                <c:pt idx="6">
                  <c:v>6.9131372549019598</c:v>
                </c:pt>
                <c:pt idx="7">
                  <c:v>6.9119607843137265</c:v>
                </c:pt>
                <c:pt idx="8">
                  <c:v>6.8313725490196067</c:v>
                </c:pt>
                <c:pt idx="9">
                  <c:v>6.72</c:v>
                </c:pt>
                <c:pt idx="10">
                  <c:v>6.8794117647058792</c:v>
                </c:pt>
                <c:pt idx="11">
                  <c:v>7.2545098039215672</c:v>
                </c:pt>
                <c:pt idx="12">
                  <c:v>7.152549019607843</c:v>
                </c:pt>
                <c:pt idx="13">
                  <c:v>7.3527450980392155</c:v>
                </c:pt>
                <c:pt idx="14">
                  <c:v>7.5647058823529401</c:v>
                </c:pt>
                <c:pt idx="15">
                  <c:v>8.1123529411764714</c:v>
                </c:pt>
                <c:pt idx="16">
                  <c:v>8.8654901960784294</c:v>
                </c:pt>
                <c:pt idx="17">
                  <c:v>9.2105882352941197</c:v>
                </c:pt>
                <c:pt idx="18">
                  <c:v>10.00470588235294</c:v>
                </c:pt>
                <c:pt idx="19">
                  <c:v>9.9488235294117651</c:v>
                </c:pt>
                <c:pt idx="20">
                  <c:v>10.107647058823527</c:v>
                </c:pt>
                <c:pt idx="21">
                  <c:v>10.331999999999999</c:v>
                </c:pt>
                <c:pt idx="22">
                  <c:v>10.349607843137255</c:v>
                </c:pt>
                <c:pt idx="23">
                  <c:v>10.638431372549016</c:v>
                </c:pt>
                <c:pt idx="24">
                  <c:v>10.968627450980394</c:v>
                </c:pt>
              </c:numCache>
            </c:numRef>
          </c:val>
          <c:smooth val="0"/>
        </c:ser>
        <c:dLbls>
          <c:showLegendKey val="0"/>
          <c:showVal val="0"/>
          <c:showCatName val="0"/>
          <c:showSerName val="0"/>
          <c:showPercent val="0"/>
          <c:showBubbleSize val="0"/>
        </c:dLbls>
        <c:hiLowLines>
          <c:spPr>
            <a:ln w="133350">
              <a:solidFill>
                <a:srgbClr val="17003A"/>
              </a:solidFill>
            </a:ln>
          </c:spPr>
        </c:hiLowLines>
        <c:axId val="177294960"/>
        <c:axId val="172761488"/>
      </c:stockChart>
      <c:catAx>
        <c:axId val="177294960"/>
        <c:scaling>
          <c:orientation val="minMax"/>
        </c:scaling>
        <c:delete val="0"/>
        <c:axPos val="b"/>
        <c:numFmt formatCode="General" sourceLinked="1"/>
        <c:majorTickMark val="out"/>
        <c:minorTickMark val="none"/>
        <c:tickLblPos val="nextTo"/>
        <c:crossAx val="172761488"/>
        <c:crosses val="autoZero"/>
        <c:auto val="1"/>
        <c:lblAlgn val="ctr"/>
        <c:lblOffset val="100"/>
        <c:tickLblSkip val="2"/>
        <c:noMultiLvlLbl val="0"/>
      </c:catAx>
      <c:valAx>
        <c:axId val="172761488"/>
        <c:scaling>
          <c:orientation val="minMax"/>
        </c:scaling>
        <c:delete val="0"/>
        <c:axPos val="l"/>
        <c:majorGridlines/>
        <c:numFmt formatCode="#,##0" sourceLinked="0"/>
        <c:majorTickMark val="out"/>
        <c:minorTickMark val="none"/>
        <c:tickLblPos val="nextTo"/>
        <c:crossAx val="177294960"/>
        <c:crosses val="autoZero"/>
        <c:crossBetween val="between"/>
      </c:valAx>
      <c:spPr>
        <a:solidFill>
          <a:schemeClr val="bg1"/>
        </a:solidFill>
        <a:ln>
          <a:solidFill>
            <a:schemeClr val="bg1">
              <a:lumMod val="50000"/>
            </a:schemeClr>
          </a:solidFill>
        </a:ln>
      </c:spPr>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735371079687E-2"/>
          <c:y val="4.0781249999999998E-2"/>
          <c:w val="0.92359821913324713"/>
          <c:h val="0.84456698597149327"/>
        </c:manualLayout>
      </c:layout>
      <c:lineChart>
        <c:grouping val="standard"/>
        <c:varyColors val="0"/>
        <c:ser>
          <c:idx val="0"/>
          <c:order val="0"/>
          <c:tx>
            <c:strRef>
              <c:f>Sheet1!$B$1</c:f>
              <c:strCache>
                <c:ptCount val="1"/>
                <c:pt idx="0">
                  <c:v>Electric</c:v>
                </c:pt>
              </c:strCache>
            </c:strRef>
          </c:tx>
          <c:spPr>
            <a:ln w="38100">
              <a:solidFill>
                <a:srgbClr val="17003A"/>
              </a:solidFill>
            </a:ln>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0.34847025693144612</c:v>
                </c:pt>
                <c:pt idx="1">
                  <c:v>0.45479450496438129</c:v>
                </c:pt>
                <c:pt idx="2">
                  <c:v>0.52352204972954464</c:v>
                </c:pt>
                <c:pt idx="3">
                  <c:v>0.66398836646485071</c:v>
                </c:pt>
                <c:pt idx="4">
                  <c:v>0.78300600415566246</c:v>
                </c:pt>
                <c:pt idx="5">
                  <c:v>0.88509145698839276</c:v>
                </c:pt>
                <c:pt idx="6">
                  <c:v>0.93929402083295155</c:v>
                </c:pt>
                <c:pt idx="7">
                  <c:v>0.97367315609078287</c:v>
                </c:pt>
                <c:pt idx="8">
                  <c:v>0.95885201240585216</c:v>
                </c:pt>
                <c:pt idx="9">
                  <c:v>1.040807725490809</c:v>
                </c:pt>
                <c:pt idx="10">
                  <c:v>1.3195877649751238</c:v>
                </c:pt>
                <c:pt idx="11">
                  <c:v>1.2254564513166653</c:v>
                </c:pt>
                <c:pt idx="12">
                  <c:v>1.2852025772399964</c:v>
                </c:pt>
                <c:pt idx="13">
                  <c:v>1.3643940948720057</c:v>
                </c:pt>
                <c:pt idx="14">
                  <c:v>1.4660782946547954</c:v>
                </c:pt>
                <c:pt idx="15">
                  <c:v>1.6131840541604123</c:v>
                </c:pt>
                <c:pt idx="16">
                  <c:v>1.4629077605709504</c:v>
                </c:pt>
                <c:pt idx="17">
                  <c:v>1.3823444862062415</c:v>
                </c:pt>
                <c:pt idx="18">
                  <c:v>2.24793246906474</c:v>
                </c:pt>
                <c:pt idx="19">
                  <c:v>1.2768907737204975</c:v>
                </c:pt>
                <c:pt idx="20">
                  <c:v>1.9366464282879812</c:v>
                </c:pt>
                <c:pt idx="21">
                  <c:v>3.1922549606007027</c:v>
                </c:pt>
                <c:pt idx="22">
                  <c:v>3.9168927016747928</c:v>
                </c:pt>
                <c:pt idx="23">
                  <c:v>3.7749716193392464</c:v>
                </c:pt>
                <c:pt idx="24">
                  <c:v>3.4225775988198839</c:v>
                </c:pt>
              </c:numCache>
            </c:numRef>
          </c:val>
          <c:smooth val="0"/>
        </c:ser>
        <c:dLbls>
          <c:showLegendKey val="0"/>
          <c:showVal val="0"/>
          <c:showCatName val="0"/>
          <c:showSerName val="0"/>
          <c:showPercent val="0"/>
          <c:showBubbleSize val="0"/>
        </c:dLbls>
        <c:smooth val="0"/>
        <c:axId val="176640360"/>
        <c:axId val="350706096"/>
      </c:lineChart>
      <c:catAx>
        <c:axId val="176640360"/>
        <c:scaling>
          <c:orientation val="minMax"/>
        </c:scaling>
        <c:delete val="0"/>
        <c:axPos val="b"/>
        <c:numFmt formatCode="General" sourceLinked="1"/>
        <c:majorTickMark val="out"/>
        <c:minorTickMark val="none"/>
        <c:tickLblPos val="nextTo"/>
        <c:crossAx val="350706096"/>
        <c:crosses val="autoZero"/>
        <c:auto val="1"/>
        <c:lblAlgn val="ctr"/>
        <c:lblOffset val="100"/>
        <c:tickLblSkip val="2"/>
        <c:noMultiLvlLbl val="0"/>
      </c:catAx>
      <c:valAx>
        <c:axId val="350706096"/>
        <c:scaling>
          <c:orientation val="minMax"/>
        </c:scaling>
        <c:delete val="0"/>
        <c:axPos val="l"/>
        <c:majorGridlines/>
        <c:numFmt formatCode="#,##0.0" sourceLinked="0"/>
        <c:majorTickMark val="out"/>
        <c:minorTickMark val="none"/>
        <c:tickLblPos val="nextTo"/>
        <c:crossAx val="176640360"/>
        <c:crosses val="autoZero"/>
        <c:crossBetween val="between"/>
      </c:valAx>
      <c:spPr>
        <a:solidFill>
          <a:schemeClr val="bg1"/>
        </a:solidFill>
        <a:ln>
          <a:solidFill>
            <a:schemeClr val="bg1">
              <a:lumMod val="50000"/>
            </a:schemeClr>
          </a:solidFill>
        </a:ln>
      </c:spPr>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735371079687E-2"/>
          <c:y val="4.0781249999999998E-2"/>
          <c:w val="0.91527408759618689"/>
          <c:h val="0.84456698597149327"/>
        </c:manualLayout>
      </c:layout>
      <c:lineChart>
        <c:grouping val="standard"/>
        <c:varyColors val="0"/>
        <c:ser>
          <c:idx val="0"/>
          <c:order val="0"/>
          <c:tx>
            <c:strRef>
              <c:f>Sheet1!$B$1</c:f>
              <c:strCache>
                <c:ptCount val="1"/>
                <c:pt idx="0">
                  <c:v>Electric</c:v>
                </c:pt>
              </c:strCache>
            </c:strRef>
          </c:tx>
          <c:spPr>
            <a:ln w="38100">
              <a:solidFill>
                <a:srgbClr val="17003A"/>
              </a:solidFill>
            </a:ln>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0.24626075505021711</c:v>
                </c:pt>
                <c:pt idx="1">
                  <c:v>0.26284513233744577</c:v>
                </c:pt>
                <c:pt idx="2">
                  <c:v>0.27400531266699041</c:v>
                </c:pt>
                <c:pt idx="3">
                  <c:v>0.28398071326555141</c:v>
                </c:pt>
                <c:pt idx="4">
                  <c:v>0.28713748120545735</c:v>
                </c:pt>
                <c:pt idx="5">
                  <c:v>0.2996292674048005</c:v>
                </c:pt>
                <c:pt idx="6">
                  <c:v>0.30664237625787444</c:v>
                </c:pt>
                <c:pt idx="7">
                  <c:v>0.31505693053310296</c:v>
                </c:pt>
                <c:pt idx="8">
                  <c:v>0.29538022243555928</c:v>
                </c:pt>
                <c:pt idx="9">
                  <c:v>0.29044127302818251</c:v>
                </c:pt>
                <c:pt idx="10">
                  <c:v>0.30939125722631916</c:v>
                </c:pt>
                <c:pt idx="11">
                  <c:v>0.30793567762647484</c:v>
                </c:pt>
                <c:pt idx="12">
                  <c:v>0.29003110653409547</c:v>
                </c:pt>
                <c:pt idx="13">
                  <c:v>0.29726685496635874</c:v>
                </c:pt>
                <c:pt idx="14">
                  <c:v>0.30117085662560739</c:v>
                </c:pt>
                <c:pt idx="15">
                  <c:v>0.32865899112276215</c:v>
                </c:pt>
                <c:pt idx="16">
                  <c:v>0.36952342443272579</c:v>
                </c:pt>
                <c:pt idx="17">
                  <c:v>0.37027373668327274</c:v>
                </c:pt>
                <c:pt idx="18">
                  <c:v>0.42008285610928581</c:v>
                </c:pt>
                <c:pt idx="19">
                  <c:v>0.3418520891523889</c:v>
                </c:pt>
                <c:pt idx="20">
                  <c:v>0.35050039677637035</c:v>
                </c:pt>
                <c:pt idx="21">
                  <c:v>0.39300238313961122</c:v>
                </c:pt>
                <c:pt idx="22">
                  <c:v>0.4027835281215017</c:v>
                </c:pt>
                <c:pt idx="23">
                  <c:v>0.37967315681188496</c:v>
                </c:pt>
                <c:pt idx="24">
                  <c:v>0.38066495623819568</c:v>
                </c:pt>
              </c:numCache>
            </c:numRef>
          </c:val>
          <c:smooth val="0"/>
        </c:ser>
        <c:dLbls>
          <c:showLegendKey val="0"/>
          <c:showVal val="0"/>
          <c:showCatName val="0"/>
          <c:showSerName val="0"/>
          <c:showPercent val="0"/>
          <c:showBubbleSize val="0"/>
        </c:dLbls>
        <c:smooth val="0"/>
        <c:axId val="350699824"/>
        <c:axId val="350699040"/>
      </c:lineChart>
      <c:catAx>
        <c:axId val="350699824"/>
        <c:scaling>
          <c:orientation val="minMax"/>
        </c:scaling>
        <c:delete val="0"/>
        <c:axPos val="b"/>
        <c:numFmt formatCode="General" sourceLinked="1"/>
        <c:majorTickMark val="out"/>
        <c:minorTickMark val="none"/>
        <c:tickLblPos val="nextTo"/>
        <c:crossAx val="350699040"/>
        <c:crosses val="autoZero"/>
        <c:auto val="1"/>
        <c:lblAlgn val="ctr"/>
        <c:lblOffset val="100"/>
        <c:tickLblSkip val="2"/>
        <c:noMultiLvlLbl val="0"/>
      </c:catAx>
      <c:valAx>
        <c:axId val="350699040"/>
        <c:scaling>
          <c:orientation val="minMax"/>
        </c:scaling>
        <c:delete val="0"/>
        <c:axPos val="l"/>
        <c:majorGridlines/>
        <c:numFmt formatCode="#,##0.00" sourceLinked="0"/>
        <c:majorTickMark val="out"/>
        <c:minorTickMark val="none"/>
        <c:tickLblPos val="nextTo"/>
        <c:crossAx val="350699824"/>
        <c:crosses val="autoZero"/>
        <c:crossBetween val="between"/>
      </c:valAx>
      <c:spPr>
        <a:solidFill>
          <a:schemeClr val="bg1"/>
        </a:solidFill>
        <a:ln>
          <a:solidFill>
            <a:schemeClr val="bg1">
              <a:lumMod val="50000"/>
            </a:schemeClr>
          </a:solidFill>
        </a:ln>
      </c:spPr>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735371079687E-2"/>
          <c:y val="4.0781249999999998E-2"/>
          <c:w val="0.92359821913324713"/>
          <c:h val="0.84456698597149327"/>
        </c:manualLayout>
      </c:layout>
      <c:lineChart>
        <c:grouping val="standard"/>
        <c:varyColors val="0"/>
        <c:ser>
          <c:idx val="0"/>
          <c:order val="0"/>
          <c:tx>
            <c:strRef>
              <c:f>Sheet1!$B$1</c:f>
              <c:strCache>
                <c:ptCount val="1"/>
                <c:pt idx="0">
                  <c:v>Electric</c:v>
                </c:pt>
              </c:strCache>
            </c:strRef>
          </c:tx>
          <c:spPr>
            <a:ln w="38100">
              <a:solidFill>
                <a:srgbClr val="17003A"/>
              </a:solidFill>
            </a:ln>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0.4453371418811668</c:v>
                </c:pt>
                <c:pt idx="1">
                  <c:v>0.44107902271726818</c:v>
                </c:pt>
                <c:pt idx="2">
                  <c:v>0.43931126348039284</c:v>
                </c:pt>
                <c:pt idx="3">
                  <c:v>0.45415983226153278</c:v>
                </c:pt>
                <c:pt idx="4">
                  <c:v>0.45689432393380663</c:v>
                </c:pt>
                <c:pt idx="5">
                  <c:v>0.45477671165763633</c:v>
                </c:pt>
                <c:pt idx="6">
                  <c:v>0.45901921092581355</c:v>
                </c:pt>
                <c:pt idx="7">
                  <c:v>0.47718976172560801</c:v>
                </c:pt>
                <c:pt idx="8">
                  <c:v>0.51579432222570443</c:v>
                </c:pt>
                <c:pt idx="9">
                  <c:v>0.54566833312947316</c:v>
                </c:pt>
                <c:pt idx="10">
                  <c:v>0.55078501830126403</c:v>
                </c:pt>
                <c:pt idx="11">
                  <c:v>0.54906921448282919</c:v>
                </c:pt>
                <c:pt idx="12">
                  <c:v>0.50754263435097957</c:v>
                </c:pt>
                <c:pt idx="13">
                  <c:v>0.50826959695275142</c:v>
                </c:pt>
                <c:pt idx="14">
                  <c:v>0.50970917826278683</c:v>
                </c:pt>
                <c:pt idx="15">
                  <c:v>0.50120830326834642</c:v>
                </c:pt>
                <c:pt idx="16">
                  <c:v>0.48910967871786104</c:v>
                </c:pt>
                <c:pt idx="17">
                  <c:v>0.49785491934784215</c:v>
                </c:pt>
                <c:pt idx="18">
                  <c:v>0.47424945604401625</c:v>
                </c:pt>
                <c:pt idx="19">
                  <c:v>0.43505566250071881</c:v>
                </c:pt>
                <c:pt idx="20">
                  <c:v>0.45689289551586598</c:v>
                </c:pt>
                <c:pt idx="21">
                  <c:v>0.43325037375154135</c:v>
                </c:pt>
                <c:pt idx="22">
                  <c:v>0.4076086042394052</c:v>
                </c:pt>
                <c:pt idx="23">
                  <c:v>0.42259233681910408</c:v>
                </c:pt>
                <c:pt idx="24">
                  <c:v>0.4208611864438957</c:v>
                </c:pt>
              </c:numCache>
            </c:numRef>
          </c:val>
          <c:smooth val="0"/>
        </c:ser>
        <c:dLbls>
          <c:showLegendKey val="0"/>
          <c:showVal val="0"/>
          <c:showCatName val="0"/>
          <c:showSerName val="0"/>
          <c:showPercent val="0"/>
          <c:showBubbleSize val="0"/>
        </c:dLbls>
        <c:smooth val="0"/>
        <c:axId val="350704136"/>
        <c:axId val="350699432"/>
      </c:lineChart>
      <c:catAx>
        <c:axId val="350704136"/>
        <c:scaling>
          <c:orientation val="minMax"/>
        </c:scaling>
        <c:delete val="0"/>
        <c:axPos val="b"/>
        <c:numFmt formatCode="General" sourceLinked="1"/>
        <c:majorTickMark val="out"/>
        <c:minorTickMark val="none"/>
        <c:tickLblPos val="nextTo"/>
        <c:crossAx val="350699432"/>
        <c:crosses val="autoZero"/>
        <c:auto val="1"/>
        <c:lblAlgn val="ctr"/>
        <c:lblOffset val="100"/>
        <c:tickLblSkip val="2"/>
        <c:noMultiLvlLbl val="0"/>
      </c:catAx>
      <c:valAx>
        <c:axId val="350699432"/>
        <c:scaling>
          <c:orientation val="minMax"/>
        </c:scaling>
        <c:delete val="0"/>
        <c:axPos val="l"/>
        <c:majorGridlines/>
        <c:numFmt formatCode="0%" sourceLinked="0"/>
        <c:majorTickMark val="out"/>
        <c:minorTickMark val="none"/>
        <c:tickLblPos val="nextTo"/>
        <c:crossAx val="350704136"/>
        <c:crosses val="autoZero"/>
        <c:crossBetween val="between"/>
      </c:valAx>
      <c:spPr>
        <a:solidFill>
          <a:schemeClr val="bg1"/>
        </a:solidFill>
        <a:ln>
          <a:solidFill>
            <a:schemeClr val="bg1">
              <a:lumMod val="50000"/>
            </a:schemeClr>
          </a:solidFill>
        </a:ln>
      </c:spPr>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735371079687E-2"/>
          <c:y val="4.0781249999999998E-2"/>
          <c:w val="0.92359821913324713"/>
          <c:h val="0.84456698597149327"/>
        </c:manualLayout>
      </c:layout>
      <c:lineChart>
        <c:grouping val="standard"/>
        <c:varyColors val="0"/>
        <c:ser>
          <c:idx val="0"/>
          <c:order val="0"/>
          <c:tx>
            <c:strRef>
              <c:f>Sheet1!$B$1</c:f>
              <c:strCache>
                <c:ptCount val="1"/>
                <c:pt idx="0">
                  <c:v>Electric</c:v>
                </c:pt>
              </c:strCache>
            </c:strRef>
          </c:tx>
          <c:spPr>
            <a:ln w="38100">
              <a:solidFill>
                <a:srgbClr val="17003A"/>
              </a:solidFill>
            </a:ln>
          </c:spPr>
          <c:marker>
            <c:symbol val="none"/>
          </c:marker>
          <c:cat>
            <c:numRef>
              <c:f>Sheet1!$A$2:$A$317</c:f>
              <c:numCache>
                <c:formatCode>General</c:formatCode>
                <c:ptCount val="31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numCache>
            </c:numRef>
          </c:cat>
          <c:val>
            <c:numRef>
              <c:f>Sheet1!$B$2:$B$317</c:f>
              <c:numCache>
                <c:formatCode>General</c:formatCode>
                <c:ptCount val="316"/>
                <c:pt idx="0">
                  <c:v>88.885499999999993</c:v>
                </c:pt>
                <c:pt idx="1">
                  <c:v>88.430300000000003</c:v>
                </c:pt>
                <c:pt idx="2">
                  <c:v>89.213999999999999</c:v>
                </c:pt>
                <c:pt idx="3">
                  <c:v>88.767499999999998</c:v>
                </c:pt>
                <c:pt idx="4">
                  <c:v>89.039900000000003</c:v>
                </c:pt>
                <c:pt idx="5">
                  <c:v>89.597800000000007</c:v>
                </c:pt>
                <c:pt idx="6">
                  <c:v>89.342699999999994</c:v>
                </c:pt>
                <c:pt idx="7">
                  <c:v>90.080500000000001</c:v>
                </c:pt>
                <c:pt idx="8">
                  <c:v>91.258300000000006</c:v>
                </c:pt>
                <c:pt idx="9">
                  <c:v>89.953100000000006</c:v>
                </c:pt>
                <c:pt idx="10">
                  <c:v>88.028300000000002</c:v>
                </c:pt>
                <c:pt idx="11">
                  <c:v>88.204300000000003</c:v>
                </c:pt>
                <c:pt idx="12">
                  <c:v>89.081000000000003</c:v>
                </c:pt>
                <c:pt idx="13">
                  <c:v>87.639700000000005</c:v>
                </c:pt>
                <c:pt idx="14">
                  <c:v>88.397000000000006</c:v>
                </c:pt>
                <c:pt idx="15">
                  <c:v>88.700100000000006</c:v>
                </c:pt>
                <c:pt idx="16">
                  <c:v>92.618799999999993</c:v>
                </c:pt>
                <c:pt idx="17">
                  <c:v>92.8416</c:v>
                </c:pt>
                <c:pt idx="18">
                  <c:v>91.101600000000005</c:v>
                </c:pt>
                <c:pt idx="19">
                  <c:v>90.485799999999998</c:v>
                </c:pt>
                <c:pt idx="20">
                  <c:v>89.929000000000002</c:v>
                </c:pt>
                <c:pt idx="21">
                  <c:v>89.685699999999997</c:v>
                </c:pt>
                <c:pt idx="22">
                  <c:v>89.768299999999996</c:v>
                </c:pt>
                <c:pt idx="23">
                  <c:v>87.889899999999997</c:v>
                </c:pt>
                <c:pt idx="24">
                  <c:v>87.628900000000002</c:v>
                </c:pt>
                <c:pt idx="25">
                  <c:v>88.240200000000002</c:v>
                </c:pt>
                <c:pt idx="26">
                  <c:v>87.891000000000005</c:v>
                </c:pt>
                <c:pt idx="27">
                  <c:v>89.177300000000002</c:v>
                </c:pt>
                <c:pt idx="28">
                  <c:v>87.822500000000005</c:v>
                </c:pt>
                <c:pt idx="29">
                  <c:v>86.388099999999994</c:v>
                </c:pt>
                <c:pt idx="30">
                  <c:v>86.746499999999997</c:v>
                </c:pt>
                <c:pt idx="31">
                  <c:v>86.363900000000001</c:v>
                </c:pt>
                <c:pt idx="32">
                  <c:v>87.936300000000003</c:v>
                </c:pt>
                <c:pt idx="33">
                  <c:v>89.464200000000005</c:v>
                </c:pt>
                <c:pt idx="34">
                  <c:v>90.084699999999998</c:v>
                </c:pt>
                <c:pt idx="35">
                  <c:v>91.265100000000004</c:v>
                </c:pt>
                <c:pt idx="36">
                  <c:v>88.373500000000007</c:v>
                </c:pt>
                <c:pt idx="37">
                  <c:v>90.351500000000001</c:v>
                </c:pt>
                <c:pt idx="38">
                  <c:v>90.668599999999998</c:v>
                </c:pt>
                <c:pt idx="39">
                  <c:v>89.756799999999998</c:v>
                </c:pt>
                <c:pt idx="40">
                  <c:v>88.412000000000006</c:v>
                </c:pt>
                <c:pt idx="41">
                  <c:v>89.545400000000001</c:v>
                </c:pt>
                <c:pt idx="42">
                  <c:v>90.814999999999998</c:v>
                </c:pt>
                <c:pt idx="43">
                  <c:v>91.320899999999995</c:v>
                </c:pt>
                <c:pt idx="44">
                  <c:v>89.617999999999995</c:v>
                </c:pt>
                <c:pt idx="45">
                  <c:v>88.370599999999996</c:v>
                </c:pt>
                <c:pt idx="46">
                  <c:v>89.185000000000002</c:v>
                </c:pt>
                <c:pt idx="47">
                  <c:v>89.698700000000002</c:v>
                </c:pt>
                <c:pt idx="48">
                  <c:v>91.475899999999996</c:v>
                </c:pt>
                <c:pt idx="49">
                  <c:v>90.192099999999996</c:v>
                </c:pt>
                <c:pt idx="50">
                  <c:v>89.540800000000004</c:v>
                </c:pt>
                <c:pt idx="51">
                  <c:v>89.308199999999999</c:v>
                </c:pt>
                <c:pt idx="52">
                  <c:v>88.2864</c:v>
                </c:pt>
                <c:pt idx="53">
                  <c:v>91.986999999999995</c:v>
                </c:pt>
                <c:pt idx="54">
                  <c:v>89.874700000000004</c:v>
                </c:pt>
                <c:pt idx="55">
                  <c:v>88.775999999999996</c:v>
                </c:pt>
                <c:pt idx="56">
                  <c:v>88.913799999999995</c:v>
                </c:pt>
                <c:pt idx="57">
                  <c:v>89.459199999999996</c:v>
                </c:pt>
                <c:pt idx="58">
                  <c:v>89.405199999999994</c:v>
                </c:pt>
                <c:pt idx="59">
                  <c:v>89.005399999999995</c:v>
                </c:pt>
                <c:pt idx="60">
                  <c:v>89.218900000000005</c:v>
                </c:pt>
                <c:pt idx="61">
                  <c:v>89.556799999999996</c:v>
                </c:pt>
                <c:pt idx="62">
                  <c:v>89.766000000000005</c:v>
                </c:pt>
                <c:pt idx="63">
                  <c:v>90.216800000000006</c:v>
                </c:pt>
                <c:pt idx="64">
                  <c:v>90.904200000000003</c:v>
                </c:pt>
                <c:pt idx="65">
                  <c:v>90.712000000000003</c:v>
                </c:pt>
                <c:pt idx="66">
                  <c:v>91.275499999999994</c:v>
                </c:pt>
                <c:pt idx="67">
                  <c:v>95.698099999999997</c:v>
                </c:pt>
                <c:pt idx="68">
                  <c:v>90.891800000000003</c:v>
                </c:pt>
                <c:pt idx="69">
                  <c:v>91.576700000000002</c:v>
                </c:pt>
                <c:pt idx="70">
                  <c:v>91.131299999999996</c:v>
                </c:pt>
                <c:pt idx="71">
                  <c:v>91.609399999999994</c:v>
                </c:pt>
                <c:pt idx="72">
                  <c:v>92.637799999999999</c:v>
                </c:pt>
                <c:pt idx="73">
                  <c:v>93.624499999999998</c:v>
                </c:pt>
                <c:pt idx="74">
                  <c:v>93.404899999999998</c:v>
                </c:pt>
                <c:pt idx="75">
                  <c:v>92.300799999999995</c:v>
                </c:pt>
                <c:pt idx="76">
                  <c:v>93.634299999999996</c:v>
                </c:pt>
                <c:pt idx="77">
                  <c:v>92.740300000000005</c:v>
                </c:pt>
                <c:pt idx="78">
                  <c:v>89.533100000000005</c:v>
                </c:pt>
                <c:pt idx="79">
                  <c:v>90.617800000000003</c:v>
                </c:pt>
                <c:pt idx="80">
                  <c:v>89.787400000000005</c:v>
                </c:pt>
                <c:pt idx="81">
                  <c:v>90.6374</c:v>
                </c:pt>
                <c:pt idx="82">
                  <c:v>91.837999999999994</c:v>
                </c:pt>
                <c:pt idx="83">
                  <c:v>91.123400000000004</c:v>
                </c:pt>
                <c:pt idx="84">
                  <c:v>92.323400000000007</c:v>
                </c:pt>
                <c:pt idx="85">
                  <c:v>91.205699999999993</c:v>
                </c:pt>
                <c:pt idx="86">
                  <c:v>89.740300000000005</c:v>
                </c:pt>
                <c:pt idx="87">
                  <c:v>91.536000000000001</c:v>
                </c:pt>
                <c:pt idx="88">
                  <c:v>88.559399999999997</c:v>
                </c:pt>
                <c:pt idx="89">
                  <c:v>89.275199999999998</c:v>
                </c:pt>
                <c:pt idx="90">
                  <c:v>91.745999999999995</c:v>
                </c:pt>
                <c:pt idx="91">
                  <c:v>91.611599999999996</c:v>
                </c:pt>
                <c:pt idx="92">
                  <c:v>92.932000000000002</c:v>
                </c:pt>
                <c:pt idx="93">
                  <c:v>94.599299999999999</c:v>
                </c:pt>
                <c:pt idx="94">
                  <c:v>93.744799999999998</c:v>
                </c:pt>
                <c:pt idx="95">
                  <c:v>93.789699999999996</c:v>
                </c:pt>
                <c:pt idx="96">
                  <c:v>90.8994</c:v>
                </c:pt>
                <c:pt idx="97">
                  <c:v>92.009200000000007</c:v>
                </c:pt>
                <c:pt idx="98">
                  <c:v>94.824700000000007</c:v>
                </c:pt>
                <c:pt idx="99">
                  <c:v>93.864599999999996</c:v>
                </c:pt>
                <c:pt idx="100">
                  <c:v>96.3626</c:v>
                </c:pt>
                <c:pt idx="101">
                  <c:v>97.580100000000002</c:v>
                </c:pt>
                <c:pt idx="102">
                  <c:v>97.034499999999994</c:v>
                </c:pt>
                <c:pt idx="103">
                  <c:v>96.699299999999994</c:v>
                </c:pt>
                <c:pt idx="104">
                  <c:v>99.087400000000002</c:v>
                </c:pt>
                <c:pt idx="105">
                  <c:v>98.430599999999998</c:v>
                </c:pt>
                <c:pt idx="106">
                  <c:v>95.485299999999995</c:v>
                </c:pt>
                <c:pt idx="107">
                  <c:v>95.753399999999999</c:v>
                </c:pt>
                <c:pt idx="108">
                  <c:v>96.637100000000004</c:v>
                </c:pt>
                <c:pt idx="109">
                  <c:v>95.5625</c:v>
                </c:pt>
                <c:pt idx="110">
                  <c:v>98.095600000000005</c:v>
                </c:pt>
                <c:pt idx="111">
                  <c:v>97.125100000000003</c:v>
                </c:pt>
                <c:pt idx="112">
                  <c:v>96.325800000000001</c:v>
                </c:pt>
                <c:pt idx="113">
                  <c:v>97.632499999999993</c:v>
                </c:pt>
                <c:pt idx="114">
                  <c:v>100.00449999999999</c:v>
                </c:pt>
                <c:pt idx="115">
                  <c:v>98.28</c:v>
                </c:pt>
                <c:pt idx="116">
                  <c:v>97.119699999999995</c:v>
                </c:pt>
                <c:pt idx="117">
                  <c:v>96.402900000000002</c:v>
                </c:pt>
                <c:pt idx="118">
                  <c:v>96.281499999999994</c:v>
                </c:pt>
                <c:pt idx="119">
                  <c:v>96.997799999999998</c:v>
                </c:pt>
                <c:pt idx="120">
                  <c:v>96.405199999999994</c:v>
                </c:pt>
                <c:pt idx="121">
                  <c:v>97.020200000000003</c:v>
                </c:pt>
                <c:pt idx="122">
                  <c:v>95.560900000000004</c:v>
                </c:pt>
                <c:pt idx="123">
                  <c:v>96.291499999999999</c:v>
                </c:pt>
                <c:pt idx="124">
                  <c:v>99.684200000000004</c:v>
                </c:pt>
                <c:pt idx="125">
                  <c:v>97.592399999999998</c:v>
                </c:pt>
                <c:pt idx="126">
                  <c:v>94.074600000000004</c:v>
                </c:pt>
                <c:pt idx="127">
                  <c:v>96.076099999999997</c:v>
                </c:pt>
                <c:pt idx="128">
                  <c:v>96.620199999999997</c:v>
                </c:pt>
                <c:pt idx="129">
                  <c:v>95.204300000000003</c:v>
                </c:pt>
                <c:pt idx="130">
                  <c:v>97.541600000000003</c:v>
                </c:pt>
                <c:pt idx="131">
                  <c:v>99.354900000000001</c:v>
                </c:pt>
                <c:pt idx="132">
                  <c:v>97.045699999999997</c:v>
                </c:pt>
                <c:pt idx="133">
                  <c:v>95.017300000000006</c:v>
                </c:pt>
                <c:pt idx="134">
                  <c:v>94.254599999999996</c:v>
                </c:pt>
                <c:pt idx="135">
                  <c:v>93.550600000000003</c:v>
                </c:pt>
                <c:pt idx="136">
                  <c:v>92.709800000000001</c:v>
                </c:pt>
                <c:pt idx="137">
                  <c:v>92.569900000000004</c:v>
                </c:pt>
                <c:pt idx="138">
                  <c:v>90.026899999999998</c:v>
                </c:pt>
                <c:pt idx="139">
                  <c:v>91.819500000000005</c:v>
                </c:pt>
                <c:pt idx="140">
                  <c:v>89.482699999999994</c:v>
                </c:pt>
                <c:pt idx="141">
                  <c:v>89.938100000000006</c:v>
                </c:pt>
                <c:pt idx="142">
                  <c:v>88.743600000000001</c:v>
                </c:pt>
                <c:pt idx="143">
                  <c:v>86.9495</c:v>
                </c:pt>
                <c:pt idx="144">
                  <c:v>88.117699999999999</c:v>
                </c:pt>
                <c:pt idx="145">
                  <c:v>88.106300000000005</c:v>
                </c:pt>
                <c:pt idx="146">
                  <c:v>89.439400000000006</c:v>
                </c:pt>
                <c:pt idx="147">
                  <c:v>91.128</c:v>
                </c:pt>
                <c:pt idx="148">
                  <c:v>89.421499999999995</c:v>
                </c:pt>
                <c:pt idx="149">
                  <c:v>89.258600000000001</c:v>
                </c:pt>
                <c:pt idx="150">
                  <c:v>90.068399999999997</c:v>
                </c:pt>
                <c:pt idx="151">
                  <c:v>87.993700000000004</c:v>
                </c:pt>
                <c:pt idx="152">
                  <c:v>89.338099999999997</c:v>
                </c:pt>
                <c:pt idx="153">
                  <c:v>89.027799999999999</c:v>
                </c:pt>
                <c:pt idx="154">
                  <c:v>87.843299999999999</c:v>
                </c:pt>
                <c:pt idx="155">
                  <c:v>87.036500000000004</c:v>
                </c:pt>
                <c:pt idx="156">
                  <c:v>88.361500000000007</c:v>
                </c:pt>
                <c:pt idx="157">
                  <c:v>89.404600000000002</c:v>
                </c:pt>
                <c:pt idx="158">
                  <c:v>86.564499999999995</c:v>
                </c:pt>
                <c:pt idx="159">
                  <c:v>86.523899999999998</c:v>
                </c:pt>
                <c:pt idx="160">
                  <c:v>85.935599999999994</c:v>
                </c:pt>
                <c:pt idx="161">
                  <c:v>83.298699999999997</c:v>
                </c:pt>
                <c:pt idx="162">
                  <c:v>85.862899999999996</c:v>
                </c:pt>
                <c:pt idx="163">
                  <c:v>86.357399999999998</c:v>
                </c:pt>
                <c:pt idx="164">
                  <c:v>85.098100000000002</c:v>
                </c:pt>
                <c:pt idx="165">
                  <c:v>85.344099999999997</c:v>
                </c:pt>
                <c:pt idx="166">
                  <c:v>85.559899999999999</c:v>
                </c:pt>
                <c:pt idx="167">
                  <c:v>86.273899999999998</c:v>
                </c:pt>
                <c:pt idx="168">
                  <c:v>87.207599999999999</c:v>
                </c:pt>
                <c:pt idx="169">
                  <c:v>87.645700000000005</c:v>
                </c:pt>
                <c:pt idx="170">
                  <c:v>85.373400000000004</c:v>
                </c:pt>
                <c:pt idx="171">
                  <c:v>86.075500000000005</c:v>
                </c:pt>
                <c:pt idx="172">
                  <c:v>87.882300000000001</c:v>
                </c:pt>
                <c:pt idx="173">
                  <c:v>85.371399999999994</c:v>
                </c:pt>
                <c:pt idx="174">
                  <c:v>83.771600000000007</c:v>
                </c:pt>
                <c:pt idx="175">
                  <c:v>81.281899999999993</c:v>
                </c:pt>
                <c:pt idx="176">
                  <c:v>85.013900000000007</c:v>
                </c:pt>
                <c:pt idx="177">
                  <c:v>85.254199999999997</c:v>
                </c:pt>
                <c:pt idx="178">
                  <c:v>85.051599999999993</c:v>
                </c:pt>
                <c:pt idx="179">
                  <c:v>86.564400000000006</c:v>
                </c:pt>
                <c:pt idx="180">
                  <c:v>84.986599999999996</c:v>
                </c:pt>
                <c:pt idx="181">
                  <c:v>84.241600000000005</c:v>
                </c:pt>
                <c:pt idx="182">
                  <c:v>86.061099999999996</c:v>
                </c:pt>
                <c:pt idx="183">
                  <c:v>84.654499999999999</c:v>
                </c:pt>
                <c:pt idx="184">
                  <c:v>83.924999999999997</c:v>
                </c:pt>
                <c:pt idx="185">
                  <c:v>87.141000000000005</c:v>
                </c:pt>
                <c:pt idx="186">
                  <c:v>87.335899999999995</c:v>
                </c:pt>
                <c:pt idx="187">
                  <c:v>87.042599999999993</c:v>
                </c:pt>
                <c:pt idx="188">
                  <c:v>88.593199999999996</c:v>
                </c:pt>
                <c:pt idx="189">
                  <c:v>87.066299999999998</c:v>
                </c:pt>
                <c:pt idx="190">
                  <c:v>86.144099999999995</c:v>
                </c:pt>
                <c:pt idx="191">
                  <c:v>87.822599999999994</c:v>
                </c:pt>
                <c:pt idx="192">
                  <c:v>82.1036</c:v>
                </c:pt>
                <c:pt idx="193">
                  <c:v>84.876800000000003</c:v>
                </c:pt>
                <c:pt idx="194">
                  <c:v>86.193299999999994</c:v>
                </c:pt>
                <c:pt idx="195">
                  <c:v>85.807699999999997</c:v>
                </c:pt>
                <c:pt idx="196">
                  <c:v>86.837100000000007</c:v>
                </c:pt>
                <c:pt idx="197">
                  <c:v>86.671300000000002</c:v>
                </c:pt>
                <c:pt idx="198">
                  <c:v>88.149000000000001</c:v>
                </c:pt>
                <c:pt idx="199">
                  <c:v>87.060599999999994</c:v>
                </c:pt>
                <c:pt idx="200">
                  <c:v>83.903099999999995</c:v>
                </c:pt>
                <c:pt idx="201">
                  <c:v>84.882599999999996</c:v>
                </c:pt>
                <c:pt idx="202">
                  <c:v>86.140100000000004</c:v>
                </c:pt>
                <c:pt idx="203">
                  <c:v>84.248400000000004</c:v>
                </c:pt>
                <c:pt idx="204">
                  <c:v>85.550700000000006</c:v>
                </c:pt>
                <c:pt idx="205">
                  <c:v>89.229399999999998</c:v>
                </c:pt>
                <c:pt idx="206">
                  <c:v>86.036900000000003</c:v>
                </c:pt>
                <c:pt idx="207">
                  <c:v>86.525300000000001</c:v>
                </c:pt>
                <c:pt idx="208">
                  <c:v>87.115399999999994</c:v>
                </c:pt>
                <c:pt idx="209">
                  <c:v>85.368799999999993</c:v>
                </c:pt>
                <c:pt idx="210">
                  <c:v>84.328599999999994</c:v>
                </c:pt>
                <c:pt idx="211">
                  <c:v>87.874399999999994</c:v>
                </c:pt>
                <c:pt idx="212">
                  <c:v>88.115899999999996</c:v>
                </c:pt>
                <c:pt idx="213">
                  <c:v>87.874099999999999</c:v>
                </c:pt>
                <c:pt idx="214">
                  <c:v>87.028999999999996</c:v>
                </c:pt>
                <c:pt idx="215">
                  <c:v>84.996799999999993</c:v>
                </c:pt>
                <c:pt idx="216">
                  <c:v>85.792900000000003</c:v>
                </c:pt>
                <c:pt idx="217">
                  <c:v>86.329099999999997</c:v>
                </c:pt>
                <c:pt idx="218">
                  <c:v>85.658600000000007</c:v>
                </c:pt>
                <c:pt idx="219">
                  <c:v>85.863</c:v>
                </c:pt>
                <c:pt idx="220">
                  <c:v>84.3429</c:v>
                </c:pt>
                <c:pt idx="221">
                  <c:v>85.915000000000006</c:v>
                </c:pt>
                <c:pt idx="222">
                  <c:v>84.735500000000002</c:v>
                </c:pt>
                <c:pt idx="223">
                  <c:v>81.250900000000001</c:v>
                </c:pt>
                <c:pt idx="224">
                  <c:v>83.125500000000002</c:v>
                </c:pt>
                <c:pt idx="225">
                  <c:v>83.240499999999997</c:v>
                </c:pt>
                <c:pt idx="226">
                  <c:v>84.434899999999999</c:v>
                </c:pt>
                <c:pt idx="227">
                  <c:v>83.776300000000006</c:v>
                </c:pt>
                <c:pt idx="228">
                  <c:v>83.440799999999996</c:v>
                </c:pt>
                <c:pt idx="229">
                  <c:v>81.258799999999994</c:v>
                </c:pt>
                <c:pt idx="230">
                  <c:v>82.152500000000003</c:v>
                </c:pt>
                <c:pt idx="231">
                  <c:v>81.331400000000002</c:v>
                </c:pt>
                <c:pt idx="232">
                  <c:v>80.458100000000002</c:v>
                </c:pt>
                <c:pt idx="233">
                  <c:v>79.356800000000007</c:v>
                </c:pt>
                <c:pt idx="234">
                  <c:v>77.990200000000002</c:v>
                </c:pt>
                <c:pt idx="235">
                  <c:v>78.819599999999994</c:v>
                </c:pt>
                <c:pt idx="236">
                  <c:v>79.726699999999994</c:v>
                </c:pt>
                <c:pt idx="237">
                  <c:v>80.419499999999999</c:v>
                </c:pt>
                <c:pt idx="238">
                  <c:v>80.038499999999999</c:v>
                </c:pt>
                <c:pt idx="239">
                  <c:v>83.248800000000003</c:v>
                </c:pt>
                <c:pt idx="240">
                  <c:v>83.568299999999994</c:v>
                </c:pt>
                <c:pt idx="241">
                  <c:v>84.735500000000002</c:v>
                </c:pt>
                <c:pt idx="242">
                  <c:v>81.835700000000003</c:v>
                </c:pt>
                <c:pt idx="243">
                  <c:v>79.838999999999999</c:v>
                </c:pt>
                <c:pt idx="244">
                  <c:v>82.636499999999998</c:v>
                </c:pt>
                <c:pt idx="245">
                  <c:v>84.110200000000006</c:v>
                </c:pt>
                <c:pt idx="246">
                  <c:v>83.222099999999998</c:v>
                </c:pt>
                <c:pt idx="247">
                  <c:v>83.207800000000006</c:v>
                </c:pt>
                <c:pt idx="248">
                  <c:v>83.336699999999993</c:v>
                </c:pt>
                <c:pt idx="249">
                  <c:v>80.384200000000007</c:v>
                </c:pt>
                <c:pt idx="250">
                  <c:v>81.417599999999993</c:v>
                </c:pt>
                <c:pt idx="251">
                  <c:v>84.680899999999994</c:v>
                </c:pt>
                <c:pt idx="252">
                  <c:v>83.190100000000001</c:v>
                </c:pt>
                <c:pt idx="253">
                  <c:v>82.062100000000001</c:v>
                </c:pt>
                <c:pt idx="254">
                  <c:v>81.528400000000005</c:v>
                </c:pt>
                <c:pt idx="255">
                  <c:v>81.268799999999999</c:v>
                </c:pt>
                <c:pt idx="256">
                  <c:v>80.148099999999999</c:v>
                </c:pt>
                <c:pt idx="257">
                  <c:v>81.536100000000005</c:v>
                </c:pt>
                <c:pt idx="258">
                  <c:v>82.895399999999995</c:v>
                </c:pt>
                <c:pt idx="259">
                  <c:v>82.590500000000006</c:v>
                </c:pt>
                <c:pt idx="260">
                  <c:v>81.072599999999994</c:v>
                </c:pt>
                <c:pt idx="261">
                  <c:v>79.697299999999998</c:v>
                </c:pt>
                <c:pt idx="262">
                  <c:v>80.178200000000004</c:v>
                </c:pt>
                <c:pt idx="263">
                  <c:v>78.560299999999998</c:v>
                </c:pt>
                <c:pt idx="264">
                  <c:v>76.872699999999995</c:v>
                </c:pt>
                <c:pt idx="265">
                  <c:v>77.027000000000001</c:v>
                </c:pt>
                <c:pt idx="266">
                  <c:v>77.346299999999999</c:v>
                </c:pt>
                <c:pt idx="267">
                  <c:v>78.869</c:v>
                </c:pt>
                <c:pt idx="268">
                  <c:v>82.255499999999998</c:v>
                </c:pt>
                <c:pt idx="269">
                  <c:v>79.568600000000004</c:v>
                </c:pt>
                <c:pt idx="270">
                  <c:v>80.994399999999999</c:v>
                </c:pt>
                <c:pt idx="271">
                  <c:v>79.955500000000001</c:v>
                </c:pt>
                <c:pt idx="272">
                  <c:v>78.302400000000006</c:v>
                </c:pt>
                <c:pt idx="273">
                  <c:v>78.859300000000005</c:v>
                </c:pt>
                <c:pt idx="274">
                  <c:v>78.750500000000002</c:v>
                </c:pt>
                <c:pt idx="275">
                  <c:v>77.182500000000005</c:v>
                </c:pt>
                <c:pt idx="276">
                  <c:v>78.087299999999999</c:v>
                </c:pt>
                <c:pt idx="277">
                  <c:v>78.132099999999994</c:v>
                </c:pt>
                <c:pt idx="278">
                  <c:v>80.201700000000002</c:v>
                </c:pt>
                <c:pt idx="279">
                  <c:v>80.338800000000006</c:v>
                </c:pt>
                <c:pt idx="280">
                  <c:v>79.010599999999997</c:v>
                </c:pt>
                <c:pt idx="281">
                  <c:v>78.441100000000006</c:v>
                </c:pt>
                <c:pt idx="282">
                  <c:v>77.974299999999999</c:v>
                </c:pt>
                <c:pt idx="283">
                  <c:v>78.173699999999997</c:v>
                </c:pt>
                <c:pt idx="284">
                  <c:v>79.293099999999995</c:v>
                </c:pt>
                <c:pt idx="285">
                  <c:v>79.964699999999993</c:v>
                </c:pt>
                <c:pt idx="286">
                  <c:v>80.748199999999997</c:v>
                </c:pt>
                <c:pt idx="287">
                  <c:v>81.946399999999997</c:v>
                </c:pt>
                <c:pt idx="288">
                  <c:v>83.2303</c:v>
                </c:pt>
                <c:pt idx="289">
                  <c:v>81.828000000000003</c:v>
                </c:pt>
                <c:pt idx="290">
                  <c:v>81.043300000000002</c:v>
                </c:pt>
                <c:pt idx="291">
                  <c:v>79.334599999999995</c:v>
                </c:pt>
                <c:pt idx="292">
                  <c:v>79.206500000000005</c:v>
                </c:pt>
                <c:pt idx="293">
                  <c:v>78.779499999999999</c:v>
                </c:pt>
                <c:pt idx="294">
                  <c:v>76.431700000000006</c:v>
                </c:pt>
                <c:pt idx="295">
                  <c:v>77.676000000000002</c:v>
                </c:pt>
                <c:pt idx="296">
                  <c:v>78.8977</c:v>
                </c:pt>
                <c:pt idx="297">
                  <c:v>79.336699999999993</c:v>
                </c:pt>
                <c:pt idx="298">
                  <c:v>81.028300000000002</c:v>
                </c:pt>
                <c:pt idx="299">
                  <c:v>79.227800000000002</c:v>
                </c:pt>
                <c:pt idx="300">
                  <c:v>79.642700000000005</c:v>
                </c:pt>
                <c:pt idx="301">
                  <c:v>82.406599999999997</c:v>
                </c:pt>
                <c:pt idx="302">
                  <c:v>79.993499999999997</c:v>
                </c:pt>
                <c:pt idx="303">
                  <c:v>78.545000000000002</c:v>
                </c:pt>
                <c:pt idx="304">
                  <c:v>78.412899999999993</c:v>
                </c:pt>
                <c:pt idx="305">
                  <c:v>79.075199999999995</c:v>
                </c:pt>
                <c:pt idx="306">
                  <c:v>78.501400000000004</c:v>
                </c:pt>
                <c:pt idx="307">
                  <c:v>79.517600000000002</c:v>
                </c:pt>
                <c:pt idx="308">
                  <c:v>80.133499999999998</c:v>
                </c:pt>
                <c:pt idx="309">
                  <c:v>78.420500000000004</c:v>
                </c:pt>
                <c:pt idx="310">
                  <c:v>76.750500000000002</c:v>
                </c:pt>
                <c:pt idx="311">
                  <c:v>75.460700000000003</c:v>
                </c:pt>
                <c:pt idx="312">
                  <c:v>77.541300000000007</c:v>
                </c:pt>
                <c:pt idx="313">
                  <c:v>76.9422</c:v>
                </c:pt>
                <c:pt idx="314">
                  <c:v>74.548599999999993</c:v>
                </c:pt>
                <c:pt idx="315">
                  <c:v>78.531999999999996</c:v>
                </c:pt>
              </c:numCache>
            </c:numRef>
          </c:val>
          <c:smooth val="0"/>
        </c:ser>
        <c:dLbls>
          <c:showLegendKey val="0"/>
          <c:showVal val="0"/>
          <c:showCatName val="0"/>
          <c:showSerName val="0"/>
          <c:showPercent val="0"/>
          <c:showBubbleSize val="0"/>
        </c:dLbls>
        <c:smooth val="0"/>
        <c:axId val="350704528"/>
        <c:axId val="350700608"/>
      </c:lineChart>
      <c:catAx>
        <c:axId val="350704528"/>
        <c:scaling>
          <c:orientation val="minMax"/>
        </c:scaling>
        <c:delete val="0"/>
        <c:axPos val="b"/>
        <c:numFmt formatCode="yyyy" sourceLinked="0"/>
        <c:majorTickMark val="out"/>
        <c:minorTickMark val="none"/>
        <c:tickLblPos val="nextTo"/>
        <c:crossAx val="350700608"/>
        <c:crosses val="autoZero"/>
        <c:auto val="1"/>
        <c:lblAlgn val="ctr"/>
        <c:lblOffset val="100"/>
        <c:tickLblSkip val="24"/>
        <c:tickMarkSkip val="24"/>
        <c:noMultiLvlLbl val="0"/>
      </c:catAx>
      <c:valAx>
        <c:axId val="350700608"/>
        <c:scaling>
          <c:orientation val="minMax"/>
          <c:min val="60"/>
        </c:scaling>
        <c:delete val="0"/>
        <c:axPos val="l"/>
        <c:majorGridlines/>
        <c:numFmt formatCode="#,##0" sourceLinked="0"/>
        <c:majorTickMark val="out"/>
        <c:minorTickMark val="none"/>
        <c:tickLblPos val="nextTo"/>
        <c:crossAx val="350704528"/>
        <c:crosses val="autoZero"/>
        <c:crossBetween val="between"/>
      </c:valAx>
      <c:spPr>
        <a:solidFill>
          <a:schemeClr val="bg1"/>
        </a:solidFill>
        <a:ln>
          <a:solidFill>
            <a:schemeClr val="bg1">
              <a:lumMod val="50000"/>
            </a:schemeClr>
          </a:solidFill>
        </a:ln>
      </c:spPr>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735371079687E-2"/>
          <c:y val="4.0781249999999998E-2"/>
          <c:w val="0.7935663725097275"/>
          <c:h val="0.80561039213718644"/>
        </c:manualLayout>
      </c:layout>
      <c:lineChart>
        <c:grouping val="standard"/>
        <c:varyColors val="0"/>
        <c:ser>
          <c:idx val="0"/>
          <c:order val="0"/>
          <c:tx>
            <c:strRef>
              <c:f>Sheet1!$B$1</c:f>
              <c:strCache>
                <c:ptCount val="1"/>
                <c:pt idx="0">
                  <c:v>Coal and Natural Gas Steam</c:v>
                </c:pt>
              </c:strCache>
            </c:strRef>
          </c:tx>
          <c:spPr>
            <a:ln w="38100">
              <a:solidFill>
                <a:srgbClr val="17003A"/>
              </a:solidFill>
            </a:ln>
          </c:spPr>
          <c:marker>
            <c:symbol val="none"/>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General</c:formatCode>
                <c:ptCount val="13"/>
                <c:pt idx="0">
                  <c:v>10308.448081868226</c:v>
                </c:pt>
                <c:pt idx="1">
                  <c:v>10352.096157633368</c:v>
                </c:pt>
                <c:pt idx="2">
                  <c:v>10415.678539156806</c:v>
                </c:pt>
                <c:pt idx="3">
                  <c:v>10385.859851686964</c:v>
                </c:pt>
                <c:pt idx="4">
                  <c:v>10402.703977026318</c:v>
                </c:pt>
                <c:pt idx="5">
                  <c:v>10408.08600304565</c:v>
                </c:pt>
                <c:pt idx="6">
                  <c:v>10442.403384848694</c:v>
                </c:pt>
                <c:pt idx="7">
                  <c:v>10460.160560761193</c:v>
                </c:pt>
                <c:pt idx="8">
                  <c:v>10470.033931202313</c:v>
                </c:pt>
                <c:pt idx="9">
                  <c:v>10536.347328472944</c:v>
                </c:pt>
                <c:pt idx="10">
                  <c:v>10513.980574544952</c:v>
                </c:pt>
                <c:pt idx="11">
                  <c:v>10455.712189502014</c:v>
                </c:pt>
                <c:pt idx="12">
                  <c:v>10506.809988439569</c:v>
                </c:pt>
              </c:numCache>
            </c:numRef>
          </c:val>
          <c:smooth val="0"/>
        </c:ser>
        <c:dLbls>
          <c:showLegendKey val="0"/>
          <c:showVal val="0"/>
          <c:showCatName val="0"/>
          <c:showSerName val="0"/>
          <c:showPercent val="0"/>
          <c:showBubbleSize val="0"/>
        </c:dLbls>
        <c:marker val="1"/>
        <c:smooth val="0"/>
        <c:axId val="350703744"/>
        <c:axId val="350702960"/>
      </c:lineChart>
      <c:lineChart>
        <c:grouping val="standard"/>
        <c:varyColors val="0"/>
        <c:ser>
          <c:idx val="1"/>
          <c:order val="1"/>
          <c:tx>
            <c:strRef>
              <c:f>Sheet1!$C$1</c:f>
              <c:strCache>
                <c:ptCount val="1"/>
                <c:pt idx="0">
                  <c:v>Natural Gas CC/CT</c:v>
                </c:pt>
              </c:strCache>
            </c:strRef>
          </c:tx>
          <c:spPr>
            <a:ln w="38100"/>
          </c:spPr>
          <c:marker>
            <c:symbol val="none"/>
          </c:marker>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Sheet1!$C$2:$C$14</c:f>
              <c:numCache>
                <c:formatCode>General</c:formatCode>
                <c:ptCount val="13"/>
                <c:pt idx="0">
                  <c:v>8584.376099099125</c:v>
                </c:pt>
                <c:pt idx="1">
                  <c:v>8258.2911891922722</c:v>
                </c:pt>
                <c:pt idx="2">
                  <c:v>8345.9756602075395</c:v>
                </c:pt>
                <c:pt idx="3">
                  <c:v>8162.8426852688808</c:v>
                </c:pt>
                <c:pt idx="4">
                  <c:v>8177.1779598279245</c:v>
                </c:pt>
                <c:pt idx="5">
                  <c:v>7959.1613089651382</c:v>
                </c:pt>
                <c:pt idx="6">
                  <c:v>7815.3533528086164</c:v>
                </c:pt>
                <c:pt idx="7">
                  <c:v>7885.4492372986606</c:v>
                </c:pt>
                <c:pt idx="8">
                  <c:v>7834.2098490838125</c:v>
                </c:pt>
                <c:pt idx="9">
                  <c:v>7692.3243158651085</c:v>
                </c:pt>
                <c:pt idx="10">
                  <c:v>7602.2205079377609</c:v>
                </c:pt>
                <c:pt idx="11">
                  <c:v>7588.348760094199</c:v>
                </c:pt>
                <c:pt idx="12" formatCode="0.0%">
                  <c:v>7617.3582183850722</c:v>
                </c:pt>
              </c:numCache>
            </c:numRef>
          </c:val>
          <c:smooth val="0"/>
        </c:ser>
        <c:dLbls>
          <c:showLegendKey val="0"/>
          <c:showVal val="0"/>
          <c:showCatName val="0"/>
          <c:showSerName val="0"/>
          <c:showPercent val="0"/>
          <c:showBubbleSize val="0"/>
        </c:dLbls>
        <c:marker val="1"/>
        <c:smooth val="0"/>
        <c:axId val="350698648"/>
        <c:axId val="350701784"/>
      </c:lineChart>
      <c:catAx>
        <c:axId val="350703744"/>
        <c:scaling>
          <c:orientation val="minMax"/>
        </c:scaling>
        <c:delete val="0"/>
        <c:axPos val="b"/>
        <c:numFmt formatCode="General" sourceLinked="1"/>
        <c:majorTickMark val="out"/>
        <c:minorTickMark val="none"/>
        <c:tickLblPos val="nextTo"/>
        <c:crossAx val="350702960"/>
        <c:crosses val="autoZero"/>
        <c:auto val="1"/>
        <c:lblAlgn val="ctr"/>
        <c:lblOffset val="100"/>
        <c:noMultiLvlLbl val="0"/>
      </c:catAx>
      <c:valAx>
        <c:axId val="350702960"/>
        <c:scaling>
          <c:orientation val="minMax"/>
          <c:max val="11000"/>
          <c:min val="10000"/>
        </c:scaling>
        <c:delete val="0"/>
        <c:axPos val="l"/>
        <c:majorGridlines/>
        <c:numFmt formatCode="#,##0" sourceLinked="0"/>
        <c:majorTickMark val="out"/>
        <c:minorTickMark val="none"/>
        <c:tickLblPos val="nextTo"/>
        <c:crossAx val="350703744"/>
        <c:crosses val="autoZero"/>
        <c:crossBetween val="between"/>
        <c:majorUnit val="200"/>
      </c:valAx>
      <c:valAx>
        <c:axId val="350701784"/>
        <c:scaling>
          <c:orientation val="minMax"/>
        </c:scaling>
        <c:delete val="0"/>
        <c:axPos val="r"/>
        <c:numFmt formatCode="#,##0" sourceLinked="0"/>
        <c:majorTickMark val="out"/>
        <c:minorTickMark val="none"/>
        <c:tickLblPos val="nextTo"/>
        <c:crossAx val="350698648"/>
        <c:crosses val="max"/>
        <c:crossBetween val="between"/>
        <c:majorUnit val="200"/>
      </c:valAx>
      <c:catAx>
        <c:axId val="350698648"/>
        <c:scaling>
          <c:orientation val="minMax"/>
        </c:scaling>
        <c:delete val="1"/>
        <c:axPos val="b"/>
        <c:numFmt formatCode="General" sourceLinked="1"/>
        <c:majorTickMark val="out"/>
        <c:minorTickMark val="none"/>
        <c:tickLblPos val="nextTo"/>
        <c:crossAx val="350701784"/>
        <c:crosses val="autoZero"/>
        <c:auto val="1"/>
        <c:lblAlgn val="ctr"/>
        <c:lblOffset val="100"/>
        <c:noMultiLvlLbl val="0"/>
      </c:catAx>
      <c:spPr>
        <a:solidFill>
          <a:schemeClr val="bg1"/>
        </a:solidFill>
        <a:ln>
          <a:solidFill>
            <a:schemeClr val="bg1">
              <a:lumMod val="50000"/>
            </a:schemeClr>
          </a:solidFill>
        </a:ln>
      </c:spPr>
    </c:plotArea>
    <c:legend>
      <c:legendPos val="b"/>
      <c:layout>
        <c:manualLayout>
          <c:xMode val="edge"/>
          <c:yMode val="edge"/>
          <c:x val="0.11797838689148309"/>
          <c:y val="0.92352389294983905"/>
          <c:w val="0.7380352908821709"/>
          <c:h val="5.9780467679477027E-2"/>
        </c:manualLayout>
      </c:layout>
      <c:overlay val="0"/>
      <c:spPr>
        <a:solidFill>
          <a:schemeClr val="bg1"/>
        </a:solidFill>
        <a:ln>
          <a:solidFill>
            <a:schemeClr val="bg1">
              <a:lumMod val="50000"/>
            </a:schemeClr>
          </a:solidFill>
        </a:ln>
      </c:spPr>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w="6350">
              <a:solidFill>
                <a:schemeClr val="bg1">
                  <a:lumMod val="50000"/>
                </a:schemeClr>
              </a:solidFill>
            </a:ln>
          </c:spPr>
          <c:invertIfNegative val="0"/>
          <c:cat>
            <c:strRef>
              <c:f>Sheet1!$A$2:$A$52</c:f>
              <c:strCache>
                <c:ptCount val="51"/>
                <c:pt idx="0">
                  <c:v>Alaska</c:v>
                </c:pt>
                <c:pt idx="1">
                  <c:v>Washington</c:v>
                </c:pt>
                <c:pt idx="2">
                  <c:v>Oregon</c:v>
                </c:pt>
                <c:pt idx="3">
                  <c:v>West Virginia</c:v>
                </c:pt>
                <c:pt idx="4">
                  <c:v>Kentucky</c:v>
                </c:pt>
                <c:pt idx="5">
                  <c:v>Louisiana</c:v>
                </c:pt>
                <c:pt idx="6">
                  <c:v>Arkansas</c:v>
                </c:pt>
                <c:pt idx="7">
                  <c:v>North Dakota</c:v>
                </c:pt>
                <c:pt idx="8">
                  <c:v>South Dakota</c:v>
                </c:pt>
                <c:pt idx="9">
                  <c:v>Idaho</c:v>
                </c:pt>
                <c:pt idx="10">
                  <c:v>Indiana</c:v>
                </c:pt>
                <c:pt idx="11">
                  <c:v>Illinois</c:v>
                </c:pt>
                <c:pt idx="12">
                  <c:v>Nebraska</c:v>
                </c:pt>
                <c:pt idx="13">
                  <c:v>Tennessee</c:v>
                </c:pt>
                <c:pt idx="14">
                  <c:v>Missouri</c:v>
                </c:pt>
                <c:pt idx="15">
                  <c:v>Oklahoma</c:v>
                </c:pt>
                <c:pt idx="16">
                  <c:v>Montana</c:v>
                </c:pt>
                <c:pt idx="17">
                  <c:v>Iowa</c:v>
                </c:pt>
                <c:pt idx="18">
                  <c:v>Ohio</c:v>
                </c:pt>
                <c:pt idx="19">
                  <c:v>Mississippi</c:v>
                </c:pt>
                <c:pt idx="20">
                  <c:v>Minnesota</c:v>
                </c:pt>
                <c:pt idx="21">
                  <c:v>Virginia</c:v>
                </c:pt>
                <c:pt idx="22">
                  <c:v>Utah</c:v>
                </c:pt>
                <c:pt idx="23">
                  <c:v>Wyoming</c:v>
                </c:pt>
                <c:pt idx="24">
                  <c:v>Texas</c:v>
                </c:pt>
                <c:pt idx="25">
                  <c:v>Georgia</c:v>
                </c:pt>
                <c:pt idx="26">
                  <c:v>North Carolina</c:v>
                </c:pt>
                <c:pt idx="27">
                  <c:v>Alabama</c:v>
                </c:pt>
                <c:pt idx="28">
                  <c:v>Kansas</c:v>
                </c:pt>
                <c:pt idx="29">
                  <c:v>DC</c:v>
                </c:pt>
                <c:pt idx="30">
                  <c:v>Pennsylvania</c:v>
                </c:pt>
                <c:pt idx="31">
                  <c:v>Florida</c:v>
                </c:pt>
                <c:pt idx="32">
                  <c:v>South Carolina</c:v>
                </c:pt>
                <c:pt idx="33">
                  <c:v>Maine</c:v>
                </c:pt>
                <c:pt idx="34">
                  <c:v>Wisconsin</c:v>
                </c:pt>
                <c:pt idx="35">
                  <c:v>Maryland</c:v>
                </c:pt>
                <c:pt idx="36">
                  <c:v>Michigan</c:v>
                </c:pt>
                <c:pt idx="37">
                  <c:v>Colorado</c:v>
                </c:pt>
                <c:pt idx="38">
                  <c:v>Delaware</c:v>
                </c:pt>
                <c:pt idx="39">
                  <c:v>Massachusetts</c:v>
                </c:pt>
                <c:pt idx="40">
                  <c:v>Arizona</c:v>
                </c:pt>
                <c:pt idx="41">
                  <c:v>Rhode Island</c:v>
                </c:pt>
                <c:pt idx="42">
                  <c:v>New Mexico</c:v>
                </c:pt>
                <c:pt idx="43">
                  <c:v>Nevada</c:v>
                </c:pt>
                <c:pt idx="44">
                  <c:v>New Jersey</c:v>
                </c:pt>
                <c:pt idx="45">
                  <c:v>New Hampshire</c:v>
                </c:pt>
                <c:pt idx="46">
                  <c:v>Vermont</c:v>
                </c:pt>
                <c:pt idx="47">
                  <c:v>Connecticut</c:v>
                </c:pt>
                <c:pt idx="48">
                  <c:v>New York</c:v>
                </c:pt>
                <c:pt idx="49">
                  <c:v>California</c:v>
                </c:pt>
                <c:pt idx="50">
                  <c:v>Hawaii</c:v>
                </c:pt>
              </c:strCache>
            </c:strRef>
          </c:cat>
          <c:val>
            <c:numRef>
              <c:f>Sheet1!$B$2:$B$52</c:f>
              <c:numCache>
                <c:formatCode>General</c:formatCode>
                <c:ptCount val="51"/>
                <c:pt idx="0">
                  <c:v>-6.5000000000000002E-2</c:v>
                </c:pt>
                <c:pt idx="1">
                  <c:v>-4.4999999999999998E-2</c:v>
                </c:pt>
                <c:pt idx="2">
                  <c:v>-2.5999999999999999E-2</c:v>
                </c:pt>
                <c:pt idx="3">
                  <c:v>-1.4999999999999999E-2</c:v>
                </c:pt>
                <c:pt idx="4">
                  <c:v>-1.4E-2</c:v>
                </c:pt>
                <c:pt idx="5">
                  <c:v>-1.2E-2</c:v>
                </c:pt>
                <c:pt idx="6">
                  <c:v>-6.0000000000000001E-3</c:v>
                </c:pt>
                <c:pt idx="7">
                  <c:v>-5.0000000000000001E-3</c:v>
                </c:pt>
                <c:pt idx="8">
                  <c:v>-4.0000000000000001E-3</c:v>
                </c:pt>
                <c:pt idx="9">
                  <c:v>-3.0000000000000001E-3</c:v>
                </c:pt>
                <c:pt idx="10">
                  <c:v>-2E-3</c:v>
                </c:pt>
                <c:pt idx="11">
                  <c:v>-1E-3</c:v>
                </c:pt>
                <c:pt idx="12">
                  <c:v>-5.0000000000000001E-4</c:v>
                </c:pt>
                <c:pt idx="13">
                  <c:v>0</c:v>
                </c:pt>
                <c:pt idx="14">
                  <c:v>0</c:v>
                </c:pt>
                <c:pt idx="15">
                  <c:v>2E-3</c:v>
                </c:pt>
                <c:pt idx="16">
                  <c:v>2E-3</c:v>
                </c:pt>
                <c:pt idx="17">
                  <c:v>3.0000000000000001E-3</c:v>
                </c:pt>
                <c:pt idx="18">
                  <c:v>5.0000000000000001E-3</c:v>
                </c:pt>
                <c:pt idx="19">
                  <c:v>5.4999999999999997E-3</c:v>
                </c:pt>
                <c:pt idx="20">
                  <c:v>6.0000000000000001E-3</c:v>
                </c:pt>
                <c:pt idx="21">
                  <c:v>6.4999999999999997E-3</c:v>
                </c:pt>
                <c:pt idx="22">
                  <c:v>0.01</c:v>
                </c:pt>
                <c:pt idx="23">
                  <c:v>0.01</c:v>
                </c:pt>
                <c:pt idx="24">
                  <c:v>1.0999999999999999E-2</c:v>
                </c:pt>
                <c:pt idx="25">
                  <c:v>1.2E-2</c:v>
                </c:pt>
                <c:pt idx="26">
                  <c:v>1.2E-2</c:v>
                </c:pt>
                <c:pt idx="27">
                  <c:v>1.2999999999999999E-2</c:v>
                </c:pt>
                <c:pt idx="28">
                  <c:v>1.9E-2</c:v>
                </c:pt>
                <c:pt idx="29">
                  <c:v>0.02</c:v>
                </c:pt>
                <c:pt idx="30">
                  <c:v>2.1000000000000001E-2</c:v>
                </c:pt>
                <c:pt idx="31">
                  <c:v>2.1999999999999999E-2</c:v>
                </c:pt>
                <c:pt idx="32">
                  <c:v>2.2499999999999999E-2</c:v>
                </c:pt>
                <c:pt idx="33">
                  <c:v>2.3E-2</c:v>
                </c:pt>
                <c:pt idx="34">
                  <c:v>2.5000000000000001E-2</c:v>
                </c:pt>
                <c:pt idx="35">
                  <c:v>2.5999999999999999E-2</c:v>
                </c:pt>
                <c:pt idx="36">
                  <c:v>3.1E-2</c:v>
                </c:pt>
                <c:pt idx="37">
                  <c:v>3.2000000000000001E-2</c:v>
                </c:pt>
                <c:pt idx="38">
                  <c:v>3.3000000000000002E-2</c:v>
                </c:pt>
                <c:pt idx="39">
                  <c:v>3.85E-2</c:v>
                </c:pt>
                <c:pt idx="40">
                  <c:v>3.9E-2</c:v>
                </c:pt>
                <c:pt idx="41">
                  <c:v>3.95E-2</c:v>
                </c:pt>
                <c:pt idx="42">
                  <c:v>0.04</c:v>
                </c:pt>
                <c:pt idx="43">
                  <c:v>4.4999999999999998E-2</c:v>
                </c:pt>
                <c:pt idx="44">
                  <c:v>4.9999999999999996E-2</c:v>
                </c:pt>
                <c:pt idx="45">
                  <c:v>5.4999999999999993E-2</c:v>
                </c:pt>
                <c:pt idx="46">
                  <c:v>0.06</c:v>
                </c:pt>
                <c:pt idx="47">
                  <c:v>6.3E-2</c:v>
                </c:pt>
                <c:pt idx="48">
                  <c:v>7.6999999999999999E-2</c:v>
                </c:pt>
                <c:pt idx="49">
                  <c:v>7.8E-2</c:v>
                </c:pt>
                <c:pt idx="50">
                  <c:v>0.1</c:v>
                </c:pt>
              </c:numCache>
            </c:numRef>
          </c:val>
        </c:ser>
        <c:dLbls>
          <c:showLegendKey val="0"/>
          <c:showVal val="0"/>
          <c:showCatName val="0"/>
          <c:showSerName val="0"/>
          <c:showPercent val="0"/>
          <c:showBubbleSize val="0"/>
        </c:dLbls>
        <c:gapWidth val="50"/>
        <c:axId val="501172800"/>
        <c:axId val="501173584"/>
      </c:barChart>
      <c:catAx>
        <c:axId val="501172800"/>
        <c:scaling>
          <c:orientation val="minMax"/>
        </c:scaling>
        <c:delete val="0"/>
        <c:axPos val="b"/>
        <c:numFmt formatCode="General" sourceLinked="0"/>
        <c:majorTickMark val="out"/>
        <c:minorTickMark val="none"/>
        <c:tickLblPos val="nextTo"/>
        <c:txPr>
          <a:bodyPr rot="-5400000" vert="horz"/>
          <a:lstStyle/>
          <a:p>
            <a:pPr>
              <a:defRPr sz="1100"/>
            </a:pPr>
            <a:endParaRPr lang="en-US"/>
          </a:p>
        </c:txPr>
        <c:crossAx val="501173584"/>
        <c:crosses val="autoZero"/>
        <c:auto val="1"/>
        <c:lblAlgn val="ctr"/>
        <c:lblOffset val="100"/>
        <c:tickLblSkip val="1"/>
        <c:noMultiLvlLbl val="0"/>
      </c:catAx>
      <c:valAx>
        <c:axId val="501173584"/>
        <c:scaling>
          <c:orientation val="minMax"/>
          <c:max val="0.1"/>
          <c:min val="-8.0000000000000016E-2"/>
        </c:scaling>
        <c:delete val="0"/>
        <c:axPos val="l"/>
        <c:majorGridlines/>
        <c:numFmt formatCode="&quot;$&quot;#,##0.00" sourceLinked="0"/>
        <c:majorTickMark val="out"/>
        <c:minorTickMark val="none"/>
        <c:tickLblPos val="nextTo"/>
        <c:crossAx val="501172800"/>
        <c:crosses val="autoZero"/>
        <c:crossBetween val="between"/>
        <c:majorUnit val="2.0000000000000004E-2"/>
      </c:valAx>
      <c:spPr>
        <a:solidFill>
          <a:schemeClr val="bg1"/>
        </a:solidFill>
        <a:ln>
          <a:solidFill>
            <a:schemeClr val="bg1">
              <a:lumMod val="50000"/>
            </a:schemeClr>
          </a:solid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12002" cy="461194"/>
          </a:xfrm>
          <a:prstGeom prst="rect">
            <a:avLst/>
          </a:prstGeom>
        </p:spPr>
        <p:txBody>
          <a:bodyPr vert="horz" lIns="87457" tIns="43729" rIns="87457" bIns="43729" rtlCol="0"/>
          <a:lstStyle>
            <a:lvl1pPr algn="l">
              <a:defRPr sz="1100"/>
            </a:lvl1pPr>
          </a:lstStyle>
          <a:p>
            <a:endParaRPr lang="en-US" dirty="0"/>
          </a:p>
        </p:txBody>
      </p:sp>
      <p:sp>
        <p:nvSpPr>
          <p:cNvPr id="3" name="Date Placeholder 2"/>
          <p:cNvSpPr>
            <a:spLocks noGrp="1"/>
          </p:cNvSpPr>
          <p:nvPr>
            <p:ph type="dt" sz="quarter" idx="1"/>
          </p:nvPr>
        </p:nvSpPr>
        <p:spPr>
          <a:xfrm>
            <a:off x="3936568" y="4"/>
            <a:ext cx="3012002" cy="461194"/>
          </a:xfrm>
          <a:prstGeom prst="rect">
            <a:avLst/>
          </a:prstGeom>
        </p:spPr>
        <p:txBody>
          <a:bodyPr vert="horz" lIns="87457" tIns="43729" rIns="87457" bIns="43729" rtlCol="0"/>
          <a:lstStyle>
            <a:lvl1pPr algn="r">
              <a:defRPr sz="1100"/>
            </a:lvl1pPr>
          </a:lstStyle>
          <a:p>
            <a:fld id="{D05B49AA-F85C-4890-8D5D-4AE6AB6A71F0}" type="datetimeFigureOut">
              <a:rPr lang="en-US" smtClean="0"/>
              <a:t>6/19/2016</a:t>
            </a:fld>
            <a:endParaRPr lang="en-US" dirty="0"/>
          </a:p>
        </p:txBody>
      </p:sp>
      <p:sp>
        <p:nvSpPr>
          <p:cNvPr id="4" name="Footer Placeholder 3"/>
          <p:cNvSpPr>
            <a:spLocks noGrp="1"/>
          </p:cNvSpPr>
          <p:nvPr>
            <p:ph type="ftr" sz="quarter" idx="2"/>
          </p:nvPr>
        </p:nvSpPr>
        <p:spPr>
          <a:xfrm>
            <a:off x="3" y="8773359"/>
            <a:ext cx="3012002" cy="461194"/>
          </a:xfrm>
          <a:prstGeom prst="rect">
            <a:avLst/>
          </a:prstGeom>
        </p:spPr>
        <p:txBody>
          <a:bodyPr vert="horz" lIns="87457" tIns="43729" rIns="87457" bIns="43729"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6568" y="8773359"/>
            <a:ext cx="3012002" cy="461194"/>
          </a:xfrm>
          <a:prstGeom prst="rect">
            <a:avLst/>
          </a:prstGeom>
        </p:spPr>
        <p:txBody>
          <a:bodyPr vert="horz" lIns="87457" tIns="43729" rIns="87457" bIns="43729" rtlCol="0" anchor="b"/>
          <a:lstStyle>
            <a:lvl1pPr algn="r">
              <a:defRPr sz="1100"/>
            </a:lvl1pPr>
          </a:lstStyle>
          <a:p>
            <a:fld id="{1368409C-FE56-41DB-AD07-858C3C386EC7}" type="slidenum">
              <a:rPr lang="en-US" smtClean="0"/>
              <a:t>‹#›</a:t>
            </a:fld>
            <a:endParaRPr lang="en-US" dirty="0"/>
          </a:p>
        </p:txBody>
      </p:sp>
    </p:spTree>
    <p:extLst>
      <p:ext uri="{BB962C8B-B14F-4D97-AF65-F5344CB8AC3E}">
        <p14:creationId xmlns:p14="http://schemas.microsoft.com/office/powerpoint/2010/main" val="84439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699" cy="461804"/>
          </a:xfrm>
          <a:prstGeom prst="rect">
            <a:avLst/>
          </a:prstGeom>
        </p:spPr>
        <p:txBody>
          <a:bodyPr vert="horz" lIns="92438" tIns="46219" rIns="92438" bIns="46219" rtlCol="0"/>
          <a:lstStyle>
            <a:lvl1pPr algn="l">
              <a:defRPr sz="1300"/>
            </a:lvl1pPr>
          </a:lstStyle>
          <a:p>
            <a:endParaRPr lang="en-US" dirty="0"/>
          </a:p>
        </p:txBody>
      </p:sp>
      <p:sp>
        <p:nvSpPr>
          <p:cNvPr id="3" name="Date Placeholder 2"/>
          <p:cNvSpPr>
            <a:spLocks noGrp="1"/>
          </p:cNvSpPr>
          <p:nvPr>
            <p:ph type="dt" idx="1"/>
          </p:nvPr>
        </p:nvSpPr>
        <p:spPr>
          <a:xfrm>
            <a:off x="3936770" y="2"/>
            <a:ext cx="3011699" cy="461804"/>
          </a:xfrm>
          <a:prstGeom prst="rect">
            <a:avLst/>
          </a:prstGeom>
        </p:spPr>
        <p:txBody>
          <a:bodyPr vert="horz" lIns="92438" tIns="46219" rIns="92438" bIns="46219" rtlCol="0"/>
          <a:lstStyle>
            <a:lvl1pPr algn="r">
              <a:defRPr sz="1300"/>
            </a:lvl1pPr>
          </a:lstStyle>
          <a:p>
            <a:fld id="{06FA45DF-7BCE-4CF7-A5A4-2D79A3684135}" type="datetimeFigureOut">
              <a:rPr lang="en-US" smtClean="0"/>
              <a:pPr/>
              <a:t>6/19/2016</a:t>
            </a:fld>
            <a:endParaRPr lang="en-US" dirty="0"/>
          </a:p>
        </p:txBody>
      </p:sp>
      <p:sp>
        <p:nvSpPr>
          <p:cNvPr id="4" name="Slide Image Placeholder 3"/>
          <p:cNvSpPr>
            <a:spLocks noGrp="1" noRot="1" noChangeAspect="1"/>
          </p:cNvSpPr>
          <p:nvPr>
            <p:ph type="sldImg" idx="2"/>
          </p:nvPr>
        </p:nvSpPr>
        <p:spPr>
          <a:xfrm>
            <a:off x="1168400" y="693738"/>
            <a:ext cx="4614863" cy="3462337"/>
          </a:xfrm>
          <a:prstGeom prst="rect">
            <a:avLst/>
          </a:prstGeom>
          <a:noFill/>
          <a:ln w="12700">
            <a:solidFill>
              <a:prstClr val="black"/>
            </a:solidFill>
          </a:ln>
        </p:spPr>
        <p:txBody>
          <a:bodyPr vert="horz" lIns="92438" tIns="46219" rIns="92438" bIns="46219" rtlCol="0" anchor="ctr"/>
          <a:lstStyle/>
          <a:p>
            <a:endParaRPr lang="en-US" dirty="0"/>
          </a:p>
        </p:txBody>
      </p:sp>
      <p:sp>
        <p:nvSpPr>
          <p:cNvPr id="5" name="Notes Placeholder 4"/>
          <p:cNvSpPr>
            <a:spLocks noGrp="1"/>
          </p:cNvSpPr>
          <p:nvPr>
            <p:ph type="body" sz="quarter" idx="3"/>
          </p:nvPr>
        </p:nvSpPr>
        <p:spPr>
          <a:xfrm>
            <a:off x="695008" y="4387138"/>
            <a:ext cx="5560060" cy="4156234"/>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70"/>
            <a:ext cx="3011699" cy="461804"/>
          </a:xfrm>
          <a:prstGeom prst="rect">
            <a:avLst/>
          </a:prstGeom>
        </p:spPr>
        <p:txBody>
          <a:bodyPr vert="horz" lIns="92438" tIns="46219" rIns="92438" bIns="462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70" y="8772670"/>
            <a:ext cx="3011699" cy="461804"/>
          </a:xfrm>
          <a:prstGeom prst="rect">
            <a:avLst/>
          </a:prstGeom>
        </p:spPr>
        <p:txBody>
          <a:bodyPr vert="horz" lIns="92438" tIns="46219" rIns="92438" bIns="46219" rtlCol="0" anchor="b"/>
          <a:lstStyle>
            <a:lvl1pPr algn="r">
              <a:defRPr sz="1300"/>
            </a:lvl1pPr>
          </a:lstStyle>
          <a:p>
            <a:fld id="{E5243FEB-E38D-4583-9EEB-5E3F78BD75D3}" type="slidenum">
              <a:rPr lang="en-US" smtClean="0"/>
              <a:pPr/>
              <a:t>‹#›</a:t>
            </a:fld>
            <a:endParaRPr lang="en-US" dirty="0"/>
          </a:p>
        </p:txBody>
      </p:sp>
    </p:spTree>
    <p:extLst>
      <p:ext uri="{BB962C8B-B14F-4D97-AF65-F5344CB8AC3E}">
        <p14:creationId xmlns:p14="http://schemas.microsoft.com/office/powerpoint/2010/main" val="139689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ED08D-54AE-48E3-8341-A76E0681FFA9}" type="datetimeFigureOut">
              <a:rPr lang="en-US" smtClean="0"/>
              <a:pPr/>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1C0AA-822D-4529-B09E-A3EE8251F19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ED08D-54AE-48E3-8341-A76E0681FFA9}" type="datetimeFigureOut">
              <a:rPr lang="en-US" smtClean="0"/>
              <a:pPr/>
              <a:t>6/19/2016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C0AA-822D-4529-B09E-A3EE8251F1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www.bloomberg.com/news/articles/2014-10-29/while-you-were-getting-worked-up-over-oil-prices-this-just-happened-to-sola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dismukes@lsu.edu" TargetMode="External"/><Relationship Id="rId2" Type="http://schemas.openxmlformats.org/officeDocument/2006/relationships/hyperlink" Target="http://www.enrg.lsu.edu/" TargetMode="Externa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400" y="762182"/>
            <a:ext cx="8860630" cy="38639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dirty="0">
              <a:latin typeface="Arial" pitchFamily="34" charset="0"/>
              <a:cs typeface="Arial" pitchFamily="34" charset="0"/>
            </a:endParaRPr>
          </a:p>
        </p:txBody>
      </p:sp>
      <p:pic>
        <p:nvPicPr>
          <p:cNvPr id="17" name="Picture 16"/>
          <p:cNvPicPr>
            <a:picLocks noChangeAspect="1"/>
          </p:cNvPicPr>
          <p:nvPr/>
        </p:nvPicPr>
        <p:blipFill>
          <a:blip r:embed="rId2"/>
          <a:stretch>
            <a:fillRect/>
          </a:stretch>
        </p:blipFill>
        <p:spPr>
          <a:xfrm>
            <a:off x="371476" y="311150"/>
            <a:ext cx="4567747" cy="365760"/>
          </a:xfrm>
          <a:prstGeom prst="rect">
            <a:avLst/>
          </a:prstGeom>
        </p:spPr>
      </p:pic>
      <p:pic>
        <p:nvPicPr>
          <p:cNvPr id="28" name="Picture 5" descr="\\psf\Host\WORK\DATA AND RESEARCH\Pictures - Photos\Electric\Smart-Met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962" y="2114960"/>
            <a:ext cx="1373447" cy="9381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sf\Host\WORK\DATA AND RESEARCH\Pictures - Photos\Natural Gas\Natural Gas Fl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430" y="1170667"/>
            <a:ext cx="1376979" cy="9138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6/6e/California_State_Route_35_utility_pole_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800" y="1176853"/>
            <a:ext cx="1407160" cy="187621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79070" y="3065348"/>
            <a:ext cx="8764178" cy="3514522"/>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6"/>
          <p:cNvSpPr txBox="1">
            <a:spLocks noChangeArrowheads="1"/>
          </p:cNvSpPr>
          <p:nvPr/>
        </p:nvSpPr>
        <p:spPr bwMode="auto">
          <a:xfrm>
            <a:off x="454702" y="5089626"/>
            <a:ext cx="4804559" cy="1323439"/>
          </a:xfrm>
          <a:prstGeom prst="rect">
            <a:avLst/>
          </a:prstGeom>
          <a:noFill/>
          <a:ln w="9525">
            <a:noFill/>
            <a:miter lim="800000"/>
            <a:headEnd/>
            <a:tailEnd/>
          </a:ln>
        </p:spPr>
        <p:txBody>
          <a:bodyPr wrap="square">
            <a:spAutoFit/>
          </a:bodyPr>
          <a:lstStyle/>
          <a:p>
            <a:r>
              <a:rPr lang="en-US" sz="2000" dirty="0" smtClean="0">
                <a:solidFill>
                  <a:schemeClr val="bg1"/>
                </a:solidFill>
                <a:latin typeface="Arial" pitchFamily="34" charset="0"/>
                <a:cs typeface="Arial" pitchFamily="34" charset="0"/>
              </a:rPr>
              <a:t>David E. Dismukes, Ph.D.</a:t>
            </a:r>
          </a:p>
          <a:p>
            <a:r>
              <a:rPr lang="en-US" sz="2000" dirty="0" smtClean="0">
                <a:solidFill>
                  <a:schemeClr val="bg1"/>
                </a:solidFill>
                <a:latin typeface="Arial" pitchFamily="34" charset="0"/>
                <a:cs typeface="Arial" pitchFamily="34" charset="0"/>
              </a:rPr>
              <a:t>Center for Energy Studies</a:t>
            </a:r>
          </a:p>
          <a:p>
            <a:r>
              <a:rPr lang="en-US" sz="2000" dirty="0" smtClean="0">
                <a:solidFill>
                  <a:schemeClr val="bg1"/>
                </a:solidFill>
                <a:latin typeface="Arial" pitchFamily="34" charset="0"/>
                <a:cs typeface="Arial" pitchFamily="34" charset="0"/>
              </a:rPr>
              <a:t>Louisiana State University</a:t>
            </a:r>
          </a:p>
          <a:p>
            <a:r>
              <a:rPr lang="en-US" sz="2000" dirty="0" smtClean="0">
                <a:solidFill>
                  <a:schemeClr val="bg1"/>
                </a:solidFill>
                <a:latin typeface="Arial" pitchFamily="34" charset="0"/>
                <a:cs typeface="Arial" pitchFamily="34" charset="0"/>
              </a:rPr>
              <a:t>June 20, 2016</a:t>
            </a:r>
          </a:p>
        </p:txBody>
      </p:sp>
      <p:sp>
        <p:nvSpPr>
          <p:cNvPr id="23" name="Text Box 4"/>
          <p:cNvSpPr txBox="1">
            <a:spLocks noChangeArrowheads="1"/>
          </p:cNvSpPr>
          <p:nvPr/>
        </p:nvSpPr>
        <p:spPr bwMode="auto">
          <a:xfrm>
            <a:off x="377136" y="3233522"/>
            <a:ext cx="8412534" cy="523220"/>
          </a:xfrm>
          <a:prstGeom prst="rect">
            <a:avLst/>
          </a:prstGeom>
          <a:noFill/>
          <a:ln w="9525">
            <a:noFill/>
            <a:miter lim="800000"/>
            <a:headEnd/>
            <a:tailEnd/>
          </a:ln>
        </p:spPr>
        <p:txBody>
          <a:bodyPr wrap="square">
            <a:spAutoFit/>
          </a:bodyPr>
          <a:lstStyle/>
          <a:p>
            <a:r>
              <a:rPr lang="en-US" sz="2800" b="1" dirty="0" smtClean="0">
                <a:solidFill>
                  <a:schemeClr val="bg1"/>
                </a:solidFill>
                <a:latin typeface="Arial" pitchFamily="34" charset="0"/>
                <a:cs typeface="Arial" pitchFamily="34" charset="0"/>
              </a:rPr>
              <a:t>The future of policy and regulation.</a:t>
            </a:r>
          </a:p>
        </p:txBody>
      </p:sp>
      <p:sp>
        <p:nvSpPr>
          <p:cNvPr id="26" name="Text Box 6"/>
          <p:cNvSpPr txBox="1">
            <a:spLocks noChangeArrowheads="1"/>
          </p:cNvSpPr>
          <p:nvPr/>
        </p:nvSpPr>
        <p:spPr bwMode="auto">
          <a:xfrm>
            <a:off x="453925" y="4163011"/>
            <a:ext cx="8412534" cy="707886"/>
          </a:xfrm>
          <a:prstGeom prst="rect">
            <a:avLst/>
          </a:prstGeom>
          <a:noFill/>
          <a:ln w="9525">
            <a:noFill/>
            <a:miter lim="800000"/>
            <a:headEnd/>
            <a:tailEnd/>
          </a:ln>
        </p:spPr>
        <p:txBody>
          <a:bodyPr wrap="square">
            <a:spAutoFit/>
          </a:bodyPr>
          <a:lstStyle/>
          <a:p>
            <a:pPr algn="just"/>
            <a:r>
              <a:rPr lang="en-US" sz="2000" b="1" i="1" dirty="0" smtClean="0">
                <a:solidFill>
                  <a:schemeClr val="bg1"/>
                </a:solidFill>
                <a:latin typeface="Arial" pitchFamily="34" charset="0"/>
                <a:cs typeface="Arial" pitchFamily="34" charset="0"/>
              </a:rPr>
              <a:t>Unlocking the Treasures of Utility Regulation, Annual Meeting, National Conference of Regulatory Attorneys, Tampa, Florida</a:t>
            </a:r>
            <a:endParaRPr lang="en-US" sz="2000" b="1" i="1" dirty="0">
              <a:solidFill>
                <a:schemeClr val="bg1"/>
              </a:solidFill>
              <a:latin typeface="Arial" pitchFamily="34" charset="0"/>
              <a:cs typeface="Arial" pitchFamily="34" charset="0"/>
            </a:endParaRPr>
          </a:p>
        </p:txBody>
      </p:sp>
      <p:pic>
        <p:nvPicPr>
          <p:cNvPr id="27" name="Picture 6" descr="Z:\Work\Data, Forms and Research\Pictures - Photos\Natural Gas\Natural Gas Storage 2.jpg"/>
          <p:cNvPicPr>
            <a:picLocks noChangeAspect="1" noChangeArrowheads="1"/>
          </p:cNvPicPr>
          <p:nvPr/>
        </p:nvPicPr>
        <p:blipFill>
          <a:blip r:embed="rId6"/>
          <a:srcRect/>
          <a:stretch>
            <a:fillRect/>
          </a:stretch>
        </p:blipFill>
        <p:spPr bwMode="auto">
          <a:xfrm>
            <a:off x="3267524" y="1157619"/>
            <a:ext cx="1869819" cy="1884202"/>
          </a:xfrm>
          <a:prstGeom prst="rect">
            <a:avLst/>
          </a:prstGeom>
          <a:noFill/>
        </p:spPr>
      </p:pic>
      <p:pic>
        <p:nvPicPr>
          <p:cNvPr id="1026" name="Picture 2" descr="http://www.energy-solutions.com/wp-content/uploads/2011/06/esi-blue-sky-pipelin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4982" y="1139068"/>
            <a:ext cx="2299777" cy="18908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psf\Host\WORK\DATA AND RESEARCH\Pictures - Photos\Electric\generating station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9312" y="1169549"/>
            <a:ext cx="1247048" cy="187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39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Regulatory lag as a form of </a:t>
            </a:r>
            <a:r>
              <a:rPr lang="en-US" sz="1600" b="1" dirty="0">
                <a:solidFill>
                  <a:schemeClr val="tx1"/>
                </a:solidFill>
                <a:latin typeface="Arial" pitchFamily="34" charset="0"/>
                <a:cs typeface="Arial" pitchFamily="34" charset="0"/>
              </a:rPr>
              <a:t>m</a:t>
            </a:r>
            <a:r>
              <a:rPr lang="en-US" sz="1600" b="1" dirty="0" smtClean="0">
                <a:solidFill>
                  <a:schemeClr val="tx1"/>
                </a:solidFill>
                <a:latin typeface="Arial" pitchFamily="34" charset="0"/>
                <a:cs typeface="Arial" pitchFamily="34" charset="0"/>
              </a:rPr>
              <a:t>arket discipline</a:t>
            </a:r>
            <a:endParaRPr lang="en-US" sz="1600" b="1" dirty="0">
              <a:solidFill>
                <a:schemeClr val="tx1"/>
              </a:solidFill>
              <a:latin typeface="Arial" pitchFamily="34" charset="0"/>
              <a:cs typeface="Arial" pitchFamily="34" charset="0"/>
            </a:endParaRPr>
          </a:p>
        </p:txBody>
      </p:sp>
      <p:pic>
        <p:nvPicPr>
          <p:cNvPr id="18" name="Picture 17"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66" name="Rectangle 3"/>
          <p:cNvSpPr>
            <a:spLocks noChangeArrowheads="1"/>
          </p:cNvSpPr>
          <p:nvPr/>
        </p:nvSpPr>
        <p:spPr bwMode="auto">
          <a:xfrm>
            <a:off x="142875" y="1346200"/>
            <a:ext cx="8848725" cy="5244916"/>
          </a:xfrm>
          <a:prstGeom prst="rect">
            <a:avLst/>
          </a:prstGeom>
          <a:solidFill>
            <a:schemeClr val="bg1"/>
          </a:solidFill>
          <a:ln w="9525" algn="ctr">
            <a:solidFill>
              <a:srgbClr val="17003A"/>
            </a:solidFill>
            <a:miter lim="800000"/>
            <a:headEnd/>
            <a:tailEnd/>
          </a:ln>
          <a:effectLst>
            <a:outerShdw blurRad="50800" dist="38100" dir="2700000" algn="tl" rotWithShape="0">
              <a:prstClr val="black">
                <a:alpha val="40000"/>
              </a:prstClr>
            </a:outerShdw>
          </a:effectLst>
        </p:spPr>
        <p:txBody>
          <a:bodyPr lIns="457200" rIns="457200" anchor="ctr"/>
          <a:lstStyle/>
          <a:p>
            <a:pPr>
              <a:spcAft>
                <a:spcPts val="1200"/>
              </a:spcAft>
            </a:pPr>
            <a:r>
              <a:rPr lang="en-US" sz="2400" b="1" dirty="0" smtClean="0">
                <a:solidFill>
                  <a:prstClr val="black"/>
                </a:solidFill>
                <a:latin typeface="Arial" pitchFamily="34" charset="0"/>
                <a:cs typeface="Arial" pitchFamily="34" charset="0"/>
              </a:rPr>
              <a:t>Regulatory lag</a:t>
            </a:r>
            <a:r>
              <a:rPr lang="en-US" sz="2400" dirty="0" smtClean="0">
                <a:solidFill>
                  <a:prstClr val="black"/>
                </a:solidFill>
                <a:latin typeface="Arial" pitchFamily="34" charset="0"/>
                <a:cs typeface="Arial" pitchFamily="34" charset="0"/>
              </a:rPr>
              <a:t> is often defined as the period of time between when a utility’s rates go into effect and its next rate case and is an important means by which </a:t>
            </a:r>
            <a:r>
              <a:rPr lang="en-US" sz="2400" b="1" dirty="0" smtClean="0">
                <a:solidFill>
                  <a:prstClr val="black"/>
                </a:solidFill>
                <a:latin typeface="Arial" pitchFamily="34" charset="0"/>
                <a:cs typeface="Arial" pitchFamily="34" charset="0"/>
              </a:rPr>
              <a:t>traditional regulation</a:t>
            </a:r>
            <a:r>
              <a:rPr lang="en-US" sz="2400" dirty="0" smtClean="0">
                <a:solidFill>
                  <a:prstClr val="black"/>
                </a:solidFill>
                <a:latin typeface="Arial" pitchFamily="34" charset="0"/>
                <a:cs typeface="Arial" pitchFamily="34" charset="0"/>
              </a:rPr>
              <a:t> is thought to </a:t>
            </a:r>
            <a:r>
              <a:rPr lang="en-US" sz="2400" b="1" dirty="0" smtClean="0">
                <a:solidFill>
                  <a:prstClr val="black"/>
                </a:solidFill>
                <a:latin typeface="Arial" pitchFamily="34" charset="0"/>
                <a:cs typeface="Arial" pitchFamily="34" charset="0"/>
              </a:rPr>
              <a:t>inject discipline upon utilities similar to that arising in competitive markets</a:t>
            </a:r>
            <a:r>
              <a:rPr lang="en-US" sz="2400" dirty="0" smtClean="0">
                <a:solidFill>
                  <a:prstClr val="black"/>
                </a:solidFill>
                <a:latin typeface="Arial" pitchFamily="34" charset="0"/>
                <a:cs typeface="Arial" pitchFamily="34" charset="0"/>
              </a:rPr>
              <a:t>.</a:t>
            </a:r>
          </a:p>
          <a:p>
            <a:pPr>
              <a:spcAft>
                <a:spcPts val="1200"/>
              </a:spcAft>
            </a:pPr>
            <a:r>
              <a:rPr lang="en-US" sz="2400" dirty="0" smtClean="0">
                <a:solidFill>
                  <a:prstClr val="black"/>
                </a:solidFill>
                <a:latin typeface="Arial" pitchFamily="34" charset="0"/>
                <a:cs typeface="Arial" pitchFamily="34" charset="0"/>
              </a:rPr>
              <a:t>Under traditional regulation, </a:t>
            </a:r>
            <a:r>
              <a:rPr lang="en-US" sz="2400" b="1" dirty="0" smtClean="0">
                <a:solidFill>
                  <a:prstClr val="black"/>
                </a:solidFill>
                <a:latin typeface="Arial" pitchFamily="34" charset="0"/>
                <a:cs typeface="Arial" pitchFamily="34" charset="0"/>
              </a:rPr>
              <a:t>rates are set on a utility’s prudently-incurred costs</a:t>
            </a:r>
            <a:r>
              <a:rPr lang="en-US" sz="2400" dirty="0" smtClean="0">
                <a:solidFill>
                  <a:prstClr val="black"/>
                </a:solidFill>
                <a:latin typeface="Arial" pitchFamily="34" charset="0"/>
                <a:cs typeface="Arial" pitchFamily="34" charset="0"/>
              </a:rPr>
              <a:t>: </a:t>
            </a:r>
          </a:p>
          <a:p>
            <a:pPr marL="342900" indent="-342900">
              <a:spcAft>
                <a:spcPts val="1200"/>
              </a:spcAft>
              <a:buFont typeface="Arial" panose="020B0604020202020204" pitchFamily="34" charset="0"/>
              <a:buChar char="•"/>
            </a:pPr>
            <a:r>
              <a:rPr lang="en-US" sz="2000" dirty="0" smtClean="0">
                <a:solidFill>
                  <a:prstClr val="black"/>
                </a:solidFill>
                <a:latin typeface="Arial" pitchFamily="34" charset="0"/>
                <a:cs typeface="Arial" pitchFamily="34" charset="0"/>
              </a:rPr>
              <a:t>If a </a:t>
            </a:r>
            <a:r>
              <a:rPr lang="en-US" sz="2000" b="1" dirty="0" smtClean="0">
                <a:solidFill>
                  <a:prstClr val="black"/>
                </a:solidFill>
                <a:latin typeface="Arial" pitchFamily="34" charset="0"/>
                <a:cs typeface="Arial" pitchFamily="34" charset="0"/>
              </a:rPr>
              <a:t>utility improves its operating/investment efficiencies </a:t>
            </a:r>
            <a:r>
              <a:rPr lang="en-US" sz="2000" dirty="0" smtClean="0">
                <a:solidFill>
                  <a:prstClr val="black"/>
                </a:solidFill>
                <a:latin typeface="Arial" pitchFamily="34" charset="0"/>
                <a:cs typeface="Arial" pitchFamily="34" charset="0"/>
              </a:rPr>
              <a:t>after a rate case, then </a:t>
            </a:r>
            <a:r>
              <a:rPr lang="en-US" sz="2000" b="1" dirty="0" smtClean="0">
                <a:solidFill>
                  <a:prstClr val="black"/>
                </a:solidFill>
                <a:latin typeface="Arial" pitchFamily="34" charset="0"/>
                <a:cs typeface="Arial" pitchFamily="34" charset="0"/>
              </a:rPr>
              <a:t>the increased profits </a:t>
            </a:r>
            <a:r>
              <a:rPr lang="en-US" sz="2000" dirty="0" smtClean="0">
                <a:solidFill>
                  <a:prstClr val="black"/>
                </a:solidFill>
                <a:latin typeface="Arial" pitchFamily="34" charset="0"/>
                <a:cs typeface="Arial" pitchFamily="34" charset="0"/>
              </a:rPr>
              <a:t>associated with these actions accrue to the utility much like they would in a </a:t>
            </a:r>
            <a:r>
              <a:rPr lang="en-US" sz="2000" b="1" dirty="0" smtClean="0">
                <a:solidFill>
                  <a:prstClr val="black"/>
                </a:solidFill>
                <a:latin typeface="Arial" pitchFamily="34" charset="0"/>
                <a:cs typeface="Arial" pitchFamily="34" charset="0"/>
              </a:rPr>
              <a:t>competitive market.</a:t>
            </a:r>
          </a:p>
          <a:p>
            <a:pPr marL="342900" indent="-342900">
              <a:spcAft>
                <a:spcPts val="1200"/>
              </a:spcAft>
              <a:buFont typeface="Arial" panose="020B0604020202020204" pitchFamily="34" charset="0"/>
              <a:buChar char="•"/>
            </a:pPr>
            <a:r>
              <a:rPr lang="en-US" sz="2000" dirty="0" smtClean="0">
                <a:solidFill>
                  <a:prstClr val="black"/>
                </a:solidFill>
                <a:latin typeface="Arial" pitchFamily="34" charset="0"/>
                <a:cs typeface="Arial" pitchFamily="34" charset="0"/>
              </a:rPr>
              <a:t>The </a:t>
            </a:r>
            <a:r>
              <a:rPr lang="en-US" sz="2000" b="1" dirty="0" smtClean="0">
                <a:solidFill>
                  <a:prstClr val="black"/>
                </a:solidFill>
                <a:latin typeface="Arial" pitchFamily="34" charset="0"/>
                <a:cs typeface="Arial" pitchFamily="34" charset="0"/>
              </a:rPr>
              <a:t>inverse occurs if a utility becomes less efficient </a:t>
            </a:r>
            <a:r>
              <a:rPr lang="en-US" sz="2000" dirty="0" smtClean="0">
                <a:solidFill>
                  <a:prstClr val="black"/>
                </a:solidFill>
                <a:latin typeface="Arial" pitchFamily="34" charset="0"/>
                <a:cs typeface="Arial" pitchFamily="34" charset="0"/>
              </a:rPr>
              <a:t>or is unable to contain its costs after a rate case: profits will fall much like they would in a competitive market.</a:t>
            </a:r>
            <a:endParaRPr lang="en-US" sz="2400" dirty="0" smtClean="0">
              <a:solidFill>
                <a:prstClr val="black"/>
              </a:solidFill>
              <a:latin typeface="Arial" pitchFamily="34" charset="0"/>
              <a:cs typeface="Arial" pitchFamily="34" charset="0"/>
            </a:endParaRPr>
          </a:p>
        </p:txBody>
      </p:sp>
      <p:sp>
        <p:nvSpPr>
          <p:cNvPr id="7"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solidFill>
                  <a:prstClr val="black">
                    <a:tint val="75000"/>
                  </a:prstClr>
                </a:solidFill>
                <a:latin typeface="Arial" pitchFamily="34" charset="0"/>
                <a:cs typeface="Arial" pitchFamily="34" charset="0"/>
              </a:rPr>
              <a:pPr/>
              <a:t>10</a:t>
            </a:fld>
            <a:endParaRPr lang="en-US" dirty="0">
              <a:solidFill>
                <a:prstClr val="black">
                  <a:tint val="75000"/>
                </a:prstClr>
              </a:solidFill>
              <a:latin typeface="Arial" pitchFamily="34" charset="0"/>
              <a:cs typeface="Arial" pitchFamily="34" charset="0"/>
            </a:endParaRPr>
          </a:p>
        </p:txBody>
      </p:sp>
      <p:sp>
        <p:nvSpPr>
          <p:cNvPr id="8"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solidFill>
                  <a:prstClr val="black"/>
                </a:solidFill>
                <a:cs typeface="Arial" charset="0"/>
              </a:rPr>
              <a:t>© </a:t>
            </a:r>
            <a:r>
              <a:rPr lang="en-US" sz="800" b="1" dirty="0">
                <a:solidFill>
                  <a:prstClr val="black"/>
                </a:solidFill>
              </a:rPr>
              <a:t>LSU Center for Energy Studies</a:t>
            </a:r>
          </a:p>
        </p:txBody>
      </p:sp>
      <p:sp>
        <p:nvSpPr>
          <p:cNvPr id="9" name="TextBox 8"/>
          <p:cNvSpPr txBox="1"/>
          <p:nvPr/>
        </p:nvSpPr>
        <p:spPr>
          <a:xfrm>
            <a:off x="1178855" y="339540"/>
            <a:ext cx="6096000" cy="400110"/>
          </a:xfrm>
          <a:prstGeom prst="rect">
            <a:avLst/>
          </a:prstGeom>
          <a:noFill/>
          <a:ln>
            <a:noFill/>
          </a:ln>
        </p:spPr>
        <p:txBody>
          <a:bodyPr wrap="square" rtlCol="0">
            <a:spAutoFit/>
          </a:bodyPr>
          <a:lstStyle/>
          <a:p>
            <a:r>
              <a:rPr lang="en-US" sz="2000" b="1" dirty="0">
                <a:solidFill>
                  <a:schemeClr val="bg1"/>
                </a:solidFill>
                <a:latin typeface="Arial" pitchFamily="34" charset="0"/>
                <a:ea typeface="Batang" pitchFamily="18" charset="-127"/>
                <a:cs typeface="Arial" pitchFamily="34" charset="0"/>
              </a:rPr>
              <a:t>Center for Energy Studies</a:t>
            </a:r>
          </a:p>
        </p:txBody>
      </p:sp>
      <p:sp>
        <p:nvSpPr>
          <p:cNvPr id="10" name="Rectangle 9"/>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371476" y="311150"/>
            <a:ext cx="4567747" cy="365760"/>
          </a:xfrm>
          <a:prstGeom prst="rect">
            <a:avLst/>
          </a:prstGeom>
        </p:spPr>
      </p:pic>
    </p:spTree>
    <p:extLst>
      <p:ext uri="{BB962C8B-B14F-4D97-AF65-F5344CB8AC3E}">
        <p14:creationId xmlns:p14="http://schemas.microsoft.com/office/powerpoint/2010/main" val="3431073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1445" y="83661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rgbClr val="280064"/>
              </a:solidFill>
              <a:latin typeface="Arial" pitchFamily="34" charset="0"/>
              <a:cs typeface="Arial" pitchFamily="34" charset="0"/>
            </a:endParaRPr>
          </a:p>
        </p:txBody>
      </p:sp>
      <p:sp>
        <p:nvSpPr>
          <p:cNvPr id="12" name="TextBox 11"/>
          <p:cNvSpPr txBox="1"/>
          <p:nvPr/>
        </p:nvSpPr>
        <p:spPr>
          <a:xfrm>
            <a:off x="85109" y="1271065"/>
            <a:ext cx="7418070"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New Natural Gas End Uses &amp; Fuel Diversity Concerns</a:t>
            </a:r>
          </a:p>
        </p:txBody>
      </p:sp>
      <p:sp>
        <p:nvSpPr>
          <p:cNvPr id="14"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
        <p:nvSpPr>
          <p:cNvPr id="16"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pic>
        <p:nvPicPr>
          <p:cNvPr id="15" name="Picture 14"/>
          <p:cNvPicPr>
            <a:picLocks noChangeAspect="1"/>
          </p:cNvPicPr>
          <p:nvPr/>
        </p:nvPicPr>
        <p:blipFill>
          <a:blip r:embed="rId2"/>
          <a:stretch>
            <a:fillRect/>
          </a:stretch>
        </p:blipFill>
        <p:spPr>
          <a:xfrm>
            <a:off x="371476" y="311150"/>
            <a:ext cx="4567747" cy="365760"/>
          </a:xfrm>
          <a:prstGeom prst="rect">
            <a:avLst/>
          </a:prstGeom>
        </p:spPr>
      </p:pic>
      <p:sp>
        <p:nvSpPr>
          <p:cNvPr id="9" name="Rectangle 8"/>
          <p:cNvSpPr/>
          <p:nvPr/>
        </p:nvSpPr>
        <p:spPr>
          <a:xfrm>
            <a:off x="1275160" y="2592493"/>
            <a:ext cx="6421040" cy="2162387"/>
          </a:xfrm>
          <a:prstGeom prst="rect">
            <a:avLst/>
          </a:prstGeom>
          <a:solidFill>
            <a:srgbClr val="17003A"/>
          </a:solidFill>
          <a:ln>
            <a:noFill/>
          </a:ln>
          <a:scene3d>
            <a:camera prst="orthographicFront"/>
            <a:lightRig rig="threePt" dir="t"/>
          </a:scene3d>
          <a:sp3d>
            <a:bevelT w="101600" prst="angle"/>
            <a:bevelB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cs typeface="Arial" panose="020B0604020202020204" pitchFamily="34" charset="0"/>
              </a:rPr>
              <a:t>Social Capital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86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Social Capital</a:t>
            </a:r>
            <a:endParaRPr lang="en-US" sz="2000" b="1" dirty="0">
              <a:latin typeface="Arial" panose="020B0604020202020204" pitchFamily="34" charset="0"/>
              <a:cs typeface="Arial" panose="020B0604020202020204" pitchFamily="34" charset="0"/>
            </a:endParaRPr>
          </a:p>
        </p:txBody>
      </p:sp>
      <p:sp>
        <p:nvSpPr>
          <p:cNvPr id="10" name="Rectangle 9"/>
          <p:cNvSpPr/>
          <p:nvPr/>
        </p:nvSpPr>
        <p:spPr>
          <a:xfrm>
            <a:off x="121445" y="83661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tx1"/>
                </a:solidFill>
                <a:latin typeface="Arial" pitchFamily="34" charset="0"/>
                <a:cs typeface="Arial" pitchFamily="34" charset="0"/>
              </a:rPr>
              <a:t>Market </a:t>
            </a:r>
            <a:r>
              <a:rPr lang="en-US" b="1" dirty="0">
                <a:solidFill>
                  <a:schemeClr val="tx1"/>
                </a:solidFill>
                <a:latin typeface="Arial" pitchFamily="34" charset="0"/>
                <a:cs typeface="Arial" pitchFamily="34" charset="0"/>
              </a:rPr>
              <a:t>f</a:t>
            </a:r>
            <a:r>
              <a:rPr lang="en-US" sz="1800" b="1" dirty="0" smtClean="0">
                <a:solidFill>
                  <a:schemeClr val="tx1"/>
                </a:solidFill>
                <a:latin typeface="Arial" pitchFamily="34" charset="0"/>
                <a:cs typeface="Arial" pitchFamily="34" charset="0"/>
              </a:rPr>
              <a:t>ailures</a:t>
            </a:r>
            <a:endParaRPr lang="en-US" sz="1800" b="1" dirty="0">
              <a:solidFill>
                <a:schemeClr val="tx1"/>
              </a:solidFill>
              <a:latin typeface="Arial" pitchFamily="34" charset="0"/>
              <a:cs typeface="Arial" pitchFamily="34" charset="0"/>
            </a:endParaRPr>
          </a:p>
        </p:txBody>
      </p:sp>
      <p:sp>
        <p:nvSpPr>
          <p:cNvPr id="12" name="TextBox 11"/>
          <p:cNvSpPr txBox="1"/>
          <p:nvPr/>
        </p:nvSpPr>
        <p:spPr>
          <a:xfrm>
            <a:off x="85109" y="1271065"/>
            <a:ext cx="7418070"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New Natural Gas End Uses &amp; Fuel Diversity Concerns</a:t>
            </a:r>
          </a:p>
        </p:txBody>
      </p:sp>
      <p:sp>
        <p:nvSpPr>
          <p:cNvPr id="14"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
        <p:nvSpPr>
          <p:cNvPr id="16"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pic>
        <p:nvPicPr>
          <p:cNvPr id="15" name="Picture 14"/>
          <p:cNvPicPr>
            <a:picLocks noChangeAspect="1"/>
          </p:cNvPicPr>
          <p:nvPr/>
        </p:nvPicPr>
        <p:blipFill>
          <a:blip r:embed="rId2"/>
          <a:stretch>
            <a:fillRect/>
          </a:stretch>
        </p:blipFill>
        <p:spPr>
          <a:xfrm>
            <a:off x="371476" y="311150"/>
            <a:ext cx="4567747" cy="365760"/>
          </a:xfrm>
          <a:prstGeom prst="rect">
            <a:avLst/>
          </a:prstGeom>
        </p:spPr>
      </p:pic>
      <p:sp>
        <p:nvSpPr>
          <p:cNvPr id="9" name="TextBox 8"/>
          <p:cNvSpPr txBox="1"/>
          <p:nvPr/>
        </p:nvSpPr>
        <p:spPr>
          <a:xfrm>
            <a:off x="182880" y="1270221"/>
            <a:ext cx="8778240" cy="5303520"/>
          </a:xfrm>
          <a:prstGeom prst="rect">
            <a:avLst/>
          </a:prstGeom>
          <a:solidFill>
            <a:schemeClr val="bg1"/>
          </a:solidFill>
          <a:ln>
            <a:solidFill>
              <a:schemeClr val="bg1">
                <a:lumMod val="50000"/>
              </a:schemeClr>
            </a:solidFill>
          </a:ln>
        </p:spPr>
        <p:txBody>
          <a:bodyPr wrap="square" rtlCol="0" anchor="ctr">
            <a:noAutofit/>
          </a:bodyPr>
          <a:lstStyle/>
          <a:p>
            <a:pPr>
              <a:spcAft>
                <a:spcPts val="1200"/>
              </a:spcAft>
            </a:pPr>
            <a:r>
              <a:rPr lang="en-US" sz="2400" dirty="0">
                <a:latin typeface="Arial" pitchFamily="34" charset="0"/>
                <a:cs typeface="Arial" pitchFamily="34" charset="0"/>
              </a:rPr>
              <a:t>Today’s </a:t>
            </a:r>
            <a:r>
              <a:rPr lang="en-US" sz="2400" dirty="0" smtClean="0">
                <a:latin typeface="Arial" pitchFamily="34" charset="0"/>
                <a:cs typeface="Arial" pitchFamily="34" charset="0"/>
              </a:rPr>
              <a:t>social investment policies </a:t>
            </a:r>
            <a:r>
              <a:rPr lang="en-US" sz="2400" dirty="0">
                <a:latin typeface="Arial" pitchFamily="34" charset="0"/>
                <a:cs typeface="Arial" pitchFamily="34" charset="0"/>
              </a:rPr>
              <a:t>are </a:t>
            </a:r>
            <a:r>
              <a:rPr lang="en-US" sz="2400" dirty="0" smtClean="0">
                <a:latin typeface="Arial" pitchFamily="34" charset="0"/>
                <a:cs typeface="Arial" pitchFamily="34" charset="0"/>
              </a:rPr>
              <a:t>intended to address </a:t>
            </a:r>
            <a:r>
              <a:rPr lang="en-US" sz="2400" b="1" dirty="0" smtClean="0">
                <a:latin typeface="Arial" pitchFamily="34" charset="0"/>
                <a:cs typeface="Arial" pitchFamily="34" charset="0"/>
              </a:rPr>
              <a:t>a </a:t>
            </a:r>
            <a:r>
              <a:rPr lang="en-US" sz="2400" b="1" dirty="0">
                <a:latin typeface="Arial" pitchFamily="34" charset="0"/>
                <a:cs typeface="Arial" pitchFamily="34" charset="0"/>
              </a:rPr>
              <a:t>variety of perceived energy market </a:t>
            </a:r>
            <a:r>
              <a:rPr lang="en-US" sz="2400" b="1" dirty="0" smtClean="0">
                <a:latin typeface="Arial" pitchFamily="34" charset="0"/>
                <a:cs typeface="Arial" pitchFamily="34" charset="0"/>
              </a:rPr>
              <a:t>failures</a:t>
            </a:r>
            <a:r>
              <a:rPr lang="en-US" sz="2400" dirty="0" smtClean="0">
                <a:latin typeface="Arial" panose="020B0604020202020204" pitchFamily="34" charset="0"/>
                <a:cs typeface="Arial" panose="020B0604020202020204" pitchFamily="34" charset="0"/>
              </a:rPr>
              <a:t>:</a:t>
            </a:r>
          </a:p>
          <a:p>
            <a:pPr>
              <a:spcAft>
                <a:spcPts val="1200"/>
              </a:spcAft>
            </a:pPr>
            <a:r>
              <a:rPr lang="en-US" sz="2000" b="1" dirty="0" smtClean="0">
                <a:latin typeface="Arial" panose="020B0604020202020204" pitchFamily="34" charset="0"/>
                <a:cs typeface="Arial" panose="020B0604020202020204" pitchFamily="34" charset="0"/>
              </a:rPr>
              <a:t>Natural monopolies/market power:</a:t>
            </a:r>
            <a:r>
              <a:rPr lang="en-US" sz="2000" dirty="0" smtClean="0">
                <a:latin typeface="Arial" panose="020B0604020202020204" pitchFamily="34" charset="0"/>
                <a:cs typeface="Arial" panose="020B0604020202020204" pitchFamily="34" charset="0"/>
              </a:rPr>
              <a:t> when you have few firms and/or one firm controls/dominates the market.</a:t>
            </a:r>
          </a:p>
          <a:p>
            <a:pPr>
              <a:spcAft>
                <a:spcPts val="1200"/>
              </a:spcAft>
            </a:pPr>
            <a:r>
              <a:rPr lang="en-US" sz="2000" b="1" dirty="0" smtClean="0">
                <a:latin typeface="Arial" panose="020B0604020202020204" pitchFamily="34" charset="0"/>
                <a:cs typeface="Arial" panose="020B0604020202020204" pitchFamily="34" charset="0"/>
              </a:rPr>
              <a:t>Externalities:</a:t>
            </a:r>
            <a:r>
              <a:rPr lang="en-US" sz="2000" dirty="0" smtClean="0">
                <a:latin typeface="Arial" panose="020B0604020202020204" pitchFamily="34" charset="0"/>
                <a:cs typeface="Arial" panose="020B0604020202020204" pitchFamily="34" charset="0"/>
              </a:rPr>
              <a:t>  when one party’s actions impose an unaccounted for cost (or benefit) onto another party.</a:t>
            </a:r>
          </a:p>
          <a:p>
            <a:pPr>
              <a:spcAft>
                <a:spcPts val="1200"/>
              </a:spcAft>
            </a:pPr>
            <a:r>
              <a:rPr lang="en-US" sz="2000" b="1" dirty="0" smtClean="0">
                <a:latin typeface="Arial" panose="020B0604020202020204" pitchFamily="34" charset="0"/>
                <a:cs typeface="Arial" panose="020B0604020202020204" pitchFamily="34" charset="0"/>
              </a:rPr>
              <a:t>Asymmetric information:</a:t>
            </a:r>
            <a:r>
              <a:rPr lang="en-US" sz="2000" dirty="0" smtClean="0">
                <a:latin typeface="Arial" panose="020B0604020202020204" pitchFamily="34" charset="0"/>
                <a:cs typeface="Arial" panose="020B0604020202020204" pitchFamily="34" charset="0"/>
              </a:rPr>
              <a:t>  when one party has more information than another and uses that information for strategic gain.</a:t>
            </a:r>
          </a:p>
          <a:p>
            <a:pPr>
              <a:spcAft>
                <a:spcPts val="1200"/>
              </a:spcAft>
            </a:pPr>
            <a:r>
              <a:rPr lang="en-US" sz="2000" b="1" dirty="0" smtClean="0">
                <a:latin typeface="Arial" panose="020B0604020202020204" pitchFamily="34" charset="0"/>
                <a:cs typeface="Arial" panose="020B0604020202020204" pitchFamily="34" charset="0"/>
              </a:rPr>
              <a:t>Risk &amp; Uncertainty:</a:t>
            </a:r>
            <a:r>
              <a:rPr lang="en-US" sz="2000" dirty="0" smtClean="0">
                <a:latin typeface="Arial" panose="020B0604020202020204" pitchFamily="34" charset="0"/>
                <a:cs typeface="Arial" panose="020B0604020202020204" pitchFamily="34" charset="0"/>
              </a:rPr>
              <a:t> arises in markets influenced by a variety of random factors that can be partially known (can be assigned probabilities) or entirely unknown (cannot be assigned probabilities).</a:t>
            </a:r>
          </a:p>
          <a:p>
            <a:pPr>
              <a:spcAft>
                <a:spcPts val="1200"/>
              </a:spcAft>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209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Social Capital</a:t>
            </a:r>
            <a:endParaRPr lang="en-US" sz="2000" b="1" dirty="0">
              <a:latin typeface="Arial" panose="020B0604020202020204" pitchFamily="34" charset="0"/>
              <a:cs typeface="Arial" panose="020B0604020202020204" pitchFamily="34" charset="0"/>
            </a:endParaRPr>
          </a:p>
        </p:txBody>
      </p:sp>
      <p:sp>
        <p:nvSpPr>
          <p:cNvPr id="10" name="Rectangle 9"/>
          <p:cNvSpPr/>
          <p:nvPr/>
        </p:nvSpPr>
        <p:spPr>
          <a:xfrm>
            <a:off x="121445" y="83661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pitchFamily="34" charset="0"/>
                <a:cs typeface="Arial" pitchFamily="34" charset="0"/>
              </a:rPr>
              <a:t>Efficiency and </a:t>
            </a:r>
            <a:r>
              <a:rPr lang="en-US" b="1" dirty="0">
                <a:solidFill>
                  <a:schemeClr val="tx1"/>
                </a:solidFill>
                <a:latin typeface="Arial" pitchFamily="34" charset="0"/>
                <a:cs typeface="Arial" pitchFamily="34" charset="0"/>
              </a:rPr>
              <a:t>c</a:t>
            </a:r>
            <a:r>
              <a:rPr lang="en-US" b="1" dirty="0" smtClean="0">
                <a:solidFill>
                  <a:schemeClr val="tx1"/>
                </a:solidFill>
                <a:latin typeface="Arial" pitchFamily="34" charset="0"/>
                <a:cs typeface="Arial" pitchFamily="34" charset="0"/>
              </a:rPr>
              <a:t>urrent </a:t>
            </a:r>
            <a:r>
              <a:rPr lang="en-US" b="1" dirty="0">
                <a:solidFill>
                  <a:schemeClr val="tx1"/>
                </a:solidFill>
                <a:latin typeface="Arial" pitchFamily="34" charset="0"/>
                <a:cs typeface="Arial" pitchFamily="34" charset="0"/>
              </a:rPr>
              <a:t>p</a:t>
            </a:r>
            <a:r>
              <a:rPr lang="en-US" b="1" dirty="0" smtClean="0">
                <a:solidFill>
                  <a:schemeClr val="tx1"/>
                </a:solidFill>
                <a:latin typeface="Arial" pitchFamily="34" charset="0"/>
                <a:cs typeface="Arial" pitchFamily="34" charset="0"/>
              </a:rPr>
              <a:t>olicy agendas</a:t>
            </a:r>
            <a:endParaRPr lang="en-US" sz="1800" b="1" dirty="0">
              <a:solidFill>
                <a:schemeClr val="tx1"/>
              </a:solidFill>
              <a:latin typeface="Arial" pitchFamily="34" charset="0"/>
              <a:cs typeface="Arial" pitchFamily="34" charset="0"/>
            </a:endParaRPr>
          </a:p>
        </p:txBody>
      </p:sp>
      <p:sp>
        <p:nvSpPr>
          <p:cNvPr id="12" name="TextBox 11"/>
          <p:cNvSpPr txBox="1"/>
          <p:nvPr/>
        </p:nvSpPr>
        <p:spPr>
          <a:xfrm>
            <a:off x="85109" y="1271065"/>
            <a:ext cx="7418070"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New Natural Gas End Uses &amp; Fuel Diversity Concerns</a:t>
            </a:r>
          </a:p>
        </p:txBody>
      </p:sp>
      <p:sp>
        <p:nvSpPr>
          <p:cNvPr id="14"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
        <p:nvSpPr>
          <p:cNvPr id="16"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pic>
        <p:nvPicPr>
          <p:cNvPr id="15" name="Picture 14"/>
          <p:cNvPicPr>
            <a:picLocks noChangeAspect="1"/>
          </p:cNvPicPr>
          <p:nvPr/>
        </p:nvPicPr>
        <p:blipFill>
          <a:blip r:embed="rId2"/>
          <a:stretch>
            <a:fillRect/>
          </a:stretch>
        </p:blipFill>
        <p:spPr>
          <a:xfrm>
            <a:off x="371476" y="311150"/>
            <a:ext cx="4567747" cy="365760"/>
          </a:xfrm>
          <a:prstGeom prst="rect">
            <a:avLst/>
          </a:prstGeom>
        </p:spPr>
      </p:pic>
      <p:sp>
        <p:nvSpPr>
          <p:cNvPr id="9" name="TextBox 8"/>
          <p:cNvSpPr txBox="1"/>
          <p:nvPr/>
        </p:nvSpPr>
        <p:spPr>
          <a:xfrm>
            <a:off x="182880" y="1270221"/>
            <a:ext cx="8778240" cy="5303520"/>
          </a:xfrm>
          <a:prstGeom prst="rect">
            <a:avLst/>
          </a:prstGeom>
          <a:solidFill>
            <a:schemeClr val="bg1"/>
          </a:solidFill>
          <a:ln>
            <a:solidFill>
              <a:schemeClr val="bg1">
                <a:lumMod val="50000"/>
              </a:schemeClr>
            </a:solidFill>
          </a:ln>
        </p:spPr>
        <p:txBody>
          <a:bodyPr wrap="square" rtlCol="0" anchor="ctr">
            <a:noAutofit/>
          </a:bodyPr>
          <a:lstStyle/>
          <a:p>
            <a:pPr algn="just">
              <a:spcAft>
                <a:spcPts val="1200"/>
              </a:spcAft>
            </a:pPr>
            <a:r>
              <a:rPr lang="en-US" sz="2200" dirty="0" smtClean="0">
                <a:latin typeface="Arial" pitchFamily="34" charset="0"/>
                <a:cs typeface="Arial" pitchFamily="34" charset="0"/>
              </a:rPr>
              <a:t>What social investments are attempting to address which market failures?</a:t>
            </a:r>
          </a:p>
          <a:p>
            <a:pPr marL="800100" lvl="1" indent="-342900" algn="just">
              <a:spcAft>
                <a:spcPts val="1200"/>
              </a:spcAft>
              <a:buFont typeface="Arial" panose="020B0604020202020204" pitchFamily="34" charset="0"/>
              <a:buChar char="•"/>
            </a:pPr>
            <a:r>
              <a:rPr lang="en-US" sz="2000" dirty="0" smtClean="0">
                <a:latin typeface="Arial" pitchFamily="34" charset="0"/>
                <a:cs typeface="Arial" pitchFamily="34" charset="0"/>
              </a:rPr>
              <a:t>Renewables (externalities)</a:t>
            </a:r>
          </a:p>
          <a:p>
            <a:pPr marL="800100" lvl="1" indent="-342900" algn="just">
              <a:spcAft>
                <a:spcPts val="1200"/>
              </a:spcAft>
              <a:buFont typeface="Arial" panose="020B0604020202020204" pitchFamily="34" charset="0"/>
              <a:buChar char="•"/>
            </a:pPr>
            <a:r>
              <a:rPr lang="en-US" sz="2000" dirty="0" smtClean="0">
                <a:latin typeface="Arial" pitchFamily="34" charset="0"/>
                <a:cs typeface="Arial" pitchFamily="34" charset="0"/>
              </a:rPr>
              <a:t>Safety/reliability (externalities, public goods)</a:t>
            </a:r>
          </a:p>
          <a:p>
            <a:pPr marL="800100" lvl="1" indent="-342900" algn="just">
              <a:spcAft>
                <a:spcPts val="1200"/>
              </a:spcAft>
              <a:buFont typeface="Arial" panose="020B0604020202020204" pitchFamily="34" charset="0"/>
              <a:buChar char="•"/>
            </a:pPr>
            <a:r>
              <a:rPr lang="en-US" sz="2000" dirty="0" smtClean="0">
                <a:latin typeface="Arial" pitchFamily="34" charset="0"/>
                <a:cs typeface="Arial" pitchFamily="34" charset="0"/>
              </a:rPr>
              <a:t>Environmental (externalities)</a:t>
            </a:r>
          </a:p>
          <a:p>
            <a:pPr marL="800100" lvl="1" indent="-342900" algn="just">
              <a:spcAft>
                <a:spcPts val="1200"/>
              </a:spcAft>
              <a:buFont typeface="Arial" panose="020B0604020202020204" pitchFamily="34" charset="0"/>
              <a:buChar char="•"/>
            </a:pPr>
            <a:r>
              <a:rPr lang="en-US" sz="2000" dirty="0" smtClean="0">
                <a:latin typeface="Arial" pitchFamily="34" charset="0"/>
                <a:cs typeface="Arial" pitchFamily="34" charset="0"/>
              </a:rPr>
              <a:t>Energy efficiency (imperfect info, risk/uncertainty)</a:t>
            </a:r>
          </a:p>
          <a:p>
            <a:pPr algn="just">
              <a:spcAft>
                <a:spcPts val="1200"/>
              </a:spcAft>
            </a:pPr>
            <a:r>
              <a:rPr lang="en-US" sz="2200" dirty="0" smtClean="0">
                <a:latin typeface="Arial" pitchFamily="34" charset="0"/>
                <a:cs typeface="Arial" pitchFamily="34" charset="0"/>
              </a:rPr>
              <a:t>The regulatory challenge is that these policies’ benefits, by definition, </a:t>
            </a:r>
            <a:r>
              <a:rPr lang="en-US" sz="2200" b="1" dirty="0" smtClean="0">
                <a:latin typeface="Arial" pitchFamily="34" charset="0"/>
                <a:cs typeface="Arial" pitchFamily="34" charset="0"/>
              </a:rPr>
              <a:t>do not have an easily-measured market value</a:t>
            </a:r>
            <a:r>
              <a:rPr lang="en-US" sz="2200" dirty="0" smtClean="0">
                <a:latin typeface="Arial" pitchFamily="34" charset="0"/>
                <a:cs typeface="Arial" pitchFamily="34" charset="0"/>
              </a:rPr>
              <a:t>. Just about </a:t>
            </a:r>
            <a:r>
              <a:rPr lang="en-US" sz="2200" b="1" dirty="0" smtClean="0">
                <a:latin typeface="Arial" pitchFamily="34" charset="0"/>
                <a:cs typeface="Arial" pitchFamily="34" charset="0"/>
              </a:rPr>
              <a:t>any benefit estimate can be used to justify any level of investment</a:t>
            </a:r>
            <a:r>
              <a:rPr lang="en-US" sz="2200" dirty="0" smtClean="0">
                <a:latin typeface="Arial" pitchFamily="34" charset="0"/>
                <a:cs typeface="Arial" pitchFamily="34" charset="0"/>
              </a:rPr>
              <a:t>.  How do you know the investment has been cost-effective?</a:t>
            </a:r>
          </a:p>
          <a:p>
            <a:pPr algn="just">
              <a:spcAft>
                <a:spcPts val="1200"/>
              </a:spcAft>
            </a:pPr>
            <a:r>
              <a:rPr lang="en-US" sz="2200" dirty="0" smtClean="0">
                <a:latin typeface="Arial" pitchFamily="34" charset="0"/>
                <a:cs typeface="Arial" pitchFamily="34" charset="0"/>
              </a:rPr>
              <a:t>Today, </a:t>
            </a:r>
            <a:r>
              <a:rPr lang="en-US" sz="2200" b="1" dirty="0" smtClean="0">
                <a:latin typeface="Arial" pitchFamily="34" charset="0"/>
                <a:cs typeface="Arial" pitchFamily="34" charset="0"/>
              </a:rPr>
              <a:t>prices continue to increase despite the fact that the commodity cost of the energy being transformed and/or delivered has been decreasing.</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93507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grpSp>
        <p:nvGrpSpPr>
          <p:cNvPr id="4" name="Group 3"/>
          <p:cNvGrpSpPr/>
          <p:nvPr/>
        </p:nvGrpSpPr>
        <p:grpSpPr>
          <a:xfrm>
            <a:off x="130970" y="250827"/>
            <a:ext cx="8860630" cy="968373"/>
            <a:chOff x="130970" y="250827"/>
            <a:chExt cx="8860630" cy="968373"/>
          </a:xfrm>
        </p:grpSpPr>
        <p:pic>
          <p:nvPicPr>
            <p:cNvPr id="6" name="Picture 5"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7" name="TextBox 6"/>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Nimrod"/>
                  <a:ea typeface="Batang" pitchFamily="18" charset="-127"/>
                </a:rPr>
                <a:t>Center for Energy Studies</a:t>
              </a:r>
              <a:endParaRPr lang="en-US" sz="2000" b="1" dirty="0">
                <a:solidFill>
                  <a:schemeClr val="bg1"/>
                </a:solidFill>
                <a:latin typeface="Nimrod"/>
                <a:ea typeface="Batang" pitchFamily="18" charset="-127"/>
              </a:endParaRPr>
            </a:p>
          </p:txBody>
        </p:sp>
        <p:sp>
          <p:nvSpPr>
            <p:cNvPr id="9" name="Rectangle 8"/>
            <p:cNvSpPr/>
            <p:nvPr/>
          </p:nvSpPr>
          <p:spPr>
            <a:xfrm>
              <a:off x="130970"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latin typeface="Arial" pitchFamily="34" charset="0"/>
                <a:cs typeface="Arial" pitchFamily="34" charset="0"/>
              </a:endParaRPr>
            </a:p>
          </p:txBody>
        </p:sp>
      </p:grpSp>
      <p:sp>
        <p:nvSpPr>
          <p:cNvPr id="10" name="TextBox 9"/>
          <p:cNvSpPr txBox="1"/>
          <p:nvPr/>
        </p:nvSpPr>
        <p:spPr>
          <a:xfrm>
            <a:off x="4724400" y="6553200"/>
            <a:ext cx="4419601" cy="369332"/>
          </a:xfrm>
          <a:prstGeom prst="rect">
            <a:avLst/>
          </a:prstGeom>
          <a:noFill/>
        </p:spPr>
        <p:txBody>
          <a:bodyPr wrap="square" rtlCol="0">
            <a:spAutoFit/>
          </a:bodyPr>
          <a:lstStyle/>
          <a:p>
            <a:pPr algn="r"/>
            <a:r>
              <a:rPr lang="en-US" dirty="0" smtClean="0">
                <a:solidFill>
                  <a:srgbClr val="8064A2">
                    <a:lumMod val="60000"/>
                    <a:lumOff val="40000"/>
                  </a:srgbClr>
                </a:solidFill>
              </a:rPr>
              <a:t> </a:t>
            </a:r>
            <a:r>
              <a:rPr lang="en-US" sz="900" dirty="0" smtClean="0">
                <a:solidFill>
                  <a:prstClr val="black"/>
                </a:solidFill>
              </a:rPr>
              <a:t>© LSU Center for Energy Studies     </a:t>
            </a:r>
            <a:fld id="{7DF3D32F-5ECE-42B7-84D2-AF9B745FD515}" type="slidenum">
              <a:rPr lang="en-US" sz="1600" smtClean="0">
                <a:solidFill>
                  <a:srgbClr val="8064A2">
                    <a:lumMod val="60000"/>
                    <a:lumOff val="40000"/>
                  </a:srgbClr>
                </a:solidFill>
              </a:rPr>
              <a:pPr algn="r"/>
              <a:t>14</a:t>
            </a:fld>
            <a:endParaRPr lang="en-US" sz="1600" dirty="0">
              <a:solidFill>
                <a:srgbClr val="8064A2">
                  <a:lumMod val="60000"/>
                  <a:lumOff val="40000"/>
                </a:srgbClr>
              </a:solidFill>
            </a:endParaRPr>
          </a:p>
        </p:txBody>
      </p:sp>
      <p:sp>
        <p:nvSpPr>
          <p:cNvPr id="12" name="TextBox 11"/>
          <p:cNvSpPr txBox="1"/>
          <p:nvPr/>
        </p:nvSpPr>
        <p:spPr>
          <a:xfrm>
            <a:off x="4551761" y="332508"/>
            <a:ext cx="4278204" cy="369332"/>
          </a:xfrm>
          <a:prstGeom prst="rect">
            <a:avLst/>
          </a:prstGeom>
          <a:noFill/>
        </p:spPr>
        <p:txBody>
          <a:bodyPr wrap="square" rtlCol="0">
            <a:spAutoFit/>
          </a:bodyPr>
          <a:lstStyle/>
          <a:p>
            <a:pPr algn="r"/>
            <a:r>
              <a:rPr lang="en-US" b="1" dirty="0" smtClean="0">
                <a:solidFill>
                  <a:schemeClr val="bg1"/>
                </a:solidFill>
                <a:latin typeface="Arial" pitchFamily="34" charset="0"/>
                <a:cs typeface="Arial" pitchFamily="34" charset="0"/>
              </a:rPr>
              <a:t>Traditional Regulation</a:t>
            </a:r>
          </a:p>
        </p:txBody>
      </p:sp>
      <p:sp>
        <p:nvSpPr>
          <p:cNvPr id="13" name="Rectangle 12"/>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Social Capital</a:t>
            </a: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71476" y="311150"/>
            <a:ext cx="4567747" cy="365760"/>
          </a:xfrm>
          <a:prstGeom prst="rect">
            <a:avLst/>
          </a:prstGeom>
        </p:spPr>
      </p:pic>
      <p:pic>
        <p:nvPicPr>
          <p:cNvPr id="3" name="Picture 2" descr="\\Mac\Home\Desktop\Screen Shot 2016-06-16 at 8.43.28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7194"/>
            <a:ext cx="5303520" cy="58655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2"/>
          <p:cNvSpPr txBox="1">
            <a:spLocks noChangeArrowheads="1"/>
          </p:cNvSpPr>
          <p:nvPr/>
        </p:nvSpPr>
        <p:spPr bwMode="auto">
          <a:xfrm>
            <a:off x="5199889" y="929103"/>
            <a:ext cx="3230880" cy="2246769"/>
          </a:xfrm>
          <a:prstGeom prst="rect">
            <a:avLst/>
          </a:prstGeom>
          <a:solidFill>
            <a:schemeClr val="bg1"/>
          </a:solidFill>
          <a:ln w="9525">
            <a:solidFill>
              <a:schemeClr val="bg1">
                <a:lumMod val="50000"/>
              </a:schemeClr>
            </a:solidFill>
            <a:miter lim="800000"/>
            <a:headEnd/>
            <a:tailEnd/>
          </a:ln>
          <a:effectLst>
            <a:outerShdw blurRad="50800" dist="63500" dir="18900000" algn="bl" rotWithShape="0">
              <a:prstClr val="black">
                <a:alpha val="40000"/>
              </a:prstClr>
            </a:outerShdw>
          </a:effectLst>
        </p:spPr>
        <p:txBody>
          <a:bodyPr wrap="square">
            <a:spAutoFit/>
          </a:bodyPr>
          <a:lstStyle/>
          <a:p>
            <a:pPr marL="177800" indent="-177800" algn="ctr"/>
            <a:r>
              <a:rPr lang="en-US" sz="2800" b="1" dirty="0" smtClean="0">
                <a:solidFill>
                  <a:prstClr val="black"/>
                </a:solidFill>
                <a:latin typeface="Arial" pitchFamily="34" charset="0"/>
                <a:cs typeface="Arial" pitchFamily="34" charset="0"/>
              </a:rPr>
              <a:t>This is an issue already getting recognized,  to a certain extent, by media.</a:t>
            </a:r>
          </a:p>
        </p:txBody>
      </p:sp>
      <p:pic>
        <p:nvPicPr>
          <p:cNvPr id="16" name="Picture 2" descr="\\Mac\Home\Desktop\Screen Shot 2016-06-16 at 7.07.10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932" y="3228356"/>
            <a:ext cx="3850794" cy="335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15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0970" y="250827"/>
            <a:ext cx="8860630" cy="968373"/>
            <a:chOff x="130970" y="250827"/>
            <a:chExt cx="8860630" cy="968373"/>
          </a:xfrm>
        </p:grpSpPr>
        <p:pic>
          <p:nvPicPr>
            <p:cNvPr id="13" name="Picture 12"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14" name="TextBox 13"/>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Nimrod"/>
                  <a:ea typeface="Batang" pitchFamily="18" charset="-127"/>
                </a:rPr>
                <a:t>Center for Energy Studies</a:t>
              </a:r>
              <a:endParaRPr lang="en-US" sz="2000" b="1" dirty="0">
                <a:solidFill>
                  <a:schemeClr val="bg1"/>
                </a:solidFill>
                <a:latin typeface="Nimrod"/>
                <a:ea typeface="Batang" pitchFamily="18" charset="-127"/>
              </a:endParaRPr>
            </a:p>
          </p:txBody>
        </p:sp>
        <p:sp>
          <p:nvSpPr>
            <p:cNvPr id="16" name="Rectangle 15"/>
            <p:cNvSpPr/>
            <p:nvPr/>
          </p:nvSpPr>
          <p:spPr>
            <a:xfrm>
              <a:off x="130970"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Current </a:t>
              </a:r>
              <a:r>
                <a:rPr lang="en-US" sz="1600" b="1" dirty="0">
                  <a:solidFill>
                    <a:schemeClr val="tx1"/>
                  </a:solidFill>
                  <a:latin typeface="Arial" pitchFamily="34" charset="0"/>
                  <a:cs typeface="Arial" pitchFamily="34" charset="0"/>
                </a:rPr>
                <a:t>p</a:t>
              </a:r>
              <a:r>
                <a:rPr lang="en-US" sz="1600" b="1" dirty="0" smtClean="0">
                  <a:solidFill>
                    <a:schemeClr val="tx1"/>
                  </a:solidFill>
                  <a:latin typeface="Arial" pitchFamily="34" charset="0"/>
                  <a:cs typeface="Arial" pitchFamily="34" charset="0"/>
                </a:rPr>
                <a:t>olicy agendas: </a:t>
              </a:r>
              <a:r>
                <a:rPr lang="en-US" sz="1600" b="1" dirty="0">
                  <a:solidFill>
                    <a:schemeClr val="tx1"/>
                  </a:solidFill>
                  <a:latin typeface="Arial" pitchFamily="34" charset="0"/>
                  <a:cs typeface="Arial" pitchFamily="34" charset="0"/>
                </a:rPr>
                <a:t>c</a:t>
              </a:r>
              <a:r>
                <a:rPr lang="en-US" sz="1600" b="1" dirty="0" smtClean="0">
                  <a:solidFill>
                    <a:schemeClr val="tx1"/>
                  </a:solidFill>
                  <a:latin typeface="Arial" pitchFamily="34" charset="0"/>
                  <a:cs typeface="Arial" pitchFamily="34" charset="0"/>
                </a:rPr>
                <a:t>onceptual impacts</a:t>
              </a:r>
              <a:endParaRPr lang="en-US" sz="1600" b="1" dirty="0">
                <a:solidFill>
                  <a:schemeClr val="tx1"/>
                </a:solidFill>
                <a:latin typeface="Arial" pitchFamily="34" charset="0"/>
                <a:cs typeface="Arial" pitchFamily="34" charset="0"/>
              </a:endParaRPr>
            </a:p>
          </p:txBody>
        </p:sp>
      </p:grpSp>
      <p:sp>
        <p:nvSpPr>
          <p:cNvPr id="17" name="TextBox 16"/>
          <p:cNvSpPr txBox="1"/>
          <p:nvPr/>
        </p:nvSpPr>
        <p:spPr>
          <a:xfrm>
            <a:off x="4724400" y="6553200"/>
            <a:ext cx="4419601" cy="369332"/>
          </a:xfrm>
          <a:prstGeom prst="rect">
            <a:avLst/>
          </a:prstGeom>
          <a:noFill/>
        </p:spPr>
        <p:txBody>
          <a:bodyPr wrap="square" rtlCol="0">
            <a:spAutoFit/>
          </a:bodyPr>
          <a:lstStyle/>
          <a:p>
            <a:pPr algn="r"/>
            <a:r>
              <a:rPr lang="en-US" dirty="0" smtClean="0">
                <a:solidFill>
                  <a:schemeClr val="accent4">
                    <a:lumMod val="60000"/>
                    <a:lumOff val="40000"/>
                  </a:schemeClr>
                </a:solidFill>
              </a:rPr>
              <a:t> </a:t>
            </a:r>
            <a:r>
              <a:rPr lang="en-US" sz="900" dirty="0" smtClean="0"/>
              <a:t>© LSU Center for Energy Studies     </a:t>
            </a:r>
            <a:fld id="{7DF3D32F-5ECE-42B7-84D2-AF9B745FD515}" type="slidenum">
              <a:rPr lang="en-US" sz="1600" smtClean="0">
                <a:solidFill>
                  <a:schemeClr val="accent4">
                    <a:lumMod val="60000"/>
                    <a:lumOff val="40000"/>
                  </a:schemeClr>
                </a:solidFill>
              </a:rPr>
              <a:pPr algn="r"/>
              <a:t>15</a:t>
            </a:fld>
            <a:endParaRPr lang="en-US" sz="1600" dirty="0">
              <a:solidFill>
                <a:schemeClr val="accent4">
                  <a:lumMod val="60000"/>
                  <a:lumOff val="40000"/>
                </a:schemeClr>
              </a:solidFill>
            </a:endParaRPr>
          </a:p>
        </p:txBody>
      </p:sp>
      <p:sp>
        <p:nvSpPr>
          <p:cNvPr id="18" name="Text Box 12"/>
          <p:cNvSpPr txBox="1">
            <a:spLocks noChangeArrowheads="1"/>
          </p:cNvSpPr>
          <p:nvPr/>
        </p:nvSpPr>
        <p:spPr bwMode="auto">
          <a:xfrm>
            <a:off x="142875" y="1219200"/>
            <a:ext cx="8864599" cy="923330"/>
          </a:xfrm>
          <a:prstGeom prst="rect">
            <a:avLst/>
          </a:prstGeom>
          <a:solidFill>
            <a:schemeClr val="bg1"/>
          </a:solidFill>
          <a:ln w="9525">
            <a:solidFill>
              <a:schemeClr val="bg1">
                <a:lumMod val="50000"/>
              </a:schemeClr>
            </a:solidFill>
            <a:miter lim="800000"/>
            <a:headEnd/>
            <a:tailEnd/>
          </a:ln>
          <a:effectLst>
            <a:outerShdw blurRad="50800" dist="63500" dir="18900000" algn="bl" rotWithShape="0">
              <a:prstClr val="black">
                <a:alpha val="40000"/>
              </a:prstClr>
            </a:outerShdw>
          </a:effectLst>
        </p:spPr>
        <p:txBody>
          <a:bodyPr wrap="square">
            <a:spAutoFit/>
          </a:bodyPr>
          <a:lstStyle/>
          <a:p>
            <a:pPr marL="177800" indent="-177800" algn="ctr"/>
            <a:r>
              <a:rPr lang="en-US" dirty="0" smtClean="0">
                <a:solidFill>
                  <a:prstClr val="black"/>
                </a:solidFill>
                <a:latin typeface="Arial" pitchFamily="34" charset="0"/>
                <a:cs typeface="Arial" pitchFamily="34" charset="0"/>
              </a:rPr>
              <a:t>	Current policy agendas are increasing rates through (a) a significant increase in non-growth related capital investment and (b) a reduction in system utilization through demand reductions and intermittent resources.</a:t>
            </a:r>
          </a:p>
        </p:txBody>
      </p:sp>
      <p:sp>
        <p:nvSpPr>
          <p:cNvPr id="15" name="Text Box 12"/>
          <p:cNvSpPr txBox="1">
            <a:spLocks noChangeArrowheads="1"/>
          </p:cNvSpPr>
          <p:nvPr/>
        </p:nvSpPr>
        <p:spPr bwMode="auto">
          <a:xfrm>
            <a:off x="4662901" y="3098691"/>
            <a:ext cx="2485193" cy="738664"/>
          </a:xfrm>
          <a:prstGeom prst="rect">
            <a:avLst/>
          </a:prstGeom>
          <a:solidFill>
            <a:schemeClr val="bg1"/>
          </a:solidFill>
          <a:ln w="9525">
            <a:solidFill>
              <a:schemeClr val="bg1">
                <a:lumMod val="50000"/>
              </a:schemeClr>
            </a:solidFill>
            <a:miter lim="800000"/>
            <a:headEnd/>
            <a:tailEnd/>
          </a:ln>
          <a:effectLst>
            <a:outerShdw blurRad="50800" dist="63500" dir="18900000" algn="bl" rotWithShape="0">
              <a:prstClr val="black">
                <a:alpha val="40000"/>
              </a:prstClr>
            </a:outerShdw>
          </a:effectLst>
        </p:spPr>
        <p:txBody>
          <a:bodyPr wrap="square">
            <a:spAutoFit/>
          </a:bodyPr>
          <a:lstStyle/>
          <a:p>
            <a:pPr marL="177800" indent="-177800" algn="ctr"/>
            <a:r>
              <a:rPr lang="en-US" sz="1400" b="1" dirty="0" smtClean="0">
                <a:solidFill>
                  <a:prstClr val="black"/>
                </a:solidFill>
                <a:latin typeface="Arial" pitchFamily="34" charset="0"/>
                <a:cs typeface="Arial" pitchFamily="34" charset="0"/>
              </a:rPr>
              <a:t>Increasing unit costs due to policies encouraging reduced usage.</a:t>
            </a:r>
          </a:p>
        </p:txBody>
      </p:sp>
      <p:cxnSp>
        <p:nvCxnSpPr>
          <p:cNvPr id="19" name="Straight Connector 18"/>
          <p:cNvCxnSpPr/>
          <p:nvPr/>
        </p:nvCxnSpPr>
        <p:spPr>
          <a:xfrm>
            <a:off x="759551" y="2657918"/>
            <a:ext cx="0" cy="3572511"/>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a:endCxn id="25" idx="1"/>
          </p:cNvCxnSpPr>
          <p:nvPr/>
        </p:nvCxnSpPr>
        <p:spPr>
          <a:xfrm>
            <a:off x="759540" y="6218559"/>
            <a:ext cx="5765553" cy="0"/>
          </a:xfrm>
          <a:prstGeom prst="line">
            <a:avLst/>
          </a:prstGeom>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59481" y="2304059"/>
            <a:ext cx="782196" cy="369332"/>
          </a:xfrm>
          <a:prstGeom prst="rect">
            <a:avLst/>
          </a:prstGeom>
          <a:noFill/>
        </p:spPr>
        <p:txBody>
          <a:bodyPr wrap="square" rtlCol="0">
            <a:spAutoFit/>
          </a:bodyPr>
          <a:lstStyle/>
          <a:p>
            <a:pPr algn="ctr"/>
            <a:r>
              <a:rPr lang="en-US" b="1" dirty="0" smtClean="0"/>
              <a:t>Rates</a:t>
            </a:r>
            <a:endParaRPr lang="en-US" b="1" dirty="0"/>
          </a:p>
        </p:txBody>
      </p:sp>
      <p:sp>
        <p:nvSpPr>
          <p:cNvPr id="23" name="Freeform 22"/>
          <p:cNvSpPr/>
          <p:nvPr/>
        </p:nvSpPr>
        <p:spPr>
          <a:xfrm rot="3643487">
            <a:off x="855183" y="3014509"/>
            <a:ext cx="4542514" cy="2462752"/>
          </a:xfrm>
          <a:custGeom>
            <a:avLst/>
            <a:gdLst>
              <a:gd name="connsiteX0" fmla="*/ 0 w 4660135"/>
              <a:gd name="connsiteY0" fmla="*/ 2655065 h 2655065"/>
              <a:gd name="connsiteX1" fmla="*/ 3415229 w 4660135"/>
              <a:gd name="connsiteY1" fmla="*/ 1961003 h 2655065"/>
              <a:gd name="connsiteX2" fmla="*/ 4660135 w 4660135"/>
              <a:gd name="connsiteY2" fmla="*/ 0 h 2655065"/>
              <a:gd name="connsiteX3" fmla="*/ 4660135 w 4660135"/>
              <a:gd name="connsiteY3" fmla="*/ 0 h 2655065"/>
            </a:gdLst>
            <a:ahLst/>
            <a:cxnLst>
              <a:cxn ang="0">
                <a:pos x="connsiteX0" y="connsiteY0"/>
              </a:cxn>
              <a:cxn ang="0">
                <a:pos x="connsiteX1" y="connsiteY1"/>
              </a:cxn>
              <a:cxn ang="0">
                <a:pos x="connsiteX2" y="connsiteY2"/>
              </a:cxn>
              <a:cxn ang="0">
                <a:pos x="connsiteX3" y="connsiteY3"/>
              </a:cxn>
            </a:cxnLst>
            <a:rect l="l" t="t" r="r" b="b"/>
            <a:pathLst>
              <a:path w="4660135" h="2655065">
                <a:moveTo>
                  <a:pt x="0" y="2655065"/>
                </a:moveTo>
                <a:cubicBezTo>
                  <a:pt x="1319270" y="2529289"/>
                  <a:pt x="2638540" y="2403514"/>
                  <a:pt x="3415229" y="1961003"/>
                </a:cubicBezTo>
                <a:cubicBezTo>
                  <a:pt x="4191918" y="1518492"/>
                  <a:pt x="4660135" y="0"/>
                  <a:pt x="4660135" y="0"/>
                </a:cubicBezTo>
                <a:lnTo>
                  <a:pt x="4660135" y="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4" name="TextBox 23"/>
          <p:cNvSpPr txBox="1"/>
          <p:nvPr/>
        </p:nvSpPr>
        <p:spPr>
          <a:xfrm>
            <a:off x="5311204" y="5441537"/>
            <a:ext cx="275230" cy="369332"/>
          </a:xfrm>
          <a:prstGeom prst="rect">
            <a:avLst/>
          </a:prstGeom>
          <a:noFill/>
        </p:spPr>
        <p:txBody>
          <a:bodyPr wrap="square" rtlCol="0">
            <a:spAutoFit/>
          </a:bodyPr>
          <a:lstStyle/>
          <a:p>
            <a:pPr algn="ctr"/>
            <a:r>
              <a:rPr lang="en-US" b="1" dirty="0"/>
              <a:t>C</a:t>
            </a:r>
          </a:p>
        </p:txBody>
      </p:sp>
      <p:sp>
        <p:nvSpPr>
          <p:cNvPr id="25" name="TextBox 24"/>
          <p:cNvSpPr txBox="1"/>
          <p:nvPr/>
        </p:nvSpPr>
        <p:spPr>
          <a:xfrm>
            <a:off x="6525093" y="6033893"/>
            <a:ext cx="1038798" cy="369332"/>
          </a:xfrm>
          <a:prstGeom prst="rect">
            <a:avLst/>
          </a:prstGeom>
          <a:noFill/>
        </p:spPr>
        <p:txBody>
          <a:bodyPr wrap="square" rtlCol="0">
            <a:spAutoFit/>
          </a:bodyPr>
          <a:lstStyle/>
          <a:p>
            <a:pPr algn="ctr"/>
            <a:r>
              <a:rPr lang="en-US" b="1" dirty="0" smtClean="0"/>
              <a:t>Quantity</a:t>
            </a:r>
            <a:endParaRPr lang="en-US" b="1" dirty="0"/>
          </a:p>
        </p:txBody>
      </p:sp>
      <p:cxnSp>
        <p:nvCxnSpPr>
          <p:cNvPr id="10" name="Straight Connector 9"/>
          <p:cNvCxnSpPr/>
          <p:nvPr/>
        </p:nvCxnSpPr>
        <p:spPr>
          <a:xfrm flipV="1">
            <a:off x="2922426" y="4560551"/>
            <a:ext cx="0" cy="1691887"/>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9551" y="4965541"/>
            <a:ext cx="3098077" cy="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3313" y="4798377"/>
            <a:ext cx="429198" cy="369332"/>
          </a:xfrm>
          <a:prstGeom prst="rect">
            <a:avLst/>
          </a:prstGeom>
          <a:noFill/>
        </p:spPr>
        <p:txBody>
          <a:bodyPr wrap="square" rtlCol="0">
            <a:spAutoFit/>
          </a:bodyPr>
          <a:lstStyle/>
          <a:p>
            <a:pPr algn="ctr"/>
            <a:r>
              <a:rPr lang="en-US" b="1" dirty="0" smtClean="0"/>
              <a:t>P</a:t>
            </a:r>
            <a:r>
              <a:rPr lang="en-US" b="1" baseline="-25000" dirty="0"/>
              <a:t>2</a:t>
            </a:r>
            <a:endParaRPr lang="en-US" b="1" dirty="0"/>
          </a:p>
        </p:txBody>
      </p:sp>
      <p:sp>
        <p:nvSpPr>
          <p:cNvPr id="35" name="TextBox 34"/>
          <p:cNvSpPr txBox="1"/>
          <p:nvPr/>
        </p:nvSpPr>
        <p:spPr>
          <a:xfrm>
            <a:off x="3644909" y="6252438"/>
            <a:ext cx="469891" cy="369332"/>
          </a:xfrm>
          <a:prstGeom prst="rect">
            <a:avLst/>
          </a:prstGeom>
          <a:noFill/>
        </p:spPr>
        <p:txBody>
          <a:bodyPr wrap="square" rtlCol="0">
            <a:spAutoFit/>
          </a:bodyPr>
          <a:lstStyle/>
          <a:p>
            <a:pPr algn="ctr"/>
            <a:r>
              <a:rPr lang="en-US" b="1" dirty="0" smtClean="0"/>
              <a:t>Q</a:t>
            </a:r>
            <a:r>
              <a:rPr lang="en-US" b="1" baseline="-25000" dirty="0"/>
              <a:t>1</a:t>
            </a:r>
            <a:endParaRPr lang="en-US" b="1" dirty="0"/>
          </a:p>
        </p:txBody>
      </p:sp>
      <p:cxnSp>
        <p:nvCxnSpPr>
          <p:cNvPr id="36" name="Straight Connector 35"/>
          <p:cNvCxnSpPr/>
          <p:nvPr/>
        </p:nvCxnSpPr>
        <p:spPr>
          <a:xfrm>
            <a:off x="734140" y="5705576"/>
            <a:ext cx="3120314" cy="0"/>
          </a:xfrm>
          <a:prstGeom prst="line">
            <a:avLst/>
          </a:prstGeom>
          <a:ln>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57913" y="5496877"/>
            <a:ext cx="467298" cy="369332"/>
          </a:xfrm>
          <a:prstGeom prst="rect">
            <a:avLst/>
          </a:prstGeom>
          <a:noFill/>
        </p:spPr>
        <p:txBody>
          <a:bodyPr wrap="square" rtlCol="0">
            <a:spAutoFit/>
          </a:bodyPr>
          <a:lstStyle/>
          <a:p>
            <a:pPr algn="ctr"/>
            <a:r>
              <a:rPr lang="en-US" b="1" dirty="0" smtClean="0"/>
              <a:t>P</a:t>
            </a:r>
            <a:r>
              <a:rPr lang="en-US" b="1" baseline="-25000" dirty="0"/>
              <a:t>1</a:t>
            </a:r>
            <a:endParaRPr lang="en-US" b="1" dirty="0"/>
          </a:p>
        </p:txBody>
      </p:sp>
      <p:sp>
        <p:nvSpPr>
          <p:cNvPr id="42" name="Right Brace 41"/>
          <p:cNvSpPr/>
          <p:nvPr/>
        </p:nvSpPr>
        <p:spPr>
          <a:xfrm>
            <a:off x="5783565" y="4693309"/>
            <a:ext cx="121933" cy="98823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Arrow Connector 43"/>
          <p:cNvCxnSpPr>
            <a:stCxn id="15" idx="1"/>
          </p:cNvCxnSpPr>
          <p:nvPr/>
        </p:nvCxnSpPr>
        <p:spPr>
          <a:xfrm flipH="1">
            <a:off x="3368411" y="3468023"/>
            <a:ext cx="1294490" cy="10576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 Box 12"/>
          <p:cNvSpPr txBox="1">
            <a:spLocks noChangeArrowheads="1"/>
          </p:cNvSpPr>
          <p:nvPr/>
        </p:nvSpPr>
        <p:spPr bwMode="auto">
          <a:xfrm>
            <a:off x="6019798" y="4779073"/>
            <a:ext cx="2971801" cy="738664"/>
          </a:xfrm>
          <a:prstGeom prst="rect">
            <a:avLst/>
          </a:prstGeom>
          <a:solidFill>
            <a:schemeClr val="bg1"/>
          </a:solidFill>
          <a:ln w="9525">
            <a:solidFill>
              <a:schemeClr val="bg1">
                <a:lumMod val="50000"/>
              </a:schemeClr>
            </a:solidFill>
            <a:miter lim="800000"/>
            <a:headEnd/>
            <a:tailEnd/>
          </a:ln>
          <a:effectLst>
            <a:outerShdw blurRad="50800" dist="63500" dir="18900000" algn="bl" rotWithShape="0">
              <a:prstClr val="black">
                <a:alpha val="40000"/>
              </a:prstClr>
            </a:outerShdw>
          </a:effectLst>
        </p:spPr>
        <p:txBody>
          <a:bodyPr wrap="square">
            <a:spAutoFit/>
          </a:bodyPr>
          <a:lstStyle/>
          <a:p>
            <a:pPr marL="177800" indent="-177800" algn="ctr"/>
            <a:r>
              <a:rPr lang="en-US" sz="1400" b="1" dirty="0" smtClean="0">
                <a:solidFill>
                  <a:prstClr val="black"/>
                </a:solidFill>
                <a:latin typeface="Arial" pitchFamily="34" charset="0"/>
                <a:cs typeface="Arial" pitchFamily="34" charset="0"/>
              </a:rPr>
              <a:t>	Increased total costs for non-revenue producing (cost-reducing) investments.</a:t>
            </a:r>
          </a:p>
        </p:txBody>
      </p:sp>
      <p:sp>
        <p:nvSpPr>
          <p:cNvPr id="40" name="Rectangle 39"/>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Social Capital</a:t>
            </a:r>
            <a:endParaRPr lang="en-US" sz="2000" b="1" dirty="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371476" y="311150"/>
            <a:ext cx="4567747" cy="365760"/>
          </a:xfrm>
          <a:prstGeom prst="rect">
            <a:avLst/>
          </a:prstGeom>
        </p:spPr>
      </p:pic>
      <p:sp>
        <p:nvSpPr>
          <p:cNvPr id="39" name="Freeform 38"/>
          <p:cNvSpPr/>
          <p:nvPr/>
        </p:nvSpPr>
        <p:spPr>
          <a:xfrm rot="3643487">
            <a:off x="1485915" y="2493722"/>
            <a:ext cx="3814736" cy="2462752"/>
          </a:xfrm>
          <a:custGeom>
            <a:avLst/>
            <a:gdLst>
              <a:gd name="connsiteX0" fmla="*/ 0 w 4660135"/>
              <a:gd name="connsiteY0" fmla="*/ 2655065 h 2655065"/>
              <a:gd name="connsiteX1" fmla="*/ 3415229 w 4660135"/>
              <a:gd name="connsiteY1" fmla="*/ 1961003 h 2655065"/>
              <a:gd name="connsiteX2" fmla="*/ 4660135 w 4660135"/>
              <a:gd name="connsiteY2" fmla="*/ 0 h 2655065"/>
              <a:gd name="connsiteX3" fmla="*/ 4660135 w 4660135"/>
              <a:gd name="connsiteY3" fmla="*/ 0 h 2655065"/>
            </a:gdLst>
            <a:ahLst/>
            <a:cxnLst>
              <a:cxn ang="0">
                <a:pos x="connsiteX0" y="connsiteY0"/>
              </a:cxn>
              <a:cxn ang="0">
                <a:pos x="connsiteX1" y="connsiteY1"/>
              </a:cxn>
              <a:cxn ang="0">
                <a:pos x="connsiteX2" y="connsiteY2"/>
              </a:cxn>
              <a:cxn ang="0">
                <a:pos x="connsiteX3" y="connsiteY3"/>
              </a:cxn>
            </a:cxnLst>
            <a:rect l="l" t="t" r="r" b="b"/>
            <a:pathLst>
              <a:path w="4660135" h="2655065">
                <a:moveTo>
                  <a:pt x="0" y="2655065"/>
                </a:moveTo>
                <a:cubicBezTo>
                  <a:pt x="1319270" y="2529289"/>
                  <a:pt x="2638540" y="2403514"/>
                  <a:pt x="3415229" y="1961003"/>
                </a:cubicBezTo>
                <a:cubicBezTo>
                  <a:pt x="4191918" y="1518492"/>
                  <a:pt x="4660135" y="0"/>
                  <a:pt x="4660135" y="0"/>
                </a:cubicBezTo>
                <a:lnTo>
                  <a:pt x="4660135" y="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5" name="TextBox 44"/>
          <p:cNvSpPr txBox="1"/>
          <p:nvPr/>
        </p:nvSpPr>
        <p:spPr>
          <a:xfrm>
            <a:off x="5400102" y="4621609"/>
            <a:ext cx="505396" cy="369332"/>
          </a:xfrm>
          <a:prstGeom prst="rect">
            <a:avLst/>
          </a:prstGeom>
          <a:noFill/>
        </p:spPr>
        <p:txBody>
          <a:bodyPr wrap="square" rtlCol="0">
            <a:spAutoFit/>
          </a:bodyPr>
          <a:lstStyle/>
          <a:p>
            <a:pPr algn="ctr"/>
            <a:r>
              <a:rPr lang="en-US" b="1" dirty="0" smtClean="0"/>
              <a:t>C’</a:t>
            </a:r>
            <a:endParaRPr lang="en-US" b="1" dirty="0"/>
          </a:p>
        </p:txBody>
      </p:sp>
      <p:cxnSp>
        <p:nvCxnSpPr>
          <p:cNvPr id="46" name="Straight Connector 45"/>
          <p:cNvCxnSpPr/>
          <p:nvPr/>
        </p:nvCxnSpPr>
        <p:spPr>
          <a:xfrm flipH="1" flipV="1">
            <a:off x="3848102" y="4952841"/>
            <a:ext cx="19053" cy="1274197"/>
          </a:xfrm>
          <a:prstGeom prst="line">
            <a:avLst/>
          </a:prstGeom>
          <a:ln>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70613" y="4341177"/>
            <a:ext cx="429198" cy="369332"/>
          </a:xfrm>
          <a:prstGeom prst="rect">
            <a:avLst/>
          </a:prstGeom>
          <a:noFill/>
        </p:spPr>
        <p:txBody>
          <a:bodyPr wrap="square" rtlCol="0">
            <a:spAutoFit/>
          </a:bodyPr>
          <a:lstStyle/>
          <a:p>
            <a:pPr algn="ctr"/>
            <a:r>
              <a:rPr lang="en-US" b="1" dirty="0" smtClean="0"/>
              <a:t>P</a:t>
            </a:r>
            <a:r>
              <a:rPr lang="en-US" b="1" baseline="-25000" dirty="0" smtClean="0"/>
              <a:t>3</a:t>
            </a:r>
            <a:endParaRPr lang="en-US" b="1" dirty="0"/>
          </a:p>
        </p:txBody>
      </p:sp>
      <p:cxnSp>
        <p:nvCxnSpPr>
          <p:cNvPr id="60" name="Straight Connector 59"/>
          <p:cNvCxnSpPr>
            <a:stCxn id="59" idx="3"/>
          </p:cNvCxnSpPr>
          <p:nvPr/>
        </p:nvCxnSpPr>
        <p:spPr>
          <a:xfrm flipV="1">
            <a:off x="799811" y="4525684"/>
            <a:ext cx="2108489" cy="159"/>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687480" y="6252438"/>
            <a:ext cx="469891" cy="369332"/>
          </a:xfrm>
          <a:prstGeom prst="rect">
            <a:avLst/>
          </a:prstGeom>
          <a:noFill/>
        </p:spPr>
        <p:txBody>
          <a:bodyPr wrap="square" rtlCol="0">
            <a:spAutoFit/>
          </a:bodyPr>
          <a:lstStyle/>
          <a:p>
            <a:pPr algn="ctr"/>
            <a:r>
              <a:rPr lang="en-US" b="1" dirty="0" smtClean="0"/>
              <a:t>Q</a:t>
            </a:r>
            <a:r>
              <a:rPr lang="en-US" b="1" baseline="-25000" dirty="0" smtClean="0"/>
              <a:t>2</a:t>
            </a:r>
            <a:endParaRPr lang="en-US" b="1" dirty="0"/>
          </a:p>
        </p:txBody>
      </p:sp>
      <p:sp>
        <p:nvSpPr>
          <p:cNvPr id="66" name="Up Arrow 65"/>
          <p:cNvSpPr/>
          <p:nvPr/>
        </p:nvSpPr>
        <p:spPr>
          <a:xfrm>
            <a:off x="3756416" y="5480770"/>
            <a:ext cx="229677" cy="13856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Up Arrow 66"/>
          <p:cNvSpPr/>
          <p:nvPr/>
        </p:nvSpPr>
        <p:spPr>
          <a:xfrm>
            <a:off x="3743716" y="5239470"/>
            <a:ext cx="229677" cy="13856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Up Arrow 67"/>
          <p:cNvSpPr/>
          <p:nvPr/>
        </p:nvSpPr>
        <p:spPr>
          <a:xfrm>
            <a:off x="3756416" y="4960070"/>
            <a:ext cx="229677" cy="13856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Up Arrow 68"/>
          <p:cNvSpPr/>
          <p:nvPr/>
        </p:nvSpPr>
        <p:spPr>
          <a:xfrm rot="16913280">
            <a:off x="3506832" y="4786305"/>
            <a:ext cx="200560" cy="1713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18283518">
            <a:off x="3213905" y="4675983"/>
            <a:ext cx="174468" cy="16639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Up Arrow 70"/>
          <p:cNvSpPr/>
          <p:nvPr/>
        </p:nvSpPr>
        <p:spPr>
          <a:xfrm rot="18283518">
            <a:off x="2934505" y="4498183"/>
            <a:ext cx="174468" cy="16639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flipV="1">
            <a:off x="5082001" y="5016342"/>
            <a:ext cx="0" cy="5152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4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1445" y="83661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rgbClr val="280064"/>
              </a:solidFill>
              <a:latin typeface="Arial" pitchFamily="34" charset="0"/>
              <a:cs typeface="Arial" pitchFamily="34" charset="0"/>
            </a:endParaRPr>
          </a:p>
        </p:txBody>
      </p:sp>
      <p:sp>
        <p:nvSpPr>
          <p:cNvPr id="12" name="TextBox 11"/>
          <p:cNvSpPr txBox="1"/>
          <p:nvPr/>
        </p:nvSpPr>
        <p:spPr>
          <a:xfrm>
            <a:off x="85109" y="1271065"/>
            <a:ext cx="7418070"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New Natural Gas End Uses &amp; Fuel Diversity Concerns</a:t>
            </a:r>
          </a:p>
        </p:txBody>
      </p:sp>
      <p:sp>
        <p:nvSpPr>
          <p:cNvPr id="14"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
        <p:nvSpPr>
          <p:cNvPr id="16"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pic>
        <p:nvPicPr>
          <p:cNvPr id="15" name="Picture 14"/>
          <p:cNvPicPr>
            <a:picLocks noChangeAspect="1"/>
          </p:cNvPicPr>
          <p:nvPr/>
        </p:nvPicPr>
        <p:blipFill>
          <a:blip r:embed="rId2"/>
          <a:stretch>
            <a:fillRect/>
          </a:stretch>
        </p:blipFill>
        <p:spPr>
          <a:xfrm>
            <a:off x="371476" y="311150"/>
            <a:ext cx="4567747" cy="365760"/>
          </a:xfrm>
          <a:prstGeom prst="rect">
            <a:avLst/>
          </a:prstGeom>
        </p:spPr>
      </p:pic>
      <p:sp>
        <p:nvSpPr>
          <p:cNvPr id="9" name="Rectangle 8"/>
          <p:cNvSpPr/>
          <p:nvPr/>
        </p:nvSpPr>
        <p:spPr>
          <a:xfrm>
            <a:off x="1275160" y="2592493"/>
            <a:ext cx="6421040" cy="2162387"/>
          </a:xfrm>
          <a:prstGeom prst="rect">
            <a:avLst/>
          </a:prstGeom>
          <a:solidFill>
            <a:srgbClr val="17003A"/>
          </a:solidFill>
          <a:ln>
            <a:noFill/>
          </a:ln>
          <a:scene3d>
            <a:camera prst="orthographicFront"/>
            <a:lightRig rig="threePt" dir="t"/>
          </a:scene3d>
          <a:sp3d>
            <a:bevelT w="101600" prst="angle"/>
            <a:bevelB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cs typeface="Arial" panose="020B0604020202020204" pitchFamily="34" charset="0"/>
              </a:rPr>
              <a:t>Rate Implications &amp; Impacts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367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877" y="825530"/>
            <a:ext cx="8860630" cy="338554"/>
          </a:xfrm>
          <a:prstGeom prst="rect">
            <a:avLst/>
          </a:prstGeom>
          <a:solidFill>
            <a:schemeClr val="accent4">
              <a:lumMod val="20000"/>
              <a:lumOff val="80000"/>
            </a:schemeClr>
          </a:solidFill>
        </p:spPr>
        <p:txBody>
          <a:bodyPr wrap="square" rtlCol="0">
            <a:spAutoFit/>
          </a:bodyPr>
          <a:lstStyle/>
          <a:p>
            <a:r>
              <a:rPr lang="en-US" sz="1600" b="1" dirty="0">
                <a:latin typeface="Arial" pitchFamily="34" charset="0"/>
                <a:cs typeface="Arial" pitchFamily="34" charset="0"/>
              </a:rPr>
              <a:t>Annual p</a:t>
            </a:r>
            <a:r>
              <a:rPr lang="en-US" sz="1600" b="1" dirty="0" smtClean="0">
                <a:latin typeface="Arial" pitchFamily="34" charset="0"/>
                <a:cs typeface="Arial" pitchFamily="34" charset="0"/>
              </a:rPr>
              <a:t>ercent change </a:t>
            </a:r>
            <a:r>
              <a:rPr lang="en-US" sz="1600" b="1" dirty="0">
                <a:latin typeface="Arial" pitchFamily="34" charset="0"/>
                <a:cs typeface="Arial" pitchFamily="34" charset="0"/>
              </a:rPr>
              <a:t>in b</a:t>
            </a:r>
            <a:r>
              <a:rPr lang="en-US" sz="1600" b="1" dirty="0" smtClean="0">
                <a:latin typeface="Arial" pitchFamily="34" charset="0"/>
                <a:cs typeface="Arial" pitchFamily="34" charset="0"/>
              </a:rPr>
              <a:t>ase rate </a:t>
            </a:r>
            <a:r>
              <a:rPr lang="en-US" sz="1600" b="1" dirty="0">
                <a:latin typeface="Arial" pitchFamily="34" charset="0"/>
                <a:cs typeface="Arial" pitchFamily="34" charset="0"/>
              </a:rPr>
              <a:t>versus f</a:t>
            </a:r>
            <a:r>
              <a:rPr lang="en-US" sz="1600" b="1" dirty="0" smtClean="0">
                <a:latin typeface="Arial" pitchFamily="34" charset="0"/>
                <a:cs typeface="Arial" pitchFamily="34" charset="0"/>
              </a:rPr>
              <a:t>uel rate </a:t>
            </a:r>
            <a:r>
              <a:rPr lang="en-US" sz="1600" b="1" dirty="0">
                <a:latin typeface="Arial" pitchFamily="34" charset="0"/>
                <a:cs typeface="Arial" pitchFamily="34" charset="0"/>
              </a:rPr>
              <a:t>– e</a:t>
            </a:r>
            <a:r>
              <a:rPr lang="en-US" sz="1600" b="1" dirty="0" smtClean="0">
                <a:latin typeface="Arial" pitchFamily="34" charset="0"/>
                <a:cs typeface="Arial" pitchFamily="34" charset="0"/>
              </a:rPr>
              <a:t>lectric</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17</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3" name="TextBox 12"/>
          <p:cNvSpPr txBox="1"/>
          <p:nvPr/>
        </p:nvSpPr>
        <p:spPr>
          <a:xfrm rot="16200000">
            <a:off x="-659584" y="3699010"/>
            <a:ext cx="2018501" cy="307777"/>
          </a:xfrm>
          <a:prstGeom prst="rect">
            <a:avLst/>
          </a:prstGeom>
          <a:noFill/>
        </p:spPr>
        <p:txBody>
          <a:bodyPr wrap="none" rtlCol="0">
            <a:spAutoFit/>
          </a:bodyPr>
          <a:lstStyle/>
          <a:p>
            <a:r>
              <a:rPr lang="en-US" sz="1400" dirty="0" smtClean="0">
                <a:latin typeface="Arial" pitchFamily="34" charset="0"/>
                <a:cs typeface="Arial" pitchFamily="34" charset="0"/>
              </a:rPr>
              <a:t>Indexed Rate (1995=1)</a:t>
            </a:r>
            <a:endParaRPr lang="en-US" sz="1400" dirty="0">
              <a:latin typeface="Arial" pitchFamily="34" charset="0"/>
              <a:cs typeface="Arial" pitchFamily="34" charset="0"/>
            </a:endParaRPr>
          </a:p>
        </p:txBody>
      </p:sp>
      <p:graphicFrame>
        <p:nvGraphicFramePr>
          <p:cNvPr id="14" name="Chart 13"/>
          <p:cNvGraphicFramePr/>
          <p:nvPr>
            <p:extLst/>
          </p:nvPr>
        </p:nvGraphicFramePr>
        <p:xfrm>
          <a:off x="593124" y="1940696"/>
          <a:ext cx="8118390" cy="464545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82880"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Base rates (electric) have increased almost 90 percent since 2005, compared to fuel rates that have decreased by 24 percent.</a:t>
            </a:r>
            <a:endParaRPr lang="en-US" sz="1600" b="1" dirty="0">
              <a:latin typeface="Arial" pitchFamily="34" charset="0"/>
              <a:cs typeface="Arial" pitchFamily="34" charset="0"/>
            </a:endParaRPr>
          </a:p>
        </p:txBody>
      </p:sp>
      <p:cxnSp>
        <p:nvCxnSpPr>
          <p:cNvPr id="16" name="Straight Connector 15"/>
          <p:cNvCxnSpPr/>
          <p:nvPr/>
        </p:nvCxnSpPr>
        <p:spPr>
          <a:xfrm rot="16200000" flipV="1">
            <a:off x="3257519" y="3977861"/>
            <a:ext cx="3684762" cy="2"/>
          </a:xfrm>
          <a:prstGeom prst="line">
            <a:avLst/>
          </a:prstGeom>
          <a:ln w="228600">
            <a:solidFill>
              <a:schemeClr val="accent4">
                <a:lumMod val="20000"/>
                <a:lumOff val="80000"/>
                <a:alpha val="58000"/>
              </a:schemeClr>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3073801" y="3251201"/>
            <a:ext cx="285183" cy="3625789"/>
          </a:xfrm>
          <a:prstGeom prst="rightBrace">
            <a:avLst/>
          </a:prstGeom>
          <a:ln>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5400000">
            <a:off x="6608919" y="3377776"/>
            <a:ext cx="319893" cy="3337929"/>
          </a:xfrm>
          <a:prstGeom prst="rightBrace">
            <a:avLst/>
          </a:prstGeom>
          <a:ln>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2348534" y="5239104"/>
            <a:ext cx="1925753" cy="5232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400" b="1" dirty="0" smtClean="0">
                <a:solidFill>
                  <a:srgbClr val="17003A"/>
                </a:solidFill>
                <a:latin typeface="Arial" pitchFamily="34" charset="0"/>
                <a:cs typeface="Arial" pitchFamily="34" charset="0"/>
              </a:rPr>
              <a:t>Base rates = -38.2%</a:t>
            </a:r>
          </a:p>
          <a:p>
            <a:pPr algn="just"/>
            <a:r>
              <a:rPr lang="en-US" sz="1400" b="1" dirty="0" smtClean="0">
                <a:solidFill>
                  <a:srgbClr val="17003A"/>
                </a:solidFill>
                <a:latin typeface="Arial" pitchFamily="34" charset="0"/>
                <a:cs typeface="Arial" pitchFamily="34" charset="0"/>
              </a:rPr>
              <a:t>Fuel rates  = 76.7%</a:t>
            </a:r>
            <a:endParaRPr lang="en-US" sz="1400" b="1" dirty="0">
              <a:solidFill>
                <a:srgbClr val="17003A"/>
              </a:solidFill>
              <a:latin typeface="Arial" pitchFamily="34" charset="0"/>
              <a:cs typeface="Arial" pitchFamily="34" charset="0"/>
            </a:endParaRPr>
          </a:p>
        </p:txBody>
      </p:sp>
      <p:sp>
        <p:nvSpPr>
          <p:cNvPr id="20" name="TextBox 19"/>
          <p:cNvSpPr txBox="1"/>
          <p:nvPr/>
        </p:nvSpPr>
        <p:spPr>
          <a:xfrm>
            <a:off x="5668186" y="5239104"/>
            <a:ext cx="1949512" cy="5232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400" b="1" dirty="0" smtClean="0">
                <a:solidFill>
                  <a:srgbClr val="17003A"/>
                </a:solidFill>
                <a:latin typeface="Arial" pitchFamily="34" charset="0"/>
                <a:cs typeface="Arial" pitchFamily="34" charset="0"/>
              </a:rPr>
              <a:t>Base rates = 89.2%</a:t>
            </a:r>
          </a:p>
          <a:p>
            <a:pPr algn="just"/>
            <a:r>
              <a:rPr lang="en-US" sz="1400" b="1" dirty="0" smtClean="0">
                <a:solidFill>
                  <a:srgbClr val="17003A"/>
                </a:solidFill>
                <a:latin typeface="Arial" pitchFamily="34" charset="0"/>
                <a:cs typeface="Arial" pitchFamily="34" charset="0"/>
              </a:rPr>
              <a:t>Fuel rates  = -24.1%</a:t>
            </a:r>
            <a:endParaRPr lang="en-US" sz="1400" b="1" dirty="0">
              <a:solidFill>
                <a:srgbClr val="17003A"/>
              </a:solidFill>
              <a:latin typeface="Arial" pitchFamily="34" charset="0"/>
              <a:cs typeface="Arial" pitchFamily="34" charset="0"/>
            </a:endParaRPr>
          </a:p>
        </p:txBody>
      </p:sp>
      <p:sp>
        <p:nvSpPr>
          <p:cNvPr id="21" name="Rectangle 2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331416" y="363314"/>
            <a:ext cx="4567747" cy="365760"/>
          </a:xfrm>
          <a:prstGeom prst="rect">
            <a:avLst/>
          </a:prstGeom>
        </p:spPr>
      </p:pic>
      <p:sp>
        <p:nvSpPr>
          <p:cNvPr id="23" name="TextBox 22"/>
          <p:cNvSpPr txBox="1"/>
          <p:nvPr/>
        </p:nvSpPr>
        <p:spPr>
          <a:xfrm>
            <a:off x="0" y="6586152"/>
            <a:ext cx="6974958" cy="246221"/>
          </a:xfrm>
          <a:prstGeom prst="rect">
            <a:avLst/>
          </a:prstGeom>
          <a:noFill/>
        </p:spPr>
        <p:txBody>
          <a:bodyPr wrap="square" rtlCol="0">
            <a:spAutoFit/>
          </a:bodyPr>
          <a:lstStyle/>
          <a:p>
            <a:r>
              <a:rPr lang="en-US" sz="1000" dirty="0" smtClean="0">
                <a:latin typeface="Arial" pitchFamily="34" charset="0"/>
                <a:cs typeface="Arial" pitchFamily="34" charset="0"/>
              </a:rPr>
              <a:t>Source:  Energy Information Administration, U.S. Department of Energy; and Federal Energy Regulatory Commission.</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656409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5" y="844384"/>
            <a:ext cx="8860630" cy="338554"/>
          </a:xfrm>
          <a:prstGeom prst="rect">
            <a:avLst/>
          </a:prstGeom>
          <a:solidFill>
            <a:schemeClr val="accent4">
              <a:lumMod val="20000"/>
              <a:lumOff val="80000"/>
            </a:schemeClr>
          </a:solidFill>
        </p:spPr>
        <p:txBody>
          <a:bodyPr wrap="square" rtlCol="0">
            <a:spAutoFit/>
          </a:bodyPr>
          <a:lstStyle/>
          <a:p>
            <a:r>
              <a:rPr lang="en-US" sz="1600" b="1" dirty="0" smtClean="0">
                <a:latin typeface="Arial" pitchFamily="34" charset="0"/>
                <a:cs typeface="Arial" pitchFamily="34" charset="0"/>
              </a:rPr>
              <a:t>U.S. </a:t>
            </a:r>
            <a:r>
              <a:rPr lang="en-US" sz="1600" b="1" dirty="0">
                <a:latin typeface="Arial" pitchFamily="34" charset="0"/>
                <a:cs typeface="Arial" pitchFamily="34" charset="0"/>
              </a:rPr>
              <a:t>e</a:t>
            </a:r>
            <a:r>
              <a:rPr lang="en-US" sz="1600" b="1" dirty="0" smtClean="0">
                <a:latin typeface="Arial" pitchFamily="34" charset="0"/>
                <a:cs typeface="Arial" pitchFamily="34" charset="0"/>
              </a:rPr>
              <a:t>lectric prices – range of prices</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18</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3" name="TextBox 12"/>
          <p:cNvSpPr txBox="1"/>
          <p:nvPr/>
        </p:nvSpPr>
        <p:spPr>
          <a:xfrm rot="16200000">
            <a:off x="-725065" y="3853937"/>
            <a:ext cx="2167581" cy="307777"/>
          </a:xfrm>
          <a:prstGeom prst="rect">
            <a:avLst/>
          </a:prstGeom>
          <a:noFill/>
        </p:spPr>
        <p:txBody>
          <a:bodyPr wrap="none" rtlCol="0">
            <a:spAutoFit/>
          </a:bodyPr>
          <a:lstStyle/>
          <a:p>
            <a:r>
              <a:rPr lang="en-US" sz="1400" dirty="0" smtClean="0">
                <a:latin typeface="Arial" pitchFamily="34" charset="0"/>
                <a:cs typeface="Arial" pitchFamily="34" charset="0"/>
              </a:rPr>
              <a:t>Electric Price, cents/kWh</a:t>
            </a:r>
            <a:endParaRPr lang="en-US" sz="1400" dirty="0">
              <a:latin typeface="Arial" pitchFamily="34" charset="0"/>
              <a:cs typeface="Arial" pitchFamily="34" charset="0"/>
            </a:endParaRPr>
          </a:p>
        </p:txBody>
      </p:sp>
      <p:graphicFrame>
        <p:nvGraphicFramePr>
          <p:cNvPr id="14" name="Chart 13"/>
          <p:cNvGraphicFramePr/>
          <p:nvPr>
            <p:extLst/>
          </p:nvPr>
        </p:nvGraphicFramePr>
        <p:xfrm>
          <a:off x="602178" y="1900720"/>
          <a:ext cx="8118390" cy="456406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586152"/>
            <a:ext cx="6709719" cy="246221"/>
          </a:xfrm>
          <a:prstGeom prst="rect">
            <a:avLst/>
          </a:prstGeom>
          <a:noFill/>
        </p:spPr>
        <p:txBody>
          <a:bodyPr wrap="square" rtlCol="0">
            <a:spAutoFit/>
          </a:bodyPr>
          <a:lstStyle/>
          <a:p>
            <a:r>
              <a:rPr lang="en-US" sz="1000" dirty="0" smtClean="0">
                <a:latin typeface="Arial" pitchFamily="34" charset="0"/>
                <a:cs typeface="Arial" pitchFamily="34" charset="0"/>
              </a:rPr>
              <a:t>Source:  Energy Information Administration, U.S. Department of Energy.</a:t>
            </a:r>
            <a:endParaRPr lang="en-US" sz="1000" dirty="0">
              <a:latin typeface="Arial" pitchFamily="34" charset="0"/>
              <a:cs typeface="Arial" pitchFamily="34" charset="0"/>
            </a:endParaRPr>
          </a:p>
        </p:txBody>
      </p:sp>
      <p:sp>
        <p:nvSpPr>
          <p:cNvPr id="26" name="Rectangle 25"/>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331416" y="363314"/>
            <a:ext cx="4567747" cy="365760"/>
          </a:xfrm>
          <a:prstGeom prst="rect">
            <a:avLst/>
          </a:prstGeom>
        </p:spPr>
      </p:pic>
      <p:sp>
        <p:nvSpPr>
          <p:cNvPr id="10" name="TextBox 9"/>
          <p:cNvSpPr txBox="1"/>
          <p:nvPr/>
        </p:nvSpPr>
        <p:spPr>
          <a:xfrm>
            <a:off x="182880"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Simple “high-low” chart further illustrates the growing dispersion in retail electricity prices.</a:t>
            </a:r>
            <a:endParaRPr lang="en-US" sz="1600" b="1" dirty="0">
              <a:latin typeface="Arial" pitchFamily="34" charset="0"/>
              <a:cs typeface="Arial" pitchFamily="34" charset="0"/>
            </a:endParaRPr>
          </a:p>
        </p:txBody>
      </p:sp>
      <p:cxnSp>
        <p:nvCxnSpPr>
          <p:cNvPr id="11" name="Straight Connector 10"/>
          <p:cNvCxnSpPr/>
          <p:nvPr/>
        </p:nvCxnSpPr>
        <p:spPr>
          <a:xfrm flipH="1" flipV="1">
            <a:off x="5550408" y="2084832"/>
            <a:ext cx="6693" cy="3799419"/>
          </a:xfrm>
          <a:prstGeom prst="line">
            <a:avLst/>
          </a:prstGeom>
          <a:ln w="228600">
            <a:solidFill>
              <a:schemeClr val="accent4">
                <a:lumMod val="20000"/>
                <a:lumOff val="80000"/>
                <a:alpha val="5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3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5" y="844384"/>
            <a:ext cx="8860630" cy="338554"/>
          </a:xfrm>
          <a:prstGeom prst="rect">
            <a:avLst/>
          </a:prstGeom>
          <a:solidFill>
            <a:schemeClr val="accent4">
              <a:lumMod val="20000"/>
              <a:lumOff val="80000"/>
            </a:schemeClr>
          </a:solidFill>
        </p:spPr>
        <p:txBody>
          <a:bodyPr wrap="square" rtlCol="0">
            <a:spAutoFit/>
          </a:bodyPr>
          <a:lstStyle/>
          <a:p>
            <a:r>
              <a:rPr lang="en-US" sz="1600" b="1" dirty="0" smtClean="0">
                <a:latin typeface="Arial" pitchFamily="34" charset="0"/>
                <a:cs typeface="Arial" pitchFamily="34" charset="0"/>
              </a:rPr>
              <a:t>U.S. </a:t>
            </a:r>
            <a:r>
              <a:rPr lang="en-US" sz="1600" b="1" dirty="0">
                <a:latin typeface="Arial" pitchFamily="34" charset="0"/>
                <a:cs typeface="Arial" pitchFamily="34" charset="0"/>
              </a:rPr>
              <a:t>e</a:t>
            </a:r>
            <a:r>
              <a:rPr lang="en-US" sz="1600" b="1" dirty="0" smtClean="0">
                <a:latin typeface="Arial" pitchFamily="34" charset="0"/>
                <a:cs typeface="Arial" pitchFamily="34" charset="0"/>
              </a:rPr>
              <a:t>lectric prices – skewness</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19</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3" name="TextBox 12"/>
          <p:cNvSpPr txBox="1"/>
          <p:nvPr/>
        </p:nvSpPr>
        <p:spPr>
          <a:xfrm rot="16200000">
            <a:off x="-481412" y="3870756"/>
            <a:ext cx="1680268" cy="307777"/>
          </a:xfrm>
          <a:prstGeom prst="rect">
            <a:avLst/>
          </a:prstGeom>
          <a:noFill/>
        </p:spPr>
        <p:txBody>
          <a:bodyPr wrap="none" rtlCol="0">
            <a:spAutoFit/>
          </a:bodyPr>
          <a:lstStyle/>
          <a:p>
            <a:r>
              <a:rPr lang="en-US" sz="1400" dirty="0" smtClean="0">
                <a:latin typeface="Arial" pitchFamily="34" charset="0"/>
                <a:cs typeface="Arial" pitchFamily="34" charset="0"/>
              </a:rPr>
              <a:t>Skewness Statistic</a:t>
            </a:r>
            <a:endParaRPr lang="en-US" sz="1400" dirty="0">
              <a:latin typeface="Arial" pitchFamily="34" charset="0"/>
              <a:cs typeface="Arial" pitchFamily="34" charset="0"/>
            </a:endParaRPr>
          </a:p>
        </p:txBody>
      </p:sp>
      <p:graphicFrame>
        <p:nvGraphicFramePr>
          <p:cNvPr id="14" name="Chart 13"/>
          <p:cNvGraphicFramePr/>
          <p:nvPr>
            <p:extLst/>
          </p:nvPr>
        </p:nvGraphicFramePr>
        <p:xfrm>
          <a:off x="602177" y="1900720"/>
          <a:ext cx="8301351" cy="456406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586152"/>
            <a:ext cx="6709719" cy="246221"/>
          </a:xfrm>
          <a:prstGeom prst="rect">
            <a:avLst/>
          </a:prstGeom>
          <a:noFill/>
        </p:spPr>
        <p:txBody>
          <a:bodyPr wrap="square" rtlCol="0">
            <a:spAutoFit/>
          </a:bodyPr>
          <a:lstStyle/>
          <a:p>
            <a:r>
              <a:rPr lang="en-US" sz="1000" dirty="0" smtClean="0">
                <a:latin typeface="Arial" pitchFamily="34" charset="0"/>
                <a:cs typeface="Arial" pitchFamily="34" charset="0"/>
              </a:rPr>
              <a:t>Source:  Energy Information Administration, U.S. Department of Energy.</a:t>
            </a:r>
            <a:endParaRPr lang="en-US" sz="1000" dirty="0">
              <a:latin typeface="Arial" pitchFamily="34" charset="0"/>
              <a:cs typeface="Arial" pitchFamily="34" charset="0"/>
            </a:endParaRPr>
          </a:p>
        </p:txBody>
      </p:sp>
      <p:sp>
        <p:nvSpPr>
          <p:cNvPr id="26" name="Rectangle 25"/>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331416" y="363314"/>
            <a:ext cx="4567747" cy="365760"/>
          </a:xfrm>
          <a:prstGeom prst="rect">
            <a:avLst/>
          </a:prstGeom>
        </p:spPr>
      </p:pic>
      <p:sp>
        <p:nvSpPr>
          <p:cNvPr id="10" name="TextBox 9"/>
          <p:cNvSpPr txBox="1"/>
          <p:nvPr/>
        </p:nvSpPr>
        <p:spPr>
          <a:xfrm>
            <a:off x="192024"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The skewness in the distribution of utility rates is increasing rapidly indicating that states with higher rates are dominating the distribution.</a:t>
            </a:r>
            <a:endParaRPr lang="en-US" sz="1600" b="1" dirty="0">
              <a:latin typeface="Arial" pitchFamily="34" charset="0"/>
              <a:cs typeface="Arial" pitchFamily="34" charset="0"/>
            </a:endParaRPr>
          </a:p>
        </p:txBody>
      </p:sp>
      <p:sp>
        <p:nvSpPr>
          <p:cNvPr id="3" name="TextBox 2"/>
          <p:cNvSpPr txBox="1"/>
          <p:nvPr/>
        </p:nvSpPr>
        <p:spPr>
          <a:xfrm>
            <a:off x="1466208" y="2521150"/>
            <a:ext cx="3684765" cy="1323439"/>
          </a:xfrm>
          <a:prstGeom prst="rect">
            <a:avLst/>
          </a:prstGeom>
          <a:solidFill>
            <a:schemeClr val="bg1"/>
          </a:solidFill>
          <a:ln>
            <a:solidFill>
              <a:schemeClr val="tx1"/>
            </a:solidFill>
          </a:ln>
        </p:spPr>
        <p:txBody>
          <a:bodyPr wrap="square" rtlCol="0">
            <a:spAutoFit/>
          </a:bodyPr>
          <a:lstStyle/>
          <a:p>
            <a:r>
              <a:rPr lang="en-US" sz="1600" b="1" dirty="0" smtClean="0">
                <a:latin typeface="Arial" panose="020B0604020202020204" pitchFamily="34" charset="0"/>
                <a:cs typeface="Arial" panose="020B0604020202020204" pitchFamily="34" charset="0"/>
              </a:rPr>
              <a:t>The distribution of electric rates is strongly skewed towards high rate states (summary statistic is 3 to 4 times a relatively balanced distribution).</a:t>
            </a:r>
            <a:endParaRPr lang="en-US" sz="1600" b="1"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8206347" y="3074232"/>
            <a:ext cx="29412" cy="18288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75699" y="5192353"/>
            <a:ext cx="2716040" cy="646331"/>
          </a:xfrm>
          <a:prstGeom prst="rect">
            <a:avLst/>
          </a:prstGeom>
          <a:solidFill>
            <a:schemeClr val="bg1"/>
          </a:solidFill>
          <a:ln>
            <a:solidFill>
              <a:schemeClr val="tx1"/>
            </a:solidFill>
          </a:ln>
        </p:spPr>
        <p:txBody>
          <a:bodyPr wrap="square" rtlCol="0">
            <a:spAutoFit/>
          </a:bodyPr>
          <a:lstStyle/>
          <a:p>
            <a:pPr algn="ctr"/>
            <a:r>
              <a:rPr lang="en-US" sz="1200" b="1" dirty="0" smtClean="0">
                <a:latin typeface="Arial" panose="020B0604020202020204" pitchFamily="34" charset="0"/>
                <a:cs typeface="Arial" panose="020B0604020202020204" pitchFamily="34" charset="0"/>
              </a:rPr>
              <a:t>A value of 1.0 indicates a relative balance in the distribution of rates.  </a:t>
            </a:r>
            <a:endParaRPr lang="en-US" sz="1200" b="1" dirty="0">
              <a:latin typeface="Arial" panose="020B0604020202020204" pitchFamily="34" charset="0"/>
              <a:cs typeface="Arial" panose="020B0604020202020204" pitchFamily="34" charset="0"/>
            </a:endParaRPr>
          </a:p>
        </p:txBody>
      </p:sp>
      <p:cxnSp>
        <p:nvCxnSpPr>
          <p:cNvPr id="11" name="Straight Connector 10"/>
          <p:cNvCxnSpPr/>
          <p:nvPr/>
        </p:nvCxnSpPr>
        <p:spPr>
          <a:xfrm>
            <a:off x="1148075" y="5076611"/>
            <a:ext cx="7589520" cy="1508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568696" y="2112264"/>
            <a:ext cx="6693" cy="3799419"/>
          </a:xfrm>
          <a:prstGeom prst="line">
            <a:avLst/>
          </a:prstGeom>
          <a:ln w="228600">
            <a:solidFill>
              <a:schemeClr val="accent4">
                <a:lumMod val="20000"/>
                <a:lumOff val="80000"/>
                <a:alpha val="5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5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b="1" dirty="0">
              <a:latin typeface="Arial" panose="020B0604020202020204" pitchFamily="34" charset="0"/>
              <a:cs typeface="Arial" panose="020B0604020202020204" pitchFamily="34" charset="0"/>
            </a:endParaRPr>
          </a:p>
        </p:txBody>
      </p:sp>
      <p:sp>
        <p:nvSpPr>
          <p:cNvPr id="10" name="Rectangle 9"/>
          <p:cNvSpPr/>
          <p:nvPr/>
        </p:nvSpPr>
        <p:spPr>
          <a:xfrm>
            <a:off x="121445" y="83661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pitchFamily="34" charset="0"/>
                <a:cs typeface="Arial" pitchFamily="34" charset="0"/>
              </a:rPr>
              <a:t>Take-</a:t>
            </a:r>
            <a:r>
              <a:rPr lang="en-US" b="1" dirty="0" err="1">
                <a:solidFill>
                  <a:schemeClr val="tx1"/>
                </a:solidFill>
                <a:latin typeface="Arial" pitchFamily="34" charset="0"/>
                <a:cs typeface="Arial" pitchFamily="34" charset="0"/>
              </a:rPr>
              <a:t>a</a:t>
            </a:r>
            <a:r>
              <a:rPr lang="en-US" b="1" dirty="0" err="1" smtClean="0">
                <a:solidFill>
                  <a:schemeClr val="tx1"/>
                </a:solidFill>
                <a:latin typeface="Arial" pitchFamily="34" charset="0"/>
                <a:cs typeface="Arial" pitchFamily="34" charset="0"/>
              </a:rPr>
              <a:t>ways</a:t>
            </a:r>
            <a:endParaRPr lang="en-US" sz="1800" b="1" dirty="0">
              <a:solidFill>
                <a:schemeClr val="tx1"/>
              </a:solidFill>
              <a:latin typeface="Arial" pitchFamily="34" charset="0"/>
              <a:cs typeface="Arial" pitchFamily="34" charset="0"/>
            </a:endParaRPr>
          </a:p>
        </p:txBody>
      </p:sp>
      <p:sp>
        <p:nvSpPr>
          <p:cNvPr id="12" name="TextBox 11"/>
          <p:cNvSpPr txBox="1"/>
          <p:nvPr/>
        </p:nvSpPr>
        <p:spPr>
          <a:xfrm>
            <a:off x="85109" y="1271065"/>
            <a:ext cx="7418070"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New Natural Gas End Uses &amp; Fuel Diversity Concerns</a:t>
            </a:r>
          </a:p>
        </p:txBody>
      </p:sp>
      <p:sp>
        <p:nvSpPr>
          <p:cNvPr id="14"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
        <p:nvSpPr>
          <p:cNvPr id="16"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pic>
        <p:nvPicPr>
          <p:cNvPr id="15" name="Picture 14"/>
          <p:cNvPicPr>
            <a:picLocks noChangeAspect="1"/>
          </p:cNvPicPr>
          <p:nvPr/>
        </p:nvPicPr>
        <p:blipFill>
          <a:blip r:embed="rId2"/>
          <a:stretch>
            <a:fillRect/>
          </a:stretch>
        </p:blipFill>
        <p:spPr>
          <a:xfrm>
            <a:off x="371476" y="311150"/>
            <a:ext cx="4567747" cy="365760"/>
          </a:xfrm>
          <a:prstGeom prst="rect">
            <a:avLst/>
          </a:prstGeom>
        </p:spPr>
      </p:pic>
      <p:sp>
        <p:nvSpPr>
          <p:cNvPr id="9" name="TextBox 8"/>
          <p:cNvSpPr txBox="1"/>
          <p:nvPr/>
        </p:nvSpPr>
        <p:spPr>
          <a:xfrm>
            <a:off x="182880" y="1270221"/>
            <a:ext cx="8778240" cy="5303520"/>
          </a:xfrm>
          <a:prstGeom prst="rect">
            <a:avLst/>
          </a:prstGeom>
          <a:solidFill>
            <a:schemeClr val="bg1"/>
          </a:solidFill>
          <a:ln>
            <a:solidFill>
              <a:schemeClr val="bg1">
                <a:lumMod val="50000"/>
              </a:schemeClr>
            </a:solidFill>
          </a:ln>
        </p:spPr>
        <p:txBody>
          <a:bodyPr wrap="square" rtlCol="0" anchor="ctr">
            <a:noAutofit/>
          </a:bodyPr>
          <a:lstStyle/>
          <a:p>
            <a:pPr marL="342900" indent="-342900" algn="just">
              <a:spcAft>
                <a:spcPts val="1200"/>
              </a:spcAft>
              <a:buFont typeface="Arial" panose="020B0604020202020204" pitchFamily="34" charset="0"/>
              <a:buChar char="•"/>
            </a:pPr>
            <a:r>
              <a:rPr lang="en-US" sz="2000" dirty="0" smtClean="0">
                <a:latin typeface="Arial" pitchFamily="34" charset="0"/>
                <a:cs typeface="Arial" pitchFamily="34" charset="0"/>
              </a:rPr>
              <a:t>Regulation has, and </a:t>
            </a:r>
            <a:r>
              <a:rPr lang="en-US" sz="2000" b="1" dirty="0" smtClean="0">
                <a:latin typeface="Arial" pitchFamily="34" charset="0"/>
                <a:cs typeface="Arial" pitchFamily="34" charset="0"/>
              </a:rPr>
              <a:t>will continue to change</a:t>
            </a:r>
            <a:r>
              <a:rPr lang="en-US" sz="2000" dirty="0" smtClean="0">
                <a:latin typeface="Arial" pitchFamily="34" charset="0"/>
                <a:cs typeface="Arial" pitchFamily="34" charset="0"/>
              </a:rPr>
              <a:t> in ways that significantly deviate from traditional theories, practices, and emphases.</a:t>
            </a:r>
          </a:p>
          <a:p>
            <a:pPr marL="342900" indent="-342900" algn="just">
              <a:spcAft>
                <a:spcPts val="1200"/>
              </a:spcAft>
              <a:buFont typeface="Arial" panose="020B0604020202020204" pitchFamily="34" charset="0"/>
              <a:buChar char="•"/>
            </a:pPr>
            <a:r>
              <a:rPr lang="en-US" sz="2000" dirty="0" smtClean="0">
                <a:latin typeface="Arial" pitchFamily="34" charset="0"/>
                <a:cs typeface="Arial" pitchFamily="34" charset="0"/>
              </a:rPr>
              <a:t>Regulatory emphasis has shifted away from cost/rate minimization and towards </a:t>
            </a:r>
            <a:r>
              <a:rPr lang="en-US" sz="2000" b="1" dirty="0" smtClean="0">
                <a:latin typeface="Arial" pitchFamily="34" charset="0"/>
                <a:cs typeface="Arial" pitchFamily="34" charset="0"/>
              </a:rPr>
              <a:t>maximizing utility development of social capital</a:t>
            </a:r>
            <a:r>
              <a:rPr lang="en-US" sz="2000" dirty="0" smtClean="0">
                <a:latin typeface="Arial" pitchFamily="34" charset="0"/>
                <a:cs typeface="Arial" pitchFamily="34" charset="0"/>
              </a:rPr>
              <a:t>.</a:t>
            </a:r>
          </a:p>
          <a:p>
            <a:pPr marL="342900" indent="-342900" algn="just">
              <a:spcAft>
                <a:spcPts val="1200"/>
              </a:spcAft>
              <a:buFont typeface="Arial" panose="020B0604020202020204" pitchFamily="34" charset="0"/>
              <a:buChar char="•"/>
            </a:pPr>
            <a:r>
              <a:rPr lang="en-US" sz="2000" dirty="0" smtClean="0">
                <a:latin typeface="Arial" pitchFamily="34" charset="0"/>
                <a:cs typeface="Arial" pitchFamily="34" charset="0"/>
              </a:rPr>
              <a:t>This will make </a:t>
            </a:r>
            <a:r>
              <a:rPr lang="en-US" sz="2000" b="1" dirty="0" smtClean="0">
                <a:latin typeface="Arial" pitchFamily="34" charset="0"/>
                <a:cs typeface="Arial" pitchFamily="34" charset="0"/>
              </a:rPr>
              <a:t>regulatory policy and governance</a:t>
            </a:r>
            <a:r>
              <a:rPr lang="en-US" sz="2000" dirty="0" smtClean="0">
                <a:latin typeface="Arial" pitchFamily="34" charset="0"/>
                <a:cs typeface="Arial" pitchFamily="34" charset="0"/>
              </a:rPr>
              <a:t> entirely more </a:t>
            </a:r>
            <a:r>
              <a:rPr lang="en-US" sz="2000" b="1" dirty="0" smtClean="0">
                <a:latin typeface="Arial" pitchFamily="34" charset="0"/>
                <a:cs typeface="Arial" pitchFamily="34" charset="0"/>
              </a:rPr>
              <a:t>subjective </a:t>
            </a:r>
            <a:r>
              <a:rPr lang="en-US" sz="2000" dirty="0" smtClean="0">
                <a:latin typeface="Arial" pitchFamily="34" charset="0"/>
                <a:cs typeface="Arial" pitchFamily="34" charset="0"/>
              </a:rPr>
              <a:t>and </a:t>
            </a:r>
            <a:r>
              <a:rPr lang="en-US" sz="2000" b="1" dirty="0" smtClean="0">
                <a:latin typeface="Arial" pitchFamily="34" charset="0"/>
                <a:cs typeface="Arial" pitchFamily="34" charset="0"/>
              </a:rPr>
              <a:t>undermine (if not entirely eliminate) traditional regulatory tools </a:t>
            </a:r>
            <a:r>
              <a:rPr lang="en-US" sz="2000" dirty="0" smtClean="0">
                <a:latin typeface="Arial" pitchFamily="34" charset="0"/>
                <a:cs typeface="Arial" pitchFamily="34" charset="0"/>
              </a:rPr>
              <a:t>for imposing utility discipline (i.e., regulatory lag, prudency).</a:t>
            </a:r>
          </a:p>
          <a:p>
            <a:pPr marL="342900" indent="-342900" algn="just">
              <a:spcAft>
                <a:spcPts val="1200"/>
              </a:spcAft>
              <a:buFont typeface="Arial" panose="020B0604020202020204" pitchFamily="34" charset="0"/>
              <a:buChar char="•"/>
            </a:pPr>
            <a:r>
              <a:rPr lang="en-US" sz="2000" dirty="0" smtClean="0">
                <a:latin typeface="Arial" pitchFamily="34" charset="0"/>
                <a:cs typeface="Arial" pitchFamily="34" charset="0"/>
              </a:rPr>
              <a:t>Result has been, and will continue to be, a </a:t>
            </a:r>
            <a:r>
              <a:rPr lang="en-US" sz="2000" b="1" dirty="0" smtClean="0">
                <a:latin typeface="Arial" pitchFamily="34" charset="0"/>
                <a:cs typeface="Arial" pitchFamily="34" charset="0"/>
              </a:rPr>
              <a:t>dramatic variation in rates across the country</a:t>
            </a:r>
            <a:r>
              <a:rPr lang="en-US" sz="2000" dirty="0" smtClean="0">
                <a:latin typeface="Arial" pitchFamily="34" charset="0"/>
                <a:cs typeface="Arial" pitchFamily="34" charset="0"/>
              </a:rPr>
              <a:t> that will reflect regulatory activism in supporting social capital investments.</a:t>
            </a:r>
          </a:p>
          <a:p>
            <a:pPr marL="342900" indent="-342900" algn="just">
              <a:spcAft>
                <a:spcPts val="1200"/>
              </a:spcAft>
              <a:buFont typeface="Arial" panose="020B0604020202020204" pitchFamily="34" charset="0"/>
              <a:buChar char="•"/>
            </a:pPr>
            <a:r>
              <a:rPr lang="en-US" sz="2000" dirty="0" smtClean="0">
                <a:latin typeface="Arial" pitchFamily="34" charset="0"/>
                <a:cs typeface="Arial" pitchFamily="34" charset="0"/>
              </a:rPr>
              <a:t>The </a:t>
            </a:r>
            <a:r>
              <a:rPr lang="en-US" sz="2000" b="1" dirty="0" smtClean="0">
                <a:latin typeface="Arial" pitchFamily="34" charset="0"/>
                <a:cs typeface="Arial" pitchFamily="34" charset="0"/>
              </a:rPr>
              <a:t>profit maximizing outcome for utilities </a:t>
            </a:r>
            <a:r>
              <a:rPr lang="en-US" sz="2000" dirty="0" smtClean="0">
                <a:latin typeface="Arial" pitchFamily="34" charset="0"/>
                <a:cs typeface="Arial" pitchFamily="34" charset="0"/>
              </a:rPr>
              <a:t>will be to support, if not expand upon these social investment initiatives </a:t>
            </a:r>
            <a:r>
              <a:rPr lang="en-US" sz="2000" b="1" dirty="0" smtClean="0">
                <a:latin typeface="Arial" pitchFamily="34" charset="0"/>
                <a:cs typeface="Arial" pitchFamily="34" charset="0"/>
              </a:rPr>
              <a:t>provided their associated risk is removed</a:t>
            </a:r>
            <a:r>
              <a:rPr lang="en-US" sz="2000" dirty="0" smtClean="0">
                <a:latin typeface="Arial" pitchFamily="34" charset="0"/>
                <a:cs typeface="Arial" pitchFamily="34" charset="0"/>
              </a:rPr>
              <a:t>.</a:t>
            </a:r>
          </a:p>
        </p:txBody>
      </p:sp>
    </p:spTree>
    <p:extLst>
      <p:ext uri="{BB962C8B-B14F-4D97-AF65-F5344CB8AC3E}">
        <p14:creationId xmlns:p14="http://schemas.microsoft.com/office/powerpoint/2010/main" val="293598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5" y="844384"/>
            <a:ext cx="8860630" cy="338554"/>
          </a:xfrm>
          <a:prstGeom prst="rect">
            <a:avLst/>
          </a:prstGeom>
          <a:solidFill>
            <a:schemeClr val="accent4">
              <a:lumMod val="20000"/>
              <a:lumOff val="80000"/>
            </a:schemeClr>
          </a:solidFill>
        </p:spPr>
        <p:txBody>
          <a:bodyPr wrap="square" rtlCol="0">
            <a:spAutoFit/>
          </a:bodyPr>
          <a:lstStyle/>
          <a:p>
            <a:r>
              <a:rPr lang="en-US" sz="1600" b="1" dirty="0" smtClean="0">
                <a:latin typeface="Arial" pitchFamily="34" charset="0"/>
                <a:cs typeface="Arial" pitchFamily="34" charset="0"/>
              </a:rPr>
              <a:t>U.S. </a:t>
            </a:r>
            <a:r>
              <a:rPr lang="en-US" sz="1600" b="1" dirty="0">
                <a:latin typeface="Arial" pitchFamily="34" charset="0"/>
                <a:cs typeface="Arial" pitchFamily="34" charset="0"/>
              </a:rPr>
              <a:t>e</a:t>
            </a:r>
            <a:r>
              <a:rPr lang="en-US" sz="1600" b="1" dirty="0" smtClean="0">
                <a:latin typeface="Arial" pitchFamily="34" charset="0"/>
                <a:cs typeface="Arial" pitchFamily="34" charset="0"/>
              </a:rPr>
              <a:t>lectric prices – coefficient of </a:t>
            </a:r>
            <a:r>
              <a:rPr lang="en-US" sz="1600" b="1" dirty="0">
                <a:latin typeface="Arial" pitchFamily="34" charset="0"/>
                <a:cs typeface="Arial" pitchFamily="34" charset="0"/>
              </a:rPr>
              <a:t>v</a:t>
            </a:r>
            <a:r>
              <a:rPr lang="en-US" sz="1600" b="1" dirty="0" smtClean="0">
                <a:latin typeface="Arial" pitchFamily="34" charset="0"/>
                <a:cs typeface="Arial" pitchFamily="34" charset="0"/>
              </a:rPr>
              <a:t>ariation (standardized dispersion)</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20</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3" name="TextBox 12"/>
          <p:cNvSpPr txBox="1"/>
          <p:nvPr/>
        </p:nvSpPr>
        <p:spPr>
          <a:xfrm rot="16200000">
            <a:off x="-626197" y="3915581"/>
            <a:ext cx="1969835" cy="307777"/>
          </a:xfrm>
          <a:prstGeom prst="rect">
            <a:avLst/>
          </a:prstGeom>
          <a:noFill/>
        </p:spPr>
        <p:txBody>
          <a:bodyPr wrap="none" rtlCol="0">
            <a:spAutoFit/>
          </a:bodyPr>
          <a:lstStyle/>
          <a:p>
            <a:r>
              <a:rPr lang="en-US" sz="1400" dirty="0" smtClean="0">
                <a:latin typeface="Arial" pitchFamily="34" charset="0"/>
                <a:cs typeface="Arial" pitchFamily="34" charset="0"/>
              </a:rPr>
              <a:t>Coefficient of Variation</a:t>
            </a:r>
            <a:endParaRPr lang="en-US" sz="1400" dirty="0">
              <a:latin typeface="Arial" pitchFamily="34" charset="0"/>
              <a:cs typeface="Arial" pitchFamily="34" charset="0"/>
            </a:endParaRPr>
          </a:p>
        </p:txBody>
      </p:sp>
      <p:graphicFrame>
        <p:nvGraphicFramePr>
          <p:cNvPr id="14" name="Chart 13"/>
          <p:cNvGraphicFramePr/>
          <p:nvPr>
            <p:extLst/>
          </p:nvPr>
        </p:nvGraphicFramePr>
        <p:xfrm>
          <a:off x="602178" y="1900720"/>
          <a:ext cx="8118390" cy="456406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586152"/>
            <a:ext cx="6709719" cy="246221"/>
          </a:xfrm>
          <a:prstGeom prst="rect">
            <a:avLst/>
          </a:prstGeom>
          <a:noFill/>
        </p:spPr>
        <p:txBody>
          <a:bodyPr wrap="square" rtlCol="0">
            <a:spAutoFit/>
          </a:bodyPr>
          <a:lstStyle/>
          <a:p>
            <a:r>
              <a:rPr lang="en-US" sz="1000" dirty="0" smtClean="0">
                <a:latin typeface="Arial" pitchFamily="34" charset="0"/>
                <a:cs typeface="Arial" pitchFamily="34" charset="0"/>
              </a:rPr>
              <a:t>Source:  Energy Information Administration, U.S. Department of Energy.</a:t>
            </a:r>
            <a:endParaRPr lang="en-US" sz="1000" dirty="0">
              <a:latin typeface="Arial" pitchFamily="34" charset="0"/>
              <a:cs typeface="Arial" pitchFamily="34" charset="0"/>
            </a:endParaRPr>
          </a:p>
        </p:txBody>
      </p:sp>
      <p:sp>
        <p:nvSpPr>
          <p:cNvPr id="26" name="Rectangle 25"/>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331416" y="363314"/>
            <a:ext cx="4567747" cy="365760"/>
          </a:xfrm>
          <a:prstGeom prst="rect">
            <a:avLst/>
          </a:prstGeom>
        </p:spPr>
      </p:pic>
      <p:sp>
        <p:nvSpPr>
          <p:cNvPr id="10" name="TextBox 9"/>
          <p:cNvSpPr txBox="1"/>
          <p:nvPr/>
        </p:nvSpPr>
        <p:spPr>
          <a:xfrm>
            <a:off x="182880"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The variability of retail electricity prices has grown considerable over the past two decades and is now higher than during the restructuring period.</a:t>
            </a:r>
            <a:endParaRPr lang="en-US" sz="1600" b="1" dirty="0">
              <a:latin typeface="Arial" pitchFamily="34" charset="0"/>
              <a:cs typeface="Arial" pitchFamily="34" charset="0"/>
            </a:endParaRPr>
          </a:p>
        </p:txBody>
      </p:sp>
      <p:sp>
        <p:nvSpPr>
          <p:cNvPr id="2" name="Right Brace 1"/>
          <p:cNvSpPr/>
          <p:nvPr/>
        </p:nvSpPr>
        <p:spPr>
          <a:xfrm rot="16200000">
            <a:off x="4293077" y="1802923"/>
            <a:ext cx="277853" cy="2412408"/>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225800" y="2254604"/>
            <a:ext cx="2169080" cy="5232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rgbClr val="17003A"/>
                </a:solidFill>
                <a:latin typeface="Arial" pitchFamily="34" charset="0"/>
                <a:cs typeface="Arial" pitchFamily="34" charset="0"/>
              </a:rPr>
              <a:t>Restructuring implementation</a:t>
            </a:r>
            <a:endParaRPr lang="en-US" sz="1400" b="1" dirty="0">
              <a:solidFill>
                <a:srgbClr val="17003A"/>
              </a:solidFill>
              <a:latin typeface="Arial" pitchFamily="34" charset="0"/>
              <a:cs typeface="Arial" pitchFamily="34" charset="0"/>
            </a:endParaRPr>
          </a:p>
        </p:txBody>
      </p:sp>
      <p:sp>
        <p:nvSpPr>
          <p:cNvPr id="15" name="Right Brace 14"/>
          <p:cNvSpPr/>
          <p:nvPr/>
        </p:nvSpPr>
        <p:spPr>
          <a:xfrm rot="5400000">
            <a:off x="6903672" y="2282053"/>
            <a:ext cx="400156" cy="2655735"/>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588000" y="3911599"/>
            <a:ext cx="3073400" cy="7386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solidFill>
                  <a:srgbClr val="17003A"/>
                </a:solidFill>
                <a:latin typeface="Arial" pitchFamily="34" charset="0"/>
                <a:cs typeface="Arial" pitchFamily="34" charset="0"/>
              </a:rPr>
              <a:t>Post-2005 policy agenda implementation (EE, RE, decoupling, trackers, etc.)</a:t>
            </a:r>
            <a:endParaRPr lang="en-US" sz="1400" b="1" dirty="0">
              <a:solidFill>
                <a:srgbClr val="17003A"/>
              </a:solidFill>
              <a:latin typeface="Arial" pitchFamily="34" charset="0"/>
              <a:cs typeface="Arial" pitchFamily="34" charset="0"/>
            </a:endParaRPr>
          </a:p>
        </p:txBody>
      </p:sp>
      <p:sp>
        <p:nvSpPr>
          <p:cNvPr id="18" name="TextBox 17"/>
          <p:cNvSpPr txBox="1"/>
          <p:nvPr/>
        </p:nvSpPr>
        <p:spPr>
          <a:xfrm>
            <a:off x="1903863" y="5408330"/>
            <a:ext cx="3459662"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b="1" dirty="0" smtClean="0">
                <a:solidFill>
                  <a:srgbClr val="17003A"/>
                </a:solidFill>
                <a:latin typeface="Arial" pitchFamily="34" charset="0"/>
                <a:cs typeface="Arial" pitchFamily="34" charset="0"/>
              </a:rPr>
              <a:t>CV is defined as the standard deviation divided by the mean.</a:t>
            </a:r>
            <a:endParaRPr lang="en-US" sz="1200" b="1" dirty="0">
              <a:solidFill>
                <a:srgbClr val="17003A"/>
              </a:solidFill>
              <a:latin typeface="Arial" pitchFamily="34" charset="0"/>
              <a:cs typeface="Arial" pitchFamily="34" charset="0"/>
            </a:endParaRPr>
          </a:p>
        </p:txBody>
      </p:sp>
      <p:cxnSp>
        <p:nvCxnSpPr>
          <p:cNvPr id="19" name="Straight Connector 18"/>
          <p:cNvCxnSpPr/>
          <p:nvPr/>
        </p:nvCxnSpPr>
        <p:spPr>
          <a:xfrm flipH="1" flipV="1">
            <a:off x="5632704" y="2103120"/>
            <a:ext cx="6693" cy="3799419"/>
          </a:xfrm>
          <a:prstGeom prst="line">
            <a:avLst/>
          </a:prstGeom>
          <a:ln w="228600">
            <a:solidFill>
              <a:schemeClr val="accent4">
                <a:lumMod val="20000"/>
                <a:lumOff val="80000"/>
                <a:alpha val="5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871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5" y="844384"/>
            <a:ext cx="8860630" cy="338554"/>
          </a:xfrm>
          <a:prstGeom prst="rect">
            <a:avLst/>
          </a:prstGeom>
          <a:solidFill>
            <a:schemeClr val="accent4">
              <a:lumMod val="20000"/>
              <a:lumOff val="80000"/>
            </a:schemeClr>
          </a:solidFill>
        </p:spPr>
        <p:txBody>
          <a:bodyPr wrap="square" rtlCol="0">
            <a:spAutoFit/>
          </a:bodyPr>
          <a:lstStyle/>
          <a:p>
            <a:r>
              <a:rPr lang="en-US" sz="1600" b="1" dirty="0" smtClean="0">
                <a:latin typeface="Arial" pitchFamily="34" charset="0"/>
                <a:cs typeface="Arial" pitchFamily="34" charset="0"/>
              </a:rPr>
              <a:t>U.S. electric utility capacity factor</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21</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3" name="TextBox 12"/>
          <p:cNvSpPr txBox="1"/>
          <p:nvPr/>
        </p:nvSpPr>
        <p:spPr>
          <a:xfrm rot="16200000">
            <a:off x="-524684" y="3870756"/>
            <a:ext cx="1766830" cy="307777"/>
          </a:xfrm>
          <a:prstGeom prst="rect">
            <a:avLst/>
          </a:prstGeom>
          <a:noFill/>
        </p:spPr>
        <p:txBody>
          <a:bodyPr wrap="none" rtlCol="0">
            <a:spAutoFit/>
          </a:bodyPr>
          <a:lstStyle/>
          <a:p>
            <a:r>
              <a:rPr lang="en-US" sz="1400" dirty="0" smtClean="0">
                <a:latin typeface="Arial" pitchFamily="34" charset="0"/>
                <a:cs typeface="Arial" pitchFamily="34" charset="0"/>
              </a:rPr>
              <a:t>Capacity Factor (%)</a:t>
            </a:r>
            <a:endParaRPr lang="en-US" sz="1400" dirty="0">
              <a:latin typeface="Arial" pitchFamily="34" charset="0"/>
              <a:cs typeface="Arial" pitchFamily="34" charset="0"/>
            </a:endParaRPr>
          </a:p>
        </p:txBody>
      </p:sp>
      <p:graphicFrame>
        <p:nvGraphicFramePr>
          <p:cNvPr id="14" name="Chart 13"/>
          <p:cNvGraphicFramePr/>
          <p:nvPr>
            <p:extLst/>
          </p:nvPr>
        </p:nvGraphicFramePr>
        <p:xfrm>
          <a:off x="602177" y="1900720"/>
          <a:ext cx="8301351" cy="456406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586152"/>
            <a:ext cx="6709719" cy="246221"/>
          </a:xfrm>
          <a:prstGeom prst="rect">
            <a:avLst/>
          </a:prstGeom>
          <a:noFill/>
        </p:spPr>
        <p:txBody>
          <a:bodyPr wrap="square" rtlCol="0">
            <a:spAutoFit/>
          </a:bodyPr>
          <a:lstStyle/>
          <a:p>
            <a:r>
              <a:rPr lang="en-US" sz="1000" dirty="0" smtClean="0">
                <a:latin typeface="Arial" pitchFamily="34" charset="0"/>
                <a:cs typeface="Arial" pitchFamily="34" charset="0"/>
              </a:rPr>
              <a:t>Source:  Energy Information Administration, U.S. Department of Energy.</a:t>
            </a:r>
            <a:endParaRPr lang="en-US" sz="1000" dirty="0">
              <a:latin typeface="Arial" pitchFamily="34" charset="0"/>
              <a:cs typeface="Arial" pitchFamily="34" charset="0"/>
            </a:endParaRPr>
          </a:p>
        </p:txBody>
      </p:sp>
      <p:sp>
        <p:nvSpPr>
          <p:cNvPr id="26" name="Rectangle 25"/>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331416" y="363314"/>
            <a:ext cx="4567747" cy="365760"/>
          </a:xfrm>
          <a:prstGeom prst="rect">
            <a:avLst/>
          </a:prstGeom>
        </p:spPr>
      </p:pic>
      <p:sp>
        <p:nvSpPr>
          <p:cNvPr id="10" name="TextBox 9"/>
          <p:cNvSpPr txBox="1"/>
          <p:nvPr/>
        </p:nvSpPr>
        <p:spPr>
          <a:xfrm>
            <a:off x="192024"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Utilization of generation plant is falling, not increasing, and has been dramatically decreasing since 2006.</a:t>
            </a:r>
            <a:endParaRPr lang="en-US" sz="1600" b="1" dirty="0">
              <a:latin typeface="Arial" pitchFamily="34" charset="0"/>
              <a:cs typeface="Arial" pitchFamily="34" charset="0"/>
            </a:endParaRPr>
          </a:p>
        </p:txBody>
      </p:sp>
      <p:cxnSp>
        <p:nvCxnSpPr>
          <p:cNvPr id="3" name="Straight Arrow Connector 2"/>
          <p:cNvCxnSpPr/>
          <p:nvPr/>
        </p:nvCxnSpPr>
        <p:spPr>
          <a:xfrm>
            <a:off x="3767328" y="2263425"/>
            <a:ext cx="4904232" cy="114461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185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5" y="844384"/>
            <a:ext cx="8860630" cy="338554"/>
          </a:xfrm>
          <a:prstGeom prst="rect">
            <a:avLst/>
          </a:prstGeom>
          <a:solidFill>
            <a:schemeClr val="accent4">
              <a:lumMod val="20000"/>
              <a:lumOff val="80000"/>
            </a:schemeClr>
          </a:solidFill>
        </p:spPr>
        <p:txBody>
          <a:bodyPr wrap="square" rtlCol="0">
            <a:spAutoFit/>
          </a:bodyPr>
          <a:lstStyle/>
          <a:p>
            <a:r>
              <a:rPr lang="en-US" sz="1600" b="1" dirty="0" smtClean="0">
                <a:latin typeface="Arial" pitchFamily="34" charset="0"/>
                <a:cs typeface="Arial" pitchFamily="34" charset="0"/>
              </a:rPr>
              <a:t>U.S. electric utility production index</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22</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3" name="TextBox 12"/>
          <p:cNvSpPr txBox="1"/>
          <p:nvPr/>
        </p:nvSpPr>
        <p:spPr>
          <a:xfrm rot="16200000">
            <a:off x="-1270866" y="3763035"/>
            <a:ext cx="3259226" cy="523220"/>
          </a:xfrm>
          <a:prstGeom prst="rect">
            <a:avLst/>
          </a:prstGeom>
          <a:noFill/>
        </p:spPr>
        <p:txBody>
          <a:bodyPr wrap="none" rtlCol="0">
            <a:spAutoFit/>
          </a:bodyPr>
          <a:lstStyle/>
          <a:p>
            <a:r>
              <a:rPr lang="en-US" sz="1400" dirty="0" smtClean="0">
                <a:latin typeface="Arial" pitchFamily="34" charset="0"/>
                <a:cs typeface="Arial" pitchFamily="34" charset="0"/>
              </a:rPr>
              <a:t>Production Index – Electric generation,</a:t>
            </a:r>
          </a:p>
          <a:p>
            <a:pPr algn="ctr"/>
            <a:r>
              <a:rPr lang="en-US" sz="1400" dirty="0" smtClean="0">
                <a:latin typeface="Arial" pitchFamily="34" charset="0"/>
                <a:cs typeface="Arial" pitchFamily="34" charset="0"/>
              </a:rPr>
              <a:t>production, distribution</a:t>
            </a:r>
            <a:endParaRPr lang="en-US" sz="1400" dirty="0">
              <a:latin typeface="Arial" pitchFamily="34" charset="0"/>
              <a:cs typeface="Arial" pitchFamily="34" charset="0"/>
            </a:endParaRPr>
          </a:p>
        </p:txBody>
      </p:sp>
      <p:graphicFrame>
        <p:nvGraphicFramePr>
          <p:cNvPr id="14" name="Chart 13"/>
          <p:cNvGraphicFramePr/>
          <p:nvPr>
            <p:extLst/>
          </p:nvPr>
        </p:nvGraphicFramePr>
        <p:xfrm>
          <a:off x="602177" y="1900720"/>
          <a:ext cx="8301351" cy="456406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586152"/>
            <a:ext cx="6709719" cy="246221"/>
          </a:xfrm>
          <a:prstGeom prst="rect">
            <a:avLst/>
          </a:prstGeom>
          <a:noFill/>
        </p:spPr>
        <p:txBody>
          <a:bodyPr wrap="square" rtlCol="0">
            <a:spAutoFit/>
          </a:bodyPr>
          <a:lstStyle/>
          <a:p>
            <a:r>
              <a:rPr lang="en-US" sz="1000" dirty="0" smtClean="0">
                <a:latin typeface="Arial" pitchFamily="34" charset="0"/>
                <a:cs typeface="Arial" pitchFamily="34" charset="0"/>
              </a:rPr>
              <a:t>Source:  </a:t>
            </a:r>
            <a:r>
              <a:rPr lang="en-US" sz="1000" dirty="0" smtClean="0">
                <a:latin typeface="Arial" pitchFamily="34" charset="0"/>
                <a:cs typeface="Arial" pitchFamily="34" charset="0"/>
              </a:rPr>
              <a:t>Federal Reserve Bank</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p:txBody>
      </p:sp>
      <p:sp>
        <p:nvSpPr>
          <p:cNvPr id="26" name="Rectangle 25"/>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331416" y="363314"/>
            <a:ext cx="4567747" cy="365760"/>
          </a:xfrm>
          <a:prstGeom prst="rect">
            <a:avLst/>
          </a:prstGeom>
        </p:spPr>
      </p:pic>
      <p:sp>
        <p:nvSpPr>
          <p:cNvPr id="10" name="TextBox 9"/>
          <p:cNvSpPr txBox="1"/>
          <p:nvPr/>
        </p:nvSpPr>
        <p:spPr>
          <a:xfrm>
            <a:off x="192024"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Overall utility industry assets (all sectors) have seen significantly lower utilization rates over the past two decades.</a:t>
            </a:r>
            <a:endParaRPr lang="en-US" sz="1600" b="1" dirty="0">
              <a:latin typeface="Arial" pitchFamily="34" charset="0"/>
              <a:cs typeface="Arial" pitchFamily="34" charset="0"/>
            </a:endParaRPr>
          </a:p>
        </p:txBody>
      </p:sp>
      <p:cxnSp>
        <p:nvCxnSpPr>
          <p:cNvPr id="11" name="Straight Arrow Connector 10"/>
          <p:cNvCxnSpPr/>
          <p:nvPr/>
        </p:nvCxnSpPr>
        <p:spPr>
          <a:xfrm>
            <a:off x="3354859" y="2669528"/>
            <a:ext cx="5548669" cy="20670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225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445" y="844384"/>
            <a:ext cx="8860630" cy="338554"/>
          </a:xfrm>
          <a:prstGeom prst="rect">
            <a:avLst/>
          </a:prstGeom>
          <a:solidFill>
            <a:schemeClr val="accent4">
              <a:lumMod val="20000"/>
              <a:lumOff val="80000"/>
            </a:schemeClr>
          </a:solidFill>
        </p:spPr>
        <p:txBody>
          <a:bodyPr wrap="square" rtlCol="0">
            <a:spAutoFit/>
          </a:bodyPr>
          <a:lstStyle/>
          <a:p>
            <a:r>
              <a:rPr lang="en-US" sz="1600" b="1" dirty="0" smtClean="0">
                <a:latin typeface="Arial" pitchFamily="34" charset="0"/>
                <a:cs typeface="Arial" pitchFamily="34" charset="0"/>
              </a:rPr>
              <a:t>U.S. electric utility generation – average annual fossil-fuel heat rate</a:t>
            </a:r>
            <a:endParaRPr lang="en-US" sz="1600" b="1" dirty="0">
              <a:latin typeface="Arial" pitchFamily="34" charset="0"/>
              <a:cs typeface="Arial" pitchFamily="34" charset="0"/>
            </a:endParaRPr>
          </a:p>
        </p:txBody>
      </p:sp>
      <p:sp>
        <p:nvSpPr>
          <p:cNvPr id="8" name="Slide Number Placeholder 5"/>
          <p:cNvSpPr>
            <a:spLocks noGrp="1"/>
          </p:cNvSpPr>
          <p:nvPr>
            <p:ph type="sldNum" sz="quarter" idx="12"/>
          </p:nvPr>
        </p:nvSpPr>
        <p:spPr>
          <a:xfrm>
            <a:off x="6970242" y="6445338"/>
            <a:ext cx="2133600" cy="476250"/>
          </a:xfrm>
          <a:noFill/>
        </p:spPr>
        <p:txBody>
          <a:bodyPr/>
          <a:lstStyle/>
          <a:p>
            <a:fld id="{80BB01D4-96FC-4ADB-9561-0DECBAF92DC5}" type="slidenum">
              <a:rPr lang="en-US" smtClean="0">
                <a:solidFill>
                  <a:schemeClr val="tx1"/>
                </a:solidFill>
                <a:latin typeface="Arial" pitchFamily="34" charset="0"/>
                <a:cs typeface="Arial" pitchFamily="34" charset="0"/>
              </a:rPr>
              <a:pPr/>
              <a:t>23</a:t>
            </a:fld>
            <a:endParaRPr lang="en-US" dirty="0" smtClean="0">
              <a:solidFill>
                <a:schemeClr val="tx1"/>
              </a:solidFill>
              <a:latin typeface="Arial" pitchFamily="34" charset="0"/>
              <a:cs typeface="Arial" pitchFamily="34" charset="0"/>
            </a:endParaRPr>
          </a:p>
        </p:txBody>
      </p:sp>
      <p:sp>
        <p:nvSpPr>
          <p:cNvPr id="9" name="Text Box 5"/>
          <p:cNvSpPr txBox="1">
            <a:spLocks noChangeArrowheads="1"/>
          </p:cNvSpPr>
          <p:nvPr/>
        </p:nvSpPr>
        <p:spPr bwMode="auto">
          <a:xfrm>
            <a:off x="6719918" y="6599238"/>
            <a:ext cx="2183611" cy="246221"/>
          </a:xfrm>
          <a:prstGeom prst="rect">
            <a:avLst/>
          </a:prstGeom>
          <a:noFill/>
          <a:ln w="9525" algn="ctr">
            <a:noFill/>
            <a:miter lim="800000"/>
            <a:headEnd/>
            <a:tailEnd/>
          </a:ln>
        </p:spPr>
        <p:txBody>
          <a:bodyPr wrap="none">
            <a:spAutoFit/>
          </a:bodyPr>
          <a:lstStyle/>
          <a:p>
            <a:r>
              <a:rPr lang="en-US" sz="1000" b="1" dirty="0">
                <a:latin typeface="Arial" pitchFamily="34" charset="0"/>
                <a:cs typeface="Arial" pitchFamily="34" charset="0"/>
              </a:rPr>
              <a:t>© LSU Center for Energy Studies</a:t>
            </a:r>
          </a:p>
        </p:txBody>
      </p:sp>
      <p:sp>
        <p:nvSpPr>
          <p:cNvPr id="16" name="TextBox 15"/>
          <p:cNvSpPr txBox="1"/>
          <p:nvPr/>
        </p:nvSpPr>
        <p:spPr>
          <a:xfrm>
            <a:off x="0" y="6586152"/>
            <a:ext cx="6709719" cy="246221"/>
          </a:xfrm>
          <a:prstGeom prst="rect">
            <a:avLst/>
          </a:prstGeom>
          <a:noFill/>
        </p:spPr>
        <p:txBody>
          <a:bodyPr wrap="square" rtlCol="0">
            <a:spAutoFit/>
          </a:bodyPr>
          <a:lstStyle/>
          <a:p>
            <a:r>
              <a:rPr lang="en-US" sz="1000" dirty="0" smtClean="0">
                <a:latin typeface="Arial" pitchFamily="34" charset="0"/>
                <a:cs typeface="Arial" pitchFamily="34" charset="0"/>
              </a:rPr>
              <a:t>Source:  Energy Information Administration, U.S. Department of Energy.</a:t>
            </a:r>
            <a:endParaRPr lang="en-US" sz="1000" dirty="0">
              <a:latin typeface="Arial" pitchFamily="34" charset="0"/>
              <a:cs typeface="Arial" pitchFamily="34" charset="0"/>
            </a:endParaRPr>
          </a:p>
        </p:txBody>
      </p:sp>
      <p:sp>
        <p:nvSpPr>
          <p:cNvPr id="26" name="Rectangle 25"/>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Impacts</a:t>
            </a:r>
            <a:endParaRPr lang="en-US" sz="2000" b="1"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2"/>
          <a:stretch>
            <a:fillRect/>
          </a:stretch>
        </p:blipFill>
        <p:spPr>
          <a:xfrm>
            <a:off x="331416" y="363314"/>
            <a:ext cx="4567747" cy="365760"/>
          </a:xfrm>
          <a:prstGeom prst="rect">
            <a:avLst/>
          </a:prstGeom>
        </p:spPr>
      </p:pic>
      <p:sp>
        <p:nvSpPr>
          <p:cNvPr id="10" name="TextBox 9"/>
          <p:cNvSpPr txBox="1"/>
          <p:nvPr/>
        </p:nvSpPr>
        <p:spPr>
          <a:xfrm>
            <a:off x="192024" y="1261794"/>
            <a:ext cx="8778240"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latin typeface="Arial" pitchFamily="34" charset="0"/>
                <a:cs typeface="Arial" pitchFamily="34" charset="0"/>
              </a:rPr>
              <a:t>While combined cycle efficiencies have been improving, steam generation utilization has become increasingly less efficient.</a:t>
            </a:r>
            <a:endParaRPr lang="en-US" sz="1600" b="1" dirty="0">
              <a:latin typeface="Arial" pitchFamily="34" charset="0"/>
              <a:cs typeface="Arial" pitchFamily="34" charset="0"/>
            </a:endParaRPr>
          </a:p>
        </p:txBody>
      </p:sp>
      <p:sp>
        <p:nvSpPr>
          <p:cNvPr id="11" name="TextBox 10"/>
          <p:cNvSpPr txBox="1"/>
          <p:nvPr/>
        </p:nvSpPr>
        <p:spPr>
          <a:xfrm rot="16200000">
            <a:off x="-878135" y="3763035"/>
            <a:ext cx="2473754" cy="523220"/>
          </a:xfrm>
          <a:prstGeom prst="rect">
            <a:avLst/>
          </a:prstGeom>
          <a:noFill/>
        </p:spPr>
        <p:txBody>
          <a:bodyPr wrap="none" rtlCol="0">
            <a:spAutoFit/>
          </a:bodyPr>
          <a:lstStyle/>
          <a:p>
            <a:pPr algn="ctr"/>
            <a:r>
              <a:rPr lang="en-US" sz="1400" dirty="0" smtClean="0">
                <a:latin typeface="Arial" pitchFamily="34" charset="0"/>
                <a:cs typeface="Arial" pitchFamily="34" charset="0"/>
              </a:rPr>
              <a:t>Heat Rate (Btu/kWh) – </a:t>
            </a:r>
          </a:p>
          <a:p>
            <a:pPr algn="ctr"/>
            <a:r>
              <a:rPr lang="en-US" sz="1400" dirty="0" smtClean="0">
                <a:latin typeface="Arial" pitchFamily="34" charset="0"/>
                <a:cs typeface="Arial" pitchFamily="34" charset="0"/>
              </a:rPr>
              <a:t>Coal and Natural Gas Steam</a:t>
            </a:r>
            <a:endParaRPr lang="en-US" sz="1400" dirty="0">
              <a:latin typeface="Arial" pitchFamily="34" charset="0"/>
              <a:cs typeface="Arial" pitchFamily="34" charset="0"/>
            </a:endParaRPr>
          </a:p>
        </p:txBody>
      </p:sp>
      <p:graphicFrame>
        <p:nvGraphicFramePr>
          <p:cNvPr id="12" name="Chart 11"/>
          <p:cNvGraphicFramePr/>
          <p:nvPr>
            <p:extLst>
              <p:ext uri="{D42A27DB-BD31-4B8C-83A1-F6EECF244321}">
                <p14:modId xmlns:p14="http://schemas.microsoft.com/office/powerpoint/2010/main" val="3162833355"/>
              </p:ext>
            </p:extLst>
          </p:nvPr>
        </p:nvGraphicFramePr>
        <p:xfrm>
          <a:off x="602177" y="1900720"/>
          <a:ext cx="8301351" cy="45640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rot="5400000">
            <a:off x="7645513" y="3763035"/>
            <a:ext cx="2473754" cy="523220"/>
          </a:xfrm>
          <a:prstGeom prst="rect">
            <a:avLst/>
          </a:prstGeom>
          <a:noFill/>
        </p:spPr>
        <p:txBody>
          <a:bodyPr wrap="none" rtlCol="0">
            <a:spAutoFit/>
          </a:bodyPr>
          <a:lstStyle/>
          <a:p>
            <a:pPr algn="ctr"/>
            <a:r>
              <a:rPr lang="en-US" sz="1400" dirty="0" smtClean="0">
                <a:latin typeface="Arial" pitchFamily="34" charset="0"/>
                <a:cs typeface="Arial" pitchFamily="34" charset="0"/>
              </a:rPr>
              <a:t>Heat Rate (Btu/kWh) – </a:t>
            </a:r>
          </a:p>
          <a:p>
            <a:pPr algn="ctr"/>
            <a:r>
              <a:rPr lang="en-US" sz="1400" dirty="0" smtClean="0">
                <a:latin typeface="Arial" pitchFamily="34" charset="0"/>
                <a:cs typeface="Arial" pitchFamily="34" charset="0"/>
              </a:rPr>
              <a:t>Coal and Natural Gas Steam</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237741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dirty="0">
              <a:latin typeface="Arial" pitchFamily="34" charset="0"/>
              <a:cs typeface="Arial" pitchFamily="34" charset="0"/>
            </a:endParaRPr>
          </a:p>
        </p:txBody>
      </p:sp>
      <p:sp>
        <p:nvSpPr>
          <p:cNvPr id="12" name="Rectangle 11"/>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rgbClr val="2B1754"/>
              </a:solidFill>
              <a:latin typeface="Arial" pitchFamily="34" charset="0"/>
              <a:cs typeface="Arial" pitchFamily="34" charset="0"/>
            </a:endParaRPr>
          </a:p>
        </p:txBody>
      </p:sp>
      <p:pic>
        <p:nvPicPr>
          <p:cNvPr id="18" name="Picture 17"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20" name="TextBox 19"/>
          <p:cNvSpPr txBox="1"/>
          <p:nvPr/>
        </p:nvSpPr>
        <p:spPr>
          <a:xfrm>
            <a:off x="4551761" y="332508"/>
            <a:ext cx="4278204" cy="369332"/>
          </a:xfrm>
          <a:prstGeom prst="rect">
            <a:avLst/>
          </a:prstGeom>
          <a:noFill/>
        </p:spPr>
        <p:txBody>
          <a:bodyPr wrap="square" rtlCol="0">
            <a:spAutoFit/>
          </a:bodyPr>
          <a:lstStyle/>
          <a:p>
            <a:pPr algn="r"/>
            <a:endParaRPr lang="en-US" b="1"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10" name="Rectangle 9"/>
          <p:cNvSpPr/>
          <p:nvPr/>
        </p:nvSpPr>
        <p:spPr>
          <a:xfrm>
            <a:off x="114300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Conclusions</a:t>
            </a:r>
          </a:p>
        </p:txBody>
      </p:sp>
      <p:sp>
        <p:nvSpPr>
          <p:cNvPr id="13" name="TextBox 12"/>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Arial" pitchFamily="34" charset="0"/>
                <a:ea typeface="Batang" pitchFamily="18" charset="-127"/>
                <a:cs typeface="Arial" pitchFamily="34" charset="0"/>
              </a:rPr>
              <a:t>Center for Energy Studies</a:t>
            </a:r>
            <a:endParaRPr lang="en-US" sz="2000" b="1" dirty="0">
              <a:solidFill>
                <a:schemeClr val="bg1"/>
              </a:solidFill>
              <a:latin typeface="Arial" pitchFamily="34" charset="0"/>
              <a:ea typeface="Batang" pitchFamily="18" charset="-127"/>
              <a:cs typeface="Arial" pitchFamily="34" charset="0"/>
            </a:endParaRPr>
          </a:p>
        </p:txBody>
      </p:sp>
    </p:spTree>
    <p:extLst>
      <p:ext uri="{BB962C8B-B14F-4D97-AF65-F5344CB8AC3E}">
        <p14:creationId xmlns:p14="http://schemas.microsoft.com/office/powerpoint/2010/main" val="2185503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2B1754"/>
                </a:solidFill>
                <a:latin typeface="Arial" pitchFamily="34" charset="0"/>
                <a:cs typeface="Arial" pitchFamily="34" charset="0"/>
              </a:rPr>
              <a:t>Conclusions</a:t>
            </a:r>
            <a:endParaRPr lang="en-US" sz="1600" b="1" dirty="0">
              <a:solidFill>
                <a:srgbClr val="2B1754"/>
              </a:solidFill>
              <a:latin typeface="Arial" pitchFamily="34" charset="0"/>
              <a:cs typeface="Arial" pitchFamily="34" charset="0"/>
            </a:endParaRPr>
          </a:p>
        </p:txBody>
      </p:sp>
      <p:sp>
        <p:nvSpPr>
          <p:cNvPr id="20" name="TextBox 19"/>
          <p:cNvSpPr txBox="1"/>
          <p:nvPr/>
        </p:nvSpPr>
        <p:spPr>
          <a:xfrm>
            <a:off x="4551761" y="332508"/>
            <a:ext cx="4278204" cy="369332"/>
          </a:xfrm>
          <a:prstGeom prst="rect">
            <a:avLst/>
          </a:prstGeom>
          <a:noFill/>
        </p:spPr>
        <p:txBody>
          <a:bodyPr wrap="square" rtlCol="0">
            <a:spAutoFit/>
          </a:bodyPr>
          <a:lstStyle/>
          <a:p>
            <a:pPr algn="r"/>
            <a:endParaRPr lang="en-US" b="1" dirty="0">
              <a:solidFill>
                <a:schemeClr val="bg1"/>
              </a:solidFill>
              <a:latin typeface="Arial" pitchFamily="34" charset="0"/>
              <a:cs typeface="Arial" pitchFamily="34" charset="0"/>
            </a:endParaRPr>
          </a:p>
        </p:txBody>
      </p:sp>
      <p:sp>
        <p:nvSpPr>
          <p:cNvPr id="15" name="TextBox 14"/>
          <p:cNvSpPr txBox="1"/>
          <p:nvPr/>
        </p:nvSpPr>
        <p:spPr>
          <a:xfrm>
            <a:off x="7283733" y="333163"/>
            <a:ext cx="1569660" cy="369332"/>
          </a:xfrm>
          <a:prstGeom prst="rect">
            <a:avLst/>
          </a:prstGeom>
          <a:noFill/>
        </p:spPr>
        <p:txBody>
          <a:bodyPr wrap="none" rtlCol="0">
            <a:spAutoFit/>
          </a:bodyPr>
          <a:lstStyle/>
          <a:p>
            <a:pPr algn="r"/>
            <a:r>
              <a:rPr lang="en-US" b="1" dirty="0" smtClean="0">
                <a:solidFill>
                  <a:schemeClr val="bg1"/>
                </a:solidFill>
                <a:latin typeface="Arial" pitchFamily="34" charset="0"/>
                <a:cs typeface="Arial" pitchFamily="34" charset="0"/>
              </a:rPr>
              <a:t>Conclusions</a:t>
            </a:r>
            <a:endParaRPr lang="en-US" b="1" dirty="0">
              <a:solidFill>
                <a:schemeClr val="bg1"/>
              </a:solidFill>
              <a:latin typeface="Arial" pitchFamily="34" charset="0"/>
              <a:cs typeface="Arial" pitchFamily="34" charset="0"/>
            </a:endParaRPr>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C2ARUDASIAAhEBAxEB/8QAGwABAAIDAQEAAAAAAAAAAAAAAAUGAQMEAgf/xAA/EAABAwMCAgUJBgYCAgMAAAABAAIDBAUREiEGMRMiQVFhFBYXUlZxgZPRFSMykZXTBzVicqGzJDNCsYKSov/EABgBAQEBAQEAAAAAAAAAAAAAAAABAgME/8QAIhEBAQACAQQCAwEAAAAAAAAAAAECESEDEhMxIkFRcfDR/9oADAMBAAIRAxEAPwD7itNXVQUdO+oq5o4YIxl8kjg1rR3klblggEYIBHig10tTBWU8dTSTRzwSt1RyxODmuHeCNiFtUPwj/IKb+6T/AGOUwgIiICIiAiIgIiICIiAiIgIiICIiAiIgIiICIiAiIgIiICIiAiIgIiICwVlaaqOWWB7IZjDIfwyBocW/A7IIPgSr8r4eY7Ro6KpqIeec6Jntz8cKxKpfw5BhtdXSai8Q1kjtZABcZPvHZxt+J5HuwrarlNXQZRV/iW6z0NbaoadwaySfXVEjfoQQ3bx1vjHuz3KfCWaGURFAREQEREBERAREQEREBERAREQEREBERAREQEREBERAREQEREBEWqqqIqWB8879EbN3OwTj8kFV4EcY5a6n09WRsdSHd5JfGW/Dogc/1fnblUeEXtknoJGHLXUExae8GfZWmpnZTU0tRMcRxMc9xxnAAyVcuaKrxSOmuMpdt5LDT6MdvS1LdWfltx7yrevnX2pVXSC7VlZSNp5qfySGSKOTWGubMHgZ7y1zT7iFerVXR3O3U1dDjRPGHgZzjPZ8FvPGyTaRpvd4gs9OyWoa53SP0Ma3tdgnGezYFSIKqvGdNFeKu32YOb0/3la1p3z0QAb7us9u/gpPhq7sulugfoeyUQROkDyDu5gPMc1Lj8ZRMIsA5GQiwrKIiAiIgIiICIiAiIgIiICIiAiIgIiICIiAsLKq3GF9bTUjqWgqMVzukeA0HZsQD37+4t27QVccbldQWlFoo6iOqpmTQva9rh+JvLI2P+VvUBERBE36/wBLYmwuq4K2UTOLW+S0r5iD46Qcc10We6QXeiFXTR1EbC4t01ELongg75a7cKM47c1vDVRqYxwc9jQ5/SfdkuHXHR9bI5jGDtzC88BgN4dhHSQyYkfl8TJW6jnmelJcXd5J3KCPs88VPLw70jwx1R5XEO951Fwb/wDkn4Lmrb5LWC8xCfpaOXLactGA0NbEXDx1dL/grTWWK5Xmy8PS2auNFU0dZLJ0/Rh4Y09ICcH8vitNvtb2cMWanlqWzmjvb4qp5bvUYkkiPu3IOO4YXowmPbLbynL3fqersll42r5acCN9XFVU24xI1rIh2ct2kKTtt4puGbM231DZXmjqHUkYwA57QwyNd3Hq88Kz3KijuFvqaKYuEdRE6J5acHDgQcfmqRxJbzV3qot4ka2V3/La4jOmMRhvwJMbh8VMLM520qcpLfHVccVd2aetS0zKTV3l3Wc3n2dQ8u3nsvnsVRWUl8rKmmLo4YWVNGwAYDJGPkipWjxcZC3fbZq+k8FT+WWCGvDdLK576pjc8myOLhnxwV7vnD1Pc6dsUbWQl1bDVTPaOs/o3tdjPjpATHqTG2X9Glfprw+zVFPHUGZ9JRRTU0jgciM9JG2IvHxIz2AEntKsvCVfVXPhu3V1waGVc8DXzMDdIa48xg8sLhiskk1/v762LNDcKWCJpa/BdpDw4bbjmFop7nFYuIfsaeb/AI9VIHU7pHY6NzhtE3bkSDjPfjuUy1lPj7FsRYBWVxUREQEReXOaxpc44AGSUHpFppamKrp46iB2qKRoc12MZC25CDKLGoJnKDKIiAiIgIixkIMouS4XCnt8cT6hxHSzMhYBzc5xwAP/AH7gVy3e+Ulq6ETtmkdK8N0ws1loyAXO7gC5uT2ZSS30JVeBKwyujDgXtALm53AOcH/B/JV7iPiU0FPUMtEMddcIXMBpy8tHW1doB36p2UHQ3d8fElbe6iFzo/siKNzITvJIxvTHAJ2GJQASeeVudO2bTa+ucBgZAJ5DvVA4W6SpvVJJUOy+utj6w5OrQZSzI+BGB4ALbdLtBUXKmvkGqSKgjaXRdrXuc9jm78nbn36e5WLh20RUlutMkgDqqloW04lbsC0hpO3vaFvXjx5+z277PQttlqpKFhBFPC2PUG4DiBgnHjzXYiLj7UREQQHHDS/hyoYGzv1OY3RDP0Jflw2L8jSO85XBwLR1nmg2mqpnUtS6ST7ynnbMWDVsQ46hyxzytn8Tnuj4NrJo+h1xFkjRPEJIyWuBw8EgaduZ5eK2fw+LTw5GGPo3tE0gD6KBsULxqPWaGkgg9+d0HZwcws4bo2Oe55brBe/GXEPducADJ57KUkpoJGtbJCxzWvEgBaMBwOQffndVbh3hu3VdoiqJnV4kkfI53R3GoY3PSO5Na8AfAKS807V61y/Var9xBOKuC11Hn5NcXxh1HNaG0+e57ZXEg+8P29xW/wA07V61y/Var9xPNO1etcv1Wq/cVxtglaCip7fRw0lHEIqeFgZHGOTWjkAuhQXmnavWuX6rVfuJ5p2r1rl+q1X7ignCqJxbE4cWwdE3VI63S1LD6j4XsI9/4s79yn/NO1etcv1Wq/cXBXcBWipqG1IluLJWQSQtJuNQ7Z+O9+ezlnB7eQW+nl25JThi41lTdZjVVss0FUJ3U0bmNAYI5nNOMAH8Lo/xE/8AtWtfKbPaqCnp6CpqGVzc01bIGC41DS4iWMMAOvtyPfnO67532uno7TNLFcDJUyPbWNbdqv7gRhwkIHSb4e3SO/K1nhbl8YbfSEVVtdmsF2p3VFDNc5ImyviLvtSrHWY4tcP+zvBXb5p2r17l+q1X7i5Wa4qp1cV5pp6y3T0tM9sb5m6C9wJw0/ixjtxnHj38lH+adq9e5fqtV+4nmnavXuX6rVfuINUPDzxJG6efWIpnua4DrOaXawCccw/fbAxtjtWin4ZqIZGOdVteY4pWtc9pJ1u0aX4zg/gcTkHOs7889nmnavXuX6rVfuJ5p2r17l+q1X7iCKdYrhBPSx9C2pgZKHdUtHRDXqwM404/pG4GCFPWC2SWumkilndOXP1a3c3bAZPicZPie1c3mnavXuX6rVfuJ5p2r1rl+q1X7iCdRQXmnavWuX6rVfuJ5p2r1rl+q1X7iCdWCoPzTtXr3L9Vqv3FwVtosdJcKShkddDLVatBF0qiGkDPW+82zvj3JJsTdvu0NfcLlRwg6qCRkUjj2ucwOx+RH5qv194uEF4qKrUBQxRT08cDSdTpWgO1nsJ2AaPE81ULZw9QyVlkoWVNdEbnTx1VQGV8odLpjkznrcgWx78xhozhd9NwrDVWawyV0lW2tlrS2qIrpyC/Li4jr/0YBHh3LvOnMbz/AH9pG66XmtrKYGtiEMtoljMj3OyySUzBjD4Hqk4/rwswUzgLmzLzLSU0tTJ0p6zy5kTgT73RuGVqh4Gju9BxBC19VBIbt/xpJayZwdHG9jsEa99w8AnJBOR2Kws4CtX2pWVkstfJHUwMhMJuFRsG6s5OvLs6uR2HZzOdZdTGcQQ1lEbrxw2Y4msivEE1wcGjBGlxkb8T0+/9q2wcP3WC10sbqUmokukzJ2FwOaV8vMuB2xE1oA7BgbKah4CsMPknRx1wNGwxwn7RqMsaQAWjr7DAGwwNh3Lr807V61y/Var9xc71eeDSNruF6h9BxFHC8a6+YPpWs5x7A5OeZ1uecHbGFbIIxDDHEDkMaGgnwChfNO1etcv1Wq/cTzTtXrXL9Vqv3FjLO5e1TqKGp+GLbTzxzRuuGuNwc3Xcql7cjvaZCD7iFMjZZBERBXONLZXXC3B1uqq+N8RJfT0kkbTUMONTT0jS0nGcA4HevXDEVba+G2CthrZpWFzmQSOjdMGE9Vp06WZA7Bt4r3xvK6DhyomZWeSOY5jhJpc7OHDq4b1jnlgbrxwNLHNYGPgqZqiLpZNLp45GuA1csP6359+2yDfwc4v4cpHFjmF2slrsZb13bHHappQ/CX8gpv7pP9jlMICIiAiIgIdwiIKpxPbojUcNU1PTsMUdxb1MDAY1jnY37AWtOO8DuVevNF5Na67VocZb1FSNkx12xySAPwezeRxHZndX6voXVVZb52vDRSzOkLSPxZY5uPD8S9TW2jnYWTUsT2GYTlrmgjpAQQ73ggHPguuPV7dJpXLNXW2w19da56nS91RGyFrhlzwIom6jges4ZPe7xUJScQ3Kx01TW1rKm6S1UbJY4WnBDGsmPVB57Mbq8XEjsC9cQxB1VxZVadTqGKOYNA3eMMeWjuz0QHxUnU22eqvtna9jxTOss8TpMfgk6gHuOlz8e8rr8fv7/wARN8RXWotvDVTc6OnE9RHEJI4Nz0hOOqMb5OcLjl4lLPsVwgB8ua907GnJiwwk7nucNJ7VW6CqqKyez1dRLKKW5T6BA6QmPLDHpaG8s9SV23ZnK566Z9LQ3G4BvSyWp7IxG52GtfJPIHtPcdMkbv8A696zOnPS7Xquv9NQ2enuMzH4qBH0cTd3uL8bfAHJ7gCVttd4iuVXXwRRPaKSUR63EYl7y3wBDhv2hU40Ip6iptLppphQ00r4+meXuZGYow12TyBe14HuIXPa3SV1ZYJHyTQsvFM+oLYZDGXaull05Bz1S5ufgs+LHRteI77b5br9mRzF1V19TQ0kNLcZDj2Eg5Hfg45LvfURMmZC6RglkBLGF27gMZIHhkfmvm1I2pmstHUxmR1TJdPJ6h8RxKXHSx+SN9sOz3YKzcukoqS91VRJUB1FVQwwTPkc5zA6VzQ3PM5ZI3n2OBV8M3qU2+kzTRwRmSZ7WMHNzjgBeKurho4OmqZBHHqDdR7ycD/JXzytoZRVvtb6mskjoaOOslifVPfpc3SQSc7glj8A7Egr1Tl9zlpmVMtRPTXYNqqdkkhOthfKSWj/AMcRuiyNsZCz4p+Ta4V17gpL1S21+MzQSzvkztG1mnn79X+CqWLzPc7dNdqiMNfTvjcWaSzDBVF0YORkdRoySO1c74W1VhdWyFrp7jWx2+R725P/AFCncHd/XBOPeFZ7jw1NNQ8TRjD/ALV0sZGw4wwRtZzPI/i/ILcmGHs5qVsNpp6OjoZMa54qOODpCN9I3+G5XdV0MdU6mc8uaaeYTM043cARv4dYrfCwRxtY3OGgAZ8F7XC227VgDCyiKAiIgIiICIiAiIgr/FVzZQMghmbSBkzZHNkrJujjEjW5Y0O7y7HwDk4Gc13D0OmnpIcPeD5E8vgkOfxMcdy096mqimgqojFUwsljPNkjQ4H4FeZqSCalNK9mISNOhhLMDwxjHwQR/CX8gpv7pP8AY5TCheDmNj4dpGNzpbraMknYPd2lTSAiIgIiICIiAiIg5qmgpalk7JoGOE7AyXbBe0cgT8St5bkEeC9IggYuGaWGGzQMcTHa5jMzVzc4sc3O395K1RcK07477BXv8op7tWCpLAC0x4awAZzzBYDlWJFe/IQosQPEdbdZJg6OqoI6MwaeQa55Jznt14xjsWiDhiOlqeHnU87hDZYZImMc3Jka5gYN+zGFYcLKd2Qrtr4bdQ0rYDVB+m6S1+rRjZ73O08+zVjPgvF84YN1tt1oxVCM19XDU69GdHR9Ftz3z0fPxVlWMK9+W9mkHJw/0l7utwfUdSvoY6QxtbuzSX9bPbnXyx2LVScMso6jh90NS4xWekdTNa9oLpQWNaCT2Hq93arDhZU7shFWCzRWe3mka4y6qiWoc5w/8pHuecd2NWPgpTCyilu/YIiICIiAiIgIiICIiAiIgIi01cskNO+SGnfUSNGWxMc1pd4AuIH5lBG8JfyCm/uk/wBjlMKF4Nc5/DdG97DG52suY4glp1u2ONtvBTSAiIgIiICIiAiIgIiICIiAiIgIiICIiAiIgIiICIiAiIgIiICIiAiIgIiIIfhL+QU390n+xymFD8JbWCm/uk/2OUwgIiICIiAiIgIiICIiAiIgIiICIiAiIgIiICIiAiIgIiICIiAiIgIiIC01lLT1tM+mq4Y5oJBh8cjdTXDuIW5ctz6Y0E/k0vRS6CWyadWn3Dv7kHzef+ClqlnlkivV1p43vc5sMLmtZGCc6WjGwC1+hG2+0N6+Y36L6TZJZJrPQyzFxlfTsc8u5klozlcfFNVT0dt6WqrJ6VmsNHQPDHSOPJuo8t98+HcgoXoStvtDevmN+iehG2+0N6+Y36K22BlbPc2TT3GaYQUkYqAx/wBxNM9oOpjSNmgDI331eCluJHzx2WpdS1DKaXTgTPzhgJAJyAcbZ3wQOZCD556ErZ7RXr5jfos+hG2+0N6+Y36KdprlK59rdDWVJmfMGGB0xkErNRBkZlo6Rp55ONLQDjsNzmAdTyNLnNBaRqYcOHiD3oPl3oStvtDevmN+iehG2+0N6+Y36LvudbdqLh+Cuo6yrllqopaikgll+8LzpMLDkDVtzZzJPgrvfPKDZ6w0c5gnELi2VrA4t25gHbPdnI8Cg+c+hK2e0V5+Y36J6ErZ7RXr5jforBU3KubVwllVK2p6GnMELgS2UOaekcWjd2Ns43CkOD56iotc8bqp9RPG4M8rfKZo5HaR1mnS3t5jAwchBT/QlbfaG9fMb9Fn0I232hvXzG/RT1VX1cVgoJ33Co8uBdpZ+E1BDyOQb1nY5M2Bz8VP2KWrfPdo6uYymGr0xnRpAaY2OwB3ZJQUH0JWz2ivPzG/RPQlbfaG9fMb9FYK6rucdBWNmuTWGO5uY6aRzoQY+ja4Ma5rXaRqON855ZyV38Pmetur6wTXGGnjpow+kqpM/eva124xtpbgbHBLndyCoehK2+0N6+Y36J6ErZ7RXn5jforfe6m401wr+hqJDH9nOkhjZGMRuDgNXidz8By55iY7lVeTU7hcJXTCpDIGMmL2Tsy3JY7T97jJGDjG57BkIb0JW32hvXzG/RPQlbPaK9fMb9FcOJq4U1wpIYLi+GtkI6KAvAjxq3LhjLifwgd/LtKrhu9w+z+kFfUOYIY3yfe6HCqLCXRh5GBhwHU8fgg4vQlbPaG9fMb9E9CVt9ob18xv0Vv4jr/JrRRSVNfJR1krQI2tcIw6XSDl+Rs1pySPhvsom43GtbWVMNLdDoMWqeaSRzGwuD2gtOGfdZBOk4IIyTjAJCG9CVs9ob18xv0T0JW32hvXzG/RXCa4Qx8KQ1dbU1lJHsC4S5leckAB5HJxwQdtiM4UNabldprqynmrBJI4BkTon6mlnRB3SmPGCzVkdICDqwMYQRHoStntFevmN+iehK2e0V6+Y36K622rc7gqkrLlWzQuNEySepIAkGwJOMbH4KuxXeufWUbIK2aSB7mGE9Lqc9jpXNc3YESPa0ZdkjSCDk7oIz0I232hvXzG/RPQlbPaK8/Mb9Fd+HY520VZUy1dXLFNK8wCZ3SOijb1Rjbckguxvzx2KGgra46DR3KWakbcqdmv/sMrXOAc0uIGOZy3G22+EED6ErZ7RXr5jfonoStntFevmN+iuNsq5HcT1FNHVTVMHRPdIHHPRSBwAaRgaNidOM6gCTy3jqiuc2suEf2tP5OI9RkfKWCOXOzHu0fdA+AOQM+8K/6Erb7Q3r5jfonoStvtDevmN+im7Lc7o+9UEVRUSyumwZGE6QyHos5czv1j8fLBAW3iW4VlLXzttlZLJKW4khLjiFu2+nT1W4yekGTnsPYFnsdvFptNLbxUy1Ip4xGJpjl7wORJ713qgQXOuNdbXPrJZaXUI2QR1DtcxMmDIHaB0rGjHqkDWTnLcX4IMoiICIiAsEZWUQAiIgxhZREGMLKIgxhMLKIMYWURBjCyirf8RLhV2vhCurLfO+nqGOiDZWNBLA6VjSdwRyJ5hBY0wF89l4yr7XSxscwVpfXPiglkB+/gD2M16m4bkF//AMtOw7R0S8Z3HyapdDSUrX0T2U9W6Uua2Ock6gMkAtADTuRnUN0F6IBTC4rHXOudopK57OjdPE15ZhwwT/cAfzAXcgwRnmmFlEGMZ5phZRBjCAY7llEBYwsogxhMc1lEGMbphZRBjH+FlEQEREBERAREQEREBERAREQEREBERAWHNDgQ4Ag9hCIg8SQxvj0OYC3GMdw8O5aaO30lFTmCmgayMnLgcuLj3kncnxKIg6uSIiAiIgIiICIiAiIgI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C2ARUDASIAAhEBAxEB/8QAGwABAAIDAQEAAAAAAAAAAAAAAAUGAQMEAgf/xAA/EAABAwMCAgUJBgYCAgMAAAABAAIDBAUREiEGMRMiQVFhFBYXUlZxgZPRFSMykZXTBzVicqGzJDNCsYKSov/EABgBAQEBAQEAAAAAAAAAAAAAAAABAgME/8QAIhEBAQACAQQCAwEAAAAAAAAAAAECESEDEhMxIkFRcfDR/9oADAMBAAIRAxEAPwD7itNXVQUdO+oq5o4YIxl8kjg1rR3klblggEYIBHig10tTBWU8dTSTRzwSt1RyxODmuHeCNiFtUPwj/IKb+6T/AGOUwgIiICIiAiIgIiICIiAiIgIiICIiAiIgIiICIiAiIgIiICIiAiIgIiICwVlaaqOWWB7IZjDIfwyBocW/A7IIPgSr8r4eY7Ro6KpqIeec6Jntz8cKxKpfw5BhtdXSai8Q1kjtZABcZPvHZxt+J5HuwrarlNXQZRV/iW6z0NbaoadwaySfXVEjfoQQ3bx1vjHuz3KfCWaGURFAREQEREBERAREQEREBERAREQEREBERAREQEREBERAREQEREBEWqqqIqWB8879EbN3OwTj8kFV4EcY5a6n09WRsdSHd5JfGW/Dogc/1fnblUeEXtknoJGHLXUExae8GfZWmpnZTU0tRMcRxMc9xxnAAyVcuaKrxSOmuMpdt5LDT6MdvS1LdWfltx7yrevnX2pVXSC7VlZSNp5qfySGSKOTWGubMHgZ7y1zT7iFerVXR3O3U1dDjRPGHgZzjPZ8FvPGyTaRpvd4gs9OyWoa53SP0Ma3tdgnGezYFSIKqvGdNFeKu32YOb0/3la1p3z0QAb7us9u/gpPhq7sulugfoeyUQROkDyDu5gPMc1Lj8ZRMIsA5GQiwrKIiAiIgIiICIiAiIgIiICIiAiIgIiICIiAsLKq3GF9bTUjqWgqMVzukeA0HZsQD37+4t27QVccbldQWlFoo6iOqpmTQva9rh+JvLI2P+VvUBERBE36/wBLYmwuq4K2UTOLW+S0r5iD46Qcc10We6QXeiFXTR1EbC4t01ELongg75a7cKM47c1vDVRqYxwc9jQ5/SfdkuHXHR9bI5jGDtzC88BgN4dhHSQyYkfl8TJW6jnmelJcXd5J3KCPs88VPLw70jwx1R5XEO951Fwb/wDkn4Lmrb5LWC8xCfpaOXLactGA0NbEXDx1dL/grTWWK5Xmy8PS2auNFU0dZLJ0/Rh4Y09ICcH8vitNvtb2cMWanlqWzmjvb4qp5bvUYkkiPu3IOO4YXowmPbLbynL3fqersll42r5acCN9XFVU24xI1rIh2ct2kKTtt4puGbM231DZXmjqHUkYwA57QwyNd3Hq88Kz3KijuFvqaKYuEdRE6J5acHDgQcfmqRxJbzV3qot4ka2V3/La4jOmMRhvwJMbh8VMLM520qcpLfHVccVd2aetS0zKTV3l3Wc3n2dQ8u3nsvnsVRWUl8rKmmLo4YWVNGwAYDJGPkipWjxcZC3fbZq+k8FT+WWCGvDdLK576pjc8myOLhnxwV7vnD1Pc6dsUbWQl1bDVTPaOs/o3tdjPjpATHqTG2X9Glfprw+zVFPHUGZ9JRRTU0jgciM9JG2IvHxIz2AEntKsvCVfVXPhu3V1waGVc8DXzMDdIa48xg8sLhiskk1/v762LNDcKWCJpa/BdpDw4bbjmFop7nFYuIfsaeb/AI9VIHU7pHY6NzhtE3bkSDjPfjuUy1lPj7FsRYBWVxUREQEReXOaxpc44AGSUHpFppamKrp46iB2qKRoc12MZC25CDKLGoJnKDKIiAiIgIixkIMouS4XCnt8cT6hxHSzMhYBzc5xwAP/AH7gVy3e+Ulq6ETtmkdK8N0ws1loyAXO7gC5uT2ZSS30JVeBKwyujDgXtALm53AOcH/B/JV7iPiU0FPUMtEMddcIXMBpy8tHW1doB36p2UHQ3d8fElbe6iFzo/siKNzITvJIxvTHAJ2GJQASeeVudO2bTa+ucBgZAJ5DvVA4W6SpvVJJUOy+utj6w5OrQZSzI+BGB4ALbdLtBUXKmvkGqSKgjaXRdrXuc9jm78nbn36e5WLh20RUlutMkgDqqloW04lbsC0hpO3vaFvXjx5+z277PQttlqpKFhBFPC2PUG4DiBgnHjzXYiLj7UREQQHHDS/hyoYGzv1OY3RDP0Jflw2L8jSO85XBwLR1nmg2mqpnUtS6ST7ynnbMWDVsQ46hyxzytn8Tnuj4NrJo+h1xFkjRPEJIyWuBw8EgaduZ5eK2fw+LTw5GGPo3tE0gD6KBsULxqPWaGkgg9+d0HZwcws4bo2Oe55brBe/GXEPducADJ57KUkpoJGtbJCxzWvEgBaMBwOQffndVbh3hu3VdoiqJnV4kkfI53R3GoY3PSO5Na8AfAKS807V61y/Var9xBOKuC11Hn5NcXxh1HNaG0+e57ZXEg+8P29xW/wA07V61y/Var9xPNO1etcv1Wq/cVxtglaCip7fRw0lHEIqeFgZHGOTWjkAuhQXmnavWuX6rVfuJ5p2r1rl+q1X7ignCqJxbE4cWwdE3VI63S1LD6j4XsI9/4s79yn/NO1etcv1Wq/cXBXcBWipqG1IluLJWQSQtJuNQ7Z+O9+ezlnB7eQW+nl25JThi41lTdZjVVss0FUJ3U0bmNAYI5nNOMAH8Lo/xE/8AtWtfKbPaqCnp6CpqGVzc01bIGC41DS4iWMMAOvtyPfnO67532uno7TNLFcDJUyPbWNbdqv7gRhwkIHSb4e3SO/K1nhbl8YbfSEVVtdmsF2p3VFDNc5ImyviLvtSrHWY4tcP+zvBXb5p2r17l+q1X7i5Wa4qp1cV5pp6y3T0tM9sb5m6C9wJw0/ixjtxnHj38lH+adq9e5fqtV+4nmnavXuX6rVfuINUPDzxJG6efWIpnua4DrOaXawCccw/fbAxtjtWin4ZqIZGOdVteY4pWtc9pJ1u0aX4zg/gcTkHOs7889nmnavXuX6rVfuJ5p2r17l+q1X7iCKdYrhBPSx9C2pgZKHdUtHRDXqwM404/pG4GCFPWC2SWumkilndOXP1a3c3bAZPicZPie1c3mnavXuX6rVfuJ5p2r1rl+q1X7iCdRQXmnavWuX6rVfuJ5p2r1rl+q1X7iCdWCoPzTtXr3L9Vqv3FwVtosdJcKShkddDLVatBF0qiGkDPW+82zvj3JJsTdvu0NfcLlRwg6qCRkUjj2ucwOx+RH5qv194uEF4qKrUBQxRT08cDSdTpWgO1nsJ2AaPE81ULZw9QyVlkoWVNdEbnTx1VQGV8odLpjkznrcgWx78xhozhd9NwrDVWawyV0lW2tlrS2qIrpyC/Li4jr/0YBHh3LvOnMbz/AH9pG66XmtrKYGtiEMtoljMj3OyySUzBjD4Hqk4/rwswUzgLmzLzLSU0tTJ0p6zy5kTgT73RuGVqh4Gju9BxBC19VBIbt/xpJayZwdHG9jsEa99w8AnJBOR2Kws4CtX2pWVkstfJHUwMhMJuFRsG6s5OvLs6uR2HZzOdZdTGcQQ1lEbrxw2Y4msivEE1wcGjBGlxkb8T0+/9q2wcP3WC10sbqUmokukzJ2FwOaV8vMuB2xE1oA7BgbKah4CsMPknRx1wNGwxwn7RqMsaQAWjr7DAGwwNh3Lr807V61y/Var9xc71eeDSNruF6h9BxFHC8a6+YPpWs5x7A5OeZ1uecHbGFbIIxDDHEDkMaGgnwChfNO1etcv1Wq/cTzTtXrXL9Vqv3FjLO5e1TqKGp+GLbTzxzRuuGuNwc3Xcql7cjvaZCD7iFMjZZBERBXONLZXXC3B1uqq+N8RJfT0kkbTUMONTT0jS0nGcA4HevXDEVba+G2CthrZpWFzmQSOjdMGE9Vp06WZA7Bt4r3xvK6DhyomZWeSOY5jhJpc7OHDq4b1jnlgbrxwNLHNYGPgqZqiLpZNLp45GuA1csP6359+2yDfwc4v4cpHFjmF2slrsZb13bHHappQ/CX8gpv7pP9jlMICIiAiIgIdwiIKpxPbojUcNU1PTsMUdxb1MDAY1jnY37AWtOO8DuVevNF5Na67VocZb1FSNkx12xySAPwezeRxHZndX6voXVVZb52vDRSzOkLSPxZY5uPD8S9TW2jnYWTUsT2GYTlrmgjpAQQ73ggHPguuPV7dJpXLNXW2w19da56nS91RGyFrhlzwIom6jges4ZPe7xUJScQ3Kx01TW1rKm6S1UbJY4WnBDGsmPVB57Mbq8XEjsC9cQxB1VxZVadTqGKOYNA3eMMeWjuz0QHxUnU22eqvtna9jxTOss8TpMfgk6gHuOlz8e8rr8fv7/wARN8RXWotvDVTc6OnE9RHEJI4Nz0hOOqMb5OcLjl4lLPsVwgB8ua907GnJiwwk7nucNJ7VW6CqqKyez1dRLKKW5T6BA6QmPLDHpaG8s9SV23ZnK566Z9LQ3G4BvSyWp7IxG52GtfJPIHtPcdMkbv8A696zOnPS7Xquv9NQ2enuMzH4qBH0cTd3uL8bfAHJ7gCVttd4iuVXXwRRPaKSUR63EYl7y3wBDhv2hU40Ip6iptLppphQ00r4+meXuZGYow12TyBe14HuIXPa3SV1ZYJHyTQsvFM+oLYZDGXaull05Bz1S5ufgs+LHRteI77b5br9mRzF1V19TQ0kNLcZDj2Eg5Hfg45LvfURMmZC6RglkBLGF27gMZIHhkfmvm1I2pmstHUxmR1TJdPJ6h8RxKXHSx+SN9sOz3YKzcukoqS91VRJUB1FVQwwTPkc5zA6VzQ3PM5ZI3n2OBV8M3qU2+kzTRwRmSZ7WMHNzjgBeKurho4OmqZBHHqDdR7ycD/JXzytoZRVvtb6mskjoaOOslifVPfpc3SQSc7glj8A7Egr1Tl9zlpmVMtRPTXYNqqdkkhOthfKSWj/AMcRuiyNsZCz4p+Ta4V17gpL1S21+MzQSzvkztG1mnn79X+CqWLzPc7dNdqiMNfTvjcWaSzDBVF0YORkdRoySO1c74W1VhdWyFrp7jWx2+R725P/AFCncHd/XBOPeFZ7jw1NNQ8TRjD/ALV0sZGw4wwRtZzPI/i/ILcmGHs5qVsNpp6OjoZMa54qOODpCN9I3+G5XdV0MdU6mc8uaaeYTM043cARv4dYrfCwRxtY3OGgAZ8F7XC227VgDCyiKAiIgIiICIiAiIgr/FVzZQMghmbSBkzZHNkrJujjEjW5Y0O7y7HwDk4Gc13D0OmnpIcPeD5E8vgkOfxMcdy096mqimgqojFUwsljPNkjQ4H4FeZqSCalNK9mISNOhhLMDwxjHwQR/CX8gpv7pP8AY5TCheDmNj4dpGNzpbraMknYPd2lTSAiIgIiICIiAiIg5qmgpalk7JoGOE7AyXbBe0cgT8St5bkEeC9IggYuGaWGGzQMcTHa5jMzVzc4sc3O395K1RcK07477BXv8op7tWCpLAC0x4awAZzzBYDlWJFe/IQosQPEdbdZJg6OqoI6MwaeQa55Jznt14xjsWiDhiOlqeHnU87hDZYZImMc3Jka5gYN+zGFYcLKd2Qrtr4bdQ0rYDVB+m6S1+rRjZ73O08+zVjPgvF84YN1tt1oxVCM19XDU69GdHR9Ftz3z0fPxVlWMK9+W9mkHJw/0l7utwfUdSvoY6QxtbuzSX9bPbnXyx2LVScMso6jh90NS4xWekdTNa9oLpQWNaCT2Hq93arDhZU7shFWCzRWe3mka4y6qiWoc5w/8pHuecd2NWPgpTCyilu/YIiICIiAiIgIiICIiAiIgIi01cskNO+SGnfUSNGWxMc1pd4AuIH5lBG8JfyCm/uk/wBjlMKF4Nc5/DdG97DG52suY4glp1u2ONtvBTSAiIgIiICIiAiIgIiICIiAiIgIiICIiAiIgIiICIiAiIgIiICIiAiIgIiIIfhL+QU390n+xymFD8JbWCm/uk/2OUwgIiICIiAiIgIiICIiAiIgIiICIiAiIgIiICIiAiIgIiICIiAiIgIiIC01lLT1tM+mq4Y5oJBh8cjdTXDuIW5ctz6Y0E/k0vRS6CWyadWn3Dv7kHzef+ClqlnlkivV1p43vc5sMLmtZGCc6WjGwC1+hG2+0N6+Y36L6TZJZJrPQyzFxlfTsc8u5klozlcfFNVT0dt6WqrJ6VmsNHQPDHSOPJuo8t98+HcgoXoStvtDevmN+iehG2+0N6+Y36K22BlbPc2TT3GaYQUkYqAx/wBxNM9oOpjSNmgDI331eCluJHzx2WpdS1DKaXTgTPzhgJAJyAcbZ3wQOZCD556ErZ7RXr5jfos+hG2+0N6+Y36KdprlK59rdDWVJmfMGGB0xkErNRBkZlo6Rp55ONLQDjsNzmAdTyNLnNBaRqYcOHiD3oPl3oStvtDevmN+iehG2+0N6+Y36LvudbdqLh+Cuo6yrllqopaikgll+8LzpMLDkDVtzZzJPgrvfPKDZ6w0c5gnELi2VrA4t25gHbPdnI8Cg+c+hK2e0V5+Y36J6ErZ7RXr5jforBU3KubVwllVK2p6GnMELgS2UOaekcWjd2Ns43CkOD56iotc8bqp9RPG4M8rfKZo5HaR1mnS3t5jAwchBT/QlbfaG9fMb9Fn0I232hvXzG/RT1VX1cVgoJ33Co8uBdpZ+E1BDyOQb1nY5M2Bz8VP2KWrfPdo6uYymGr0xnRpAaY2OwB3ZJQUH0JWz2ivPzG/RPQlbfaG9fMb9FYK6rucdBWNmuTWGO5uY6aRzoQY+ja4Ma5rXaRqON855ZyV38Pmetur6wTXGGnjpow+kqpM/eva124xtpbgbHBLndyCoehK2+0N6+Y36J6ErZ7RXn5jforfe6m401wr+hqJDH9nOkhjZGMRuDgNXidz8By55iY7lVeTU7hcJXTCpDIGMmL2Tsy3JY7T97jJGDjG57BkIb0JW32hvXzG/RPQlbPaK9fMb9FcOJq4U1wpIYLi+GtkI6KAvAjxq3LhjLifwgd/LtKrhu9w+z+kFfUOYIY3yfe6HCqLCXRh5GBhwHU8fgg4vQlbPaG9fMb9E9CVt9ob18xv0Vv4jr/JrRRSVNfJR1krQI2tcIw6XSDl+Rs1pySPhvsom43GtbWVMNLdDoMWqeaSRzGwuD2gtOGfdZBOk4IIyTjAJCG9CVs9ob18xv0T0JW32hvXzG/RXCa4Qx8KQ1dbU1lJHsC4S5leckAB5HJxwQdtiM4UNabldprqynmrBJI4BkTon6mlnRB3SmPGCzVkdICDqwMYQRHoStntFevmN+iehK2e0V6+Y36K622rc7gqkrLlWzQuNEySepIAkGwJOMbH4KuxXeufWUbIK2aSB7mGE9Lqc9jpXNc3YESPa0ZdkjSCDk7oIz0I232hvXzG/RPQlbPaK8/Mb9Fd+HY520VZUy1dXLFNK8wCZ3SOijb1Rjbckguxvzx2KGgra46DR3KWakbcqdmv/sMrXOAc0uIGOZy3G22+EED6ErZ7RXr5jfonoStntFevmN+iuNsq5HcT1FNHVTVMHRPdIHHPRSBwAaRgaNidOM6gCTy3jqiuc2suEf2tP5OI9RkfKWCOXOzHu0fdA+AOQM+8K/6Erb7Q3r5jfonoStvtDevmN+im7Lc7o+9UEVRUSyumwZGE6QyHos5czv1j8fLBAW3iW4VlLXzttlZLJKW4khLjiFu2+nT1W4yekGTnsPYFnsdvFptNLbxUy1Ip4xGJpjl7wORJ713qgQXOuNdbXPrJZaXUI2QR1DtcxMmDIHaB0rGjHqkDWTnLcX4IMoiICIiAsEZWUQAiIgxhZREGMLKIgxhMLKIMYWURBjCyirf8RLhV2vhCurLfO+nqGOiDZWNBLA6VjSdwRyJ5hBY0wF89l4yr7XSxscwVpfXPiglkB+/gD2M16m4bkF//AMtOw7R0S8Z3HyapdDSUrX0T2U9W6Uua2Ock6gMkAtADTuRnUN0F6IBTC4rHXOudopK57OjdPE15ZhwwT/cAfzAXcgwRnmmFlEGMZ5phZRBjCAY7llEBYwsogxhMc1lEGMbphZRBjH+FlEQEREBERAREQEREBERAREQEREBERAWHNDgQ4Ag9hCIg8SQxvj0OYC3GMdw8O5aaO30lFTmCmgayMnLgcuLj3kncnxKIg6uSIiAiIgIiICIiAiIgIiICIiAiIgIi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BDAAkGBwgHBgkIBwgKCgkLDRYPDQwMDRsUFRAWIB0iIiAdHx8kKDQsJCYxJx8fLT0tMTU3Ojo6Iys/RD84QzQ5Ojf/2wBDAQoKCg0MDRoPDxo3JR8lNzc3Nzc3Nzc3Nzc3Nzc3Nzc3Nzc3Nzc3Nzc3Nzc3Nzc3Nzc3Nzc3Nzc3Nzc3Nzc3Nzf/wAARCAC2ARUDASIAAhEBAxEB/8QAGwABAAIDAQEAAAAAAAAAAAAAAAUGAQMEAgf/xAA/EAABAwMCAgUJBgYCAgMAAAABAAIDBAUREiEGMRMiQVFhFBYXUlZxgZPRFSMykZXTBzVicqGzJDNCsYKSov/EABgBAQEBAQEAAAAAAAAAAAAAAAABAgME/8QAIhEBAQACAQQCAwEAAAAAAAAAAAECESEDEhMxIkFRcfDR/9oADAMBAAIRAxEAPwD7itNXVQUdO+oq5o4YIxl8kjg1rR3klblggEYIBHig10tTBWU8dTSTRzwSt1RyxODmuHeCNiFtUPwj/IKb+6T/AGOUwgIiICIiAiIgIiICIiAiIgIiICIiAiIgIiICIiAiIgIiICIiAiIgIiICwVlaaqOWWB7IZjDIfwyBocW/A7IIPgSr8r4eY7Ro6KpqIeec6Jntz8cKxKpfw5BhtdXSai8Q1kjtZABcZPvHZxt+J5HuwrarlNXQZRV/iW6z0NbaoadwaySfXVEjfoQQ3bx1vjHuz3KfCWaGURFAREQEREBERAREQEREBERAREQEREBERAREQEREBERAREQEREBEWqqqIqWB8879EbN3OwTj8kFV4EcY5a6n09WRsdSHd5JfGW/Dogc/1fnblUeEXtknoJGHLXUExae8GfZWmpnZTU0tRMcRxMc9xxnAAyVcuaKrxSOmuMpdt5LDT6MdvS1LdWfltx7yrevnX2pVXSC7VlZSNp5qfySGSKOTWGubMHgZ7y1zT7iFerVXR3O3U1dDjRPGHgZzjPZ8FvPGyTaRpvd4gs9OyWoa53SP0Ma3tdgnGezYFSIKqvGdNFeKu32YOb0/3la1p3z0QAb7us9u/gpPhq7sulugfoeyUQROkDyDu5gPMc1Lj8ZRMIsA5GQiwrKIiAiIgIiICIiAiIgIiICIiAiIgIiICIiAsLKq3GF9bTUjqWgqMVzukeA0HZsQD37+4t27QVccbldQWlFoo6iOqpmTQva9rh+JvLI2P+VvUBERBE36/wBLYmwuq4K2UTOLW+S0r5iD46Qcc10We6QXeiFXTR1EbC4t01ELongg75a7cKM47c1vDVRqYxwc9jQ5/SfdkuHXHR9bI5jGDtzC88BgN4dhHSQyYkfl8TJW6jnmelJcXd5J3KCPs88VPLw70jwx1R5XEO951Fwb/wDkn4Lmrb5LWC8xCfpaOXLactGA0NbEXDx1dL/grTWWK5Xmy8PS2auNFU0dZLJ0/Rh4Y09ICcH8vitNvtb2cMWanlqWzmjvb4qp5bvUYkkiPu3IOO4YXowmPbLbynL3fqersll42r5acCN9XFVU24xI1rIh2ct2kKTtt4puGbM231DZXmjqHUkYwA57QwyNd3Hq88Kz3KijuFvqaKYuEdRE6J5acHDgQcfmqRxJbzV3qot4ka2V3/La4jOmMRhvwJMbh8VMLM520qcpLfHVccVd2aetS0zKTV3l3Wc3n2dQ8u3nsvnsVRWUl8rKmmLo4YWVNGwAYDJGPkipWjxcZC3fbZq+k8FT+WWCGvDdLK576pjc8myOLhnxwV7vnD1Pc6dsUbWQl1bDVTPaOs/o3tdjPjpATHqTG2X9Glfprw+zVFPHUGZ9JRRTU0jgciM9JG2IvHxIz2AEntKsvCVfVXPhu3V1waGVc8DXzMDdIa48xg8sLhiskk1/v762LNDcKWCJpa/BdpDw4bbjmFop7nFYuIfsaeb/AI9VIHU7pHY6NzhtE3bkSDjPfjuUy1lPj7FsRYBWVxUREQEReXOaxpc44AGSUHpFppamKrp46iB2qKRoc12MZC25CDKLGoJnKDKIiAiIgIixkIMouS4XCnt8cT6hxHSzMhYBzc5xwAP/AH7gVy3e+Ulq6ETtmkdK8N0ws1loyAXO7gC5uT2ZSS30JVeBKwyujDgXtALm53AOcH/B/JV7iPiU0FPUMtEMddcIXMBpy8tHW1doB36p2UHQ3d8fElbe6iFzo/siKNzITvJIxvTHAJ2GJQASeeVudO2bTa+ucBgZAJ5DvVA4W6SpvVJJUOy+utj6w5OrQZSzI+BGB4ALbdLtBUXKmvkGqSKgjaXRdrXuc9jm78nbn36e5WLh20RUlutMkgDqqloW04lbsC0hpO3vaFvXjx5+z277PQttlqpKFhBFPC2PUG4DiBgnHjzXYiLj7UREQQHHDS/hyoYGzv1OY3RDP0Jflw2L8jSO85XBwLR1nmg2mqpnUtS6ST7ynnbMWDVsQ46hyxzytn8Tnuj4NrJo+h1xFkjRPEJIyWuBw8EgaduZ5eK2fw+LTw5GGPo3tE0gD6KBsULxqPWaGkgg9+d0HZwcws4bo2Oe55brBe/GXEPducADJ57KUkpoJGtbJCxzWvEgBaMBwOQffndVbh3hu3VdoiqJnV4kkfI53R3GoY3PSO5Na8AfAKS807V61y/Var9xBOKuC11Hn5NcXxh1HNaG0+e57ZXEg+8P29xW/wA07V61y/Var9xPNO1etcv1Wq/cVxtglaCip7fRw0lHEIqeFgZHGOTWjkAuhQXmnavWuX6rVfuJ5p2r1rl+q1X7ignCqJxbE4cWwdE3VI63S1LD6j4XsI9/4s79yn/NO1etcv1Wq/cXBXcBWipqG1IluLJWQSQtJuNQ7Z+O9+ezlnB7eQW+nl25JThi41lTdZjVVss0FUJ3U0bmNAYI5nNOMAH8Lo/xE/8AtWtfKbPaqCnp6CpqGVzc01bIGC41DS4iWMMAOvtyPfnO67532uno7TNLFcDJUyPbWNbdqv7gRhwkIHSb4e3SO/K1nhbl8YbfSEVVtdmsF2p3VFDNc5ImyviLvtSrHWY4tcP+zvBXb5p2r17l+q1X7i5Wa4qp1cV5pp6y3T0tM9sb5m6C9wJw0/ixjtxnHj38lH+adq9e5fqtV+4nmnavXuX6rVfuINUPDzxJG6efWIpnua4DrOaXawCccw/fbAxtjtWin4ZqIZGOdVteY4pWtc9pJ1u0aX4zg/gcTkHOs7889nmnavXuX6rVfuJ5p2r17l+q1X7iCKdYrhBPSx9C2pgZKHdUtHRDXqwM404/pG4GCFPWC2SWumkilndOXP1a3c3bAZPicZPie1c3mnavXuX6rVfuJ5p2r1rl+q1X7iCdRQXmnavWuX6rVfuJ5p2r1rl+q1X7iCdWCoPzTtXr3L9Vqv3FwVtosdJcKShkddDLVatBF0qiGkDPW+82zvj3JJsTdvu0NfcLlRwg6qCRkUjj2ucwOx+RH5qv194uEF4qKrUBQxRT08cDSdTpWgO1nsJ2AaPE81ULZw9QyVlkoWVNdEbnTx1VQGV8odLpjkznrcgWx78xhozhd9NwrDVWawyV0lW2tlrS2qIrpyC/Li4jr/0YBHh3LvOnMbz/AH9pG66XmtrKYGtiEMtoljMj3OyySUzBjD4Hqk4/rwswUzgLmzLzLSU0tTJ0p6zy5kTgT73RuGVqh4Gju9BxBC19VBIbt/xpJayZwdHG9jsEa99w8AnJBOR2Kws4CtX2pWVkstfJHUwMhMJuFRsG6s5OvLs6uR2HZzOdZdTGcQQ1lEbrxw2Y4msivEE1wcGjBGlxkb8T0+/9q2wcP3WC10sbqUmokukzJ2FwOaV8vMuB2xE1oA7BgbKah4CsMPknRx1wNGwxwn7RqMsaQAWjr7DAGwwNh3Lr807V61y/Var9xc71eeDSNruF6h9BxFHC8a6+YPpWs5x7A5OeZ1uecHbGFbIIxDDHEDkMaGgnwChfNO1etcv1Wq/cTzTtXrXL9Vqv3FjLO5e1TqKGp+GLbTzxzRuuGuNwc3Xcql7cjvaZCD7iFMjZZBERBXONLZXXC3B1uqq+N8RJfT0kkbTUMONTT0jS0nGcA4HevXDEVba+G2CthrZpWFzmQSOjdMGE9Vp06WZA7Bt4r3xvK6DhyomZWeSOY5jhJpc7OHDq4b1jnlgbrxwNLHNYGPgqZqiLpZNLp45GuA1csP6359+2yDfwc4v4cpHFjmF2slrsZb13bHHappQ/CX8gpv7pP9jlMICIiAiIgIdwiIKpxPbojUcNU1PTsMUdxb1MDAY1jnY37AWtOO8DuVevNF5Na67VocZb1FSNkx12xySAPwezeRxHZndX6voXVVZb52vDRSzOkLSPxZY5uPD8S9TW2jnYWTUsT2GYTlrmgjpAQQ73ggHPguuPV7dJpXLNXW2w19da56nS91RGyFrhlzwIom6jges4ZPe7xUJScQ3Kx01TW1rKm6S1UbJY4WnBDGsmPVB57Mbq8XEjsC9cQxB1VxZVadTqGKOYNA3eMMeWjuz0QHxUnU22eqvtna9jxTOss8TpMfgk6gHuOlz8e8rr8fv7/wARN8RXWotvDVTc6OnE9RHEJI4Nz0hOOqMb5OcLjl4lLPsVwgB8ua907GnJiwwk7nucNJ7VW6CqqKyez1dRLKKW5T6BA6QmPLDHpaG8s9SV23ZnK566Z9LQ3G4BvSyWp7IxG52GtfJPIHtPcdMkbv8A696zOnPS7Xquv9NQ2enuMzH4qBH0cTd3uL8bfAHJ7gCVttd4iuVXXwRRPaKSUR63EYl7y3wBDhv2hU40Ip6iptLppphQ00r4+meXuZGYow12TyBe14HuIXPa3SV1ZYJHyTQsvFM+oLYZDGXaull05Bz1S5ufgs+LHRteI77b5br9mRzF1V19TQ0kNLcZDj2Eg5Hfg45LvfURMmZC6RglkBLGF27gMZIHhkfmvm1I2pmstHUxmR1TJdPJ6h8RxKXHSx+SN9sOz3YKzcukoqS91VRJUB1FVQwwTPkc5zA6VzQ3PM5ZI3n2OBV8M3qU2+kzTRwRmSZ7WMHNzjgBeKurho4OmqZBHHqDdR7ycD/JXzytoZRVvtb6mskjoaOOslifVPfpc3SQSc7glj8A7Egr1Tl9zlpmVMtRPTXYNqqdkkhOthfKSWj/AMcRuiyNsZCz4p+Ta4V17gpL1S21+MzQSzvkztG1mnn79X+CqWLzPc7dNdqiMNfTvjcWaSzDBVF0YORkdRoySO1c74W1VhdWyFrp7jWx2+R725P/AFCncHd/XBOPeFZ7jw1NNQ8TRjD/ALV0sZGw4wwRtZzPI/i/ILcmGHs5qVsNpp6OjoZMa54qOODpCN9I3+G5XdV0MdU6mc8uaaeYTM043cARv4dYrfCwRxtY3OGgAZ8F7XC227VgDCyiKAiIgIiICIiAiIgr/FVzZQMghmbSBkzZHNkrJujjEjW5Y0O7y7HwDk4Gc13D0OmnpIcPeD5E8vgkOfxMcdy096mqimgqojFUwsljPNkjQ4H4FeZqSCalNK9mISNOhhLMDwxjHwQR/CX8gpv7pP8AY5TCheDmNj4dpGNzpbraMknYPd2lTSAiIgIiICIiAiIg5qmgpalk7JoGOE7AyXbBe0cgT8St5bkEeC9IggYuGaWGGzQMcTHa5jMzVzc4sc3O395K1RcK07477BXv8op7tWCpLAC0x4awAZzzBYDlWJFe/IQosQPEdbdZJg6OqoI6MwaeQa55Jznt14xjsWiDhiOlqeHnU87hDZYZImMc3Jka5gYN+zGFYcLKd2Qrtr4bdQ0rYDVB+m6S1+rRjZ73O08+zVjPgvF84YN1tt1oxVCM19XDU69GdHR9Ftz3z0fPxVlWMK9+W9mkHJw/0l7utwfUdSvoY6QxtbuzSX9bPbnXyx2LVScMso6jh90NS4xWekdTNa9oLpQWNaCT2Hq93arDhZU7shFWCzRWe3mka4y6qiWoc5w/8pHuecd2NWPgpTCyilu/YIiICIiAiIgIiICIiAiIgIi01cskNO+SGnfUSNGWxMc1pd4AuIH5lBG8JfyCm/uk/wBjlMKF4Nc5/DdG97DG52suY4glp1u2ONtvBTSAiIgIiICIiAiIgIiICIiAiIgIiICIiAiIgIiICIiAiIgIiICIiAiIgIiIIfhL+QU390n+xymFD8JbWCm/uk/2OUwgIiICIiAiIgIiICIiAiIgIiICIiAiIgIiICIiAiIgIiICIiAiIgIiIC01lLT1tM+mq4Y5oJBh8cjdTXDuIW5ctz6Y0E/k0vRS6CWyadWn3Dv7kHzef+ClqlnlkivV1p43vc5sMLmtZGCc6WjGwC1+hG2+0N6+Y36L6TZJZJrPQyzFxlfTsc8u5klozlcfFNVT0dt6WqrJ6VmsNHQPDHSOPJuo8t98+HcgoXoStvtDevmN+iehG2+0N6+Y36K22BlbPc2TT3GaYQUkYqAx/wBxNM9oOpjSNmgDI331eCluJHzx2WpdS1DKaXTgTPzhgJAJyAcbZ3wQOZCD556ErZ7RXr5jfos+hG2+0N6+Y36KdprlK59rdDWVJmfMGGB0xkErNRBkZlo6Rp55ONLQDjsNzmAdTyNLnNBaRqYcOHiD3oPl3oStvtDevmN+iehG2+0N6+Y36LvudbdqLh+Cuo6yrllqopaikgll+8LzpMLDkDVtzZzJPgrvfPKDZ6w0c5gnELi2VrA4t25gHbPdnI8Cg+c+hK2e0V5+Y36J6ErZ7RXr5jforBU3KubVwllVK2p6GnMELgS2UOaekcWjd2Ns43CkOD56iotc8bqp9RPG4M8rfKZo5HaR1mnS3t5jAwchBT/QlbfaG9fMb9Fn0I232hvXzG/RT1VX1cVgoJ33Co8uBdpZ+E1BDyOQb1nY5M2Bz8VP2KWrfPdo6uYymGr0xnRpAaY2OwB3ZJQUH0JWz2ivPzG/RPQlbfaG9fMb9FYK6rucdBWNmuTWGO5uY6aRzoQY+ja4Ma5rXaRqON855ZyV38Pmetur6wTXGGnjpow+kqpM/eva124xtpbgbHBLndyCoehK2+0N6+Y36J6ErZ7RXn5jforfe6m401wr+hqJDH9nOkhjZGMRuDgNXidz8By55iY7lVeTU7hcJXTCpDIGMmL2Tsy3JY7T97jJGDjG57BkIb0JW32hvXzG/RPQlbPaK9fMb9FcOJq4U1wpIYLi+GtkI6KAvAjxq3LhjLifwgd/LtKrhu9w+z+kFfUOYIY3yfe6HCqLCXRh5GBhwHU8fgg4vQlbPaG9fMb9E9CVt9ob18xv0Vv4jr/JrRRSVNfJR1krQI2tcIw6XSDl+Rs1pySPhvsom43GtbWVMNLdDoMWqeaSRzGwuD2gtOGfdZBOk4IIyTjAJCG9CVs9ob18xv0T0JW32hvXzG/RXCa4Qx8KQ1dbU1lJHsC4S5leckAB5HJxwQdtiM4UNabldprqynmrBJI4BkTon6mlnRB3SmPGCzVkdICDqwMYQRHoStntFevmN+iehK2e0V6+Y36K622rc7gqkrLlWzQuNEySepIAkGwJOMbH4KuxXeufWUbIK2aSB7mGE9Lqc9jpXNc3YESPa0ZdkjSCDk7oIz0I232hvXzG/RPQlbPaK8/Mb9Fd+HY520VZUy1dXLFNK8wCZ3SOijb1Rjbckguxvzx2KGgra46DR3KWakbcqdmv/sMrXOAc0uIGOZy3G22+EED6ErZ7RXr5jfonoStntFevmN+iuNsq5HcT1FNHVTVMHRPdIHHPRSBwAaRgaNidOM6gCTy3jqiuc2suEf2tP5OI9RkfKWCOXOzHu0fdA+AOQM+8K/6Erb7Q3r5jfonoStvtDevmN+im7Lc7o+9UEVRUSyumwZGE6QyHos5czv1j8fLBAW3iW4VlLXzttlZLJKW4khLjiFu2+nT1W4yekGTnsPYFnsdvFptNLbxUy1Ip4xGJpjl7wORJ713qgQXOuNdbXPrJZaXUI2QR1DtcxMmDIHaB0rGjHqkDWTnLcX4IMoiICIiAsEZWUQAiIgxhZREGMLKIgxhMLKIMYWURBjCyirf8RLhV2vhCurLfO+nqGOiDZWNBLA6VjSdwRyJ5hBY0wF89l4yr7XSxscwVpfXPiglkB+/gD2M16m4bkF//AMtOw7R0S8Z3HyapdDSUrX0T2U9W6Uua2Ock6gMkAtADTuRnUN0F6IBTC4rHXOudopK57OjdPE15ZhwwT/cAfzAXcgwRnmmFlEGMZ5phZRBjCAY7llEBYwsogxhMc1lEGMbphZRBjH+FlEQEREBERAREQEREBERAREQEREBERAWHNDgQ4Ag9hCIg8SQxvj0OYC3GMdw8O5aaO30lFTmCmgayMnLgcuLj3kncnxKIg6uSIiAiIgIiICIiAiIgIiICIiAiIgIi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8" name="Slide Number Placeholder 7"/>
          <p:cNvSpPr>
            <a:spLocks noGrp="1"/>
          </p:cNvSpPr>
          <p:nvPr>
            <p:ph type="sldNum" sz="quarter" idx="12"/>
          </p:nvPr>
        </p:nvSpPr>
        <p:spPr>
          <a:xfrm>
            <a:off x="6992938" y="6518275"/>
            <a:ext cx="2133600" cy="365125"/>
          </a:xfrm>
        </p:spPr>
        <p:txBody>
          <a:bodyPr/>
          <a:lstStyle/>
          <a:p>
            <a:fld id="{DE4699D6-9F63-4995-B158-06EE416AD932}"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
        <p:nvSpPr>
          <p:cNvPr id="16" name="Rectangle 15"/>
          <p:cNvSpPr>
            <a:spLocks noChangeArrowheads="1"/>
          </p:cNvSpPr>
          <p:nvPr/>
        </p:nvSpPr>
        <p:spPr bwMode="auto">
          <a:xfrm>
            <a:off x="98016" y="1257300"/>
            <a:ext cx="8845959" cy="5257800"/>
          </a:xfrm>
          <a:prstGeom prst="rect">
            <a:avLst/>
          </a:prstGeom>
          <a:solidFill>
            <a:schemeClr val="bg1"/>
          </a:solidFill>
          <a:ln w="9525">
            <a:solidFill>
              <a:srgbClr val="003300"/>
            </a:solidFill>
            <a:miter lim="800000"/>
            <a:headEnd/>
            <a:tailEnd/>
          </a:ln>
          <a:effectLst>
            <a:outerShdw dist="107763" dir="2700000" algn="ctr" rotWithShape="0">
              <a:schemeClr val="bg2">
                <a:alpha val="50000"/>
              </a:schemeClr>
            </a:outerShdw>
          </a:effectLst>
        </p:spPr>
        <p:txBody>
          <a:bodyPr lIns="182880" tIns="137160" rIns="182880" anchor="ctr"/>
          <a:lstStyle/>
          <a:p>
            <a:pPr marL="285750" indent="-285750" algn="just">
              <a:spcAft>
                <a:spcPts val="1200"/>
              </a:spcAft>
              <a:buFont typeface="Arial" panose="020B0604020202020204" pitchFamily="34" charset="0"/>
              <a:buChar char="•"/>
            </a:pPr>
            <a:r>
              <a:rPr lang="en-US" dirty="0" smtClean="0">
                <a:latin typeface="Arial" pitchFamily="34" charset="0"/>
                <a:cs typeface="Arial" pitchFamily="34" charset="0"/>
              </a:rPr>
              <a:t>Emerging regulatory model is sustainable only to the extent that the regulatory-determined supply of social capital is equal to the demand for that social capital.  In other words, ratepayers’ willingness to pay for the </a:t>
            </a:r>
            <a:r>
              <a:rPr lang="en-US" b="1" u="sng" dirty="0" smtClean="0">
                <a:latin typeface="Arial" pitchFamily="34" charset="0"/>
                <a:cs typeface="Arial" pitchFamily="34" charset="0"/>
              </a:rPr>
              <a:t>aggregate</a:t>
            </a:r>
            <a:r>
              <a:rPr lang="en-US" dirty="0" smtClean="0">
                <a:latin typeface="Arial" pitchFamily="34" charset="0"/>
                <a:cs typeface="Arial" pitchFamily="34" charset="0"/>
              </a:rPr>
              <a:t> levels of social capital determined by regulators.</a:t>
            </a:r>
          </a:p>
          <a:p>
            <a:pPr marL="285750" indent="-285750" algn="just">
              <a:spcAft>
                <a:spcPts val="1200"/>
              </a:spcAft>
              <a:buFont typeface="Arial" panose="020B0604020202020204" pitchFamily="34" charset="0"/>
              <a:buChar char="•"/>
            </a:pPr>
            <a:r>
              <a:rPr lang="en-US" b="1" dirty="0" smtClean="0">
                <a:latin typeface="Arial" pitchFamily="34" charset="0"/>
                <a:cs typeface="Arial" pitchFamily="34" charset="0"/>
              </a:rPr>
              <a:t>The probability that regulators will accurately choose the optimal level of social capital investment is likely low</a:t>
            </a:r>
            <a:r>
              <a:rPr lang="en-US" dirty="0" smtClean="0">
                <a:latin typeface="Arial" pitchFamily="34" charset="0"/>
                <a:cs typeface="Arial" pitchFamily="34" charset="0"/>
              </a:rPr>
              <a:t>.  The history of regulation (and public policy) is not filled with a large number of success stories on administratively-determined investment outcomes.</a:t>
            </a:r>
          </a:p>
          <a:p>
            <a:pPr marL="285750" indent="-285750" algn="just">
              <a:spcAft>
                <a:spcPts val="1200"/>
              </a:spcAft>
              <a:buFont typeface="Arial" panose="020B0604020202020204" pitchFamily="34" charset="0"/>
              <a:buChar char="•"/>
            </a:pPr>
            <a:r>
              <a:rPr lang="en-US" dirty="0" smtClean="0">
                <a:latin typeface="Arial" pitchFamily="34" charset="0"/>
                <a:cs typeface="Arial" pitchFamily="34" charset="0"/>
              </a:rPr>
              <a:t>The process will likely price out of the market some ratepayers that have a </a:t>
            </a:r>
            <a:r>
              <a:rPr lang="en-US" b="1" dirty="0" smtClean="0">
                <a:latin typeface="Arial" pitchFamily="34" charset="0"/>
                <a:cs typeface="Arial" pitchFamily="34" charset="0"/>
              </a:rPr>
              <a:t>low, or very selective, valuation of social capital</a:t>
            </a:r>
            <a:r>
              <a:rPr lang="en-US" dirty="0" smtClean="0">
                <a:latin typeface="Arial" pitchFamily="34" charset="0"/>
                <a:cs typeface="Arial" pitchFamily="34" charset="0"/>
              </a:rPr>
              <a:t> or, in the alternative, can meet their demand for social capital in alternative or more effective ways.</a:t>
            </a:r>
          </a:p>
          <a:p>
            <a:pPr marL="285750" indent="-285750" algn="just">
              <a:spcAft>
                <a:spcPts val="1200"/>
              </a:spcAft>
              <a:buFont typeface="Arial" panose="020B0604020202020204" pitchFamily="34" charset="0"/>
              <a:buChar char="•"/>
            </a:pPr>
            <a:r>
              <a:rPr lang="en-US" dirty="0" smtClean="0">
                <a:latin typeface="Arial" pitchFamily="34" charset="0"/>
                <a:cs typeface="Arial" pitchFamily="34" charset="0"/>
              </a:rPr>
              <a:t>The ratepayers choosing alternative solutions are likely </a:t>
            </a:r>
            <a:r>
              <a:rPr lang="en-US" b="1" dirty="0" smtClean="0">
                <a:latin typeface="Arial" pitchFamily="34" charset="0"/>
                <a:cs typeface="Arial" pitchFamily="34" charset="0"/>
              </a:rPr>
              <a:t>larger-than-average users,</a:t>
            </a:r>
            <a:r>
              <a:rPr lang="en-US" dirty="0" smtClean="0">
                <a:latin typeface="Arial" pitchFamily="34" charset="0"/>
                <a:cs typeface="Arial" pitchFamily="34" charset="0"/>
              </a:rPr>
              <a:t> and </a:t>
            </a:r>
            <a:r>
              <a:rPr lang="en-US" b="1" dirty="0" smtClean="0">
                <a:latin typeface="Arial" pitchFamily="34" charset="0"/>
                <a:cs typeface="Arial" pitchFamily="34" charset="0"/>
              </a:rPr>
              <a:t>reductions in their contributions </a:t>
            </a:r>
            <a:r>
              <a:rPr lang="en-US" dirty="0" smtClean="0">
                <a:latin typeface="Arial" pitchFamily="34" charset="0"/>
                <a:cs typeface="Arial" pitchFamily="34" charset="0"/>
              </a:rPr>
              <a:t>to the cost of maintaining this system of social capital </a:t>
            </a:r>
            <a:r>
              <a:rPr lang="en-US" b="1" dirty="0" smtClean="0">
                <a:latin typeface="Arial" pitchFamily="34" charset="0"/>
                <a:cs typeface="Arial" pitchFamily="34" charset="0"/>
              </a:rPr>
              <a:t>will have to be recovered from other ratepayers</a:t>
            </a:r>
            <a:r>
              <a:rPr lang="en-US" dirty="0" smtClean="0">
                <a:latin typeface="Arial" pitchFamily="34" charset="0"/>
                <a:cs typeface="Arial" pitchFamily="34" charset="0"/>
              </a:rPr>
              <a:t>, further exacerbating this problem, at the margin, leading to a number of outcomes that will highly </a:t>
            </a:r>
            <a:r>
              <a:rPr lang="en-US" b="1" dirty="0" smtClean="0">
                <a:latin typeface="Arial" pitchFamily="34" charset="0"/>
                <a:cs typeface="Arial" pitchFamily="34" charset="0"/>
              </a:rPr>
              <a:t>challenge traditional measures of system efficiency and utilization</a:t>
            </a:r>
            <a:r>
              <a:rPr lang="en-US" dirty="0" smtClean="0">
                <a:latin typeface="Arial" pitchFamily="34" charset="0"/>
                <a:cs typeface="Arial" pitchFamily="34" charset="0"/>
              </a:rPr>
              <a:t>.</a:t>
            </a:r>
          </a:p>
        </p:txBody>
      </p:sp>
      <p:sp>
        <p:nvSpPr>
          <p:cNvPr id="14" name="Rectangle 13"/>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Conclusions</a:t>
            </a:r>
            <a:endParaRPr lang="en-US" sz="20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a:stretch>
            <a:fillRect/>
          </a:stretch>
        </p:blipFill>
        <p:spPr>
          <a:xfrm>
            <a:off x="371476" y="311150"/>
            <a:ext cx="4567747" cy="365760"/>
          </a:xfrm>
          <a:prstGeom prst="rect">
            <a:avLst/>
          </a:prstGeom>
        </p:spPr>
      </p:pic>
    </p:spTree>
    <p:extLst>
      <p:ext uri="{BB962C8B-B14F-4D97-AF65-F5344CB8AC3E}">
        <p14:creationId xmlns:p14="http://schemas.microsoft.com/office/powerpoint/2010/main" val="794327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noGrp="1"/>
          </p:cNvSpPr>
          <p:nvPr/>
        </p:nvSpPr>
        <p:spPr bwMode="auto">
          <a:xfrm>
            <a:off x="7002975" y="6571625"/>
            <a:ext cx="2133600" cy="476250"/>
          </a:xfrm>
          <a:prstGeom prst="rect">
            <a:avLst/>
          </a:prstGeom>
          <a:noFill/>
          <a:ln w="9525">
            <a:noFill/>
            <a:miter lim="800000"/>
            <a:headEnd/>
            <a:tailEnd/>
          </a:ln>
        </p:spPr>
        <p:txBody>
          <a:bodyPr/>
          <a:lstStyle/>
          <a:p>
            <a:pPr algn="r"/>
            <a:fld id="{9EAA3C74-6AB8-4BAE-A6E1-97C21AA2751A}" type="slidenum">
              <a:rPr lang="en-US" sz="1200">
                <a:latin typeface="Arial" pitchFamily="34" charset="0"/>
                <a:cs typeface="Arial" pitchFamily="34" charset="0"/>
              </a:rPr>
              <a:pPr algn="r"/>
              <a:t>26</a:t>
            </a:fld>
            <a:endParaRPr lang="en-US" sz="1200" dirty="0">
              <a:latin typeface="Arial" pitchFamily="34" charset="0"/>
              <a:cs typeface="Arial" pitchFamily="34" charset="0"/>
            </a:endParaRPr>
          </a:p>
        </p:txBody>
      </p:sp>
      <p:sp>
        <p:nvSpPr>
          <p:cNvPr id="10" name="Rectangle 9"/>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685" y="86709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17003A"/>
                </a:solidFill>
                <a:latin typeface="Arial" panose="020B0604020202020204" pitchFamily="34" charset="0"/>
                <a:cs typeface="Arial" panose="020B0604020202020204" pitchFamily="34" charset="0"/>
              </a:rPr>
              <a:t>Solar </a:t>
            </a:r>
            <a:r>
              <a:rPr lang="en-US" b="1" dirty="0">
                <a:solidFill>
                  <a:srgbClr val="17003A"/>
                </a:solidFill>
                <a:latin typeface="Arial" panose="020B0604020202020204" pitchFamily="34" charset="0"/>
                <a:cs typeface="Arial" panose="020B0604020202020204" pitchFamily="34" charset="0"/>
              </a:rPr>
              <a:t>g</a:t>
            </a:r>
            <a:r>
              <a:rPr lang="en-US" b="1" dirty="0" smtClean="0">
                <a:solidFill>
                  <a:srgbClr val="17003A"/>
                </a:solidFill>
                <a:latin typeface="Arial" panose="020B0604020202020204" pitchFamily="34" charset="0"/>
                <a:cs typeface="Arial" panose="020B0604020202020204" pitchFamily="34" charset="0"/>
              </a:rPr>
              <a:t>rid </a:t>
            </a:r>
            <a:r>
              <a:rPr lang="en-US" b="1" dirty="0">
                <a:solidFill>
                  <a:srgbClr val="17003A"/>
                </a:solidFill>
                <a:latin typeface="Arial" panose="020B0604020202020204" pitchFamily="34" charset="0"/>
                <a:cs typeface="Arial" panose="020B0604020202020204" pitchFamily="34" charset="0"/>
              </a:rPr>
              <a:t>p</a:t>
            </a:r>
            <a:r>
              <a:rPr lang="en-US" b="1" dirty="0" smtClean="0">
                <a:solidFill>
                  <a:srgbClr val="17003A"/>
                </a:solidFill>
                <a:latin typeface="Arial" panose="020B0604020202020204" pitchFamily="34" charset="0"/>
                <a:cs typeface="Arial" panose="020B0604020202020204" pitchFamily="34" charset="0"/>
              </a:rPr>
              <a:t>arity </a:t>
            </a:r>
            <a:r>
              <a:rPr lang="en-US" b="1" dirty="0">
                <a:solidFill>
                  <a:srgbClr val="17003A"/>
                </a:solidFill>
                <a:latin typeface="Arial" panose="020B0604020202020204" pitchFamily="34" charset="0"/>
                <a:cs typeface="Arial" panose="020B0604020202020204" pitchFamily="34" charset="0"/>
              </a:rPr>
              <a:t>e</a:t>
            </a:r>
            <a:r>
              <a:rPr lang="en-US" b="1" dirty="0" smtClean="0">
                <a:solidFill>
                  <a:srgbClr val="17003A"/>
                </a:solidFill>
                <a:latin typeface="Arial" panose="020B0604020202020204" pitchFamily="34" charset="0"/>
                <a:cs typeface="Arial" panose="020B0604020202020204" pitchFamily="34" charset="0"/>
              </a:rPr>
              <a:t>stimates</a:t>
            </a:r>
            <a:endParaRPr lang="en-US" b="1" dirty="0">
              <a:solidFill>
                <a:srgbClr val="17003A"/>
              </a:solidFill>
              <a:latin typeface="Arial" panose="020B0604020202020204" pitchFamily="34" charset="0"/>
              <a:cs typeface="Arial" panose="020B0604020202020204" pitchFamily="34" charset="0"/>
            </a:endParaRPr>
          </a:p>
        </p:txBody>
      </p:sp>
      <p:sp>
        <p:nvSpPr>
          <p:cNvPr id="13" name="TextBox 12"/>
          <p:cNvSpPr txBox="1"/>
          <p:nvPr/>
        </p:nvSpPr>
        <p:spPr>
          <a:xfrm>
            <a:off x="4551761" y="332508"/>
            <a:ext cx="4278204" cy="369332"/>
          </a:xfrm>
          <a:prstGeom prst="rect">
            <a:avLst/>
          </a:prstGeom>
          <a:noFill/>
        </p:spPr>
        <p:txBody>
          <a:bodyPr wrap="square" rtlCol="0">
            <a:spAutoFit/>
          </a:bodyPr>
          <a:lstStyle/>
          <a:p>
            <a:pPr algn="r"/>
            <a:endParaRPr lang="en-US" b="1" dirty="0">
              <a:solidFill>
                <a:schemeClr val="bg1"/>
              </a:solidFill>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37" name="Text Box 6"/>
          <p:cNvSpPr txBox="1">
            <a:spLocks noChangeArrowheads="1"/>
          </p:cNvSpPr>
          <p:nvPr/>
        </p:nvSpPr>
        <p:spPr bwMode="auto">
          <a:xfrm>
            <a:off x="133350" y="1402880"/>
            <a:ext cx="8827770" cy="584775"/>
          </a:xfrm>
          <a:prstGeom prst="rect">
            <a:avLst/>
          </a:prstGeom>
          <a:solidFill>
            <a:srgbClr val="FFFFFF"/>
          </a:solidFill>
          <a:ln w="9525">
            <a:solidFill>
              <a:srgbClr val="7F7F7F"/>
            </a:solidFill>
            <a:miter lim="800000"/>
            <a:headEnd/>
            <a:tailEnd/>
          </a:ln>
          <a:effectLst>
            <a:outerShdw blurRad="63500" dist="38100" dir="2700000" algn="tl" rotWithShape="0">
              <a:srgbClr val="000000">
                <a:alpha val="39999"/>
              </a:srgbClr>
            </a:outerShdw>
          </a:effectLst>
        </p:spPr>
        <p:txBody>
          <a:bodyPr wrap="square">
            <a:spAutoFit/>
          </a:bodyPr>
          <a:lstStyle/>
          <a:p>
            <a:pPr algn="ctr">
              <a:defRPr/>
            </a:pPr>
            <a:r>
              <a:rPr lang="en-US" sz="1600" b="1" dirty="0" smtClean="0">
                <a:solidFill>
                  <a:srgbClr val="201929"/>
                </a:solidFill>
                <a:latin typeface="Arial" pitchFamily="34" charset="0"/>
                <a:cs typeface="Arial" pitchFamily="34" charset="0"/>
              </a:rPr>
              <a:t>A recent Bloomberg study shows 36 states are expected to reach parity by 2016. Is this a function of lower </a:t>
            </a:r>
            <a:r>
              <a:rPr lang="en-US" sz="1600" b="1" dirty="0" smtClean="0">
                <a:solidFill>
                  <a:srgbClr val="201929"/>
                </a:solidFill>
                <a:latin typeface="Arial" pitchFamily="34" charset="0"/>
                <a:cs typeface="Arial" pitchFamily="34" charset="0"/>
              </a:rPr>
              <a:t>solar </a:t>
            </a:r>
            <a:r>
              <a:rPr lang="en-US" sz="1600" b="1" dirty="0" smtClean="0">
                <a:solidFill>
                  <a:srgbClr val="201929"/>
                </a:solidFill>
                <a:latin typeface="Arial" pitchFamily="34" charset="0"/>
                <a:cs typeface="Arial" pitchFamily="34" charset="0"/>
              </a:rPr>
              <a:t>costs or </a:t>
            </a:r>
            <a:r>
              <a:rPr lang="en-US" sz="1600" b="1" dirty="0" smtClean="0">
                <a:solidFill>
                  <a:srgbClr val="201929"/>
                </a:solidFill>
                <a:latin typeface="Arial" pitchFamily="34" charset="0"/>
                <a:cs typeface="Arial" pitchFamily="34" charset="0"/>
              </a:rPr>
              <a:t>higher utility </a:t>
            </a:r>
            <a:r>
              <a:rPr lang="en-US" sz="1600" b="1" dirty="0" smtClean="0">
                <a:solidFill>
                  <a:srgbClr val="201929"/>
                </a:solidFill>
                <a:latin typeface="Arial" pitchFamily="34" charset="0"/>
                <a:cs typeface="Arial" pitchFamily="34" charset="0"/>
              </a:rPr>
              <a:t>costs/rates?</a:t>
            </a:r>
            <a:endParaRPr lang="en-US" sz="1600" b="1" dirty="0">
              <a:solidFill>
                <a:srgbClr val="201929"/>
              </a:solidFill>
              <a:latin typeface="Arial" pitchFamily="34" charset="0"/>
              <a:cs typeface="Arial" pitchFamily="34" charset="0"/>
            </a:endParaRPr>
          </a:p>
        </p:txBody>
      </p:sp>
      <p:sp>
        <p:nvSpPr>
          <p:cNvPr id="38" name="TextBox 37"/>
          <p:cNvSpPr txBox="1"/>
          <p:nvPr/>
        </p:nvSpPr>
        <p:spPr>
          <a:xfrm>
            <a:off x="6349999" y="361083"/>
            <a:ext cx="2575215" cy="400110"/>
          </a:xfrm>
          <a:prstGeom prst="rect">
            <a:avLst/>
          </a:prstGeom>
          <a:noFill/>
        </p:spPr>
        <p:txBody>
          <a:bodyPr wrap="square" rtlCol="0">
            <a:spAutoFit/>
          </a:bodyPr>
          <a:lstStyle/>
          <a:p>
            <a:pPr algn="r"/>
            <a:r>
              <a:rPr lang="en-US" sz="2000" b="1" dirty="0" smtClean="0">
                <a:solidFill>
                  <a:schemeClr val="bg1"/>
                </a:solidFill>
                <a:latin typeface="Arial" pitchFamily="34" charset="0"/>
                <a:cs typeface="Arial" pitchFamily="34" charset="0"/>
              </a:rPr>
              <a:t>Conclusions</a:t>
            </a:r>
            <a:endParaRPr lang="en-US" sz="2000" b="1" dirty="0">
              <a:solidFill>
                <a:schemeClr val="bg1"/>
              </a:solidFill>
              <a:latin typeface="Arial" pitchFamily="34" charset="0"/>
              <a:cs typeface="Arial" pitchFamily="34" charset="0"/>
            </a:endParaRPr>
          </a:p>
        </p:txBody>
      </p:sp>
      <p:graphicFrame>
        <p:nvGraphicFramePr>
          <p:cNvPr id="2" name="Chart 1"/>
          <p:cNvGraphicFramePr/>
          <p:nvPr>
            <p:extLst/>
          </p:nvPr>
        </p:nvGraphicFramePr>
        <p:xfrm>
          <a:off x="724477" y="2119577"/>
          <a:ext cx="7968905" cy="388739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1702366" y="4019916"/>
            <a:ext cx="414376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Distance from Average Price of Electricity ($/kWh)</a:t>
            </a:r>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137160" y="6249672"/>
            <a:ext cx="9006840" cy="707886"/>
          </a:xfrm>
          <a:prstGeom prst="rect">
            <a:avLst/>
          </a:prstGeom>
          <a:noFill/>
        </p:spPr>
        <p:txBody>
          <a:bodyPr wrap="square" rtlCol="0">
            <a:spAutoFit/>
          </a:bodyPr>
          <a:lstStyle/>
          <a:p>
            <a:r>
              <a:rPr lang="en-US" sz="1000" dirty="0" smtClean="0">
                <a:latin typeface="Arial" pitchFamily="34" charset="0"/>
                <a:cs typeface="Arial" pitchFamily="34" charset="0"/>
              </a:rPr>
              <a:t>Note:  Author’s construct from source.</a:t>
            </a:r>
            <a:r>
              <a:rPr lang="en-US" sz="1000" dirty="0">
                <a:latin typeface="Arial" panose="020B0604020202020204" pitchFamily="34" charset="0"/>
                <a:cs typeface="Arial" panose="020B0604020202020204" pitchFamily="34" charset="0"/>
              </a:rPr>
              <a:t> The </a:t>
            </a:r>
            <a:r>
              <a:rPr lang="en-US" sz="1000" dirty="0" smtClean="0">
                <a:latin typeface="Arial" panose="020B0604020202020204" pitchFamily="34" charset="0"/>
                <a:cs typeface="Arial" panose="020B0604020202020204" pitchFamily="34" charset="0"/>
              </a:rPr>
              <a:t>purple </a:t>
            </a:r>
            <a:r>
              <a:rPr lang="en-US" sz="1000" dirty="0">
                <a:latin typeface="Arial" panose="020B0604020202020204" pitchFamily="34" charset="0"/>
                <a:cs typeface="Arial" panose="020B0604020202020204" pitchFamily="34" charset="0"/>
              </a:rPr>
              <a:t>bars show the anticipated cost of solar energy (assuming a conservative 20-year lifespan for the panels) minus </a:t>
            </a:r>
            <a:r>
              <a:rPr lang="en-US" sz="1000" dirty="0" smtClean="0">
                <a:latin typeface="Arial" panose="020B0604020202020204" pitchFamily="34" charset="0"/>
                <a:cs typeface="Arial" panose="020B0604020202020204" pitchFamily="34" charset="0"/>
              </a:rPr>
              <a:t>average </a:t>
            </a:r>
            <a:r>
              <a:rPr lang="en-US" sz="1000" dirty="0">
                <a:latin typeface="Arial" panose="020B0604020202020204" pitchFamily="34" charset="0"/>
                <a:cs typeface="Arial" panose="020B0604020202020204" pitchFamily="34" charset="0"/>
              </a:rPr>
              <a:t>electricity prices. Positive numbers indicate the savings for every kilowatt hour of electricity.</a:t>
            </a:r>
          </a:p>
          <a:p>
            <a:r>
              <a:rPr lang="en-US" sz="1000" dirty="0" smtClean="0">
                <a:latin typeface="Arial" pitchFamily="34" charset="0"/>
                <a:cs typeface="Arial" pitchFamily="34" charset="0"/>
              </a:rPr>
              <a:t>Source:  </a:t>
            </a:r>
            <a:r>
              <a:rPr lang="en-US" sz="1000" dirty="0">
                <a:latin typeface="Arial" pitchFamily="34" charset="0"/>
                <a:cs typeface="Arial" pitchFamily="34" charset="0"/>
              </a:rPr>
              <a:t>Bloomberg: </a:t>
            </a:r>
            <a:r>
              <a:rPr lang="en-US" sz="1000" dirty="0">
                <a:latin typeface="Arial" pitchFamily="34" charset="0"/>
                <a:cs typeface="Arial" pitchFamily="34" charset="0"/>
                <a:hlinkClick r:id="rId4"/>
              </a:rPr>
              <a:t>http://</a:t>
            </a:r>
            <a:r>
              <a:rPr lang="en-US" sz="1000" dirty="0" smtClean="0">
                <a:latin typeface="Arial" pitchFamily="34" charset="0"/>
                <a:cs typeface="Arial" pitchFamily="34" charset="0"/>
                <a:hlinkClick r:id="rId4"/>
              </a:rPr>
              <a:t>www.bloomberg.com/news/articles/2014-10-29/while-you-were-getting-worked-up-over-oil-prices-this-just-happened-to-solar</a:t>
            </a:r>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
        <p:nvSpPr>
          <p:cNvPr id="4" name="Right Brace 3"/>
          <p:cNvSpPr/>
          <p:nvPr/>
        </p:nvSpPr>
        <p:spPr>
          <a:xfrm rot="5400000">
            <a:off x="5882076" y="2765867"/>
            <a:ext cx="436451" cy="5186161"/>
          </a:xfrm>
          <a:prstGeom prst="rightBrace">
            <a:avLst/>
          </a:prstGeom>
          <a:ln w="28575">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145281" y="5654040"/>
            <a:ext cx="3924748" cy="369332"/>
          </a:xfrm>
          <a:prstGeom prst="rect">
            <a:avLst/>
          </a:prstGeom>
          <a:solidFill>
            <a:schemeClr val="accent4">
              <a:lumMod val="20000"/>
              <a:lumOff val="80000"/>
            </a:schemeClr>
          </a:solidFill>
          <a:ln>
            <a:solidFill>
              <a:srgbClr val="17003A"/>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Potential grid parity states (2016)</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348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rgbClr val="280064"/>
              </a:solidFill>
              <a:latin typeface="Arial" pitchFamily="34" charset="0"/>
              <a:cs typeface="Arial" pitchFamily="34" charset="0"/>
            </a:endParaRPr>
          </a:p>
        </p:txBody>
      </p:sp>
      <p:sp>
        <p:nvSpPr>
          <p:cNvPr id="6" name="TextBox 5"/>
          <p:cNvSpPr txBox="1"/>
          <p:nvPr/>
        </p:nvSpPr>
        <p:spPr>
          <a:xfrm>
            <a:off x="166256" y="843167"/>
            <a:ext cx="4403770" cy="369332"/>
          </a:xfrm>
          <a:prstGeom prst="rect">
            <a:avLst/>
          </a:prstGeom>
          <a:noFill/>
        </p:spPr>
        <p:txBody>
          <a:bodyPr wrap="none" rtlCol="0">
            <a:spAutoFit/>
          </a:bodyPr>
          <a:lstStyle/>
          <a:p>
            <a:r>
              <a:rPr lang="en-US" b="1" dirty="0" smtClean="0">
                <a:solidFill>
                  <a:srgbClr val="280064"/>
                </a:solidFill>
                <a:latin typeface="Arial" pitchFamily="34" charset="0"/>
                <a:cs typeface="Arial" pitchFamily="34" charset="0"/>
              </a:rPr>
              <a:t>Questions, Comments and Discussion</a:t>
            </a:r>
            <a:endParaRPr lang="en-US" b="1" dirty="0">
              <a:solidFill>
                <a:srgbClr val="280064"/>
              </a:solidFill>
              <a:latin typeface="Arial" pitchFamily="34" charset="0"/>
              <a:cs typeface="Arial" pitchFamily="34" charset="0"/>
            </a:endParaRPr>
          </a:p>
        </p:txBody>
      </p:sp>
      <p:sp>
        <p:nvSpPr>
          <p:cNvPr id="8" name="Rectangle 3"/>
          <p:cNvSpPr>
            <a:spLocks noChangeArrowheads="1"/>
          </p:cNvSpPr>
          <p:nvPr/>
        </p:nvSpPr>
        <p:spPr bwMode="auto">
          <a:xfrm>
            <a:off x="4821989" y="3630230"/>
            <a:ext cx="2991939" cy="1074502"/>
          </a:xfrm>
          <a:prstGeom prst="rect">
            <a:avLst/>
          </a:prstGeom>
          <a:noFill/>
          <a:ln w="9525" algn="ctr">
            <a:noFill/>
            <a:miter lim="800000"/>
            <a:headEnd/>
            <a:tailEnd/>
          </a:ln>
        </p:spPr>
        <p:txBody>
          <a:bodyPr anchor="ctr"/>
          <a:lstStyle/>
          <a:p>
            <a:pPr algn="ctr"/>
            <a:endParaRPr lang="en-US" sz="2000" b="1" dirty="0"/>
          </a:p>
          <a:p>
            <a:pPr algn="ctr"/>
            <a:endParaRPr lang="en-US" sz="2000" b="1" dirty="0"/>
          </a:p>
          <a:p>
            <a:pPr algn="ctr"/>
            <a:r>
              <a:rPr lang="en-US" sz="2000" b="1" dirty="0" smtClean="0">
                <a:hlinkClick r:id="rId2"/>
              </a:rPr>
              <a:t>www.enrg.lsu.edu</a:t>
            </a:r>
            <a:endParaRPr lang="en-US" sz="2000" b="1" dirty="0"/>
          </a:p>
          <a:p>
            <a:pPr algn="ctr"/>
            <a:endParaRPr lang="en-US" sz="2000" b="1" dirty="0"/>
          </a:p>
          <a:p>
            <a:pPr algn="ctr"/>
            <a:endParaRPr lang="en-US" sz="2000" b="1" dirty="0"/>
          </a:p>
        </p:txBody>
      </p:sp>
      <p:sp>
        <p:nvSpPr>
          <p:cNvPr id="9" name="Rectangle 3"/>
          <p:cNvSpPr>
            <a:spLocks noChangeArrowheads="1"/>
          </p:cNvSpPr>
          <p:nvPr/>
        </p:nvSpPr>
        <p:spPr bwMode="auto">
          <a:xfrm>
            <a:off x="1555016" y="3722404"/>
            <a:ext cx="2879294" cy="818735"/>
          </a:xfrm>
          <a:prstGeom prst="rect">
            <a:avLst/>
          </a:prstGeom>
          <a:noFill/>
          <a:ln w="9525" algn="ctr">
            <a:noFill/>
            <a:miter lim="800000"/>
            <a:headEnd/>
            <a:tailEnd/>
          </a:ln>
        </p:spPr>
        <p:txBody>
          <a:bodyPr anchor="ctr"/>
          <a:lstStyle/>
          <a:p>
            <a:pPr algn="ctr"/>
            <a:endParaRPr lang="en-US" sz="2000" b="1" dirty="0"/>
          </a:p>
          <a:p>
            <a:pPr algn="ctr"/>
            <a:endParaRPr lang="en-US" sz="2000" b="1" dirty="0"/>
          </a:p>
          <a:p>
            <a:pPr algn="ctr"/>
            <a:r>
              <a:rPr lang="en-US" sz="2000" b="1" dirty="0" smtClean="0">
                <a:hlinkClick r:id="rId3"/>
              </a:rPr>
              <a:t>dismukes@lsu.edu</a:t>
            </a:r>
            <a:endParaRPr lang="en-US" sz="2000" b="1" dirty="0"/>
          </a:p>
          <a:p>
            <a:pPr algn="ctr"/>
            <a:endParaRPr lang="en-US" sz="2000" b="1" dirty="0"/>
          </a:p>
          <a:p>
            <a:pPr algn="ctr"/>
            <a:endParaRPr lang="en-US" sz="2000" b="1" dirty="0"/>
          </a:p>
        </p:txBody>
      </p:sp>
      <p:pic>
        <p:nvPicPr>
          <p:cNvPr id="11" name="Picture 81" descr="1colorHorizBlk"/>
          <p:cNvPicPr>
            <a:picLocks noChangeAspect="1" noChangeArrowheads="1"/>
          </p:cNvPicPr>
          <p:nvPr/>
        </p:nvPicPr>
        <p:blipFill>
          <a:blip r:embed="rId4" cstate="print"/>
          <a:srcRect/>
          <a:stretch>
            <a:fillRect/>
          </a:stretch>
        </p:blipFill>
        <p:spPr bwMode="auto">
          <a:xfrm>
            <a:off x="3235442" y="2431157"/>
            <a:ext cx="2166937" cy="933450"/>
          </a:xfrm>
          <a:prstGeom prst="rect">
            <a:avLst/>
          </a:prstGeom>
          <a:noFill/>
          <a:ln w="9525">
            <a:noFill/>
            <a:miter lim="800000"/>
            <a:headEnd/>
            <a:tailEnd/>
          </a:ln>
        </p:spPr>
      </p:pic>
      <p:pic>
        <p:nvPicPr>
          <p:cNvPr id="13" name="Picture 12"/>
          <p:cNvPicPr>
            <a:picLocks noChangeAspect="1"/>
          </p:cNvPicPr>
          <p:nvPr/>
        </p:nvPicPr>
        <p:blipFill>
          <a:blip r:embed="rId5"/>
          <a:stretch>
            <a:fillRect/>
          </a:stretch>
        </p:blipFill>
        <p:spPr>
          <a:xfrm>
            <a:off x="331416" y="363314"/>
            <a:ext cx="4567747" cy="365760"/>
          </a:xfrm>
          <a:prstGeom prst="rect">
            <a:avLst/>
          </a:prstGeom>
        </p:spPr>
      </p:pic>
    </p:spTree>
    <p:extLst>
      <p:ext uri="{BB962C8B-B14F-4D97-AF65-F5344CB8AC3E}">
        <p14:creationId xmlns:p14="http://schemas.microsoft.com/office/powerpoint/2010/main" val="261724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rgbClr val="2B1754"/>
              </a:solidFill>
              <a:latin typeface="Arial" pitchFamily="34" charset="0"/>
              <a:cs typeface="Arial" pitchFamily="34" charset="0"/>
            </a:endParaRPr>
          </a:p>
        </p:txBody>
      </p:sp>
      <p:pic>
        <p:nvPicPr>
          <p:cNvPr id="18" name="Picture 17"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19" name="TextBox 18"/>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Arial" pitchFamily="34" charset="0"/>
                <a:ea typeface="Batang" pitchFamily="18" charset="-127"/>
                <a:cs typeface="Arial" pitchFamily="34" charset="0"/>
              </a:rPr>
              <a:t>Center for Energy Studies</a:t>
            </a:r>
            <a:endParaRPr lang="en-US" sz="2000" b="1" dirty="0">
              <a:solidFill>
                <a:schemeClr val="bg1"/>
              </a:solidFill>
              <a:latin typeface="Arial" pitchFamily="34" charset="0"/>
              <a:ea typeface="Batang" pitchFamily="18" charset="-127"/>
              <a:cs typeface="Arial" pitchFamily="34" charset="0"/>
            </a:endParaRPr>
          </a:p>
        </p:txBody>
      </p:sp>
      <p:sp>
        <p:nvSpPr>
          <p:cNvPr id="20" name="TextBox 19"/>
          <p:cNvSpPr txBox="1"/>
          <p:nvPr/>
        </p:nvSpPr>
        <p:spPr>
          <a:xfrm>
            <a:off x="4551761" y="332508"/>
            <a:ext cx="4278204" cy="369332"/>
          </a:xfrm>
          <a:prstGeom prst="rect">
            <a:avLst/>
          </a:prstGeom>
          <a:noFill/>
        </p:spPr>
        <p:txBody>
          <a:bodyPr wrap="square" rtlCol="0">
            <a:spAutoFit/>
          </a:bodyPr>
          <a:lstStyle/>
          <a:p>
            <a:pPr algn="r"/>
            <a:endParaRPr lang="en-US" b="1"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10" name="Rectangle 9"/>
          <p:cNvSpPr/>
          <p:nvPr/>
        </p:nvSpPr>
        <p:spPr>
          <a:xfrm>
            <a:off x="113546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Traditional Regulation: Theory and Practice</a:t>
            </a:r>
          </a:p>
        </p:txBody>
      </p:sp>
      <p:sp>
        <p:nvSpPr>
          <p:cNvPr id="13" name="Rectangle 12"/>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71476" y="311150"/>
            <a:ext cx="4567747" cy="365760"/>
          </a:xfrm>
          <a:prstGeom prst="rect">
            <a:avLst/>
          </a:prstGeom>
        </p:spPr>
      </p:pic>
    </p:spTree>
    <p:extLst>
      <p:ext uri="{BB962C8B-B14F-4D97-AF65-F5344CB8AC3E}">
        <p14:creationId xmlns:p14="http://schemas.microsoft.com/office/powerpoint/2010/main" val="343787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sp>
        <p:nvSpPr>
          <p:cNvPr id="3" name="Content Placeholder 2"/>
          <p:cNvSpPr>
            <a:spLocks noGrp="1"/>
          </p:cNvSpPr>
          <p:nvPr>
            <p:ph idx="1"/>
          </p:nvPr>
        </p:nvSpPr>
        <p:spPr>
          <a:xfrm>
            <a:off x="142876" y="1358900"/>
            <a:ext cx="8737890" cy="5194300"/>
          </a:xfrm>
          <a:ln>
            <a:solidFill>
              <a:schemeClr val="tx1"/>
            </a:solidFill>
          </a:ln>
        </p:spPr>
        <p:txBody>
          <a:bodyPr>
            <a:noAutofit/>
          </a:bodyPr>
          <a:lstStyle/>
          <a:p>
            <a:pPr marL="91440" indent="0" algn="just">
              <a:spcAft>
                <a:spcPts val="1200"/>
              </a:spcAft>
              <a:buNone/>
            </a:pPr>
            <a:endParaRPr lang="en-US" sz="2600" dirty="0" smtClean="0">
              <a:latin typeface="Arial" pitchFamily="34" charset="0"/>
              <a:cs typeface="Arial" pitchFamily="34" charset="0"/>
            </a:endParaRPr>
          </a:p>
          <a:p>
            <a:pPr marL="91440" indent="0" algn="just">
              <a:spcAft>
                <a:spcPts val="1200"/>
              </a:spcAft>
              <a:buNone/>
            </a:pPr>
            <a:r>
              <a:rPr lang="en-US" sz="2600" dirty="0" smtClean="0">
                <a:latin typeface="Arial" pitchFamily="34" charset="0"/>
                <a:cs typeface="Arial" pitchFamily="34" charset="0"/>
              </a:rPr>
              <a:t>In theory, utilities are regulated for (at least) two reasons:</a:t>
            </a:r>
          </a:p>
          <a:p>
            <a:pPr marL="731520" lvl="1" indent="-514350" algn="just">
              <a:spcAft>
                <a:spcPts val="1200"/>
              </a:spcAft>
              <a:buFont typeface="+mj-lt"/>
              <a:buAutoNum type="arabicPeriod"/>
            </a:pPr>
            <a:r>
              <a:rPr lang="en-US" sz="2600" dirty="0" smtClean="0">
                <a:latin typeface="Arial" pitchFamily="34" charset="0"/>
                <a:cs typeface="Arial" pitchFamily="34" charset="0"/>
              </a:rPr>
              <a:t>Utilities are </a:t>
            </a:r>
            <a:r>
              <a:rPr lang="en-US" sz="2600" b="1" dirty="0">
                <a:latin typeface="Arial" pitchFamily="34" charset="0"/>
                <a:cs typeface="Arial" pitchFamily="34" charset="0"/>
              </a:rPr>
              <a:t>i</a:t>
            </a:r>
            <a:r>
              <a:rPr lang="en-US" sz="2600" b="1" dirty="0" smtClean="0">
                <a:latin typeface="Arial" pitchFamily="34" charset="0"/>
                <a:cs typeface="Arial" pitchFamily="34" charset="0"/>
              </a:rPr>
              <a:t>mbued with the public interest</a:t>
            </a:r>
            <a:r>
              <a:rPr lang="en-US" sz="2600" dirty="0" smtClean="0">
                <a:latin typeface="Arial" pitchFamily="34" charset="0"/>
                <a:cs typeface="Arial" pitchFamily="34" charset="0"/>
              </a:rPr>
              <a:t>: utilities provide critical services (electricity, natural gas) that are essential for a modern economy; and</a:t>
            </a:r>
          </a:p>
          <a:p>
            <a:pPr marL="731520" lvl="1" indent="-514350" algn="just">
              <a:spcAft>
                <a:spcPts val="1200"/>
              </a:spcAft>
              <a:buFont typeface="+mj-lt"/>
              <a:buAutoNum type="arabicPeriod"/>
            </a:pPr>
            <a:r>
              <a:rPr lang="en-US" sz="2600" dirty="0" smtClean="0">
                <a:latin typeface="Arial" pitchFamily="34" charset="0"/>
                <a:cs typeface="Arial" pitchFamily="34" charset="0"/>
              </a:rPr>
              <a:t>Utilities are “</a:t>
            </a:r>
            <a:r>
              <a:rPr lang="en-US" sz="2600" b="1" dirty="0" smtClean="0">
                <a:latin typeface="Arial" pitchFamily="34" charset="0"/>
                <a:cs typeface="Arial" pitchFamily="34" charset="0"/>
              </a:rPr>
              <a:t>natural monopolies</a:t>
            </a:r>
            <a:r>
              <a:rPr lang="en-US" sz="2600" dirty="0" smtClean="0">
                <a:latin typeface="Arial" pitchFamily="34" charset="0"/>
                <a:cs typeface="Arial" pitchFamily="34" charset="0"/>
              </a:rPr>
              <a:t>.”  Utilities have (natural) cost characteristics that allow them to drive competitors out of the market and then price their services at rates higher than competitive markets.</a:t>
            </a:r>
          </a:p>
        </p:txBody>
      </p:sp>
      <p:grpSp>
        <p:nvGrpSpPr>
          <p:cNvPr id="4" name="Group 3"/>
          <p:cNvGrpSpPr/>
          <p:nvPr/>
        </p:nvGrpSpPr>
        <p:grpSpPr>
          <a:xfrm>
            <a:off x="130970" y="250827"/>
            <a:ext cx="8860630" cy="968373"/>
            <a:chOff x="130970" y="250827"/>
            <a:chExt cx="8860630" cy="968373"/>
          </a:xfrm>
        </p:grpSpPr>
        <p:pic>
          <p:nvPicPr>
            <p:cNvPr id="6" name="Picture 5"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7" name="TextBox 6"/>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Nimrod"/>
                  <a:ea typeface="Batang" pitchFamily="18" charset="-127"/>
                </a:rPr>
                <a:t>Center for Energy Studies</a:t>
              </a:r>
              <a:endParaRPr lang="en-US" sz="2000" b="1" dirty="0">
                <a:solidFill>
                  <a:schemeClr val="bg1"/>
                </a:solidFill>
                <a:latin typeface="Nimrod"/>
                <a:ea typeface="Batang" pitchFamily="18" charset="-127"/>
              </a:endParaRPr>
            </a:p>
          </p:txBody>
        </p:sp>
        <p:sp>
          <p:nvSpPr>
            <p:cNvPr id="9" name="Rectangle 8"/>
            <p:cNvSpPr/>
            <p:nvPr/>
          </p:nvSpPr>
          <p:spPr>
            <a:xfrm>
              <a:off x="130970"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The purpose of utility regulation</a:t>
              </a:r>
              <a:endParaRPr lang="en-US" sz="1600" b="1" dirty="0">
                <a:solidFill>
                  <a:schemeClr val="tx1"/>
                </a:solidFill>
                <a:latin typeface="Arial" pitchFamily="34" charset="0"/>
                <a:cs typeface="Arial" pitchFamily="34" charset="0"/>
              </a:endParaRPr>
            </a:p>
          </p:txBody>
        </p:sp>
      </p:grpSp>
      <p:sp>
        <p:nvSpPr>
          <p:cNvPr id="10" name="TextBox 9"/>
          <p:cNvSpPr txBox="1"/>
          <p:nvPr/>
        </p:nvSpPr>
        <p:spPr>
          <a:xfrm>
            <a:off x="4724400" y="6553200"/>
            <a:ext cx="4419601" cy="369332"/>
          </a:xfrm>
          <a:prstGeom prst="rect">
            <a:avLst/>
          </a:prstGeom>
          <a:noFill/>
        </p:spPr>
        <p:txBody>
          <a:bodyPr wrap="square" rtlCol="0">
            <a:spAutoFit/>
          </a:bodyPr>
          <a:lstStyle/>
          <a:p>
            <a:pPr algn="r"/>
            <a:r>
              <a:rPr lang="en-US" dirty="0" smtClean="0">
                <a:solidFill>
                  <a:srgbClr val="8064A2">
                    <a:lumMod val="60000"/>
                    <a:lumOff val="40000"/>
                  </a:srgbClr>
                </a:solidFill>
              </a:rPr>
              <a:t> </a:t>
            </a:r>
            <a:r>
              <a:rPr lang="en-US" sz="900" dirty="0" smtClean="0">
                <a:solidFill>
                  <a:prstClr val="black"/>
                </a:solidFill>
              </a:rPr>
              <a:t>© LSU Center for Energy Studies     </a:t>
            </a:r>
            <a:fld id="{7DF3D32F-5ECE-42B7-84D2-AF9B745FD515}" type="slidenum">
              <a:rPr lang="en-US" sz="1600" smtClean="0">
                <a:solidFill>
                  <a:srgbClr val="8064A2">
                    <a:lumMod val="60000"/>
                    <a:lumOff val="40000"/>
                  </a:srgbClr>
                </a:solidFill>
              </a:rPr>
              <a:pPr algn="r"/>
              <a:t>4</a:t>
            </a:fld>
            <a:endParaRPr lang="en-US" sz="1600" dirty="0">
              <a:solidFill>
                <a:srgbClr val="8064A2">
                  <a:lumMod val="60000"/>
                  <a:lumOff val="40000"/>
                </a:srgbClr>
              </a:solidFill>
            </a:endParaRPr>
          </a:p>
        </p:txBody>
      </p:sp>
      <p:sp>
        <p:nvSpPr>
          <p:cNvPr id="12" name="TextBox 11"/>
          <p:cNvSpPr txBox="1"/>
          <p:nvPr/>
        </p:nvSpPr>
        <p:spPr>
          <a:xfrm>
            <a:off x="4551761" y="332508"/>
            <a:ext cx="4278204" cy="369332"/>
          </a:xfrm>
          <a:prstGeom prst="rect">
            <a:avLst/>
          </a:prstGeom>
          <a:noFill/>
        </p:spPr>
        <p:txBody>
          <a:bodyPr wrap="square" rtlCol="0">
            <a:spAutoFit/>
          </a:bodyPr>
          <a:lstStyle/>
          <a:p>
            <a:pPr algn="r"/>
            <a:r>
              <a:rPr lang="en-US" b="1" dirty="0" smtClean="0">
                <a:solidFill>
                  <a:schemeClr val="bg1"/>
                </a:solidFill>
                <a:latin typeface="Arial" pitchFamily="34" charset="0"/>
                <a:cs typeface="Arial" pitchFamily="34" charset="0"/>
              </a:rPr>
              <a:t>Traditional Regulation</a:t>
            </a:r>
          </a:p>
        </p:txBody>
      </p:sp>
      <p:sp>
        <p:nvSpPr>
          <p:cNvPr id="13" name="Rectangle 12"/>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71476" y="311150"/>
            <a:ext cx="4567747" cy="365760"/>
          </a:xfrm>
          <a:prstGeom prst="rect">
            <a:avLst/>
          </a:prstGeom>
        </p:spPr>
      </p:pic>
    </p:spTree>
    <p:extLst>
      <p:ext uri="{BB962C8B-B14F-4D97-AF65-F5344CB8AC3E}">
        <p14:creationId xmlns:p14="http://schemas.microsoft.com/office/powerpoint/2010/main" val="224014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0970" y="250827"/>
            <a:ext cx="8860630" cy="968373"/>
            <a:chOff x="130970" y="250827"/>
            <a:chExt cx="8860630" cy="968373"/>
          </a:xfrm>
        </p:grpSpPr>
        <p:pic>
          <p:nvPicPr>
            <p:cNvPr id="13" name="Picture 12"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14" name="TextBox 13"/>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Nimrod"/>
                  <a:ea typeface="Batang" pitchFamily="18" charset="-127"/>
                </a:rPr>
                <a:t>Center for Energy Studies</a:t>
              </a:r>
              <a:endParaRPr lang="en-US" sz="2000" b="1" dirty="0">
                <a:solidFill>
                  <a:schemeClr val="bg1"/>
                </a:solidFill>
                <a:latin typeface="Nimrod"/>
                <a:ea typeface="Batang" pitchFamily="18" charset="-127"/>
              </a:endParaRPr>
            </a:p>
          </p:txBody>
        </p:sp>
        <p:sp>
          <p:nvSpPr>
            <p:cNvPr id="16" name="Rectangle 15"/>
            <p:cNvSpPr/>
            <p:nvPr/>
          </p:nvSpPr>
          <p:spPr>
            <a:xfrm>
              <a:off x="130970"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Comparison of pricing outcomes and regulation</a:t>
              </a:r>
              <a:endParaRPr lang="en-US" sz="1600" b="1" dirty="0">
                <a:solidFill>
                  <a:schemeClr val="tx1"/>
                </a:solidFill>
                <a:latin typeface="Arial" pitchFamily="34" charset="0"/>
                <a:cs typeface="Arial" pitchFamily="34" charset="0"/>
              </a:endParaRPr>
            </a:p>
          </p:txBody>
        </p:sp>
      </p:grpSp>
      <p:sp>
        <p:nvSpPr>
          <p:cNvPr id="17" name="TextBox 16"/>
          <p:cNvSpPr txBox="1"/>
          <p:nvPr/>
        </p:nvSpPr>
        <p:spPr>
          <a:xfrm>
            <a:off x="4724400" y="6553200"/>
            <a:ext cx="4419601" cy="369332"/>
          </a:xfrm>
          <a:prstGeom prst="rect">
            <a:avLst/>
          </a:prstGeom>
          <a:noFill/>
        </p:spPr>
        <p:txBody>
          <a:bodyPr wrap="square" rtlCol="0">
            <a:spAutoFit/>
          </a:bodyPr>
          <a:lstStyle/>
          <a:p>
            <a:pPr algn="r"/>
            <a:r>
              <a:rPr lang="en-US" dirty="0" smtClean="0">
                <a:solidFill>
                  <a:schemeClr val="accent4">
                    <a:lumMod val="60000"/>
                    <a:lumOff val="40000"/>
                  </a:schemeClr>
                </a:solidFill>
              </a:rPr>
              <a:t> </a:t>
            </a:r>
            <a:r>
              <a:rPr lang="en-US" sz="900" dirty="0" smtClean="0"/>
              <a:t>© LSU Center for Energy Studies     </a:t>
            </a:r>
            <a:fld id="{7DF3D32F-5ECE-42B7-84D2-AF9B745FD515}" type="slidenum">
              <a:rPr lang="en-US" sz="1600" smtClean="0">
                <a:solidFill>
                  <a:schemeClr val="accent4">
                    <a:lumMod val="60000"/>
                    <a:lumOff val="40000"/>
                  </a:schemeClr>
                </a:solidFill>
              </a:rPr>
              <a:pPr algn="r"/>
              <a:t>5</a:t>
            </a:fld>
            <a:endParaRPr lang="en-US" sz="1600" dirty="0">
              <a:solidFill>
                <a:schemeClr val="accent4">
                  <a:lumMod val="60000"/>
                  <a:lumOff val="40000"/>
                </a:schemeClr>
              </a:solidFill>
            </a:endParaRPr>
          </a:p>
        </p:txBody>
      </p:sp>
      <p:sp>
        <p:nvSpPr>
          <p:cNvPr id="19" name="Text Box 12"/>
          <p:cNvSpPr txBox="1">
            <a:spLocks noChangeArrowheads="1"/>
          </p:cNvSpPr>
          <p:nvPr/>
        </p:nvSpPr>
        <p:spPr bwMode="auto">
          <a:xfrm>
            <a:off x="228600" y="1286470"/>
            <a:ext cx="8636005" cy="1200329"/>
          </a:xfrm>
          <a:prstGeom prst="rect">
            <a:avLst/>
          </a:prstGeom>
          <a:solidFill>
            <a:schemeClr val="bg1"/>
          </a:solidFill>
          <a:ln w="9525">
            <a:solidFill>
              <a:schemeClr val="bg1">
                <a:lumMod val="50000"/>
              </a:schemeClr>
            </a:solidFill>
            <a:miter lim="800000"/>
            <a:headEnd/>
            <a:tailEnd/>
          </a:ln>
          <a:effectLst>
            <a:outerShdw blurRad="50800" dist="63500" dir="18900000" algn="bl" rotWithShape="0">
              <a:prstClr val="black">
                <a:alpha val="40000"/>
              </a:prstClr>
            </a:outerShdw>
          </a:effectLst>
        </p:spPr>
        <p:txBody>
          <a:bodyPr wrap="square">
            <a:spAutoFit/>
          </a:bodyPr>
          <a:lstStyle/>
          <a:p>
            <a:pPr marL="177800" indent="-177800" algn="ctr"/>
            <a:r>
              <a:rPr lang="en-US" dirty="0" smtClean="0">
                <a:solidFill>
                  <a:prstClr val="black"/>
                </a:solidFill>
                <a:latin typeface="Arial" pitchFamily="34" charset="0"/>
                <a:cs typeface="Arial" pitchFamily="34" charset="0"/>
              </a:rPr>
              <a:t>	Regulators have to choose prices that reflect some middle ground that give utilities a “fair-return” for their investments. This results in prices lower than what would occur under an unregulated monopoly, but higher than those arising in competitive markets. </a:t>
            </a:r>
          </a:p>
        </p:txBody>
      </p:sp>
      <p:sp>
        <p:nvSpPr>
          <p:cNvPr id="18" name="TextBox 17"/>
          <p:cNvSpPr txBox="1"/>
          <p:nvPr/>
        </p:nvSpPr>
        <p:spPr>
          <a:xfrm>
            <a:off x="4551761" y="332508"/>
            <a:ext cx="4278204" cy="369332"/>
          </a:xfrm>
          <a:prstGeom prst="rect">
            <a:avLst/>
          </a:prstGeom>
          <a:noFill/>
        </p:spPr>
        <p:txBody>
          <a:bodyPr wrap="square" rtlCol="0">
            <a:spAutoFit/>
          </a:bodyPr>
          <a:lstStyle/>
          <a:p>
            <a:pPr algn="r"/>
            <a:r>
              <a:rPr lang="en-US" b="1" dirty="0" smtClean="0">
                <a:solidFill>
                  <a:schemeClr val="bg1"/>
                </a:solidFill>
                <a:latin typeface="Arial" pitchFamily="34" charset="0"/>
                <a:cs typeface="Arial" pitchFamily="34" charset="0"/>
              </a:rPr>
              <a:t>Traditional Regulation</a:t>
            </a:r>
          </a:p>
        </p:txBody>
      </p:sp>
      <p:sp>
        <p:nvSpPr>
          <p:cNvPr id="20" name="Rectangle 19"/>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371476" y="311150"/>
            <a:ext cx="4567747" cy="365760"/>
          </a:xfrm>
          <a:prstGeom prst="rect">
            <a:avLst/>
          </a:prstGeom>
        </p:spPr>
      </p:pic>
      <p:cxnSp>
        <p:nvCxnSpPr>
          <p:cNvPr id="15" name="Straight Connector 14"/>
          <p:cNvCxnSpPr/>
          <p:nvPr/>
        </p:nvCxnSpPr>
        <p:spPr>
          <a:xfrm>
            <a:off x="1916472" y="5125846"/>
            <a:ext cx="4054012"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00119" y="6303061"/>
            <a:ext cx="5776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71940" y="2728746"/>
            <a:ext cx="31290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4" name="Freeform 23"/>
          <p:cNvSpPr/>
          <p:nvPr/>
        </p:nvSpPr>
        <p:spPr>
          <a:xfrm>
            <a:off x="2216414" y="3321528"/>
            <a:ext cx="5217564" cy="1872699"/>
          </a:xfrm>
          <a:custGeom>
            <a:avLst/>
            <a:gdLst>
              <a:gd name="connsiteX0" fmla="*/ 0 w 5105400"/>
              <a:gd name="connsiteY0" fmla="*/ 0 h 1713111"/>
              <a:gd name="connsiteX1" fmla="*/ 971550 w 5105400"/>
              <a:gd name="connsiteY1" fmla="*/ 733425 h 1713111"/>
              <a:gd name="connsiteX2" fmla="*/ 3219450 w 5105400"/>
              <a:gd name="connsiteY2" fmla="*/ 1571625 h 1713111"/>
              <a:gd name="connsiteX3" fmla="*/ 5105400 w 5105400"/>
              <a:gd name="connsiteY3" fmla="*/ 1704975 h 1713111"/>
              <a:gd name="connsiteX0" fmla="*/ 0 w 5105400"/>
              <a:gd name="connsiteY0" fmla="*/ 0 h 1787173"/>
              <a:gd name="connsiteX1" fmla="*/ 971550 w 5105400"/>
              <a:gd name="connsiteY1" fmla="*/ 733425 h 1787173"/>
              <a:gd name="connsiteX2" fmla="*/ 3133725 w 5105400"/>
              <a:gd name="connsiteY2" fmla="*/ 1714500 h 1787173"/>
              <a:gd name="connsiteX3" fmla="*/ 5105400 w 5105400"/>
              <a:gd name="connsiteY3" fmla="*/ 1704975 h 1787173"/>
              <a:gd name="connsiteX0" fmla="*/ 0 w 5217564"/>
              <a:gd name="connsiteY0" fmla="*/ 0 h 1872699"/>
              <a:gd name="connsiteX1" fmla="*/ 971550 w 5217564"/>
              <a:gd name="connsiteY1" fmla="*/ 733425 h 1872699"/>
              <a:gd name="connsiteX2" fmla="*/ 3133725 w 5217564"/>
              <a:gd name="connsiteY2" fmla="*/ 1714500 h 1872699"/>
              <a:gd name="connsiteX3" fmla="*/ 5098786 w 5217564"/>
              <a:gd name="connsiteY3" fmla="*/ 1869597 h 1872699"/>
              <a:gd name="connsiteX4" fmla="*/ 5105400 w 5217564"/>
              <a:gd name="connsiteY4" fmla="*/ 1704975 h 187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564" h="1872699">
                <a:moveTo>
                  <a:pt x="0" y="0"/>
                </a:moveTo>
                <a:cubicBezTo>
                  <a:pt x="217487" y="235744"/>
                  <a:pt x="449263" y="447675"/>
                  <a:pt x="971550" y="733425"/>
                </a:cubicBezTo>
                <a:cubicBezTo>
                  <a:pt x="1493837" y="1019175"/>
                  <a:pt x="2445852" y="1525138"/>
                  <a:pt x="3133725" y="1714500"/>
                </a:cubicBezTo>
                <a:cubicBezTo>
                  <a:pt x="3821598" y="1903862"/>
                  <a:pt x="4770174" y="1871184"/>
                  <a:pt x="5098786" y="1869597"/>
                </a:cubicBezTo>
                <a:cubicBezTo>
                  <a:pt x="5427398" y="1868010"/>
                  <a:pt x="4953485" y="1718125"/>
                  <a:pt x="5105400" y="17049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2047875" y="4429125"/>
            <a:ext cx="5226980" cy="1238250"/>
          </a:xfrm>
          <a:custGeom>
            <a:avLst/>
            <a:gdLst>
              <a:gd name="connsiteX0" fmla="*/ 0 w 5029200"/>
              <a:gd name="connsiteY0" fmla="*/ 0 h 766457"/>
              <a:gd name="connsiteX1" fmla="*/ 2009775 w 5029200"/>
              <a:gd name="connsiteY1" fmla="*/ 723900 h 766457"/>
              <a:gd name="connsiteX2" fmla="*/ 5029200 w 5029200"/>
              <a:gd name="connsiteY2" fmla="*/ 619125 h 766457"/>
            </a:gdLst>
            <a:ahLst/>
            <a:cxnLst>
              <a:cxn ang="0">
                <a:pos x="connsiteX0" y="connsiteY0"/>
              </a:cxn>
              <a:cxn ang="0">
                <a:pos x="connsiteX1" y="connsiteY1"/>
              </a:cxn>
              <a:cxn ang="0">
                <a:pos x="connsiteX2" y="connsiteY2"/>
              </a:cxn>
            </a:cxnLst>
            <a:rect l="l" t="t" r="r" b="b"/>
            <a:pathLst>
              <a:path w="5029200" h="766457">
                <a:moveTo>
                  <a:pt x="0" y="0"/>
                </a:moveTo>
                <a:cubicBezTo>
                  <a:pt x="585787" y="310356"/>
                  <a:pt x="1171575" y="620713"/>
                  <a:pt x="2009775" y="723900"/>
                </a:cubicBezTo>
                <a:cubicBezTo>
                  <a:pt x="2847975" y="827087"/>
                  <a:pt x="3938587" y="723106"/>
                  <a:pt x="5029200" y="619125"/>
                </a:cubicBez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239000" y="4895460"/>
            <a:ext cx="397419"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265330" y="5000036"/>
            <a:ext cx="62921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ATC</a:t>
            </a:r>
            <a:endParaRPr lang="en-US" dirty="0">
              <a:latin typeface="Arial" panose="020B0604020202020204" pitchFamily="34" charset="0"/>
              <a:cs typeface="Arial" panose="020B0604020202020204" pitchFamily="34" charset="0"/>
            </a:endParaRPr>
          </a:p>
        </p:txBody>
      </p:sp>
      <p:cxnSp>
        <p:nvCxnSpPr>
          <p:cNvPr id="28" name="Straight Connector 27"/>
          <p:cNvCxnSpPr/>
          <p:nvPr/>
        </p:nvCxnSpPr>
        <p:spPr>
          <a:xfrm>
            <a:off x="2216414" y="2838450"/>
            <a:ext cx="4855449" cy="3000375"/>
          </a:xfrm>
          <a:prstGeom prst="line">
            <a:avLst/>
          </a:prstGeom>
          <a:ln w="3810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32" idx="1"/>
          </p:cNvCxnSpPr>
          <p:nvPr/>
        </p:nvCxnSpPr>
        <p:spPr>
          <a:xfrm>
            <a:off x="2216414" y="2913412"/>
            <a:ext cx="1847758" cy="318569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55805" y="5257211"/>
            <a:ext cx="54373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MC</a:t>
            </a:r>
            <a:endParaRPr lang="en-US" dirty="0">
              <a:latin typeface="Arial" panose="020B0604020202020204" pitchFamily="34" charset="0"/>
              <a:cs typeface="Arial" panose="020B0604020202020204" pitchFamily="34" charset="0"/>
            </a:endParaRPr>
          </a:p>
        </p:txBody>
      </p:sp>
      <p:sp>
        <p:nvSpPr>
          <p:cNvPr id="31" name="TextBox 30"/>
          <p:cNvSpPr txBox="1"/>
          <p:nvPr/>
        </p:nvSpPr>
        <p:spPr>
          <a:xfrm>
            <a:off x="7036196" y="5752511"/>
            <a:ext cx="35137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a:t>
            </a:r>
            <a:endParaRPr lang="en-US" dirty="0">
              <a:latin typeface="Arial" panose="020B0604020202020204" pitchFamily="34" charset="0"/>
              <a:cs typeface="Arial" panose="020B0604020202020204" pitchFamily="34" charset="0"/>
            </a:endParaRPr>
          </a:p>
        </p:txBody>
      </p:sp>
      <p:sp>
        <p:nvSpPr>
          <p:cNvPr id="32" name="TextBox 31"/>
          <p:cNvSpPr txBox="1"/>
          <p:nvPr/>
        </p:nvSpPr>
        <p:spPr>
          <a:xfrm>
            <a:off x="4064172" y="5914436"/>
            <a:ext cx="54373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MR</a:t>
            </a:r>
            <a:endParaRPr lang="en-US" dirty="0">
              <a:latin typeface="Arial" panose="020B0604020202020204" pitchFamily="34" charset="0"/>
              <a:cs typeface="Arial" panose="020B0604020202020204" pitchFamily="34" charset="0"/>
            </a:endParaRPr>
          </a:p>
        </p:txBody>
      </p:sp>
      <p:sp>
        <p:nvSpPr>
          <p:cNvPr id="33" name="TextBox 32"/>
          <p:cNvSpPr txBox="1"/>
          <p:nvPr/>
        </p:nvSpPr>
        <p:spPr>
          <a:xfrm>
            <a:off x="4311273" y="3007152"/>
            <a:ext cx="1027845" cy="523220"/>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Monopoly</a:t>
            </a:r>
          </a:p>
          <a:p>
            <a:pPr algn="ctr"/>
            <a:r>
              <a:rPr lang="en-US" sz="1400" b="1" dirty="0" smtClean="0">
                <a:latin typeface="Arial" panose="020B0604020202020204" pitchFamily="34" charset="0"/>
                <a:cs typeface="Arial" panose="020B0604020202020204" pitchFamily="34" charset="0"/>
              </a:rPr>
              <a:t>Price</a:t>
            </a:r>
            <a:endParaRPr lang="en-US" sz="1400" b="1" dirty="0">
              <a:latin typeface="Arial" panose="020B0604020202020204" pitchFamily="34" charset="0"/>
              <a:cs typeface="Arial" panose="020B0604020202020204" pitchFamily="34" charset="0"/>
            </a:endParaRPr>
          </a:p>
        </p:txBody>
      </p:sp>
      <p:sp>
        <p:nvSpPr>
          <p:cNvPr id="34" name="TextBox 33"/>
          <p:cNvSpPr txBox="1"/>
          <p:nvPr/>
        </p:nvSpPr>
        <p:spPr>
          <a:xfrm>
            <a:off x="6641857" y="4051954"/>
            <a:ext cx="1140056" cy="523220"/>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Fair Return</a:t>
            </a:r>
          </a:p>
          <a:p>
            <a:pPr algn="ctr"/>
            <a:r>
              <a:rPr lang="en-US" sz="1400" b="1" dirty="0" smtClean="0">
                <a:latin typeface="Arial" panose="020B0604020202020204" pitchFamily="34" charset="0"/>
                <a:cs typeface="Arial" panose="020B0604020202020204" pitchFamily="34" charset="0"/>
              </a:rPr>
              <a:t>Price</a:t>
            </a:r>
            <a:endParaRPr lang="en-US" sz="1400" b="1" dirty="0">
              <a:latin typeface="Arial" panose="020B0604020202020204" pitchFamily="34" charset="0"/>
              <a:cs typeface="Arial" panose="020B0604020202020204" pitchFamily="34" charset="0"/>
            </a:endParaRPr>
          </a:p>
        </p:txBody>
      </p:sp>
      <p:sp>
        <p:nvSpPr>
          <p:cNvPr id="35" name="TextBox 34"/>
          <p:cNvSpPr txBox="1"/>
          <p:nvPr/>
        </p:nvSpPr>
        <p:spPr>
          <a:xfrm>
            <a:off x="7671644" y="5577215"/>
            <a:ext cx="1340432" cy="523220"/>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Socially </a:t>
            </a:r>
          </a:p>
          <a:p>
            <a:pPr algn="ctr"/>
            <a:r>
              <a:rPr lang="en-US" sz="1400" b="1" dirty="0" smtClean="0">
                <a:latin typeface="Arial" panose="020B0604020202020204" pitchFamily="34" charset="0"/>
                <a:cs typeface="Arial" panose="020B0604020202020204" pitchFamily="34" charset="0"/>
              </a:rPr>
              <a:t>Optimal Price</a:t>
            </a:r>
            <a:endParaRPr lang="en-US" sz="1400" b="1" dirty="0">
              <a:latin typeface="Arial" panose="020B0604020202020204" pitchFamily="34" charset="0"/>
              <a:cs typeface="Arial" panose="020B0604020202020204" pitchFamily="34" charset="0"/>
            </a:endParaRPr>
          </a:p>
        </p:txBody>
      </p:sp>
      <p:cxnSp>
        <p:nvCxnSpPr>
          <p:cNvPr id="36" name="Straight Connector 35"/>
          <p:cNvCxnSpPr/>
          <p:nvPr/>
        </p:nvCxnSpPr>
        <p:spPr>
          <a:xfrm flipH="1">
            <a:off x="6034461" y="4351664"/>
            <a:ext cx="675953" cy="66139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5" idx="1"/>
          </p:cNvCxnSpPr>
          <p:nvPr/>
        </p:nvCxnSpPr>
        <p:spPr>
          <a:xfrm>
            <a:off x="7036196" y="5667375"/>
            <a:ext cx="635448" cy="17145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3" idx="1"/>
          </p:cNvCxnSpPr>
          <p:nvPr/>
        </p:nvCxnSpPr>
        <p:spPr>
          <a:xfrm flipH="1">
            <a:off x="3898900" y="3268762"/>
            <a:ext cx="412373" cy="42693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661401" y="4193396"/>
            <a:ext cx="1409360"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Price and costs</a:t>
            </a:r>
            <a:endParaRPr lang="en-US" sz="1400" dirty="0">
              <a:latin typeface="Arial" panose="020B0604020202020204" pitchFamily="34" charset="0"/>
              <a:cs typeface="Arial" panose="020B0604020202020204" pitchFamily="34" charset="0"/>
            </a:endParaRPr>
          </a:p>
        </p:txBody>
      </p:sp>
      <p:cxnSp>
        <p:nvCxnSpPr>
          <p:cNvPr id="42" name="Straight Connector 41"/>
          <p:cNvCxnSpPr/>
          <p:nvPr/>
        </p:nvCxnSpPr>
        <p:spPr>
          <a:xfrm>
            <a:off x="1923296" y="3787462"/>
            <a:ext cx="178817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16472" y="5535882"/>
            <a:ext cx="467241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16472" y="2755820"/>
            <a:ext cx="0" cy="3547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50366" y="3781973"/>
            <a:ext cx="0" cy="25210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7" idx="0"/>
          </p:cNvCxnSpPr>
          <p:nvPr/>
        </p:nvCxnSpPr>
        <p:spPr>
          <a:xfrm>
            <a:off x="5950641" y="5080126"/>
            <a:ext cx="0" cy="1203642"/>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904921" y="508012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3704646" y="3736253"/>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6588885" y="5520022"/>
            <a:ext cx="0" cy="783039"/>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533571" y="5498319"/>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7422819" y="6274486"/>
            <a:ext cx="104387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Quantity</a:t>
            </a:r>
            <a:endParaRPr lang="en-US" dirty="0">
              <a:latin typeface="Arial" panose="020B0604020202020204" pitchFamily="34" charset="0"/>
              <a:cs typeface="Arial" panose="020B0604020202020204" pitchFamily="34" charset="0"/>
            </a:endParaRPr>
          </a:p>
        </p:txBody>
      </p:sp>
      <p:sp>
        <p:nvSpPr>
          <p:cNvPr id="52" name="TextBox 51"/>
          <p:cNvSpPr txBox="1"/>
          <p:nvPr/>
        </p:nvSpPr>
        <p:spPr>
          <a:xfrm>
            <a:off x="6397190" y="6303061"/>
            <a:ext cx="41549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Q</a:t>
            </a:r>
            <a:r>
              <a:rPr lang="en-US" baseline="-25000" dirty="0" smtClean="0">
                <a:latin typeface="Arial" panose="020B0604020202020204" pitchFamily="34" charset="0"/>
                <a:cs typeface="Arial" panose="020B0604020202020204" pitchFamily="34" charset="0"/>
              </a:rPr>
              <a:t>r</a:t>
            </a:r>
            <a:endParaRPr lang="en-US" baseline="-25000" dirty="0">
              <a:latin typeface="Arial" panose="020B0604020202020204" pitchFamily="34" charset="0"/>
              <a:cs typeface="Arial" panose="020B0604020202020204" pitchFamily="34" charset="0"/>
            </a:endParaRPr>
          </a:p>
        </p:txBody>
      </p:sp>
      <p:sp>
        <p:nvSpPr>
          <p:cNvPr id="53" name="TextBox 52"/>
          <p:cNvSpPr txBox="1"/>
          <p:nvPr/>
        </p:nvSpPr>
        <p:spPr>
          <a:xfrm>
            <a:off x="5742892" y="6320837"/>
            <a:ext cx="40748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Q</a:t>
            </a:r>
            <a:r>
              <a:rPr lang="en-US" baseline="-25000" dirty="0">
                <a:latin typeface="Arial" panose="020B0604020202020204" pitchFamily="34" charset="0"/>
                <a:cs typeface="Arial" panose="020B0604020202020204" pitchFamily="34" charset="0"/>
              </a:rPr>
              <a:t>f</a:t>
            </a:r>
          </a:p>
        </p:txBody>
      </p:sp>
      <p:sp>
        <p:nvSpPr>
          <p:cNvPr id="54" name="TextBox 53"/>
          <p:cNvSpPr txBox="1"/>
          <p:nvPr/>
        </p:nvSpPr>
        <p:spPr>
          <a:xfrm>
            <a:off x="3546624" y="6303979"/>
            <a:ext cx="49244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Q</a:t>
            </a:r>
            <a:r>
              <a:rPr lang="en-US" baseline="-25000" dirty="0" smtClean="0">
                <a:latin typeface="Arial" panose="020B0604020202020204" pitchFamily="34" charset="0"/>
                <a:cs typeface="Arial" panose="020B0604020202020204" pitchFamily="34" charset="0"/>
              </a:rPr>
              <a:t>m</a:t>
            </a:r>
            <a:endParaRPr lang="en-US" baseline="-25000" dirty="0">
              <a:latin typeface="Arial" panose="020B0604020202020204" pitchFamily="34" charset="0"/>
              <a:cs typeface="Arial" panose="020B0604020202020204" pitchFamily="34" charset="0"/>
            </a:endParaRPr>
          </a:p>
        </p:txBody>
      </p:sp>
      <p:sp>
        <p:nvSpPr>
          <p:cNvPr id="55" name="TextBox 54"/>
          <p:cNvSpPr txBox="1"/>
          <p:nvPr/>
        </p:nvSpPr>
        <p:spPr>
          <a:xfrm>
            <a:off x="1478595" y="3605572"/>
            <a:ext cx="46679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a:t>
            </a:r>
            <a:r>
              <a:rPr lang="en-US" baseline="-25000" dirty="0" smtClean="0">
                <a:latin typeface="Arial" panose="020B0604020202020204" pitchFamily="34" charset="0"/>
                <a:cs typeface="Arial" panose="020B0604020202020204" pitchFamily="34" charset="0"/>
              </a:rPr>
              <a:t>m</a:t>
            </a:r>
            <a:endParaRPr lang="en-US" baseline="-25000" dirty="0">
              <a:latin typeface="Arial" panose="020B0604020202020204" pitchFamily="34" charset="0"/>
              <a:cs typeface="Arial" panose="020B0604020202020204" pitchFamily="34" charset="0"/>
            </a:endParaRPr>
          </a:p>
        </p:txBody>
      </p:sp>
      <p:sp>
        <p:nvSpPr>
          <p:cNvPr id="56" name="TextBox 55"/>
          <p:cNvSpPr txBox="1"/>
          <p:nvPr/>
        </p:nvSpPr>
        <p:spPr>
          <a:xfrm>
            <a:off x="1507108" y="4950481"/>
            <a:ext cx="38183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a:t>
            </a:r>
            <a:r>
              <a:rPr lang="en-US" baseline="-25000" dirty="0" smtClean="0">
                <a:latin typeface="Arial" panose="020B0604020202020204" pitchFamily="34" charset="0"/>
                <a:cs typeface="Arial" panose="020B0604020202020204" pitchFamily="34" charset="0"/>
              </a:rPr>
              <a:t>f</a:t>
            </a:r>
            <a:endParaRPr lang="en-US" baseline="-25000" dirty="0">
              <a:latin typeface="Arial" panose="020B0604020202020204" pitchFamily="34" charset="0"/>
              <a:cs typeface="Arial" panose="020B0604020202020204" pitchFamily="34" charset="0"/>
            </a:endParaRPr>
          </a:p>
        </p:txBody>
      </p:sp>
      <p:sp>
        <p:nvSpPr>
          <p:cNvPr id="57" name="TextBox 56"/>
          <p:cNvSpPr txBox="1"/>
          <p:nvPr/>
        </p:nvSpPr>
        <p:spPr>
          <a:xfrm>
            <a:off x="1548499" y="5383179"/>
            <a:ext cx="38985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a:t>
            </a:r>
            <a:r>
              <a:rPr lang="en-US" baseline="-25000" dirty="0">
                <a:latin typeface="Arial" panose="020B0604020202020204" pitchFamily="34" charset="0"/>
                <a:cs typeface="Arial" panose="020B0604020202020204" pitchFamily="34" charset="0"/>
              </a:rPr>
              <a:t>r</a:t>
            </a:r>
          </a:p>
        </p:txBody>
      </p:sp>
      <p:sp>
        <p:nvSpPr>
          <p:cNvPr id="12" name="Oval 11"/>
          <p:cNvSpPr/>
          <p:nvPr/>
        </p:nvSpPr>
        <p:spPr>
          <a:xfrm>
            <a:off x="5642481" y="4895459"/>
            <a:ext cx="635911" cy="425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2466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grpSp>
        <p:nvGrpSpPr>
          <p:cNvPr id="4" name="Group 3"/>
          <p:cNvGrpSpPr/>
          <p:nvPr/>
        </p:nvGrpSpPr>
        <p:grpSpPr>
          <a:xfrm>
            <a:off x="130970" y="250827"/>
            <a:ext cx="8860630" cy="968373"/>
            <a:chOff x="130970" y="250827"/>
            <a:chExt cx="8860630" cy="968373"/>
          </a:xfrm>
        </p:grpSpPr>
        <p:pic>
          <p:nvPicPr>
            <p:cNvPr id="6" name="Picture 5"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7" name="TextBox 6"/>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Nimrod"/>
                  <a:ea typeface="Batang" pitchFamily="18" charset="-127"/>
                </a:rPr>
                <a:t>Center for Energy Studies</a:t>
              </a:r>
              <a:endParaRPr lang="en-US" sz="2000" b="1" dirty="0">
                <a:solidFill>
                  <a:schemeClr val="bg1"/>
                </a:solidFill>
                <a:latin typeface="Nimrod"/>
                <a:ea typeface="Batang" pitchFamily="18" charset="-127"/>
              </a:endParaRPr>
            </a:p>
          </p:txBody>
        </p:sp>
        <p:sp>
          <p:nvSpPr>
            <p:cNvPr id="9" name="Rectangle 8"/>
            <p:cNvSpPr/>
            <p:nvPr/>
          </p:nvSpPr>
          <p:spPr>
            <a:xfrm>
              <a:off x="130970"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Regulatory actor incentives</a:t>
              </a:r>
              <a:endParaRPr lang="en-US" sz="1600" b="1" dirty="0">
                <a:solidFill>
                  <a:schemeClr val="tx1"/>
                </a:solidFill>
                <a:latin typeface="Arial" pitchFamily="34" charset="0"/>
                <a:cs typeface="Arial" pitchFamily="34" charset="0"/>
              </a:endParaRPr>
            </a:p>
          </p:txBody>
        </p:sp>
      </p:grpSp>
      <p:sp>
        <p:nvSpPr>
          <p:cNvPr id="10" name="TextBox 9"/>
          <p:cNvSpPr txBox="1"/>
          <p:nvPr/>
        </p:nvSpPr>
        <p:spPr>
          <a:xfrm>
            <a:off x="4724400" y="6553200"/>
            <a:ext cx="4419601" cy="369332"/>
          </a:xfrm>
          <a:prstGeom prst="rect">
            <a:avLst/>
          </a:prstGeom>
          <a:noFill/>
        </p:spPr>
        <p:txBody>
          <a:bodyPr wrap="square" rtlCol="0">
            <a:spAutoFit/>
          </a:bodyPr>
          <a:lstStyle/>
          <a:p>
            <a:pPr algn="r"/>
            <a:r>
              <a:rPr lang="en-US" dirty="0" smtClean="0">
                <a:solidFill>
                  <a:srgbClr val="8064A2">
                    <a:lumMod val="60000"/>
                    <a:lumOff val="40000"/>
                  </a:srgbClr>
                </a:solidFill>
              </a:rPr>
              <a:t> </a:t>
            </a:r>
            <a:r>
              <a:rPr lang="en-US" sz="900" dirty="0" smtClean="0">
                <a:solidFill>
                  <a:prstClr val="black"/>
                </a:solidFill>
              </a:rPr>
              <a:t>© LSU Center for Energy Studies     </a:t>
            </a:r>
            <a:fld id="{7DF3D32F-5ECE-42B7-84D2-AF9B745FD515}" type="slidenum">
              <a:rPr lang="en-US" sz="1600" smtClean="0">
                <a:solidFill>
                  <a:srgbClr val="8064A2">
                    <a:lumMod val="60000"/>
                    <a:lumOff val="40000"/>
                  </a:srgbClr>
                </a:solidFill>
              </a:rPr>
              <a:pPr algn="r"/>
              <a:t>6</a:t>
            </a:fld>
            <a:endParaRPr lang="en-US" sz="1600" dirty="0">
              <a:solidFill>
                <a:srgbClr val="8064A2">
                  <a:lumMod val="60000"/>
                  <a:lumOff val="40000"/>
                </a:srgbClr>
              </a:solidFill>
            </a:endParaRPr>
          </a:p>
        </p:txBody>
      </p:sp>
      <p:sp>
        <p:nvSpPr>
          <p:cNvPr id="12" name="TextBox 11"/>
          <p:cNvSpPr txBox="1"/>
          <p:nvPr/>
        </p:nvSpPr>
        <p:spPr>
          <a:xfrm>
            <a:off x="4551761" y="332508"/>
            <a:ext cx="4278204" cy="369332"/>
          </a:xfrm>
          <a:prstGeom prst="rect">
            <a:avLst/>
          </a:prstGeom>
          <a:noFill/>
        </p:spPr>
        <p:txBody>
          <a:bodyPr wrap="square" rtlCol="0">
            <a:spAutoFit/>
          </a:bodyPr>
          <a:lstStyle/>
          <a:p>
            <a:pPr algn="r"/>
            <a:r>
              <a:rPr lang="en-US" b="1" dirty="0" smtClean="0">
                <a:solidFill>
                  <a:schemeClr val="bg1"/>
                </a:solidFill>
                <a:latin typeface="Arial" pitchFamily="34" charset="0"/>
                <a:cs typeface="Arial" pitchFamily="34" charset="0"/>
              </a:rPr>
              <a:t>Traditional Regulation</a:t>
            </a:r>
          </a:p>
        </p:txBody>
      </p:sp>
      <p:sp>
        <p:nvSpPr>
          <p:cNvPr id="13" name="Rectangle 12"/>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71476" y="311150"/>
            <a:ext cx="4567747" cy="365760"/>
          </a:xfrm>
          <a:prstGeom prst="rect">
            <a:avLst/>
          </a:prstGeom>
        </p:spPr>
      </p:pic>
      <p:sp>
        <p:nvSpPr>
          <p:cNvPr id="15" name="TextBox 14"/>
          <p:cNvSpPr txBox="1"/>
          <p:nvPr/>
        </p:nvSpPr>
        <p:spPr>
          <a:xfrm>
            <a:off x="3691679" y="3500485"/>
            <a:ext cx="1198405" cy="369332"/>
          </a:xfrm>
          <a:prstGeom prst="rect">
            <a:avLst/>
          </a:prstGeom>
          <a:solidFill>
            <a:schemeClr val="bg1"/>
          </a:solidFill>
        </p:spPr>
        <p:txBody>
          <a:bodyPr wrap="none" rtlCol="0">
            <a:spAutoFit/>
          </a:bodyPr>
          <a:lstStyle/>
          <a:p>
            <a:r>
              <a:rPr lang="en-US" b="1" dirty="0" smtClean="0"/>
              <a:t>Regulators</a:t>
            </a:r>
            <a:endParaRPr lang="en-US" b="1" dirty="0"/>
          </a:p>
        </p:txBody>
      </p:sp>
      <p:sp>
        <p:nvSpPr>
          <p:cNvPr id="11" name="Cloud 10"/>
          <p:cNvSpPr/>
          <p:nvPr/>
        </p:nvSpPr>
        <p:spPr>
          <a:xfrm>
            <a:off x="104638" y="1753653"/>
            <a:ext cx="8906256" cy="4674109"/>
          </a:xfrm>
          <a:prstGeom prst="cloud">
            <a:avLst/>
          </a:prstGeom>
          <a:noFill/>
          <a:ln>
            <a:solidFill>
              <a:srgbClr val="1A1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1799" y="4060213"/>
            <a:ext cx="926857" cy="369332"/>
          </a:xfrm>
          <a:prstGeom prst="rect">
            <a:avLst/>
          </a:prstGeom>
          <a:solidFill>
            <a:schemeClr val="bg1"/>
          </a:solidFill>
        </p:spPr>
        <p:txBody>
          <a:bodyPr wrap="none" rtlCol="0">
            <a:spAutoFit/>
          </a:bodyPr>
          <a:lstStyle/>
          <a:p>
            <a:r>
              <a:rPr lang="en-US" b="1" dirty="0" smtClean="0"/>
              <a:t>Utilities</a:t>
            </a:r>
            <a:endParaRPr lang="en-US" b="1" dirty="0"/>
          </a:p>
        </p:txBody>
      </p:sp>
      <p:sp>
        <p:nvSpPr>
          <p:cNvPr id="16" name="TextBox 15"/>
          <p:cNvSpPr txBox="1"/>
          <p:nvPr/>
        </p:nvSpPr>
        <p:spPr>
          <a:xfrm>
            <a:off x="7140880" y="4013499"/>
            <a:ext cx="1244187" cy="369332"/>
          </a:xfrm>
          <a:prstGeom prst="rect">
            <a:avLst/>
          </a:prstGeom>
          <a:solidFill>
            <a:schemeClr val="bg1"/>
          </a:solidFill>
        </p:spPr>
        <p:txBody>
          <a:bodyPr wrap="none" rtlCol="0">
            <a:spAutoFit/>
          </a:bodyPr>
          <a:lstStyle/>
          <a:p>
            <a:r>
              <a:rPr lang="en-US" b="1" dirty="0" smtClean="0"/>
              <a:t>Ratepayers</a:t>
            </a:r>
            <a:endParaRPr lang="en-US" b="1" dirty="0"/>
          </a:p>
        </p:txBody>
      </p:sp>
      <p:sp>
        <p:nvSpPr>
          <p:cNvPr id="22" name="Right Arrow 21"/>
          <p:cNvSpPr/>
          <p:nvPr/>
        </p:nvSpPr>
        <p:spPr>
          <a:xfrm rot="5400000">
            <a:off x="3795587" y="4235577"/>
            <a:ext cx="978408" cy="484632"/>
          </a:xfrm>
          <a:prstGeom prst="rightArrow">
            <a:avLst/>
          </a:prstGeom>
          <a:solidFill>
            <a:srgbClr val="1A1422"/>
          </a:solidFill>
          <a:ln>
            <a:solidFill>
              <a:srgbClr val="1A1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15953" y="1315998"/>
            <a:ext cx="6071616" cy="369332"/>
          </a:xfrm>
          <a:prstGeom prst="rect">
            <a:avLst/>
          </a:prstGeom>
          <a:solidFill>
            <a:schemeClr val="bg1"/>
          </a:solidFill>
          <a:ln>
            <a:solidFill>
              <a:srgbClr val="1A1422"/>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Cloud of Asymmetrical Information</a:t>
            </a:r>
            <a:endParaRPr lang="en-US" b="1" dirty="0">
              <a:latin typeface="Arial" panose="020B0604020202020204" pitchFamily="34" charset="0"/>
              <a:cs typeface="Arial" panose="020B0604020202020204" pitchFamily="34" charset="0"/>
            </a:endParaRPr>
          </a:p>
        </p:txBody>
      </p:sp>
      <p:sp>
        <p:nvSpPr>
          <p:cNvPr id="24" name="Right Arrow 23"/>
          <p:cNvSpPr/>
          <p:nvPr/>
        </p:nvSpPr>
        <p:spPr>
          <a:xfrm rot="5400000">
            <a:off x="689298" y="4699581"/>
            <a:ext cx="978408" cy="484632"/>
          </a:xfrm>
          <a:prstGeom prst="rightArrow">
            <a:avLst/>
          </a:prstGeom>
          <a:solidFill>
            <a:srgbClr val="1A1422"/>
          </a:solidFill>
          <a:ln>
            <a:solidFill>
              <a:srgbClr val="1A1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7255482" y="4636448"/>
            <a:ext cx="978408" cy="484632"/>
          </a:xfrm>
          <a:prstGeom prst="rightArrow">
            <a:avLst/>
          </a:prstGeom>
          <a:solidFill>
            <a:srgbClr val="1A1422"/>
          </a:solidFill>
          <a:ln>
            <a:solidFill>
              <a:srgbClr val="1A1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5720" y="5494350"/>
            <a:ext cx="2295144" cy="1077218"/>
          </a:xfrm>
          <a:prstGeom prst="rect">
            <a:avLst/>
          </a:prstGeom>
          <a:solidFill>
            <a:schemeClr val="accent4">
              <a:lumMod val="20000"/>
              <a:lumOff val="80000"/>
            </a:schemeClr>
          </a:solidFill>
          <a:ln>
            <a:solidFill>
              <a:srgbClr val="1A1422"/>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Incentives:  to maximize profits subject to regulatory constraints.</a:t>
            </a:r>
            <a:endParaRPr lang="en-US" sz="1600" b="1" dirty="0">
              <a:latin typeface="Arial" panose="020B0604020202020204" pitchFamily="34" charset="0"/>
              <a:cs typeface="Arial" panose="020B0604020202020204" pitchFamily="34" charset="0"/>
            </a:endParaRPr>
          </a:p>
        </p:txBody>
      </p:sp>
      <p:sp>
        <p:nvSpPr>
          <p:cNvPr id="28" name="TextBox 27"/>
          <p:cNvSpPr txBox="1"/>
          <p:nvPr/>
        </p:nvSpPr>
        <p:spPr>
          <a:xfrm>
            <a:off x="3017520" y="5066678"/>
            <a:ext cx="2565013" cy="1077218"/>
          </a:xfrm>
          <a:prstGeom prst="rect">
            <a:avLst/>
          </a:prstGeom>
          <a:solidFill>
            <a:schemeClr val="accent4">
              <a:lumMod val="20000"/>
              <a:lumOff val="80000"/>
            </a:schemeClr>
          </a:solidFill>
          <a:ln>
            <a:solidFill>
              <a:srgbClr val="1A1422"/>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Incentives:  to maximize the public interest by reducing unnecessary rate increases.</a:t>
            </a:r>
            <a:endParaRPr lang="en-US" sz="1600" b="1" dirty="0">
              <a:latin typeface="Arial" panose="020B0604020202020204" pitchFamily="34" charset="0"/>
              <a:cs typeface="Arial" panose="020B0604020202020204" pitchFamily="34" charset="0"/>
            </a:endParaRPr>
          </a:p>
        </p:txBody>
      </p:sp>
      <p:sp>
        <p:nvSpPr>
          <p:cNvPr id="29" name="TextBox 28"/>
          <p:cNvSpPr txBox="1"/>
          <p:nvPr/>
        </p:nvSpPr>
        <p:spPr>
          <a:xfrm>
            <a:off x="6615402" y="5449879"/>
            <a:ext cx="2295144" cy="1077218"/>
          </a:xfrm>
          <a:prstGeom prst="rect">
            <a:avLst/>
          </a:prstGeom>
          <a:solidFill>
            <a:schemeClr val="accent4">
              <a:lumMod val="20000"/>
              <a:lumOff val="80000"/>
            </a:schemeClr>
          </a:solidFill>
          <a:ln>
            <a:solidFill>
              <a:srgbClr val="1A1422"/>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Incentives:  to maximize benefits subject to budget constraints.</a:t>
            </a:r>
            <a:endParaRPr lang="en-US" sz="1600" b="1" dirty="0">
              <a:latin typeface="Arial" panose="020B0604020202020204" pitchFamily="34" charset="0"/>
              <a:cs typeface="Arial" panose="020B0604020202020204" pitchFamily="34" charset="0"/>
            </a:endParaRPr>
          </a:p>
        </p:txBody>
      </p:sp>
      <p:pic>
        <p:nvPicPr>
          <p:cNvPr id="1030" name="Picture 6" descr="http://www.sydneycriminallawyers.com.au/wp-content/uploads/2015/05/wigs-robes-court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293" y="1943436"/>
            <a:ext cx="2839465" cy="1598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captx.com/wp-content/uploads/2013/07/monopoly-m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76" y="2375988"/>
            <a:ext cx="1657430" cy="1684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ipartof.com/images/purchased/434427_BLOGJPG_87P413378T903860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175930"/>
            <a:ext cx="1452453" cy="181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58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sp>
        <p:nvSpPr>
          <p:cNvPr id="3" name="Content Placeholder 2"/>
          <p:cNvSpPr>
            <a:spLocks noGrp="1"/>
          </p:cNvSpPr>
          <p:nvPr>
            <p:ph idx="1"/>
          </p:nvPr>
        </p:nvSpPr>
        <p:spPr>
          <a:xfrm>
            <a:off x="142876" y="1358900"/>
            <a:ext cx="8737890" cy="5194300"/>
          </a:xfrm>
          <a:ln>
            <a:solidFill>
              <a:schemeClr val="tx1"/>
            </a:solidFill>
          </a:ln>
        </p:spPr>
        <p:txBody>
          <a:bodyPr>
            <a:noAutofit/>
          </a:bodyPr>
          <a:lstStyle/>
          <a:p>
            <a:pPr marL="548640" indent="-457200" algn="just">
              <a:spcAft>
                <a:spcPts val="1200"/>
              </a:spcAft>
            </a:pPr>
            <a:r>
              <a:rPr lang="en-US" sz="2400" dirty="0" smtClean="0">
                <a:latin typeface="Arial" pitchFamily="34" charset="0"/>
                <a:cs typeface="Arial" pitchFamily="34" charset="0"/>
              </a:rPr>
              <a:t>About mid-century, the theory of regulation started to ask questions about the  </a:t>
            </a:r>
            <a:r>
              <a:rPr lang="en-US" sz="2400" b="1" dirty="0" smtClean="0">
                <a:latin typeface="Arial" pitchFamily="34" charset="0"/>
                <a:cs typeface="Arial" pitchFamily="34" charset="0"/>
              </a:rPr>
              <a:t>traditional profit-seeking incentive </a:t>
            </a:r>
            <a:r>
              <a:rPr lang="en-US" sz="2400" dirty="0" smtClean="0">
                <a:latin typeface="Arial" pitchFamily="34" charset="0"/>
                <a:cs typeface="Arial" pitchFamily="34" charset="0"/>
              </a:rPr>
              <a:t>for utilities.</a:t>
            </a:r>
          </a:p>
          <a:p>
            <a:pPr marL="548640" indent="-457200" algn="just">
              <a:spcAft>
                <a:spcPts val="1200"/>
              </a:spcAft>
            </a:pPr>
            <a:r>
              <a:rPr lang="en-US" sz="2400" b="1" dirty="0" smtClean="0">
                <a:latin typeface="Arial" pitchFamily="34" charset="0"/>
                <a:cs typeface="Arial" pitchFamily="34" charset="0"/>
              </a:rPr>
              <a:t>Question:</a:t>
            </a:r>
            <a:r>
              <a:rPr lang="en-US" sz="2400" dirty="0" smtClean="0">
                <a:latin typeface="Arial" pitchFamily="34" charset="0"/>
                <a:cs typeface="Arial" pitchFamily="34" charset="0"/>
              </a:rPr>
              <a:t>  what incentive does a utility have to operate efficiently, and maximize its overall profits since, if a utility operates efficiently, and reduces its costs, </a:t>
            </a:r>
            <a:r>
              <a:rPr lang="en-US" sz="2400" b="1" dirty="0" smtClean="0">
                <a:latin typeface="Arial" pitchFamily="34" charset="0"/>
                <a:cs typeface="Arial" pitchFamily="34" charset="0"/>
              </a:rPr>
              <a:t>it will increase its profits above its allowed level, thereby stimulating a rate case that  will lower its rates and returns.</a:t>
            </a:r>
          </a:p>
          <a:p>
            <a:pPr marL="548640" indent="-457200" algn="just">
              <a:spcAft>
                <a:spcPts val="1200"/>
              </a:spcAft>
            </a:pPr>
            <a:r>
              <a:rPr lang="en-US" sz="2400" b="1" dirty="0" smtClean="0">
                <a:latin typeface="Arial" pitchFamily="34" charset="0"/>
                <a:cs typeface="Arial" pitchFamily="34" charset="0"/>
              </a:rPr>
              <a:t>If regulators repeatedly expropriate profits, there is little incentive to be efficient nor innovate</a:t>
            </a:r>
            <a:r>
              <a:rPr lang="en-US" sz="2400" dirty="0">
                <a:latin typeface="Arial" pitchFamily="34" charset="0"/>
                <a:cs typeface="Arial" pitchFamily="34" charset="0"/>
              </a:rPr>
              <a:t> </a:t>
            </a:r>
            <a:r>
              <a:rPr lang="en-US" sz="2400" dirty="0" smtClean="0">
                <a:latin typeface="Arial" pitchFamily="34" charset="0"/>
                <a:cs typeface="Arial" pitchFamily="34" charset="0"/>
              </a:rPr>
              <a:t>(?).</a:t>
            </a:r>
          </a:p>
          <a:p>
            <a:pPr marL="548640" indent="-457200" algn="just">
              <a:spcAft>
                <a:spcPts val="1200"/>
              </a:spcAft>
            </a:pPr>
            <a:r>
              <a:rPr lang="en-US" sz="2400" dirty="0" smtClean="0">
                <a:latin typeface="Arial" pitchFamily="34" charset="0"/>
                <a:cs typeface="Arial" pitchFamily="34" charset="0"/>
              </a:rPr>
              <a:t>In fact, the only way to increase rates is through an increase in reported costs.</a:t>
            </a:r>
          </a:p>
        </p:txBody>
      </p:sp>
      <p:grpSp>
        <p:nvGrpSpPr>
          <p:cNvPr id="4" name="Group 3"/>
          <p:cNvGrpSpPr/>
          <p:nvPr/>
        </p:nvGrpSpPr>
        <p:grpSpPr>
          <a:xfrm>
            <a:off x="130970" y="250827"/>
            <a:ext cx="8860630" cy="968373"/>
            <a:chOff x="130970" y="250827"/>
            <a:chExt cx="8860630" cy="968373"/>
          </a:xfrm>
        </p:grpSpPr>
        <p:pic>
          <p:nvPicPr>
            <p:cNvPr id="6" name="Picture 5" descr="LSU Logo v2.gif"/>
            <p:cNvPicPr>
              <a:picLocks noChangeAspect="1"/>
            </p:cNvPicPr>
            <p:nvPr/>
          </p:nvPicPr>
          <p:blipFill>
            <a:blip r:embed="rId2" cstate="print"/>
            <a:stretch>
              <a:fillRect/>
            </a:stretch>
          </p:blipFill>
          <p:spPr>
            <a:xfrm>
              <a:off x="225240" y="250827"/>
              <a:ext cx="971550" cy="483243"/>
            </a:xfrm>
            <a:prstGeom prst="rect">
              <a:avLst/>
            </a:prstGeom>
          </p:spPr>
        </p:pic>
        <p:sp>
          <p:nvSpPr>
            <p:cNvPr id="7" name="TextBox 6"/>
            <p:cNvSpPr txBox="1"/>
            <p:nvPr/>
          </p:nvSpPr>
          <p:spPr>
            <a:xfrm>
              <a:off x="1178855" y="339540"/>
              <a:ext cx="6096000" cy="400110"/>
            </a:xfrm>
            <a:prstGeom prst="rect">
              <a:avLst/>
            </a:prstGeom>
            <a:noFill/>
            <a:ln>
              <a:noFill/>
            </a:ln>
          </p:spPr>
          <p:txBody>
            <a:bodyPr wrap="square" rtlCol="0">
              <a:spAutoFit/>
            </a:bodyPr>
            <a:lstStyle/>
            <a:p>
              <a:r>
                <a:rPr lang="en-US" sz="2000" b="1" dirty="0" smtClean="0">
                  <a:solidFill>
                    <a:schemeClr val="bg1"/>
                  </a:solidFill>
                  <a:latin typeface="Nimrod"/>
                  <a:ea typeface="Batang" pitchFamily="18" charset="-127"/>
                </a:rPr>
                <a:t>Center for Energy Studies</a:t>
              </a:r>
              <a:endParaRPr lang="en-US" sz="2000" b="1" dirty="0">
                <a:solidFill>
                  <a:schemeClr val="bg1"/>
                </a:solidFill>
                <a:latin typeface="Nimrod"/>
                <a:ea typeface="Batang" pitchFamily="18" charset="-127"/>
              </a:endParaRPr>
            </a:p>
          </p:txBody>
        </p:sp>
        <p:sp>
          <p:nvSpPr>
            <p:cNvPr id="9" name="Rectangle 8"/>
            <p:cNvSpPr/>
            <p:nvPr/>
          </p:nvSpPr>
          <p:spPr>
            <a:xfrm>
              <a:off x="130970"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Utility incentives</a:t>
              </a:r>
              <a:endParaRPr lang="en-US" sz="1600" b="1" dirty="0">
                <a:solidFill>
                  <a:schemeClr val="tx1"/>
                </a:solidFill>
                <a:latin typeface="Arial" pitchFamily="34" charset="0"/>
                <a:cs typeface="Arial" pitchFamily="34" charset="0"/>
              </a:endParaRPr>
            </a:p>
          </p:txBody>
        </p:sp>
      </p:grpSp>
      <p:sp>
        <p:nvSpPr>
          <p:cNvPr id="10" name="TextBox 9"/>
          <p:cNvSpPr txBox="1"/>
          <p:nvPr/>
        </p:nvSpPr>
        <p:spPr>
          <a:xfrm>
            <a:off x="4724400" y="6553200"/>
            <a:ext cx="4419601" cy="369332"/>
          </a:xfrm>
          <a:prstGeom prst="rect">
            <a:avLst/>
          </a:prstGeom>
          <a:noFill/>
        </p:spPr>
        <p:txBody>
          <a:bodyPr wrap="square" rtlCol="0">
            <a:spAutoFit/>
          </a:bodyPr>
          <a:lstStyle/>
          <a:p>
            <a:pPr algn="r"/>
            <a:r>
              <a:rPr lang="en-US" dirty="0" smtClean="0">
                <a:solidFill>
                  <a:srgbClr val="8064A2">
                    <a:lumMod val="60000"/>
                    <a:lumOff val="40000"/>
                  </a:srgbClr>
                </a:solidFill>
              </a:rPr>
              <a:t> </a:t>
            </a:r>
            <a:r>
              <a:rPr lang="en-US" sz="900" dirty="0" smtClean="0">
                <a:solidFill>
                  <a:prstClr val="black"/>
                </a:solidFill>
              </a:rPr>
              <a:t>© LSU Center for Energy Studies     </a:t>
            </a:r>
            <a:fld id="{7DF3D32F-5ECE-42B7-84D2-AF9B745FD515}" type="slidenum">
              <a:rPr lang="en-US" sz="1600" smtClean="0">
                <a:solidFill>
                  <a:srgbClr val="8064A2">
                    <a:lumMod val="60000"/>
                    <a:lumOff val="40000"/>
                  </a:srgbClr>
                </a:solidFill>
              </a:rPr>
              <a:pPr algn="r"/>
              <a:t>7</a:t>
            </a:fld>
            <a:endParaRPr lang="en-US" sz="1600" dirty="0">
              <a:solidFill>
                <a:srgbClr val="8064A2">
                  <a:lumMod val="60000"/>
                  <a:lumOff val="40000"/>
                </a:srgbClr>
              </a:solidFill>
            </a:endParaRPr>
          </a:p>
        </p:txBody>
      </p:sp>
      <p:sp>
        <p:nvSpPr>
          <p:cNvPr id="12" name="TextBox 11"/>
          <p:cNvSpPr txBox="1"/>
          <p:nvPr/>
        </p:nvSpPr>
        <p:spPr>
          <a:xfrm>
            <a:off x="4551761" y="332508"/>
            <a:ext cx="4278204" cy="369332"/>
          </a:xfrm>
          <a:prstGeom prst="rect">
            <a:avLst/>
          </a:prstGeom>
          <a:noFill/>
        </p:spPr>
        <p:txBody>
          <a:bodyPr wrap="square" rtlCol="0">
            <a:spAutoFit/>
          </a:bodyPr>
          <a:lstStyle/>
          <a:p>
            <a:pPr algn="r"/>
            <a:r>
              <a:rPr lang="en-US" b="1" dirty="0" smtClean="0">
                <a:solidFill>
                  <a:schemeClr val="bg1"/>
                </a:solidFill>
                <a:latin typeface="Arial" pitchFamily="34" charset="0"/>
                <a:cs typeface="Arial" pitchFamily="34" charset="0"/>
              </a:rPr>
              <a:t>Traditional Regulation</a:t>
            </a:r>
          </a:p>
        </p:txBody>
      </p:sp>
      <p:sp>
        <p:nvSpPr>
          <p:cNvPr id="13" name="Rectangle 12"/>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71476" y="311150"/>
            <a:ext cx="4567747" cy="365760"/>
          </a:xfrm>
          <a:prstGeom prst="rect">
            <a:avLst/>
          </a:prstGeom>
        </p:spPr>
      </p:pic>
    </p:spTree>
    <p:extLst>
      <p:ext uri="{BB962C8B-B14F-4D97-AF65-F5344CB8AC3E}">
        <p14:creationId xmlns:p14="http://schemas.microsoft.com/office/powerpoint/2010/main" val="178838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What is the </a:t>
            </a:r>
            <a:r>
              <a:rPr lang="en-US" sz="1600" b="1" dirty="0" err="1" smtClean="0">
                <a:solidFill>
                  <a:schemeClr val="tx1"/>
                </a:solidFill>
                <a:latin typeface="Arial" pitchFamily="34" charset="0"/>
                <a:cs typeface="Arial" pitchFamily="34" charset="0"/>
              </a:rPr>
              <a:t>Averch</a:t>
            </a:r>
            <a:r>
              <a:rPr lang="en-US" sz="1600" b="1" dirty="0" smtClean="0">
                <a:solidFill>
                  <a:schemeClr val="tx1"/>
                </a:solidFill>
                <a:latin typeface="Arial" pitchFamily="34" charset="0"/>
                <a:cs typeface="Arial" pitchFamily="34" charset="0"/>
              </a:rPr>
              <a:t>-Johnson effect?</a:t>
            </a:r>
            <a:endParaRPr lang="en-US" sz="1600" b="1" dirty="0">
              <a:solidFill>
                <a:schemeClr val="tx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solidFill>
                  <a:prstClr val="black">
                    <a:tint val="75000"/>
                  </a:prstClr>
                </a:solidFill>
                <a:latin typeface="Arial" pitchFamily="34" charset="0"/>
                <a:cs typeface="Arial" pitchFamily="34" charset="0"/>
              </a:rPr>
              <a:pPr/>
              <a:t>8</a:t>
            </a:fld>
            <a:endParaRPr lang="en-US" dirty="0">
              <a:solidFill>
                <a:prstClr val="black">
                  <a:tint val="75000"/>
                </a:prstClr>
              </a:solidFill>
              <a:latin typeface="Arial" pitchFamily="34" charset="0"/>
              <a:cs typeface="Arial" pitchFamily="34" charset="0"/>
            </a:endParaRP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solidFill>
                  <a:prstClr val="black"/>
                </a:solidFill>
                <a:cs typeface="Arial" charset="0"/>
              </a:rPr>
              <a:t>© </a:t>
            </a:r>
            <a:r>
              <a:rPr lang="en-US" sz="800" b="1" dirty="0">
                <a:solidFill>
                  <a:prstClr val="black"/>
                </a:solidFill>
              </a:rPr>
              <a:t>LSU Center for Energy Studies</a:t>
            </a:r>
          </a:p>
        </p:txBody>
      </p:sp>
      <p:sp>
        <p:nvSpPr>
          <p:cNvPr id="66" name="Rectangle 3"/>
          <p:cNvSpPr>
            <a:spLocks noChangeArrowheads="1"/>
          </p:cNvSpPr>
          <p:nvPr/>
        </p:nvSpPr>
        <p:spPr bwMode="auto">
          <a:xfrm>
            <a:off x="2956560" y="1339913"/>
            <a:ext cx="5958840" cy="5045647"/>
          </a:xfrm>
          <a:prstGeom prst="rect">
            <a:avLst/>
          </a:prstGeom>
          <a:solidFill>
            <a:schemeClr val="bg1"/>
          </a:solidFill>
          <a:ln w="9525" algn="ctr">
            <a:solidFill>
              <a:srgbClr val="17003A"/>
            </a:solidFill>
            <a:miter lim="800000"/>
            <a:headEnd/>
            <a:tailEnd/>
          </a:ln>
          <a:effectLst>
            <a:outerShdw blurRad="50800" dist="38100" dir="2700000" algn="tl" rotWithShape="0">
              <a:prstClr val="black">
                <a:alpha val="40000"/>
              </a:prstClr>
            </a:outerShdw>
          </a:effectLst>
        </p:spPr>
        <p:txBody>
          <a:bodyPr lIns="457200" rIns="457200" anchor="ctr"/>
          <a:lstStyle/>
          <a:p>
            <a:r>
              <a:rPr lang="en-US" sz="2000" b="1" dirty="0">
                <a:solidFill>
                  <a:prstClr val="black"/>
                </a:solidFill>
                <a:latin typeface="Arial" pitchFamily="34" charset="0"/>
                <a:cs typeface="Arial" pitchFamily="34" charset="0"/>
              </a:rPr>
              <a:t>Harvey Averch and Leland Johnson</a:t>
            </a:r>
            <a:r>
              <a:rPr lang="en-US" sz="2000" dirty="0">
                <a:solidFill>
                  <a:prstClr val="black"/>
                </a:solidFill>
                <a:latin typeface="Arial" pitchFamily="34" charset="0"/>
                <a:cs typeface="Arial" pitchFamily="34" charset="0"/>
              </a:rPr>
              <a:t> and published in the </a:t>
            </a:r>
            <a:r>
              <a:rPr lang="en-US" sz="2000" i="1" dirty="0">
                <a:solidFill>
                  <a:prstClr val="black"/>
                </a:solidFill>
                <a:latin typeface="Arial" pitchFamily="34" charset="0"/>
                <a:cs typeface="Arial" pitchFamily="34" charset="0"/>
              </a:rPr>
              <a:t>American Economic Review</a:t>
            </a:r>
            <a:r>
              <a:rPr lang="en-US" sz="2000" dirty="0">
                <a:solidFill>
                  <a:prstClr val="black"/>
                </a:solidFill>
                <a:latin typeface="Arial" pitchFamily="34" charset="0"/>
                <a:cs typeface="Arial" pitchFamily="34" charset="0"/>
              </a:rPr>
              <a:t> in </a:t>
            </a:r>
            <a:r>
              <a:rPr lang="en-US" sz="2000" b="1" dirty="0">
                <a:solidFill>
                  <a:prstClr val="black"/>
                </a:solidFill>
                <a:latin typeface="Arial" pitchFamily="34" charset="0"/>
                <a:cs typeface="Arial" pitchFamily="34" charset="0"/>
              </a:rPr>
              <a:t>1962</a:t>
            </a:r>
            <a:r>
              <a:rPr lang="en-US" sz="2000" dirty="0">
                <a:solidFill>
                  <a:prstClr val="black"/>
                </a:solidFill>
                <a:latin typeface="Arial" pitchFamily="34" charset="0"/>
                <a:cs typeface="Arial" pitchFamily="34" charset="0"/>
              </a:rPr>
              <a:t>, posited that rate of return regulation creates </a:t>
            </a:r>
            <a:r>
              <a:rPr lang="en-US" sz="2000" b="1" dirty="0">
                <a:solidFill>
                  <a:prstClr val="black"/>
                </a:solidFill>
                <a:latin typeface="Arial" pitchFamily="34" charset="0"/>
                <a:cs typeface="Arial" pitchFamily="34" charset="0"/>
              </a:rPr>
              <a:t>an incentive for regulated utilities to overcapitalize</a:t>
            </a:r>
            <a:r>
              <a:rPr lang="en-US" sz="2000" dirty="0">
                <a:solidFill>
                  <a:prstClr val="black"/>
                </a:solidFill>
                <a:latin typeface="Arial" pitchFamily="34" charset="0"/>
                <a:cs typeface="Arial" pitchFamily="34" charset="0"/>
              </a:rPr>
              <a:t>, resulting in an </a:t>
            </a:r>
            <a:r>
              <a:rPr lang="en-US" sz="2000" b="1" dirty="0">
                <a:solidFill>
                  <a:prstClr val="black"/>
                </a:solidFill>
                <a:latin typeface="Arial" pitchFamily="34" charset="0"/>
                <a:cs typeface="Arial" pitchFamily="34" charset="0"/>
              </a:rPr>
              <a:t>inefficient utilization of resources</a:t>
            </a:r>
            <a:r>
              <a:rPr lang="en-US" sz="2000" dirty="0">
                <a:solidFill>
                  <a:prstClr val="black"/>
                </a:solidFill>
                <a:latin typeface="Arial" pitchFamily="34" charset="0"/>
                <a:cs typeface="Arial" pitchFamily="34" charset="0"/>
              </a:rPr>
              <a:t> and higher than optimal rates. </a:t>
            </a:r>
            <a:endParaRPr lang="en-US" sz="2000" dirty="0" smtClean="0">
              <a:solidFill>
                <a:prstClr val="black"/>
              </a:solidFill>
              <a:latin typeface="Arial" pitchFamily="34" charset="0"/>
              <a:cs typeface="Arial" pitchFamily="34" charset="0"/>
            </a:endParaRPr>
          </a:p>
          <a:p>
            <a:endParaRPr lang="en-US" sz="2000" dirty="0">
              <a:solidFill>
                <a:prstClr val="black"/>
              </a:solidFill>
              <a:latin typeface="Arial" pitchFamily="34" charset="0"/>
              <a:cs typeface="Arial" pitchFamily="34" charset="0"/>
            </a:endParaRPr>
          </a:p>
          <a:p>
            <a:r>
              <a:rPr lang="en-US" sz="2000" dirty="0" smtClean="0">
                <a:solidFill>
                  <a:prstClr val="black"/>
                </a:solidFill>
                <a:latin typeface="Arial" pitchFamily="34" charset="0"/>
                <a:cs typeface="Arial" pitchFamily="34" charset="0"/>
              </a:rPr>
              <a:t>This </a:t>
            </a:r>
            <a:r>
              <a:rPr lang="en-US" sz="2000" dirty="0">
                <a:solidFill>
                  <a:prstClr val="black"/>
                </a:solidFill>
                <a:latin typeface="Arial" pitchFamily="34" charset="0"/>
                <a:cs typeface="Arial" pitchFamily="34" charset="0"/>
              </a:rPr>
              <a:t>finding, however, was </a:t>
            </a:r>
            <a:r>
              <a:rPr lang="en-US" sz="2000" b="1" dirty="0">
                <a:solidFill>
                  <a:prstClr val="black"/>
                </a:solidFill>
                <a:latin typeface="Arial" pitchFamily="34" charset="0"/>
                <a:cs typeface="Arial" pitchFamily="34" charset="0"/>
              </a:rPr>
              <a:t>premised upon a model with a number of assumptions</a:t>
            </a:r>
            <a:r>
              <a:rPr lang="en-US" sz="2000" dirty="0">
                <a:solidFill>
                  <a:prstClr val="black"/>
                </a:solidFill>
                <a:latin typeface="Arial" pitchFamily="34" charset="0"/>
                <a:cs typeface="Arial" pitchFamily="34" charset="0"/>
              </a:rPr>
              <a:t>, one of which presumed there was </a:t>
            </a:r>
            <a:r>
              <a:rPr lang="en-US" sz="2000" b="1" u="sng" dirty="0">
                <a:solidFill>
                  <a:prstClr val="black"/>
                </a:solidFill>
                <a:latin typeface="Arial" pitchFamily="34" charset="0"/>
                <a:cs typeface="Arial" pitchFamily="34" charset="0"/>
              </a:rPr>
              <a:t>no regulatory lag </a:t>
            </a:r>
            <a:r>
              <a:rPr lang="en-US" sz="2000" dirty="0">
                <a:solidFill>
                  <a:prstClr val="black"/>
                </a:solidFill>
                <a:latin typeface="Arial" pitchFamily="34" charset="0"/>
                <a:cs typeface="Arial" pitchFamily="34" charset="0"/>
              </a:rPr>
              <a:t>and that </a:t>
            </a:r>
            <a:r>
              <a:rPr lang="en-US" sz="2000" b="1" u="sng" dirty="0">
                <a:solidFill>
                  <a:prstClr val="black"/>
                </a:solidFill>
                <a:latin typeface="Arial" pitchFamily="34" charset="0"/>
                <a:cs typeface="Arial" pitchFamily="34" charset="0"/>
              </a:rPr>
              <a:t>rates were set on a period-to-period basis</a:t>
            </a:r>
            <a:r>
              <a:rPr lang="en-US" sz="2000" dirty="0">
                <a:solidFill>
                  <a:prstClr val="black"/>
                </a:solidFill>
                <a:latin typeface="Arial" pitchFamily="34" charset="0"/>
                <a:cs typeface="Arial" pitchFamily="34" charset="0"/>
              </a:rPr>
              <a:t>: in other words, rates were set on a “cost-plus” regulatory approach</a:t>
            </a:r>
            <a:r>
              <a:rPr lang="en-US" sz="2000" dirty="0" smtClean="0">
                <a:solidFill>
                  <a:prstClr val="black"/>
                </a:solidFill>
                <a:latin typeface="Arial" pitchFamily="34" charset="0"/>
                <a:cs typeface="Arial" pitchFamily="34" charset="0"/>
              </a:rPr>
              <a:t>.</a:t>
            </a:r>
            <a:endParaRPr lang="en-US" sz="2000" dirty="0">
              <a:solidFill>
                <a:prstClr val="black"/>
              </a:solidFill>
              <a:latin typeface="Arial" pitchFamily="34" charset="0"/>
              <a:cs typeface="Arial" pitchFamily="34" charset="0"/>
            </a:endParaRPr>
          </a:p>
        </p:txBody>
      </p:sp>
      <p:pic>
        <p:nvPicPr>
          <p:cNvPr id="1026" name="Picture 2" descr="http://chua2.fiu.edu/pa/faculty/ave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70" y="1346900"/>
            <a:ext cx="15430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outhpeacenews.com/newsdesk/volume49/110413/front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3861500"/>
            <a:ext cx="2564166" cy="24173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0616" y="6477000"/>
            <a:ext cx="7259616" cy="553998"/>
          </a:xfrm>
          <a:prstGeom prst="rect">
            <a:avLst/>
          </a:prstGeom>
          <a:noFill/>
        </p:spPr>
        <p:txBody>
          <a:bodyPr wrap="square" rtlCol="0">
            <a:spAutoFit/>
          </a:bodyPr>
          <a:lstStyle/>
          <a:p>
            <a:r>
              <a:rPr lang="en-US" sz="1000" dirty="0" smtClean="0">
                <a:solidFill>
                  <a:prstClr val="black"/>
                </a:solidFill>
                <a:latin typeface="Arial" pitchFamily="34" charset="0"/>
                <a:cs typeface="Arial" pitchFamily="34" charset="0"/>
              </a:rPr>
              <a:t>Source:  </a:t>
            </a:r>
            <a:r>
              <a:rPr lang="en-US" sz="1000" dirty="0">
                <a:solidFill>
                  <a:prstClr val="black"/>
                </a:solidFill>
                <a:latin typeface="Arial" pitchFamily="34" charset="0"/>
                <a:cs typeface="Arial" pitchFamily="34" charset="0"/>
              </a:rPr>
              <a:t>H. Averch and L. Johnson. (1962) “Behavior of the Firm under Regulatory Constraint.” </a:t>
            </a:r>
            <a:r>
              <a:rPr lang="en-US" sz="1000" i="1" dirty="0">
                <a:solidFill>
                  <a:prstClr val="black"/>
                </a:solidFill>
                <a:latin typeface="Arial" pitchFamily="34" charset="0"/>
                <a:cs typeface="Arial" pitchFamily="34" charset="0"/>
              </a:rPr>
              <a:t>American Economic Review</a:t>
            </a:r>
            <a:r>
              <a:rPr lang="en-US" sz="1000" dirty="0">
                <a:solidFill>
                  <a:prstClr val="black"/>
                </a:solidFill>
                <a:latin typeface="Arial" pitchFamily="34" charset="0"/>
                <a:cs typeface="Arial" pitchFamily="34" charset="0"/>
              </a:rPr>
              <a:t>.  52:1052-1069.</a:t>
            </a:r>
          </a:p>
          <a:p>
            <a:endParaRPr lang="en-US" sz="1000" dirty="0">
              <a:solidFill>
                <a:prstClr val="black"/>
              </a:solidFill>
              <a:latin typeface="Arial" pitchFamily="34" charset="0"/>
              <a:cs typeface="Arial" pitchFamily="34" charset="0"/>
            </a:endParaRPr>
          </a:p>
        </p:txBody>
      </p:sp>
      <p:sp>
        <p:nvSpPr>
          <p:cNvPr id="14" name="TextBox 13"/>
          <p:cNvSpPr txBox="1"/>
          <p:nvPr/>
        </p:nvSpPr>
        <p:spPr>
          <a:xfrm>
            <a:off x="1178855" y="339540"/>
            <a:ext cx="6096000" cy="400110"/>
          </a:xfrm>
          <a:prstGeom prst="rect">
            <a:avLst/>
          </a:prstGeom>
          <a:noFill/>
          <a:ln>
            <a:noFill/>
          </a:ln>
        </p:spPr>
        <p:txBody>
          <a:bodyPr wrap="square" rtlCol="0">
            <a:spAutoFit/>
          </a:bodyPr>
          <a:lstStyle/>
          <a:p>
            <a:r>
              <a:rPr lang="en-US" sz="2000" b="1" dirty="0">
                <a:solidFill>
                  <a:schemeClr val="bg1"/>
                </a:solidFill>
                <a:latin typeface="Arial" pitchFamily="34" charset="0"/>
                <a:ea typeface="Batang" pitchFamily="18" charset="-127"/>
                <a:cs typeface="Arial" pitchFamily="34" charset="0"/>
              </a:rPr>
              <a:t>Center for Energy Studies</a:t>
            </a:r>
          </a:p>
        </p:txBody>
      </p:sp>
      <p:sp>
        <p:nvSpPr>
          <p:cNvPr id="15" name="Rectangle 14"/>
          <p:cNvSpPr/>
          <p:nvPr/>
        </p:nvSpPr>
        <p:spPr>
          <a:xfrm>
            <a:off x="161163"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371476" y="311150"/>
            <a:ext cx="4567747" cy="365760"/>
          </a:xfrm>
          <a:prstGeom prst="rect">
            <a:avLst/>
          </a:prstGeom>
        </p:spPr>
      </p:pic>
    </p:spTree>
    <p:extLst>
      <p:ext uri="{BB962C8B-B14F-4D97-AF65-F5344CB8AC3E}">
        <p14:creationId xmlns:p14="http://schemas.microsoft.com/office/powerpoint/2010/main" val="415680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445"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pitchFamily="34" charset="0"/>
                <a:cs typeface="Arial" pitchFamily="34" charset="0"/>
              </a:rPr>
              <a:t>Follow-Up A-J research</a:t>
            </a:r>
            <a:endParaRPr lang="en-US" sz="1600" b="1" dirty="0">
              <a:solidFill>
                <a:schemeClr val="tx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solidFill>
                  <a:prstClr val="black">
                    <a:tint val="75000"/>
                  </a:prstClr>
                </a:solidFill>
                <a:latin typeface="Arial" pitchFamily="34" charset="0"/>
                <a:cs typeface="Arial" pitchFamily="34" charset="0"/>
              </a:rPr>
              <a:pPr/>
              <a:t>9</a:t>
            </a:fld>
            <a:endParaRPr lang="en-US" dirty="0">
              <a:solidFill>
                <a:prstClr val="black">
                  <a:tint val="75000"/>
                </a:prstClr>
              </a:solidFill>
              <a:latin typeface="Arial" pitchFamily="34" charset="0"/>
              <a:cs typeface="Arial" pitchFamily="34" charset="0"/>
            </a:endParaRP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solidFill>
                  <a:prstClr val="black"/>
                </a:solidFill>
                <a:cs typeface="Arial" charset="0"/>
              </a:rPr>
              <a:t>© </a:t>
            </a:r>
            <a:r>
              <a:rPr lang="en-US" sz="800" b="1" dirty="0">
                <a:solidFill>
                  <a:prstClr val="black"/>
                </a:solidFill>
              </a:rPr>
              <a:t>LSU Center for Energy Studies</a:t>
            </a:r>
          </a:p>
        </p:txBody>
      </p:sp>
      <p:sp>
        <p:nvSpPr>
          <p:cNvPr id="66" name="Rectangle 3"/>
          <p:cNvSpPr>
            <a:spLocks noChangeArrowheads="1"/>
          </p:cNvSpPr>
          <p:nvPr/>
        </p:nvSpPr>
        <p:spPr bwMode="auto">
          <a:xfrm>
            <a:off x="228600" y="1339913"/>
            <a:ext cx="8686800" cy="5232903"/>
          </a:xfrm>
          <a:prstGeom prst="rect">
            <a:avLst/>
          </a:prstGeom>
          <a:solidFill>
            <a:schemeClr val="bg1"/>
          </a:solidFill>
          <a:ln w="9525" algn="ctr">
            <a:solidFill>
              <a:srgbClr val="17003A"/>
            </a:solidFill>
            <a:miter lim="800000"/>
            <a:headEnd/>
            <a:tailEnd/>
          </a:ln>
          <a:effectLst>
            <a:outerShdw blurRad="50800" dist="38100" dir="2700000" algn="tl" rotWithShape="0">
              <a:prstClr val="black">
                <a:alpha val="40000"/>
              </a:prstClr>
            </a:outerShdw>
          </a:effectLst>
        </p:spPr>
        <p:txBody>
          <a:bodyPr lIns="457200" rIns="457200" anchor="ctr"/>
          <a:lstStyle/>
          <a:p>
            <a:pPr algn="just">
              <a:spcAft>
                <a:spcPts val="600"/>
              </a:spcAft>
            </a:pPr>
            <a:r>
              <a:rPr lang="en-US" sz="2000" dirty="0">
                <a:solidFill>
                  <a:prstClr val="black"/>
                </a:solidFill>
                <a:latin typeface="Arial" pitchFamily="34" charset="0"/>
                <a:cs typeface="Arial" pitchFamily="34" charset="0"/>
              </a:rPr>
              <a:t>Soon after its publication, Averch’s and Johnson’s article was met with a </a:t>
            </a:r>
            <a:r>
              <a:rPr lang="en-US" sz="2000" b="1" dirty="0">
                <a:solidFill>
                  <a:prstClr val="black"/>
                </a:solidFill>
                <a:latin typeface="Arial" pitchFamily="34" charset="0"/>
                <a:cs typeface="Arial" pitchFamily="34" charset="0"/>
              </a:rPr>
              <a:t>flurry of scholarly research</a:t>
            </a:r>
            <a:r>
              <a:rPr lang="en-US" sz="2000" dirty="0">
                <a:solidFill>
                  <a:prstClr val="black"/>
                </a:solidFill>
                <a:latin typeface="Arial" pitchFamily="34" charset="0"/>
                <a:cs typeface="Arial" pitchFamily="34" charset="0"/>
              </a:rPr>
              <a:t> attempting to </a:t>
            </a:r>
            <a:r>
              <a:rPr lang="en-US" sz="2000" b="1" dirty="0">
                <a:solidFill>
                  <a:prstClr val="black"/>
                </a:solidFill>
                <a:latin typeface="Arial" pitchFamily="34" charset="0"/>
                <a:cs typeface="Arial" pitchFamily="34" charset="0"/>
              </a:rPr>
              <a:t>empirically verify</a:t>
            </a:r>
            <a:r>
              <a:rPr lang="en-US" sz="2000" dirty="0">
                <a:solidFill>
                  <a:prstClr val="black"/>
                </a:solidFill>
                <a:latin typeface="Arial" pitchFamily="34" charset="0"/>
                <a:cs typeface="Arial" pitchFamily="34" charset="0"/>
              </a:rPr>
              <a:t> the A-J effect, as well as examining the conditions under which the effect would, and would not, be sustained.  </a:t>
            </a:r>
            <a:endParaRPr lang="en-US" sz="2000" dirty="0" smtClean="0">
              <a:solidFill>
                <a:prstClr val="black"/>
              </a:solidFill>
              <a:latin typeface="Arial" pitchFamily="34" charset="0"/>
              <a:cs typeface="Arial" pitchFamily="34" charset="0"/>
            </a:endParaRPr>
          </a:p>
          <a:p>
            <a:pPr algn="just">
              <a:spcAft>
                <a:spcPts val="600"/>
              </a:spcAft>
            </a:pPr>
            <a:r>
              <a:rPr lang="en-US" sz="2000" b="1" dirty="0" smtClean="0">
                <a:solidFill>
                  <a:prstClr val="black"/>
                </a:solidFill>
                <a:latin typeface="Arial" pitchFamily="34" charset="0"/>
                <a:cs typeface="Arial" pitchFamily="34" charset="0"/>
              </a:rPr>
              <a:t>Rejoinders </a:t>
            </a:r>
            <a:r>
              <a:rPr lang="en-US" sz="2000" b="1" dirty="0">
                <a:solidFill>
                  <a:prstClr val="black"/>
                </a:solidFill>
                <a:latin typeface="Arial" pitchFamily="34" charset="0"/>
                <a:cs typeface="Arial" pitchFamily="34" charset="0"/>
              </a:rPr>
              <a:t>to the research noted that two characteristics</a:t>
            </a:r>
            <a:r>
              <a:rPr lang="en-US" sz="2000" dirty="0">
                <a:solidFill>
                  <a:prstClr val="black"/>
                </a:solidFill>
                <a:latin typeface="Arial" pitchFamily="34" charset="0"/>
                <a:cs typeface="Arial" pitchFamily="34" charset="0"/>
              </a:rPr>
              <a:t> of the regulatory process tended to temper the likelihood and prevalence of the </a:t>
            </a:r>
            <a:r>
              <a:rPr lang="en-US" sz="2000" b="1" dirty="0">
                <a:solidFill>
                  <a:prstClr val="black"/>
                </a:solidFill>
                <a:latin typeface="Arial" pitchFamily="34" charset="0"/>
                <a:cs typeface="Arial" pitchFamily="34" charset="0"/>
              </a:rPr>
              <a:t>A-J </a:t>
            </a:r>
            <a:r>
              <a:rPr lang="en-US" sz="2000" b="1" dirty="0" smtClean="0">
                <a:solidFill>
                  <a:prstClr val="black"/>
                </a:solidFill>
                <a:latin typeface="Arial" pitchFamily="34" charset="0"/>
                <a:cs typeface="Arial" pitchFamily="34" charset="0"/>
              </a:rPr>
              <a:t>effect and other inefficiency incentives</a:t>
            </a:r>
            <a:r>
              <a:rPr lang="en-US" sz="2000" dirty="0" smtClean="0">
                <a:solidFill>
                  <a:prstClr val="black"/>
                </a:solidFill>
                <a:latin typeface="Arial" pitchFamily="34" charset="0"/>
                <a:cs typeface="Arial" pitchFamily="34" charset="0"/>
              </a:rPr>
              <a:t>: </a:t>
            </a:r>
          </a:p>
          <a:p>
            <a:pPr marL="457200" indent="-457200" algn="just">
              <a:buFont typeface="+mj-lt"/>
              <a:buAutoNum type="arabicPeriod"/>
            </a:pPr>
            <a:r>
              <a:rPr lang="en-US" sz="2000" dirty="0" smtClean="0">
                <a:solidFill>
                  <a:prstClr val="black"/>
                </a:solidFill>
                <a:latin typeface="Arial" pitchFamily="34" charset="0"/>
                <a:cs typeface="Arial" pitchFamily="34" charset="0"/>
              </a:rPr>
              <a:t>the </a:t>
            </a:r>
            <a:r>
              <a:rPr lang="en-US" sz="2000" dirty="0">
                <a:solidFill>
                  <a:prstClr val="black"/>
                </a:solidFill>
                <a:latin typeface="Arial" pitchFamily="34" charset="0"/>
                <a:cs typeface="Arial" pitchFamily="34" charset="0"/>
              </a:rPr>
              <a:t>possibility of </a:t>
            </a:r>
            <a:r>
              <a:rPr lang="en-US" sz="2000" b="1" dirty="0">
                <a:solidFill>
                  <a:prstClr val="black"/>
                </a:solidFill>
                <a:latin typeface="Arial" pitchFamily="34" charset="0"/>
                <a:cs typeface="Arial" pitchFamily="34" charset="0"/>
              </a:rPr>
              <a:t>disallowances</a:t>
            </a:r>
            <a:r>
              <a:rPr lang="en-US" sz="2000" dirty="0">
                <a:solidFill>
                  <a:prstClr val="black"/>
                </a:solidFill>
                <a:latin typeface="Arial" pitchFamily="34" charset="0"/>
                <a:cs typeface="Arial" pitchFamily="34" charset="0"/>
              </a:rPr>
              <a:t> through the prudence review process and </a:t>
            </a:r>
            <a:endParaRPr lang="en-US" sz="2000" dirty="0" smtClean="0">
              <a:solidFill>
                <a:prstClr val="black"/>
              </a:solidFill>
              <a:latin typeface="Arial" pitchFamily="34" charset="0"/>
              <a:cs typeface="Arial" pitchFamily="34" charset="0"/>
            </a:endParaRPr>
          </a:p>
          <a:p>
            <a:pPr marL="457200" indent="-457200" algn="just">
              <a:buFont typeface="+mj-lt"/>
              <a:buAutoNum type="arabicPeriod"/>
            </a:pPr>
            <a:r>
              <a:rPr lang="en-US" sz="2000" dirty="0" smtClean="0">
                <a:solidFill>
                  <a:prstClr val="black"/>
                </a:solidFill>
                <a:latin typeface="Arial" pitchFamily="34" charset="0"/>
                <a:cs typeface="Arial" pitchFamily="34" charset="0"/>
              </a:rPr>
              <a:t>the </a:t>
            </a:r>
            <a:r>
              <a:rPr lang="en-US" sz="2000" b="1" dirty="0">
                <a:solidFill>
                  <a:prstClr val="black"/>
                </a:solidFill>
                <a:latin typeface="Arial" pitchFamily="34" charset="0"/>
                <a:cs typeface="Arial" pitchFamily="34" charset="0"/>
              </a:rPr>
              <a:t>positive efficiency incentives created by regulatory lag</a:t>
            </a:r>
            <a:r>
              <a:rPr lang="en-US" sz="2000" dirty="0">
                <a:solidFill>
                  <a:prstClr val="black"/>
                </a:solidFill>
                <a:latin typeface="Arial" pitchFamily="34" charset="0"/>
                <a:cs typeface="Arial" pitchFamily="34" charset="0"/>
              </a:rPr>
              <a:t>.  In fact, a series of articles published soon afterwards noted that regulatory lag typically creates incentives for utilities to seek efficiency opportunities between rate cases since the gains (profits) from those investments inure to shareholders instead of ratepayers.  </a:t>
            </a:r>
          </a:p>
        </p:txBody>
      </p:sp>
      <p:sp>
        <p:nvSpPr>
          <p:cNvPr id="10" name="TextBox 9"/>
          <p:cNvSpPr txBox="1"/>
          <p:nvPr/>
        </p:nvSpPr>
        <p:spPr>
          <a:xfrm>
            <a:off x="1178855" y="339540"/>
            <a:ext cx="6096000" cy="400110"/>
          </a:xfrm>
          <a:prstGeom prst="rect">
            <a:avLst/>
          </a:prstGeom>
          <a:noFill/>
          <a:ln>
            <a:noFill/>
          </a:ln>
        </p:spPr>
        <p:txBody>
          <a:bodyPr wrap="square" rtlCol="0">
            <a:spAutoFit/>
          </a:bodyPr>
          <a:lstStyle/>
          <a:p>
            <a:r>
              <a:rPr lang="en-US" sz="2000" b="1" dirty="0">
                <a:solidFill>
                  <a:schemeClr val="bg1"/>
                </a:solidFill>
                <a:latin typeface="Arial" pitchFamily="34" charset="0"/>
                <a:ea typeface="Batang" pitchFamily="18" charset="-127"/>
                <a:cs typeface="Arial" pitchFamily="34" charset="0"/>
              </a:rPr>
              <a:t>Center for Energy Studies</a:t>
            </a:r>
          </a:p>
        </p:txBody>
      </p:sp>
      <p:sp>
        <p:nvSpPr>
          <p:cNvPr id="13" name="Rectangle 12"/>
          <p:cNvSpPr/>
          <p:nvPr/>
        </p:nvSpPr>
        <p:spPr>
          <a:xfrm>
            <a:off x="142875" y="15938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latin typeface="Arial" panose="020B0604020202020204" pitchFamily="34" charset="0"/>
                <a:cs typeface="Arial" panose="020B0604020202020204" pitchFamily="34" charset="0"/>
              </a:rPr>
              <a:t>Traditional Regulation</a:t>
            </a: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371476" y="311150"/>
            <a:ext cx="4567747" cy="365760"/>
          </a:xfrm>
          <a:prstGeom prst="rect">
            <a:avLst/>
          </a:prstGeom>
        </p:spPr>
      </p:pic>
    </p:spTree>
    <p:extLst>
      <p:ext uri="{BB962C8B-B14F-4D97-AF65-F5344CB8AC3E}">
        <p14:creationId xmlns:p14="http://schemas.microsoft.com/office/powerpoint/2010/main" val="1879328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3932DA2CD9E749BC1BA5FCAB37D032" ma:contentTypeVersion="0" ma:contentTypeDescription="Create a new document." ma:contentTypeScope="" ma:versionID="76649d323f27e9b2577f729ee46f6aac">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402A86-665E-4A61-89DE-DAE29A594DFC}">
  <ds:schemaRefs>
    <ds:schemaRef ds:uri="http://schemas.microsoft.com/sharepoint/v3/contenttype/forms"/>
  </ds:schemaRefs>
</ds:datastoreItem>
</file>

<file path=customXml/itemProps2.xml><?xml version="1.0" encoding="utf-8"?>
<ds:datastoreItem xmlns:ds="http://schemas.openxmlformats.org/officeDocument/2006/customXml" ds:itemID="{37CFE4F8-62BA-49CC-815F-CD8CCA777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949245E-E484-4342-8379-BE0B9FDED8C9}">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25291</TotalTime>
  <Words>2131</Words>
  <Application>Microsoft Office PowerPoint</Application>
  <PresentationFormat>On-screen Show (4:3)</PresentationFormat>
  <Paragraphs>246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Batang</vt:lpstr>
      <vt:lpstr>Calibri</vt:lpstr>
      <vt:lpstr>Nimrod</vt:lpstr>
      <vt:lpstr>Office Theme</vt:lpstr>
      <vt:lpstr>PowerPoint Presentation</vt:lpstr>
      <vt:lpstr>PowerPoint Presentation</vt:lpstr>
      <vt:lpstr>PowerPoint Presentation</vt:lpstr>
      <vt:lpstr>Monopoly</vt:lpstr>
      <vt:lpstr>PowerPoint Presentation</vt:lpstr>
      <vt:lpstr>Monopoly</vt:lpstr>
      <vt:lpstr>Monopoly</vt:lpstr>
      <vt:lpstr>PowerPoint Presentation</vt:lpstr>
      <vt:lpstr>PowerPoint Presentation</vt:lpstr>
      <vt:lpstr>PowerPoint Presentation</vt:lpstr>
      <vt:lpstr>PowerPoint Presentation</vt:lpstr>
      <vt:lpstr>PowerPoint Presentation</vt:lpstr>
      <vt:lpstr>PowerPoint Presentation</vt:lpstr>
      <vt:lpstr>Monopoly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David Dismukes</cp:lastModifiedBy>
  <cp:revision>1430</cp:revision>
  <cp:lastPrinted>2015-04-21T18:22:41Z</cp:lastPrinted>
  <dcterms:created xsi:type="dcterms:W3CDTF">2010-11-10T22:14:46Z</dcterms:created>
  <dcterms:modified xsi:type="dcterms:W3CDTF">2016-06-19T21:23:28Z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0x010100CF3932DA2CD9E749BC1BA5FCAB37D032</vt:lpwstr>
  </property>
</Properties>
</file>