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5"/>
  </p:notesMasterIdLst>
  <p:handoutMasterIdLst>
    <p:handoutMasterId r:id="rId46"/>
  </p:handoutMasterIdLst>
  <p:sldIdLst>
    <p:sldId id="268" r:id="rId2"/>
    <p:sldId id="301" r:id="rId3"/>
    <p:sldId id="375" r:id="rId4"/>
    <p:sldId id="383" r:id="rId5"/>
    <p:sldId id="355" r:id="rId6"/>
    <p:sldId id="346" r:id="rId7"/>
    <p:sldId id="376" r:id="rId8"/>
    <p:sldId id="369" r:id="rId9"/>
    <p:sldId id="394" r:id="rId10"/>
    <p:sldId id="392" r:id="rId11"/>
    <p:sldId id="302" r:id="rId12"/>
    <p:sldId id="395" r:id="rId13"/>
    <p:sldId id="372" r:id="rId14"/>
    <p:sldId id="386" r:id="rId15"/>
    <p:sldId id="396" r:id="rId16"/>
    <p:sldId id="397" r:id="rId17"/>
    <p:sldId id="398" r:id="rId18"/>
    <p:sldId id="399" r:id="rId19"/>
    <p:sldId id="400" r:id="rId20"/>
    <p:sldId id="401" r:id="rId21"/>
    <p:sldId id="402" r:id="rId22"/>
    <p:sldId id="403" r:id="rId23"/>
    <p:sldId id="404" r:id="rId24"/>
    <p:sldId id="405" r:id="rId25"/>
    <p:sldId id="298" r:id="rId26"/>
    <p:sldId id="371" r:id="rId27"/>
    <p:sldId id="384" r:id="rId28"/>
    <p:sldId id="377" r:id="rId29"/>
    <p:sldId id="378" r:id="rId30"/>
    <p:sldId id="380" r:id="rId31"/>
    <p:sldId id="406" r:id="rId32"/>
    <p:sldId id="379" r:id="rId33"/>
    <p:sldId id="362" r:id="rId34"/>
    <p:sldId id="381" r:id="rId35"/>
    <p:sldId id="390" r:id="rId36"/>
    <p:sldId id="393" r:id="rId37"/>
    <p:sldId id="389" r:id="rId38"/>
    <p:sldId id="407" r:id="rId39"/>
    <p:sldId id="388" r:id="rId40"/>
    <p:sldId id="382" r:id="rId41"/>
    <p:sldId id="408" r:id="rId42"/>
    <p:sldId id="409" r:id="rId43"/>
    <p:sldId id="354"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UC Video TeleConference Computer" initials="PVT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750" autoAdjust="0"/>
    <p:restoredTop sz="91119" autoAdjust="0"/>
  </p:normalViewPr>
  <p:slideViewPr>
    <p:cSldViewPr>
      <p:cViewPr>
        <p:scale>
          <a:sx n="70" d="100"/>
          <a:sy n="70" d="100"/>
        </p:scale>
        <p:origin x="-114"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0565121380201338"/>
          <c:y val="7.2761378072423957E-2"/>
          <c:w val="0.49398219911156088"/>
          <c:h val="0.76148295398756627"/>
        </c:manualLayout>
      </c:layout>
      <c:barChart>
        <c:barDir val="bar"/>
        <c:grouping val="clustered"/>
        <c:varyColors val="0"/>
        <c:ser>
          <c:idx val="0"/>
          <c:order val="0"/>
          <c:tx>
            <c:strRef>
              <c:f>Sheet2!$E$8</c:f>
              <c:strCache>
                <c:ptCount val="1"/>
                <c:pt idx="0">
                  <c:v>FY 2014</c:v>
                </c:pt>
              </c:strCache>
            </c:strRef>
          </c:tx>
          <c:invertIfNegative val="0"/>
          <c:dLbls>
            <c:dLbl>
              <c:idx val="4"/>
              <c:layout/>
              <c:tx>
                <c:rich>
                  <a:bodyPr/>
                  <a:lstStyle/>
                  <a:p>
                    <a:r>
                      <a:rPr lang="en-US" sz="1400" baseline="0"/>
                      <a:t>12.7</a:t>
                    </a:r>
                  </a:p>
                </c:rich>
              </c:tx>
              <c:dLblPos val="outEnd"/>
              <c:showLegendKey val="0"/>
              <c:showVal val="1"/>
              <c:showCatName val="0"/>
              <c:showSerName val="0"/>
              <c:showPercent val="0"/>
              <c:showBubbleSize val="0"/>
            </c:dLbl>
            <c:txPr>
              <a:bodyPr/>
              <a:lstStyle/>
              <a:p>
                <a:pPr>
                  <a:defRPr sz="1400" baseline="0"/>
                </a:pPr>
                <a:endParaRPr lang="en-US"/>
              </a:p>
            </c:txPr>
            <c:dLblPos val="outEnd"/>
            <c:showLegendKey val="0"/>
            <c:showVal val="1"/>
            <c:showCatName val="0"/>
            <c:showSerName val="0"/>
            <c:showPercent val="0"/>
            <c:showBubbleSize val="0"/>
            <c:showLeaderLines val="0"/>
          </c:dLbls>
          <c:cat>
            <c:strRef>
              <c:f>Sheet2!$D$9:$D$21</c:f>
              <c:strCache>
                <c:ptCount val="13"/>
                <c:pt idx="0">
                  <c:v>Utilities and Energy</c:v>
                </c:pt>
                <c:pt idx="1">
                  <c:v>Defense</c:v>
                </c:pt>
                <c:pt idx="2">
                  <c:v>Financial Services</c:v>
                </c:pt>
                <c:pt idx="3">
                  <c:v>Technology</c:v>
                </c:pt>
                <c:pt idx="4">
                  <c:v>Communications</c:v>
                </c:pt>
                <c:pt idx="5">
                  <c:v>Transportation</c:v>
                </c:pt>
                <c:pt idx="6">
                  <c:v>Services</c:v>
                </c:pt>
                <c:pt idx="7">
                  <c:v>Retail</c:v>
                </c:pt>
                <c:pt idx="8">
                  <c:v>Industrial</c:v>
                </c:pt>
                <c:pt idx="9">
                  <c:v>Education and Research</c:v>
                </c:pt>
                <c:pt idx="10">
                  <c:v>Public Sector</c:v>
                </c:pt>
                <c:pt idx="11">
                  <c:v>Consumer Products</c:v>
                </c:pt>
                <c:pt idx="12">
                  <c:v>Healthcare</c:v>
                </c:pt>
              </c:strCache>
            </c:strRef>
          </c:cat>
          <c:val>
            <c:numRef>
              <c:f>Sheet2!$E$9:$E$21</c:f>
              <c:numCache>
                <c:formatCode>General</c:formatCode>
                <c:ptCount val="13"/>
                <c:pt idx="0">
                  <c:v>26.5</c:v>
                </c:pt>
                <c:pt idx="1">
                  <c:v>21.9</c:v>
                </c:pt>
                <c:pt idx="2">
                  <c:v>20.8</c:v>
                </c:pt>
                <c:pt idx="3">
                  <c:v>14.5</c:v>
                </c:pt>
                <c:pt idx="4">
                  <c:v>12.7</c:v>
                </c:pt>
                <c:pt idx="5">
                  <c:v>10.6</c:v>
                </c:pt>
                <c:pt idx="6">
                  <c:v>9.3000000000000007</c:v>
                </c:pt>
                <c:pt idx="7">
                  <c:v>8.6</c:v>
                </c:pt>
                <c:pt idx="8">
                  <c:v>8.3000000000000007</c:v>
                </c:pt>
                <c:pt idx="9">
                  <c:v>8.1999999999999993</c:v>
                </c:pt>
                <c:pt idx="10">
                  <c:v>8.1999999999999993</c:v>
                </c:pt>
                <c:pt idx="11">
                  <c:v>6.8</c:v>
                </c:pt>
                <c:pt idx="12">
                  <c:v>6</c:v>
                </c:pt>
              </c:numCache>
            </c:numRef>
          </c:val>
        </c:ser>
        <c:ser>
          <c:idx val="1"/>
          <c:order val="1"/>
          <c:tx>
            <c:strRef>
              <c:f>Sheet2!$F$8</c:f>
              <c:strCache>
                <c:ptCount val="1"/>
                <c:pt idx="0">
                  <c:v>Five-year average</c:v>
                </c:pt>
              </c:strCache>
            </c:strRef>
          </c:tx>
          <c:invertIfNegative val="0"/>
          <c:dLbls>
            <c:dLbl>
              <c:idx val="1"/>
              <c:layout>
                <c:manualLayout>
                  <c:x val="4.273504273504195E-3"/>
                  <c:y val="-5.7216421112859387E-3"/>
                </c:manualLayout>
              </c:layout>
              <c:dLblPos val="outEnd"/>
              <c:showLegendKey val="0"/>
              <c:showVal val="1"/>
              <c:showCatName val="0"/>
              <c:showSerName val="0"/>
              <c:showPercent val="0"/>
              <c:showBubbleSize val="0"/>
            </c:dLbl>
            <c:dLbl>
              <c:idx val="4"/>
              <c:layout>
                <c:manualLayout>
                  <c:x val="6.4724919093851136E-3"/>
                  <c:y val="-3.8240917782026767E-3"/>
                </c:manualLayout>
              </c:layout>
              <c:dLblPos val="outEnd"/>
              <c:showLegendKey val="0"/>
              <c:showVal val="1"/>
              <c:showCatName val="0"/>
              <c:showSerName val="0"/>
              <c:showPercent val="0"/>
              <c:showBubbleSize val="0"/>
            </c:dLbl>
            <c:dLbl>
              <c:idx val="9"/>
              <c:layout>
                <c:manualLayout>
                  <c:x val="-6.41025641025641E-3"/>
                  <c:y val="-2.8612303290414878E-3"/>
                </c:manualLayout>
              </c:layout>
              <c:dLblPos val="outEnd"/>
              <c:showLegendKey val="0"/>
              <c:showVal val="1"/>
              <c:showCatName val="0"/>
              <c:showSerName val="0"/>
              <c:showPercent val="0"/>
              <c:showBubbleSize val="0"/>
            </c:dLbl>
            <c:txPr>
              <a:bodyPr/>
              <a:lstStyle/>
              <a:p>
                <a:pPr>
                  <a:defRPr sz="1400" baseline="0"/>
                </a:pPr>
                <a:endParaRPr lang="en-US"/>
              </a:p>
            </c:txPr>
            <c:dLblPos val="outEnd"/>
            <c:showLegendKey val="0"/>
            <c:showVal val="1"/>
            <c:showCatName val="0"/>
            <c:showSerName val="0"/>
            <c:showPercent val="0"/>
            <c:showBubbleSize val="0"/>
            <c:showLeaderLines val="0"/>
          </c:dLbls>
          <c:cat>
            <c:strRef>
              <c:f>Sheet2!$D$9:$D$21</c:f>
              <c:strCache>
                <c:ptCount val="13"/>
                <c:pt idx="0">
                  <c:v>Utilities and Energy</c:v>
                </c:pt>
                <c:pt idx="1">
                  <c:v>Defense</c:v>
                </c:pt>
                <c:pt idx="2">
                  <c:v>Financial Services</c:v>
                </c:pt>
                <c:pt idx="3">
                  <c:v>Technology</c:v>
                </c:pt>
                <c:pt idx="4">
                  <c:v>Communications</c:v>
                </c:pt>
                <c:pt idx="5">
                  <c:v>Transportation</c:v>
                </c:pt>
                <c:pt idx="6">
                  <c:v>Services</c:v>
                </c:pt>
                <c:pt idx="7">
                  <c:v>Retail</c:v>
                </c:pt>
                <c:pt idx="8">
                  <c:v>Industrial</c:v>
                </c:pt>
                <c:pt idx="9">
                  <c:v>Education and Research</c:v>
                </c:pt>
                <c:pt idx="10">
                  <c:v>Public Sector</c:v>
                </c:pt>
                <c:pt idx="11">
                  <c:v>Consumer Products</c:v>
                </c:pt>
                <c:pt idx="12">
                  <c:v>Healthcare</c:v>
                </c:pt>
              </c:strCache>
            </c:strRef>
          </c:cat>
          <c:val>
            <c:numRef>
              <c:f>Sheet2!$F$9:$F$21</c:f>
              <c:numCache>
                <c:formatCode>General</c:formatCode>
                <c:ptCount val="13"/>
                <c:pt idx="0">
                  <c:v>20.6</c:v>
                </c:pt>
                <c:pt idx="1">
                  <c:v>20.6</c:v>
                </c:pt>
                <c:pt idx="2">
                  <c:v>17.600000000000001</c:v>
                </c:pt>
                <c:pt idx="3">
                  <c:v>9.1999999999999993</c:v>
                </c:pt>
                <c:pt idx="4">
                  <c:v>9</c:v>
                </c:pt>
                <c:pt idx="5">
                  <c:v>6.9</c:v>
                </c:pt>
                <c:pt idx="6">
                  <c:v>6.3</c:v>
                </c:pt>
                <c:pt idx="7">
                  <c:v>4.2</c:v>
                </c:pt>
                <c:pt idx="8">
                  <c:v>5.7</c:v>
                </c:pt>
                <c:pt idx="9">
                  <c:v>9</c:v>
                </c:pt>
                <c:pt idx="10">
                  <c:v>6.4</c:v>
                </c:pt>
                <c:pt idx="11">
                  <c:v>4.7</c:v>
                </c:pt>
                <c:pt idx="12">
                  <c:v>5</c:v>
                </c:pt>
              </c:numCache>
            </c:numRef>
          </c:val>
        </c:ser>
        <c:dLbls>
          <c:dLblPos val="outEnd"/>
          <c:showLegendKey val="0"/>
          <c:showVal val="1"/>
          <c:showCatName val="0"/>
          <c:showSerName val="0"/>
          <c:showPercent val="0"/>
          <c:showBubbleSize val="0"/>
        </c:dLbls>
        <c:gapWidth val="150"/>
        <c:axId val="20195200"/>
        <c:axId val="20196736"/>
      </c:barChart>
      <c:catAx>
        <c:axId val="20195200"/>
        <c:scaling>
          <c:orientation val="minMax"/>
        </c:scaling>
        <c:delete val="0"/>
        <c:axPos val="l"/>
        <c:majorTickMark val="out"/>
        <c:minorTickMark val="none"/>
        <c:tickLblPos val="nextTo"/>
        <c:txPr>
          <a:bodyPr/>
          <a:lstStyle/>
          <a:p>
            <a:pPr>
              <a:defRPr sz="1600" baseline="0"/>
            </a:pPr>
            <a:endParaRPr lang="en-US"/>
          </a:p>
        </c:txPr>
        <c:crossAx val="20196736"/>
        <c:crosses val="autoZero"/>
        <c:auto val="1"/>
        <c:lblAlgn val="ctr"/>
        <c:lblOffset val="100"/>
        <c:noMultiLvlLbl val="0"/>
      </c:catAx>
      <c:valAx>
        <c:axId val="20196736"/>
        <c:scaling>
          <c:orientation val="minMax"/>
        </c:scaling>
        <c:delete val="0"/>
        <c:axPos val="b"/>
        <c:majorGridlines/>
        <c:title>
          <c:tx>
            <c:rich>
              <a:bodyPr/>
              <a:lstStyle/>
              <a:p>
                <a:pPr>
                  <a:defRPr/>
                </a:pPr>
                <a:r>
                  <a:rPr lang="en-US"/>
                  <a:t>Average Annualized Costs (in million U.S. dollars)</a:t>
                </a:r>
              </a:p>
            </c:rich>
          </c:tx>
          <c:layout>
            <c:manualLayout>
              <c:xMode val="edge"/>
              <c:yMode val="edge"/>
              <c:x val="0.30320664437493261"/>
              <c:y val="0.92876533441050013"/>
            </c:manualLayout>
          </c:layout>
          <c:overlay val="0"/>
        </c:title>
        <c:numFmt formatCode="General" sourceLinked="1"/>
        <c:majorTickMark val="out"/>
        <c:minorTickMark val="none"/>
        <c:tickLblPos val="nextTo"/>
        <c:crossAx val="20195200"/>
        <c:crosses val="autoZero"/>
        <c:crossBetween val="between"/>
      </c:valAx>
    </c:plotArea>
    <c:legend>
      <c:legendPos val="r"/>
      <c:layout>
        <c:manualLayout>
          <c:xMode val="edge"/>
          <c:yMode val="edge"/>
          <c:x val="0.7871202386099575"/>
          <c:y val="0.35728219792021138"/>
          <c:w val="0.20467603685603988"/>
          <c:h val="0.18956996539125992"/>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66B3CD9-7690-4A09-8087-694078FA7183}" type="datetime1">
              <a:rPr lang="en-US"/>
              <a:pPr>
                <a:defRPr/>
              </a:pPr>
              <a:t>6/22/2016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3E8EF6E-6E9A-40E4-9DE7-FB77E3E98476}" type="slidenum">
              <a:rPr lang="en-US"/>
              <a:pPr>
                <a:defRPr/>
              </a:pPr>
              <a:t>‹#›</a:t>
            </a:fld>
            <a:endParaRPr lang="en-US" dirty="0"/>
          </a:p>
        </p:txBody>
      </p:sp>
    </p:spTree>
    <p:extLst>
      <p:ext uri="{BB962C8B-B14F-4D97-AF65-F5344CB8AC3E}">
        <p14:creationId xmlns:p14="http://schemas.microsoft.com/office/powerpoint/2010/main" val="50434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0CBA9C9-A2C0-4742-9D64-4C91BA8AC33D}" type="datetime1">
              <a:rPr lang="en-US"/>
              <a:pPr>
                <a:defRPr/>
              </a:pPr>
              <a:t>6/22/2016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72CC6CA-EFE5-4688-B42E-50A1A49EA2A7}" type="slidenum">
              <a:rPr lang="en-US"/>
              <a:pPr>
                <a:defRPr/>
              </a:pPr>
              <a:t>‹#›</a:t>
            </a:fld>
            <a:endParaRPr lang="en-US" dirty="0"/>
          </a:p>
        </p:txBody>
      </p:sp>
    </p:spTree>
    <p:extLst>
      <p:ext uri="{BB962C8B-B14F-4D97-AF65-F5344CB8AC3E}">
        <p14:creationId xmlns:p14="http://schemas.microsoft.com/office/powerpoint/2010/main" val="474797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6FC08DC7-F057-4FEC-80B3-90BC50E86937}" type="slidenum">
              <a:rPr lang="en-US" altLang="en-US" smtClean="0"/>
              <a:pPr eaLnBrk="1" hangingPunct="1">
                <a:spcBef>
                  <a:spcPct val="0"/>
                </a:spcBef>
              </a:pPr>
              <a:t>1</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Headed to Conclusion</a:t>
            </a:r>
            <a:r>
              <a:rPr lang="en-US" baseline="0" dirty="0" smtClean="0"/>
              <a:t> Section </a:t>
            </a:r>
          </a:p>
          <a:p>
            <a:endParaRPr lang="en-US" baseline="0" dirty="0" smtClean="0"/>
          </a:p>
          <a:p>
            <a:r>
              <a:rPr lang="en-US" baseline="0" dirty="0" smtClean="0"/>
              <a:t>When we deal with cyber………</a:t>
            </a:r>
          </a:p>
          <a:p>
            <a:endParaRPr lang="en-US" baseline="0" dirty="0" smtClean="0"/>
          </a:p>
          <a:p>
            <a:r>
              <a:rPr lang="en-US" baseline="0" dirty="0" smtClean="0"/>
              <a:t>We must be……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472CC6CA-EFE5-4688-B42E-50A1A49EA2A7}" type="slidenum">
              <a:rPr lang="en-US" smtClean="0"/>
              <a:pPr>
                <a:defRPr/>
              </a:pPr>
              <a:t>5</a:t>
            </a:fld>
            <a:endParaRPr lang="en-US" dirty="0"/>
          </a:p>
        </p:txBody>
      </p:sp>
    </p:spTree>
    <p:extLst>
      <p:ext uri="{BB962C8B-B14F-4D97-AF65-F5344CB8AC3E}">
        <p14:creationId xmlns:p14="http://schemas.microsoft.com/office/powerpoint/2010/main" val="151362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Recommendation #4 </a:t>
            </a:r>
            <a:r>
              <a:rPr lang="en-US" dirty="0" err="1" smtClean="0"/>
              <a:t>Leadin</a:t>
            </a:r>
            <a:r>
              <a:rPr lang="en-US" dirty="0" smtClean="0"/>
              <a: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ea typeface="ＭＳ Ｐゴシック" charset="-128"/>
              </a:rPr>
              <a:t>Cybersecurity education and awareness of PUC staff.</a:t>
            </a:r>
            <a:r>
              <a:rPr lang="en-US" sz="1200" b="1"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p>
          <a:p>
            <a:endParaRPr lang="en-US" dirty="0" smtClean="0"/>
          </a:p>
          <a:p>
            <a:r>
              <a:rPr lang="en-US" dirty="0" smtClean="0"/>
              <a:t>We have had a Christmas</a:t>
            </a:r>
            <a:r>
              <a:rPr lang="en-US" baseline="0" dirty="0" smtClean="0"/>
              <a:t> tree phone home</a:t>
            </a:r>
          </a:p>
          <a:p>
            <a:r>
              <a:rPr lang="en-US" baseline="0" dirty="0" smtClean="0"/>
              <a:t>We have had staff click phishing links that phoned home and connections were cut</a:t>
            </a:r>
          </a:p>
          <a:p>
            <a:endParaRPr lang="en-US" dirty="0" smtClean="0"/>
          </a:p>
          <a:p>
            <a:r>
              <a:rPr lang="en-US" dirty="0" smtClean="0"/>
              <a:t>Statistics on Training Effectiveness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cs typeface="+mn-cs"/>
              </a:rPr>
              <a:t>Cybersecurity education and awareness of PUC staff. Industry experts continue to state that one of the best defenses against an attack after your environment has been hardened is the education of your staff. Education works to eliminate the possibility of a user falling for a phishing attack or inadvertently sending out improper or unprotected documentation. For example, many users are unaware of their ability to encrypt priority email in Microsoft Outlook. There are a number of governmental organizations that offer free online cybersecurity training, and there are a host of vendors who offer training, as well. Implementation of this recommendation will not involve significant cost.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2CC6CA-EFE5-4688-B42E-50A1A49EA2A7}" type="slidenum">
              <a:rPr lang="en-US" smtClean="0"/>
              <a:pPr>
                <a:defRPr/>
              </a:pPr>
              <a:t>6</a:t>
            </a:fld>
            <a:endParaRPr lang="en-US" dirty="0"/>
          </a:p>
        </p:txBody>
      </p:sp>
    </p:spTree>
    <p:extLst>
      <p:ext uri="{BB962C8B-B14F-4D97-AF65-F5344CB8AC3E}">
        <p14:creationId xmlns:p14="http://schemas.microsoft.com/office/powerpoint/2010/main" val="4213999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2CC6CA-EFE5-4688-B42E-50A1A49EA2A7}" type="slidenum">
              <a:rPr lang="en-US" smtClean="0"/>
              <a:pPr>
                <a:defRPr/>
              </a:pPr>
              <a:t>40</a:t>
            </a:fld>
            <a:endParaRPr lang="en-US" dirty="0"/>
          </a:p>
        </p:txBody>
      </p:sp>
    </p:spTree>
    <p:extLst>
      <p:ext uri="{BB962C8B-B14F-4D97-AF65-F5344CB8AC3E}">
        <p14:creationId xmlns:p14="http://schemas.microsoft.com/office/powerpoint/2010/main" val="421399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2CC6CA-EFE5-4688-B42E-50A1A49EA2A7}" type="slidenum">
              <a:rPr lang="en-US" smtClean="0"/>
              <a:pPr>
                <a:defRPr/>
              </a:pPr>
              <a:t>41</a:t>
            </a:fld>
            <a:endParaRPr lang="en-US" dirty="0"/>
          </a:p>
        </p:txBody>
      </p:sp>
    </p:spTree>
    <p:extLst>
      <p:ext uri="{BB962C8B-B14F-4D97-AF65-F5344CB8AC3E}">
        <p14:creationId xmlns:p14="http://schemas.microsoft.com/office/powerpoint/2010/main" val="4213999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 Sky video</a:t>
            </a:r>
            <a:endParaRPr lang="en-US" dirty="0"/>
          </a:p>
        </p:txBody>
      </p:sp>
      <p:sp>
        <p:nvSpPr>
          <p:cNvPr id="4" name="Slide Number Placeholder 3"/>
          <p:cNvSpPr>
            <a:spLocks noGrp="1"/>
          </p:cNvSpPr>
          <p:nvPr>
            <p:ph type="sldNum" sz="quarter" idx="10"/>
          </p:nvPr>
        </p:nvSpPr>
        <p:spPr/>
        <p:txBody>
          <a:bodyPr/>
          <a:lstStyle/>
          <a:p>
            <a:pPr>
              <a:defRPr/>
            </a:pPr>
            <a:fld id="{472CC6CA-EFE5-4688-B42E-50A1A49EA2A7}" type="slidenum">
              <a:rPr lang="en-US" smtClean="0"/>
              <a:pPr>
                <a:defRPr/>
              </a:pPr>
              <a:t>42</a:t>
            </a:fld>
            <a:endParaRPr lang="en-US" dirty="0"/>
          </a:p>
        </p:txBody>
      </p:sp>
    </p:spTree>
    <p:extLst>
      <p:ext uri="{BB962C8B-B14F-4D97-AF65-F5344CB8AC3E}">
        <p14:creationId xmlns:p14="http://schemas.microsoft.com/office/powerpoint/2010/main" val="72168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Conclusion</a:t>
            </a:r>
            <a:endParaRPr lang="en-US" dirty="0"/>
          </a:p>
        </p:txBody>
      </p:sp>
      <p:sp>
        <p:nvSpPr>
          <p:cNvPr id="4" name="Slide Number Placeholder 3"/>
          <p:cNvSpPr>
            <a:spLocks noGrp="1"/>
          </p:cNvSpPr>
          <p:nvPr>
            <p:ph type="sldNum" sz="quarter" idx="10"/>
          </p:nvPr>
        </p:nvSpPr>
        <p:spPr/>
        <p:txBody>
          <a:bodyPr/>
          <a:lstStyle/>
          <a:p>
            <a:pPr>
              <a:defRPr/>
            </a:pPr>
            <a:fld id="{472CC6CA-EFE5-4688-B42E-50A1A49EA2A7}" type="slidenum">
              <a:rPr lang="en-US" smtClean="0"/>
              <a:pPr>
                <a:defRPr/>
              </a:pPr>
              <a:t>43</a:t>
            </a:fld>
            <a:endParaRPr lang="en-US" dirty="0"/>
          </a:p>
        </p:txBody>
      </p:sp>
    </p:spTree>
    <p:extLst>
      <p:ext uri="{BB962C8B-B14F-4D97-AF65-F5344CB8AC3E}">
        <p14:creationId xmlns:p14="http://schemas.microsoft.com/office/powerpoint/2010/main" val="4213999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2/10/2016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Cyber Team - PA PUC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65CF2B-7580-4B9F-B8F5-5139FD65F2B5}" type="slidenum">
              <a:rPr lang="en-US"/>
              <a:pPr>
                <a:defRPr/>
              </a:pPr>
              <a:t>‹#›</a:t>
            </a:fld>
            <a:endParaRPr lang="en-US" dirty="0"/>
          </a:p>
        </p:txBody>
      </p:sp>
    </p:spTree>
    <p:extLst>
      <p:ext uri="{BB962C8B-B14F-4D97-AF65-F5344CB8AC3E}">
        <p14:creationId xmlns:p14="http://schemas.microsoft.com/office/powerpoint/2010/main" val="358096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2/10/2016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Cyber Team - PA PUC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899A642-4478-4755-B5F7-9C61DC84D982}" type="slidenum">
              <a:rPr lang="en-US"/>
              <a:pPr>
                <a:defRPr/>
              </a:pPr>
              <a:t>‹#›</a:t>
            </a:fld>
            <a:endParaRPr lang="en-US" dirty="0"/>
          </a:p>
        </p:txBody>
      </p:sp>
    </p:spTree>
    <p:extLst>
      <p:ext uri="{BB962C8B-B14F-4D97-AF65-F5344CB8AC3E}">
        <p14:creationId xmlns:p14="http://schemas.microsoft.com/office/powerpoint/2010/main" val="112180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2/10/2016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Cyber Team - PA PUC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2EBF8A-BF30-440D-AB13-C9E7A1F8666B}" type="slidenum">
              <a:rPr lang="en-US"/>
              <a:pPr>
                <a:defRPr/>
              </a:pPr>
              <a:t>‹#›</a:t>
            </a:fld>
            <a:endParaRPr lang="en-US" dirty="0"/>
          </a:p>
        </p:txBody>
      </p:sp>
    </p:spTree>
    <p:extLst>
      <p:ext uri="{BB962C8B-B14F-4D97-AF65-F5344CB8AC3E}">
        <p14:creationId xmlns:p14="http://schemas.microsoft.com/office/powerpoint/2010/main" val="195285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2/10/2016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Cyber Team - PA PUC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6072A5-018B-4252-8295-04E815C4BECF}" type="slidenum">
              <a:rPr lang="en-US"/>
              <a:pPr>
                <a:defRPr/>
              </a:pPr>
              <a:t>‹#›</a:t>
            </a:fld>
            <a:endParaRPr lang="en-US" dirty="0"/>
          </a:p>
        </p:txBody>
      </p:sp>
    </p:spTree>
    <p:extLst>
      <p:ext uri="{BB962C8B-B14F-4D97-AF65-F5344CB8AC3E}">
        <p14:creationId xmlns:p14="http://schemas.microsoft.com/office/powerpoint/2010/main" val="134805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smtClean="0"/>
              <a:t>2/10/2016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Cyber Team - PA PUC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DE8D2B-F3AF-4D64-8107-5FB8DCFE615B}" type="slidenum">
              <a:rPr lang="en-US"/>
              <a:pPr>
                <a:defRPr/>
              </a:pPr>
              <a:t>‹#›</a:t>
            </a:fld>
            <a:endParaRPr lang="en-US" dirty="0"/>
          </a:p>
        </p:txBody>
      </p:sp>
    </p:spTree>
    <p:extLst>
      <p:ext uri="{BB962C8B-B14F-4D97-AF65-F5344CB8AC3E}">
        <p14:creationId xmlns:p14="http://schemas.microsoft.com/office/powerpoint/2010/main" val="60295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2/10/2016</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Cyber Team - PA PUC</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DF33082-95BF-45C7-B474-459B42458DA7}" type="slidenum">
              <a:rPr lang="en-US"/>
              <a:pPr>
                <a:defRPr/>
              </a:pPr>
              <a:t>‹#›</a:t>
            </a:fld>
            <a:endParaRPr lang="en-US" dirty="0"/>
          </a:p>
        </p:txBody>
      </p:sp>
    </p:spTree>
    <p:extLst>
      <p:ext uri="{BB962C8B-B14F-4D97-AF65-F5344CB8AC3E}">
        <p14:creationId xmlns:p14="http://schemas.microsoft.com/office/powerpoint/2010/main" val="249301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smtClean="0"/>
              <a:t>2/10/2016</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Cyber Team - PA PUC</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CF565CC-441C-48E4-824F-85AC45C475DF}" type="slidenum">
              <a:rPr lang="en-US"/>
              <a:pPr>
                <a:defRPr/>
              </a:pPr>
              <a:t>‹#›</a:t>
            </a:fld>
            <a:endParaRPr lang="en-US" dirty="0"/>
          </a:p>
        </p:txBody>
      </p:sp>
    </p:spTree>
    <p:extLst>
      <p:ext uri="{BB962C8B-B14F-4D97-AF65-F5344CB8AC3E}">
        <p14:creationId xmlns:p14="http://schemas.microsoft.com/office/powerpoint/2010/main" val="180228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smtClean="0"/>
              <a:t>2/10/2016</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Cyber Team - PA PUC</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15E815-10A6-41D8-A6A4-81C55CD9E844}" type="slidenum">
              <a:rPr lang="en-US"/>
              <a:pPr>
                <a:defRPr/>
              </a:pPr>
              <a:t>‹#›</a:t>
            </a:fld>
            <a:endParaRPr lang="en-US" dirty="0"/>
          </a:p>
        </p:txBody>
      </p:sp>
    </p:spTree>
    <p:extLst>
      <p:ext uri="{BB962C8B-B14F-4D97-AF65-F5344CB8AC3E}">
        <p14:creationId xmlns:p14="http://schemas.microsoft.com/office/powerpoint/2010/main" val="125038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smtClean="0"/>
              <a:t>2/10/2016</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Cyber Team - PA PUC</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CB40ECD-4369-45CC-9BC7-4C960C8EE001}" type="slidenum">
              <a:rPr lang="en-US"/>
              <a:pPr>
                <a:defRPr/>
              </a:pPr>
              <a:t>‹#›</a:t>
            </a:fld>
            <a:endParaRPr lang="en-US" dirty="0"/>
          </a:p>
        </p:txBody>
      </p:sp>
    </p:spTree>
    <p:extLst>
      <p:ext uri="{BB962C8B-B14F-4D97-AF65-F5344CB8AC3E}">
        <p14:creationId xmlns:p14="http://schemas.microsoft.com/office/powerpoint/2010/main" val="255138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2/10/2016</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Cyber Team - PA PUC</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181168-3B04-4B9D-8CE2-CE61EC37955F}" type="slidenum">
              <a:rPr lang="en-US"/>
              <a:pPr>
                <a:defRPr/>
              </a:pPr>
              <a:t>‹#›</a:t>
            </a:fld>
            <a:endParaRPr lang="en-US" dirty="0"/>
          </a:p>
        </p:txBody>
      </p:sp>
    </p:spTree>
    <p:extLst>
      <p:ext uri="{BB962C8B-B14F-4D97-AF65-F5344CB8AC3E}">
        <p14:creationId xmlns:p14="http://schemas.microsoft.com/office/powerpoint/2010/main" val="197808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2/10/2016</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Cyber Team - PA PUC</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A65ADF5-A761-414C-8B7F-41DE5074A863}" type="slidenum">
              <a:rPr lang="en-US"/>
              <a:pPr>
                <a:defRPr/>
              </a:pPr>
              <a:t>‹#›</a:t>
            </a:fld>
            <a:endParaRPr lang="en-US" dirty="0"/>
          </a:p>
        </p:txBody>
      </p:sp>
    </p:spTree>
    <p:extLst>
      <p:ext uri="{BB962C8B-B14F-4D97-AF65-F5344CB8AC3E}">
        <p14:creationId xmlns:p14="http://schemas.microsoft.com/office/powerpoint/2010/main" val="4012971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defRPr>
            </a:lvl1pPr>
          </a:lstStyle>
          <a:p>
            <a:pPr>
              <a:defRPr/>
            </a:pPr>
            <a:r>
              <a:rPr lang="en-US" dirty="0" smtClean="0"/>
              <a:t>2/10/2016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smtClean="0"/>
              <a:t>Cyber Team - PA PUC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pPr>
              <a:defRPr/>
            </a:pPr>
            <a:fld id="{D9EED1B6-0CD2-4DF2-A0EE-E560694734C7}"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uc.pa.gov/general/pdf/cybersecurity/Cybersecurity_Best_Practices_Booklet.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whitehouse.gov/the-press-office/2013/02/12/executive-order-improving-critical-infrastructure-cybersecur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ransition.fcc.gov/pshs/advisory/csric4/CSRIC_IV_WG4_Final_Report_031815.pdf" TargetMode="External"/><Relationship Id="rId5" Type="http://schemas.openxmlformats.org/officeDocument/2006/relationships/hyperlink" Target="http://www.verizonenterprise.com/verizon-insights-lab/dbir/2016/" TargetMode="External"/><Relationship Id="rId4" Type="http://schemas.openxmlformats.org/officeDocument/2006/relationships/hyperlink" Target="http://www.nist.gov/cyberframework/upload/cybersecurity-framework-021214-final.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GtOzolAopag" TargetMode="Externa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533400"/>
            <a:ext cx="9144000" cy="2209800"/>
          </a:xfrm>
        </p:spPr>
        <p:txBody>
          <a:bodyPr/>
          <a:lstStyle/>
          <a:p>
            <a:pPr eaLnBrk="1" hangingPunct="1"/>
            <a:r>
              <a:rPr lang="en-US" sz="2800" b="1" dirty="0" smtClean="0"/>
              <a:t>Batten </a:t>
            </a:r>
            <a:r>
              <a:rPr lang="en-US" sz="2800" b="1" dirty="0"/>
              <a:t>Down the </a:t>
            </a:r>
            <a:r>
              <a:rPr lang="en-US" sz="2800" b="1" dirty="0" smtClean="0"/>
              <a:t>Hatches:</a:t>
            </a:r>
            <a:br>
              <a:rPr lang="en-US" sz="2800" b="1" dirty="0" smtClean="0"/>
            </a:br>
            <a:r>
              <a:rPr lang="en-US" sz="2800" b="1" dirty="0" smtClean="0"/>
              <a:t>Examining </a:t>
            </a:r>
            <a:r>
              <a:rPr lang="en-US" sz="2800" b="1" dirty="0"/>
              <a:t>the Role of </a:t>
            </a:r>
            <a:r>
              <a:rPr lang="en-US" sz="2800" b="1" dirty="0" smtClean="0"/>
              <a:t>Critical</a:t>
            </a:r>
            <a:br>
              <a:rPr lang="en-US" sz="2800" b="1" dirty="0" smtClean="0"/>
            </a:br>
            <a:r>
              <a:rPr lang="en-US" sz="2800" b="1" dirty="0" smtClean="0"/>
              <a:t>Infrastructure/Cybersecurity</a:t>
            </a:r>
            <a:br>
              <a:rPr lang="en-US" sz="2800" b="1" dirty="0" smtClean="0"/>
            </a:br>
            <a:r>
              <a:rPr lang="en-US" sz="2800" b="1" dirty="0" smtClean="0"/>
              <a:t>in </a:t>
            </a:r>
            <a:r>
              <a:rPr lang="en-US" sz="2800" b="1" dirty="0"/>
              <a:t>Electric </a:t>
            </a:r>
            <a:r>
              <a:rPr lang="en-US" sz="2800" b="1" dirty="0" smtClean="0"/>
              <a:t>Regulation</a:t>
            </a:r>
            <a:r>
              <a:rPr lang="en-US" sz="1200" dirty="0"/>
              <a:t/>
            </a:r>
            <a:br>
              <a:rPr lang="en-US" sz="1200" dirty="0"/>
            </a:br>
            <a:r>
              <a:rPr lang="en-US" sz="1200" dirty="0" smtClean="0"/>
              <a:t/>
            </a:r>
            <a:br>
              <a:rPr lang="en-US" sz="1200" dirty="0" smtClean="0"/>
            </a:br>
            <a:r>
              <a:rPr lang="en-US" altLang="en-US" sz="2400" dirty="0">
                <a:cs typeface="Arial" charset="0"/>
              </a:rPr>
              <a:t>National Conference of Regulatory Attorneys</a:t>
            </a:r>
            <a:endParaRPr lang="en-US" altLang="en-US" sz="2400" dirty="0" smtClean="0">
              <a:cs typeface="Arial" charset="0"/>
            </a:endParaRPr>
          </a:p>
        </p:txBody>
      </p:sp>
      <p:sp>
        <p:nvSpPr>
          <p:cNvPr id="2052"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200" dirty="0" smtClean="0">
                <a:solidFill>
                  <a:srgbClr val="FFFFFF"/>
                </a:solidFill>
                <a:latin typeface="Arial" charset="0"/>
              </a:rPr>
              <a:t>June 2016</a:t>
            </a:r>
            <a:endParaRPr lang="en-US" altLang="en-US" sz="1200" dirty="0">
              <a:solidFill>
                <a:srgbClr val="FFFFFF"/>
              </a:solidFill>
              <a:latin typeface="Arial" charset="0"/>
            </a:endParaRPr>
          </a:p>
        </p:txBody>
      </p:sp>
      <p:sp>
        <p:nvSpPr>
          <p:cNvPr id="205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6D40718B-831E-4F47-ABAB-702E60867A24}" type="slidenum">
              <a:rPr lang="en-US" altLang="en-US" sz="1200" smtClean="0">
                <a:solidFill>
                  <a:srgbClr val="FFFFFF"/>
                </a:solidFill>
              </a:rPr>
              <a:pPr eaLnBrk="1" hangingPunct="1">
                <a:spcBef>
                  <a:spcPct val="0"/>
                </a:spcBef>
                <a:buFontTx/>
                <a:buNone/>
              </a:pPr>
              <a:t>1</a:t>
            </a:fld>
            <a:endParaRPr lang="en-US" altLang="en-US" sz="1200" dirty="0" smtClean="0">
              <a:solidFill>
                <a:srgbClr val="FFFFFF"/>
              </a:solidFill>
            </a:endParaRPr>
          </a:p>
        </p:txBody>
      </p:sp>
      <p:pic>
        <p:nvPicPr>
          <p:cNvPr id="205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53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5181600"/>
            <a:ext cx="9144000" cy="1107996"/>
          </a:xfrm>
          <a:prstGeom prst="rect">
            <a:avLst/>
          </a:prstGeom>
          <a:noFill/>
        </p:spPr>
        <p:txBody>
          <a:bodyPr wrap="square" rtlCol="0">
            <a:spAutoFit/>
          </a:bodyPr>
          <a:lstStyle/>
          <a:p>
            <a:pPr algn="ctr"/>
            <a:r>
              <a:rPr lang="en-US" sz="2200" dirty="0" smtClean="0"/>
              <a:t>Mary Beth O’Hara Osborne</a:t>
            </a:r>
          </a:p>
          <a:p>
            <a:pPr algn="ctr"/>
            <a:r>
              <a:rPr lang="en-US" sz="2200" dirty="0" smtClean="0"/>
              <a:t>Director of Regulatory Affairs</a:t>
            </a:r>
          </a:p>
          <a:p>
            <a:pPr algn="ctr"/>
            <a:r>
              <a:rPr lang="en-US" sz="2200" dirty="0" smtClean="0"/>
              <a:t>Pennsylvania Public Utility Commission</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Cyber Events: </a:t>
            </a:r>
            <a:br>
              <a:rPr lang="en-US" altLang="en-US" b="1" dirty="0" smtClean="0">
                <a:solidFill>
                  <a:srgbClr val="FFFFFF"/>
                </a:solidFill>
                <a:cs typeface="Arial" charset="0"/>
              </a:rPr>
            </a:br>
            <a:r>
              <a:rPr lang="en-US" altLang="en-US" b="1" dirty="0" smtClean="0">
                <a:solidFill>
                  <a:srgbClr val="FFFFFF"/>
                </a:solidFill>
                <a:cs typeface="Arial" charset="0"/>
              </a:rPr>
              <a:t>State Government</a:t>
            </a:r>
            <a:endParaRPr lang="en-US" altLang="en-US" sz="3200" dirty="0" smtClean="0"/>
          </a:p>
        </p:txBody>
      </p:sp>
      <p:sp>
        <p:nvSpPr>
          <p:cNvPr id="3075" name="Content Placeholder 2"/>
          <p:cNvSpPr>
            <a:spLocks noGrp="1"/>
          </p:cNvSpPr>
          <p:nvPr>
            <p:ph idx="1"/>
          </p:nvPr>
        </p:nvSpPr>
        <p:spPr>
          <a:xfrm>
            <a:off x="457200" y="1600200"/>
            <a:ext cx="8229600" cy="4525962"/>
          </a:xfrm>
        </p:spPr>
        <p:txBody>
          <a:bodyPr/>
          <a:lstStyle/>
          <a:p>
            <a:pPr lvl="0"/>
            <a:r>
              <a:rPr lang="en-US" altLang="en-US" sz="2300" u="sng" dirty="0" smtClean="0">
                <a:solidFill>
                  <a:prstClr val="white"/>
                </a:solidFill>
              </a:rPr>
              <a:t>August 2014</a:t>
            </a:r>
            <a:r>
              <a:rPr lang="en-US" altLang="en-US" sz="2300" dirty="0" smtClean="0">
                <a:solidFill>
                  <a:prstClr val="white"/>
                </a:solidFill>
              </a:rPr>
              <a:t> – “Hacktivism” group Anonymous, following fatal police shooting in Ferguson, Mo., released </a:t>
            </a:r>
            <a:r>
              <a:rPr lang="en-US" altLang="en-US" sz="2300" dirty="0" smtClean="0">
                <a:solidFill>
                  <a:srgbClr val="FFC000"/>
                </a:solidFill>
              </a:rPr>
              <a:t>St. Louis County Police</a:t>
            </a:r>
            <a:r>
              <a:rPr lang="en-US" altLang="en-US" sz="2300" dirty="0" smtClean="0">
                <a:solidFill>
                  <a:prstClr val="white"/>
                </a:solidFill>
              </a:rPr>
              <a:t> Chief Jon Belmar’s home address, phone number and a photo of his house – in addition to other attacks and phishing campaigns launched against </a:t>
            </a:r>
            <a:r>
              <a:rPr lang="en-US" altLang="en-US" sz="2300" dirty="0" smtClean="0">
                <a:solidFill>
                  <a:srgbClr val="FFC000"/>
                </a:solidFill>
              </a:rPr>
              <a:t>Missouri state government</a:t>
            </a:r>
            <a:r>
              <a:rPr lang="en-US" altLang="en-US" sz="2300" dirty="0" smtClean="0">
                <a:solidFill>
                  <a:prstClr val="white"/>
                </a:solidFill>
              </a:rPr>
              <a:t>, law enforcement and regional government</a:t>
            </a:r>
            <a:endParaRPr lang="en-US" altLang="en-US" sz="1000" dirty="0" smtClean="0">
              <a:solidFill>
                <a:prstClr val="white"/>
              </a:solidFill>
            </a:endParaRPr>
          </a:p>
          <a:p>
            <a:pPr marL="0" lvl="0" indent="0">
              <a:buNone/>
            </a:pPr>
            <a:endParaRPr lang="en-US" altLang="en-US" sz="1000" dirty="0" smtClean="0">
              <a:solidFill>
                <a:prstClr val="white"/>
              </a:solidFill>
            </a:endParaRPr>
          </a:p>
          <a:p>
            <a:r>
              <a:rPr lang="en-US" altLang="en-US" sz="2300" u="sng" dirty="0">
                <a:solidFill>
                  <a:prstClr val="white"/>
                </a:solidFill>
              </a:rPr>
              <a:t>October 2012</a:t>
            </a:r>
            <a:r>
              <a:rPr lang="en-US" altLang="en-US" sz="2300" dirty="0">
                <a:solidFill>
                  <a:prstClr val="white"/>
                </a:solidFill>
              </a:rPr>
              <a:t> – </a:t>
            </a:r>
            <a:r>
              <a:rPr lang="en-US" altLang="en-US" sz="2300" dirty="0">
                <a:solidFill>
                  <a:srgbClr val="FFC000"/>
                </a:solidFill>
              </a:rPr>
              <a:t>South Carolina Department of Revenue </a:t>
            </a:r>
            <a:r>
              <a:rPr lang="en-US" altLang="en-US" sz="2300" dirty="0">
                <a:solidFill>
                  <a:prstClr val="white"/>
                </a:solidFill>
              </a:rPr>
              <a:t>was hacked, exposing 3.6 million Social Security numbers and 387,000 credit and debit card </a:t>
            </a:r>
            <a:r>
              <a:rPr lang="en-US" altLang="en-US" sz="2300" dirty="0" smtClean="0">
                <a:solidFill>
                  <a:prstClr val="white"/>
                </a:solidFill>
              </a:rPr>
              <a:t>numbers</a:t>
            </a:r>
            <a:endParaRPr lang="en-US" altLang="en-US" sz="1000" dirty="0" smtClean="0">
              <a:solidFill>
                <a:prstClr val="white"/>
              </a:solidFill>
            </a:endParaRPr>
          </a:p>
          <a:p>
            <a:pPr marL="0" indent="0">
              <a:buNone/>
            </a:pPr>
            <a:endParaRPr lang="en-US" altLang="en-US" sz="1000" u="sng" dirty="0" smtClean="0">
              <a:solidFill>
                <a:prstClr val="white"/>
              </a:solidFill>
            </a:endParaRPr>
          </a:p>
          <a:p>
            <a:pPr lvl="0"/>
            <a:r>
              <a:rPr lang="en-US" altLang="en-US" sz="2300" u="sng" dirty="0" smtClean="0">
                <a:solidFill>
                  <a:prstClr val="white"/>
                </a:solidFill>
              </a:rPr>
              <a:t>March 2012</a:t>
            </a:r>
            <a:r>
              <a:rPr lang="en-US" altLang="en-US" sz="2300" dirty="0" smtClean="0">
                <a:solidFill>
                  <a:prstClr val="white"/>
                </a:solidFill>
              </a:rPr>
              <a:t> – </a:t>
            </a:r>
            <a:r>
              <a:rPr lang="en-US" altLang="en-US" sz="2300" dirty="0" smtClean="0">
                <a:solidFill>
                  <a:srgbClr val="FFC000"/>
                </a:solidFill>
              </a:rPr>
              <a:t>Utah Department of Health </a:t>
            </a:r>
            <a:r>
              <a:rPr lang="en-US" altLang="en-US" sz="2300" dirty="0" smtClean="0">
                <a:solidFill>
                  <a:prstClr val="white"/>
                </a:solidFill>
              </a:rPr>
              <a:t>experienced a data breach on a Medicaid server exposing the personal information of 780,000 residents</a:t>
            </a:r>
            <a:r>
              <a:rPr lang="en-US" altLang="en-US" sz="2400" dirty="0" smtClean="0">
                <a:solidFill>
                  <a:prstClr val="white"/>
                </a:solidFill>
              </a:rPr>
              <a:t/>
            </a:r>
            <a:br>
              <a:rPr lang="en-US" altLang="en-US" sz="2400" dirty="0" smtClean="0">
                <a:solidFill>
                  <a:prstClr val="white"/>
                </a:solidFill>
              </a:rPr>
            </a:br>
            <a:endParaRPr lang="en-US" altLang="en-US" sz="2400" dirty="0" smtClean="0">
              <a:solidFill>
                <a:prstClr val="white"/>
              </a:solidFill>
            </a:endParaRP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10</a:t>
            </a:fld>
            <a:endParaRPr lang="en-US" altLang="en-US" sz="1200" dirty="0" smtClean="0">
              <a:solidFill>
                <a:srgbClr val="FFFFFF"/>
              </a:solidFill>
            </a:endParaRPr>
          </a:p>
        </p:txBody>
      </p:sp>
    </p:spTree>
    <p:extLst>
      <p:ext uri="{BB962C8B-B14F-4D97-AF65-F5344CB8AC3E}">
        <p14:creationId xmlns:p14="http://schemas.microsoft.com/office/powerpoint/2010/main" val="154977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Recent Cyber Events: 2016</a:t>
            </a:r>
            <a:endParaRPr lang="en-US" altLang="en-US" sz="3200" dirty="0" smtClean="0"/>
          </a:p>
        </p:txBody>
      </p:sp>
      <p:sp>
        <p:nvSpPr>
          <p:cNvPr id="3075" name="Content Placeholder 2"/>
          <p:cNvSpPr>
            <a:spLocks noGrp="1"/>
          </p:cNvSpPr>
          <p:nvPr>
            <p:ph idx="1"/>
          </p:nvPr>
        </p:nvSpPr>
        <p:spPr>
          <a:xfrm>
            <a:off x="457200" y="1371600"/>
            <a:ext cx="8229600" cy="4525962"/>
          </a:xfrm>
        </p:spPr>
        <p:txBody>
          <a:bodyPr/>
          <a:lstStyle/>
          <a:p>
            <a:pPr lvl="0"/>
            <a:r>
              <a:rPr lang="en-US" altLang="en-US" sz="2800" u="sng" dirty="0" smtClean="0">
                <a:solidFill>
                  <a:prstClr val="white"/>
                </a:solidFill>
              </a:rPr>
              <a:t>June</a:t>
            </a:r>
            <a:r>
              <a:rPr lang="en-US" altLang="en-US" sz="2800" dirty="0" smtClean="0">
                <a:solidFill>
                  <a:prstClr val="white"/>
                </a:solidFill>
              </a:rPr>
              <a:t> – Confirmed that two Russian espionage groups hacked into computer system of the </a:t>
            </a:r>
            <a:r>
              <a:rPr lang="en-US" altLang="en-US" sz="2800" dirty="0" smtClean="0">
                <a:solidFill>
                  <a:srgbClr val="FFFF00"/>
                </a:solidFill>
              </a:rPr>
              <a:t>Democratic National Committee (DNC)</a:t>
            </a:r>
            <a:r>
              <a:rPr lang="en-US" altLang="en-US" sz="2800" dirty="0" smtClean="0">
                <a:solidFill>
                  <a:prstClr val="white"/>
                </a:solidFill>
              </a:rPr>
              <a:t> and accessed information about Democratic candidates, Trump</a:t>
            </a:r>
            <a:r>
              <a:rPr lang="en-US" altLang="en-US" sz="1200" dirty="0" smtClean="0">
                <a:solidFill>
                  <a:prstClr val="white"/>
                </a:solidFill>
              </a:rPr>
              <a:t/>
            </a:r>
            <a:br>
              <a:rPr lang="en-US" altLang="en-US" sz="1200" dirty="0" smtClean="0">
                <a:solidFill>
                  <a:prstClr val="white"/>
                </a:solidFill>
              </a:rPr>
            </a:br>
            <a:endParaRPr lang="en-US" altLang="en-US" sz="1200" dirty="0" smtClean="0">
              <a:solidFill>
                <a:prstClr val="white"/>
              </a:solidFill>
            </a:endParaRPr>
          </a:p>
          <a:p>
            <a:pPr lvl="1"/>
            <a:r>
              <a:rPr lang="en-US" altLang="en-US" sz="2400" dirty="0" smtClean="0">
                <a:solidFill>
                  <a:prstClr val="white"/>
                </a:solidFill>
              </a:rPr>
              <a:t>Hackers had access for one year</a:t>
            </a:r>
          </a:p>
          <a:p>
            <a:pPr lvl="1"/>
            <a:r>
              <a:rPr lang="en-US" altLang="en-US" sz="2400" dirty="0" smtClean="0">
                <a:solidFill>
                  <a:prstClr val="white"/>
                </a:solidFill>
              </a:rPr>
              <a:t>Fortunately, no personal, financial or donor information was accessed or taken</a:t>
            </a:r>
            <a:r>
              <a:rPr lang="en-US" altLang="en-US" sz="1600" dirty="0" smtClean="0">
                <a:solidFill>
                  <a:prstClr val="white"/>
                </a:solidFill>
              </a:rPr>
              <a:t/>
            </a:r>
            <a:br>
              <a:rPr lang="en-US" altLang="en-US" sz="1600" dirty="0" smtClean="0">
                <a:solidFill>
                  <a:prstClr val="white"/>
                </a:solidFill>
              </a:rPr>
            </a:br>
            <a:endParaRPr lang="en-US" altLang="en-US" sz="1600" dirty="0" smtClean="0">
              <a:solidFill>
                <a:prstClr val="white"/>
              </a:solidFill>
            </a:endParaRP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11</a:t>
            </a:fld>
            <a:endParaRPr lang="en-US" altLang="en-US" sz="1200" dirty="0" smtClean="0">
              <a:solidFill>
                <a:srgbClr val="FFFFFF"/>
              </a:solidFill>
            </a:endParaRPr>
          </a:p>
        </p:txBody>
      </p:sp>
      <p:pic>
        <p:nvPicPr>
          <p:cNvPr id="1026" name="Picture 2" descr="http://images.huffingtonpost.com/2016-05-09-1462829826-8984169-Democratsnewlogo01.jpg"/>
          <p:cNvPicPr>
            <a:picLocks noChangeAspect="1" noChangeArrowheads="1"/>
          </p:cNvPicPr>
          <p:nvPr/>
        </p:nvPicPr>
        <p:blipFill rotWithShape="1">
          <a:blip r:embed="rId2">
            <a:extLst>
              <a:ext uri="{28A0092B-C50C-407E-A947-70E740481C1C}">
                <a14:useLocalDpi xmlns:a14="http://schemas.microsoft.com/office/drawing/2010/main" val="0"/>
              </a:ext>
            </a:extLst>
          </a:blip>
          <a:srcRect l="22276" t="4925" r="21427" b="5103"/>
          <a:stretch/>
        </p:blipFill>
        <p:spPr bwMode="auto">
          <a:xfrm>
            <a:off x="5638800" y="4437908"/>
            <a:ext cx="2044436" cy="1960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674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Recent Cyber Events: 2015</a:t>
            </a:r>
            <a:endParaRPr lang="en-US" altLang="en-US" sz="3200" dirty="0" smtClean="0"/>
          </a:p>
        </p:txBody>
      </p:sp>
      <p:sp>
        <p:nvSpPr>
          <p:cNvPr id="3075" name="Content Placeholder 2"/>
          <p:cNvSpPr>
            <a:spLocks noGrp="1"/>
          </p:cNvSpPr>
          <p:nvPr>
            <p:ph idx="1"/>
          </p:nvPr>
        </p:nvSpPr>
        <p:spPr>
          <a:xfrm>
            <a:off x="457200" y="1371600"/>
            <a:ext cx="8229600" cy="4525962"/>
          </a:xfrm>
        </p:spPr>
        <p:txBody>
          <a:bodyPr/>
          <a:lstStyle/>
          <a:p>
            <a:pPr lvl="0"/>
            <a:r>
              <a:rPr lang="en-US" altLang="en-US" sz="2800" u="sng" dirty="0" smtClean="0">
                <a:solidFill>
                  <a:prstClr val="white"/>
                </a:solidFill>
              </a:rPr>
              <a:t>December</a:t>
            </a:r>
            <a:r>
              <a:rPr lang="en-US" altLang="en-US" sz="2800" dirty="0" smtClean="0">
                <a:solidFill>
                  <a:prstClr val="white"/>
                </a:solidFill>
              </a:rPr>
              <a:t> – </a:t>
            </a:r>
            <a:r>
              <a:rPr lang="en-US" altLang="en-US" sz="2800" b="1" dirty="0" smtClean="0">
                <a:solidFill>
                  <a:srgbClr val="FFFF00"/>
                </a:solidFill>
              </a:rPr>
              <a:t>Ukraine</a:t>
            </a:r>
            <a:r>
              <a:rPr lang="en-US" altLang="en-US" sz="2800" dirty="0" smtClean="0">
                <a:solidFill>
                  <a:srgbClr val="FFFF00"/>
                </a:solidFill>
              </a:rPr>
              <a:t> </a:t>
            </a:r>
            <a:r>
              <a:rPr lang="en-US" altLang="en-US" sz="2800" dirty="0" smtClean="0">
                <a:solidFill>
                  <a:prstClr val="white"/>
                </a:solidFill>
              </a:rPr>
              <a:t>experiences a power loss of 80,000 customers for several hours – attributed to a cyber-attack utilizing malicious code</a:t>
            </a:r>
            <a:r>
              <a:rPr lang="en-US" altLang="en-US" sz="2000" dirty="0" smtClean="0">
                <a:solidFill>
                  <a:prstClr val="white"/>
                </a:solidFill>
              </a:rPr>
              <a:t/>
            </a:r>
            <a:br>
              <a:rPr lang="en-US" altLang="en-US" sz="2000" dirty="0" smtClean="0">
                <a:solidFill>
                  <a:prstClr val="white"/>
                </a:solidFill>
              </a:rPr>
            </a:br>
            <a:endParaRPr lang="en-US" altLang="en-US" sz="2000" dirty="0" smtClean="0">
              <a:solidFill>
                <a:prstClr val="white"/>
              </a:solidFill>
            </a:endParaRPr>
          </a:p>
          <a:p>
            <a:pPr lvl="0"/>
            <a:r>
              <a:rPr lang="en-US" altLang="en-US" sz="2800" u="sng" dirty="0" smtClean="0">
                <a:solidFill>
                  <a:prstClr val="white"/>
                </a:solidFill>
              </a:rPr>
              <a:t>October</a:t>
            </a:r>
            <a:r>
              <a:rPr lang="en-US" altLang="en-US" sz="2800" dirty="0" smtClean="0">
                <a:solidFill>
                  <a:prstClr val="white"/>
                </a:solidFill>
              </a:rPr>
              <a:t> – Cyber-attack on </a:t>
            </a:r>
            <a:r>
              <a:rPr lang="en-US" altLang="en-US" sz="2800" b="1" dirty="0" err="1" smtClean="0">
                <a:solidFill>
                  <a:srgbClr val="FFFF00"/>
                </a:solidFill>
              </a:rPr>
              <a:t>Experion</a:t>
            </a:r>
            <a:r>
              <a:rPr lang="en-US" altLang="en-US" sz="2800" dirty="0" smtClean="0">
                <a:solidFill>
                  <a:prstClr val="white"/>
                </a:solidFill>
              </a:rPr>
              <a:t>, compromising personal data of up to 15 million T-Mobile customers</a:t>
            </a:r>
          </a:p>
          <a:p>
            <a:pPr lvl="0"/>
            <a:endParaRPr lang="en-US" altLang="en-US" sz="2800" dirty="0" smtClean="0">
              <a:solidFill>
                <a:prstClr val="white"/>
              </a:solidFill>
            </a:endParaRPr>
          </a:p>
          <a:p>
            <a:pPr lvl="0"/>
            <a:r>
              <a:rPr lang="en-US" altLang="en-US" sz="2800" u="sng" dirty="0" smtClean="0">
                <a:solidFill>
                  <a:prstClr val="white"/>
                </a:solidFill>
              </a:rPr>
              <a:t>July</a:t>
            </a:r>
            <a:r>
              <a:rPr lang="en-US" altLang="en-US" sz="2800" dirty="0" smtClean="0">
                <a:solidFill>
                  <a:prstClr val="white"/>
                </a:solidFill>
              </a:rPr>
              <a:t> – </a:t>
            </a:r>
            <a:r>
              <a:rPr lang="en-US" altLang="en-US" sz="2800" b="1" dirty="0" smtClean="0">
                <a:solidFill>
                  <a:srgbClr val="FFFF00"/>
                </a:solidFill>
              </a:rPr>
              <a:t>Ashley Madison</a:t>
            </a:r>
            <a:r>
              <a:rPr lang="en-US" altLang="en-US" sz="2800" dirty="0" smtClean="0">
                <a:solidFill>
                  <a:srgbClr val="FFFF00"/>
                </a:solidFill>
              </a:rPr>
              <a:t> </a:t>
            </a:r>
            <a:r>
              <a:rPr lang="en-US" altLang="en-US" sz="2800" dirty="0" smtClean="0">
                <a:solidFill>
                  <a:prstClr val="white"/>
                </a:solidFill>
              </a:rPr>
              <a:t>was the victim of a high-profile compromise that exposed 100 GB of stolen (very personal) data</a:t>
            </a:r>
            <a:r>
              <a:rPr lang="en-US" altLang="en-US" sz="2000" dirty="0" smtClean="0">
                <a:solidFill>
                  <a:prstClr val="white"/>
                </a:solidFill>
              </a:rPr>
              <a:t/>
            </a:r>
            <a:br>
              <a:rPr lang="en-US" altLang="en-US" sz="2000" dirty="0" smtClean="0">
                <a:solidFill>
                  <a:prstClr val="white"/>
                </a:solidFill>
              </a:rPr>
            </a:br>
            <a:endParaRPr lang="en-US" altLang="en-US" sz="2000" dirty="0" smtClean="0">
              <a:solidFill>
                <a:prstClr val="white"/>
              </a:solidFill>
            </a:endParaRP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12</a:t>
            </a:fld>
            <a:endParaRPr lang="en-US" altLang="en-US" sz="1200" dirty="0" smtClean="0">
              <a:solidFill>
                <a:srgbClr val="FFFFFF"/>
              </a:solidFill>
            </a:endParaRPr>
          </a:p>
        </p:txBody>
      </p:sp>
    </p:spTree>
    <p:extLst>
      <p:ext uri="{BB962C8B-B14F-4D97-AF65-F5344CB8AC3E}">
        <p14:creationId xmlns:p14="http://schemas.microsoft.com/office/powerpoint/2010/main" val="2573465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Recent Cyber Events: 2015</a:t>
            </a:r>
            <a:endParaRPr lang="en-US" altLang="en-US" sz="3200" dirty="0" smtClean="0"/>
          </a:p>
        </p:txBody>
      </p:sp>
      <p:sp>
        <p:nvSpPr>
          <p:cNvPr id="3075" name="Content Placeholder 2"/>
          <p:cNvSpPr>
            <a:spLocks noGrp="1"/>
          </p:cNvSpPr>
          <p:nvPr>
            <p:ph idx="1"/>
          </p:nvPr>
        </p:nvSpPr>
        <p:spPr>
          <a:xfrm>
            <a:off x="457200" y="1371600"/>
            <a:ext cx="8229600" cy="4525962"/>
          </a:xfrm>
        </p:spPr>
        <p:txBody>
          <a:bodyPr/>
          <a:lstStyle/>
          <a:p>
            <a:r>
              <a:rPr lang="en-US" altLang="en-US" sz="2800" u="sng" dirty="0">
                <a:solidFill>
                  <a:prstClr val="white"/>
                </a:solidFill>
              </a:rPr>
              <a:t>June</a:t>
            </a:r>
            <a:r>
              <a:rPr lang="en-US" altLang="en-US" sz="2800" dirty="0">
                <a:solidFill>
                  <a:prstClr val="white"/>
                </a:solidFill>
              </a:rPr>
              <a:t> – </a:t>
            </a:r>
            <a:r>
              <a:rPr lang="en-US" altLang="en-US" sz="2800" b="1" dirty="0">
                <a:solidFill>
                  <a:srgbClr val="FFFF00"/>
                </a:solidFill>
              </a:rPr>
              <a:t>U.S. Office of Personnel Management (OPM) </a:t>
            </a:r>
            <a:r>
              <a:rPr lang="en-US" altLang="en-US" sz="2800" dirty="0">
                <a:solidFill>
                  <a:prstClr val="white"/>
                </a:solidFill>
              </a:rPr>
              <a:t>experiences a compromise of more than 21 million personnel records, including detailed information of intelligence </a:t>
            </a:r>
            <a:r>
              <a:rPr lang="en-US" altLang="en-US" sz="2800" dirty="0" smtClean="0">
                <a:solidFill>
                  <a:prstClr val="white"/>
                </a:solidFill>
              </a:rPr>
              <a:t>personnel</a:t>
            </a:r>
            <a:r>
              <a:rPr lang="en-US" altLang="en-US" sz="2000" dirty="0" smtClean="0">
                <a:solidFill>
                  <a:prstClr val="white"/>
                </a:solidFill>
              </a:rPr>
              <a:t/>
            </a:r>
            <a:br>
              <a:rPr lang="en-US" altLang="en-US" sz="2000" dirty="0" smtClean="0">
                <a:solidFill>
                  <a:prstClr val="white"/>
                </a:solidFill>
              </a:rPr>
            </a:br>
            <a:endParaRPr lang="en-US" altLang="en-US" sz="2000" dirty="0" smtClean="0">
              <a:solidFill>
                <a:prstClr val="white"/>
              </a:solidFill>
            </a:endParaRPr>
          </a:p>
          <a:p>
            <a:pPr lvl="0"/>
            <a:r>
              <a:rPr lang="en-US" altLang="en-US" sz="2800" u="sng" dirty="0" smtClean="0">
                <a:solidFill>
                  <a:prstClr val="white"/>
                </a:solidFill>
              </a:rPr>
              <a:t>March</a:t>
            </a:r>
            <a:r>
              <a:rPr lang="en-US" altLang="en-US" sz="2800" dirty="0" smtClean="0">
                <a:solidFill>
                  <a:prstClr val="white"/>
                </a:solidFill>
              </a:rPr>
              <a:t> – Cyber-attack on </a:t>
            </a:r>
            <a:r>
              <a:rPr lang="en-US" altLang="en-US" sz="2800" b="1" dirty="0" err="1" smtClean="0">
                <a:solidFill>
                  <a:srgbClr val="FFFF00"/>
                </a:solidFill>
              </a:rPr>
              <a:t>Premera</a:t>
            </a:r>
            <a:r>
              <a:rPr lang="en-US" altLang="en-US" sz="2800" dirty="0" smtClean="0">
                <a:solidFill>
                  <a:prstClr val="white"/>
                </a:solidFill>
              </a:rPr>
              <a:t> (Blue Cross health insurance member company), compromising data of 11 million people </a:t>
            </a:r>
            <a:r>
              <a:rPr lang="en-US" altLang="en-US" sz="2000" dirty="0" smtClean="0">
                <a:solidFill>
                  <a:prstClr val="white"/>
                </a:solidFill>
              </a:rPr>
              <a:t/>
            </a:r>
            <a:br>
              <a:rPr lang="en-US" altLang="en-US" sz="2000" dirty="0" smtClean="0">
                <a:solidFill>
                  <a:prstClr val="white"/>
                </a:solidFill>
              </a:rPr>
            </a:br>
            <a:endParaRPr lang="en-US" altLang="en-US" sz="2000" dirty="0" smtClean="0">
              <a:solidFill>
                <a:prstClr val="white"/>
              </a:solidFill>
            </a:endParaRPr>
          </a:p>
          <a:p>
            <a:r>
              <a:rPr lang="en-US" altLang="en-US" sz="2800" u="sng" dirty="0" smtClean="0">
                <a:solidFill>
                  <a:prstClr val="white"/>
                </a:solidFill>
              </a:rPr>
              <a:t>February</a:t>
            </a:r>
            <a:r>
              <a:rPr lang="en-US" altLang="en-US" sz="2800" dirty="0" smtClean="0">
                <a:solidFill>
                  <a:prstClr val="white"/>
                </a:solidFill>
              </a:rPr>
              <a:t> – </a:t>
            </a:r>
            <a:r>
              <a:rPr lang="en-US" altLang="en-US" sz="2800" b="1" dirty="0" smtClean="0">
                <a:solidFill>
                  <a:srgbClr val="FFFF00"/>
                </a:solidFill>
              </a:rPr>
              <a:t>Anthem</a:t>
            </a:r>
            <a:r>
              <a:rPr lang="en-US" altLang="en-US" sz="2800" b="1" dirty="0" smtClean="0"/>
              <a:t> </a:t>
            </a:r>
            <a:r>
              <a:rPr lang="en-US" altLang="en-US" sz="2800" dirty="0" smtClean="0"/>
              <a:t>(another Blue Cross company) victim of data breach impacting 80 million people</a:t>
            </a:r>
            <a:endParaRPr lang="en-US" altLang="en-US" sz="2800" dirty="0">
              <a:solidFill>
                <a:prstClr val="white"/>
              </a:solidFill>
            </a:endParaRP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13</a:t>
            </a:fld>
            <a:endParaRPr lang="en-US" altLang="en-US" sz="1200" dirty="0" smtClean="0">
              <a:solidFill>
                <a:srgbClr val="FFFFFF"/>
              </a:solidFill>
            </a:endParaRPr>
          </a:p>
        </p:txBody>
      </p:sp>
    </p:spTree>
    <p:extLst>
      <p:ext uri="{BB962C8B-B14F-4D97-AF65-F5344CB8AC3E}">
        <p14:creationId xmlns:p14="http://schemas.microsoft.com/office/powerpoint/2010/main" val="1146237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609600"/>
            <a:ext cx="8699310" cy="1143000"/>
          </a:xfrm>
        </p:spPr>
        <p:txBody>
          <a:bodyPr/>
          <a:lstStyle/>
          <a:p>
            <a:r>
              <a:rPr lang="en-US" altLang="en-US" b="1" dirty="0" smtClean="0">
                <a:solidFill>
                  <a:srgbClr val="FFFFFF"/>
                </a:solidFill>
                <a:cs typeface="Arial" charset="0"/>
              </a:rPr>
              <a:t>Regulatory Responsibilities:</a:t>
            </a:r>
            <a:br>
              <a:rPr lang="en-US" altLang="en-US" b="1" dirty="0" smtClean="0">
                <a:solidFill>
                  <a:srgbClr val="FFFFFF"/>
                </a:solidFill>
                <a:cs typeface="Arial" charset="0"/>
              </a:rPr>
            </a:br>
            <a:r>
              <a:rPr lang="en-US" altLang="en-US" sz="3200" b="1" dirty="0">
                <a:solidFill>
                  <a:srgbClr val="FFFFFF"/>
                </a:solidFill>
                <a:cs typeface="Arial" charset="0"/>
              </a:rPr>
              <a:t>Why do Public Utility Commissioners have a role?</a:t>
            </a:r>
            <a:endParaRPr lang="en-US" altLang="en-US" sz="3200" dirty="0" smtClean="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14</a:t>
            </a:fld>
            <a:endParaRPr lang="en-US" altLang="en-US" sz="1200" dirty="0" smtClean="0">
              <a:solidFill>
                <a:srgbClr val="FFFFF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1310" y="2209800"/>
            <a:ext cx="5486400"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8276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Regulatory Responsibilities</a:t>
            </a:r>
            <a:endParaRPr lang="en-US" altLang="en-US" sz="3200" dirty="0" smtClean="0"/>
          </a:p>
        </p:txBody>
      </p:sp>
      <p:sp>
        <p:nvSpPr>
          <p:cNvPr id="3075" name="Content Placeholder 2"/>
          <p:cNvSpPr>
            <a:spLocks noGrp="1"/>
          </p:cNvSpPr>
          <p:nvPr>
            <p:ph idx="1"/>
          </p:nvPr>
        </p:nvSpPr>
        <p:spPr>
          <a:xfrm>
            <a:off x="457200" y="1600200"/>
            <a:ext cx="8229600" cy="4525962"/>
          </a:xfrm>
        </p:spPr>
        <p:txBody>
          <a:bodyPr/>
          <a:lstStyle/>
          <a:p>
            <a:r>
              <a:rPr lang="en-US" altLang="en-US" sz="2800" dirty="0" smtClean="0"/>
              <a:t>Mission statement: </a:t>
            </a:r>
            <a:endParaRPr lang="en-US" altLang="en-US" sz="1600" dirty="0" smtClean="0"/>
          </a:p>
          <a:p>
            <a:pPr marL="0" indent="0">
              <a:buNone/>
            </a:pPr>
            <a:endParaRPr lang="en-US" altLang="en-US" sz="1600" dirty="0" smtClean="0"/>
          </a:p>
          <a:p>
            <a:pPr marL="0" indent="0" algn="ctr">
              <a:buNone/>
            </a:pPr>
            <a:r>
              <a:rPr lang="en-US" sz="2200" i="1" dirty="0" smtClean="0"/>
              <a:t>The </a:t>
            </a:r>
            <a:r>
              <a:rPr lang="en-US" sz="2200" i="1" dirty="0"/>
              <a:t>Pennsylvania Public Utility Commission balances the needs of consumers and utilities; ensures safe and reliable utility service at reasonable rates; protects the public interest; educates consumers to make independent and  informed utility choices; furthers economic development; and fosters new technologies and competitive markets in an environmentally sound manner</a:t>
            </a:r>
            <a:r>
              <a:rPr lang="en-US" sz="2200" i="1" dirty="0" smtClean="0"/>
              <a:t>.</a:t>
            </a:r>
            <a:r>
              <a:rPr lang="en-US" sz="2200" dirty="0" smtClean="0"/>
              <a:t/>
            </a:r>
            <a:br>
              <a:rPr lang="en-US" sz="2200" dirty="0" smtClean="0"/>
            </a:br>
            <a:endParaRPr lang="en-US" altLang="en-US" sz="2200" dirty="0" smtClean="0"/>
          </a:p>
          <a:p>
            <a:r>
              <a:rPr lang="en-US" altLang="en-US" sz="2800" dirty="0" smtClean="0"/>
              <a:t>State regulatory, statutory and interagency obligations</a:t>
            </a:r>
            <a:br>
              <a:rPr lang="en-US" altLang="en-US" sz="2800" dirty="0" smtClean="0"/>
            </a:br>
            <a:endParaRPr lang="en-US" altLang="en-US" sz="2800" dirty="0" smtClean="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15</a:t>
            </a:fld>
            <a:endParaRPr lang="en-US" altLang="en-US" sz="1200" dirty="0" smtClean="0">
              <a:solidFill>
                <a:srgbClr val="FFFFFF"/>
              </a:solidFill>
            </a:endParaRPr>
          </a:p>
        </p:txBody>
      </p:sp>
    </p:spTree>
    <p:extLst>
      <p:ext uri="{BB962C8B-B14F-4D97-AF65-F5344CB8AC3E}">
        <p14:creationId xmlns:p14="http://schemas.microsoft.com/office/powerpoint/2010/main" val="2080698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457200"/>
            <a:ext cx="8229600" cy="1143000"/>
          </a:xfrm>
        </p:spPr>
        <p:txBody>
          <a:bodyPr/>
          <a:lstStyle/>
          <a:p>
            <a:r>
              <a:rPr lang="en-US" altLang="en-US" b="1" dirty="0" smtClean="0">
                <a:solidFill>
                  <a:srgbClr val="FFFFFF"/>
                </a:solidFill>
                <a:cs typeface="Arial" charset="0"/>
              </a:rPr>
              <a:t>Regulatory Responsibilities: General</a:t>
            </a:r>
            <a:endParaRPr lang="en-US" altLang="en-US" sz="3200" dirty="0" smtClean="0"/>
          </a:p>
        </p:txBody>
      </p:sp>
      <p:sp>
        <p:nvSpPr>
          <p:cNvPr id="3075" name="Content Placeholder 2"/>
          <p:cNvSpPr>
            <a:spLocks noGrp="1"/>
          </p:cNvSpPr>
          <p:nvPr>
            <p:ph idx="1"/>
          </p:nvPr>
        </p:nvSpPr>
        <p:spPr>
          <a:xfrm>
            <a:off x="533400" y="1905000"/>
            <a:ext cx="8229600" cy="4525962"/>
          </a:xfrm>
        </p:spPr>
        <p:txBody>
          <a:bodyPr/>
          <a:lstStyle/>
          <a:p>
            <a:r>
              <a:rPr lang="en-US" altLang="en-US" sz="2800" dirty="0"/>
              <a:t>66 Pa. C.S. §</a:t>
            </a:r>
            <a:r>
              <a:rPr lang="en-US" sz="2800" dirty="0"/>
              <a:t>§ 501, 504-506 &amp; </a:t>
            </a:r>
            <a:r>
              <a:rPr lang="en-US" altLang="en-US" sz="2800" dirty="0" smtClean="0"/>
              <a:t>1501</a:t>
            </a:r>
            <a:r>
              <a:rPr lang="en-US" altLang="en-US" sz="2400" dirty="0" smtClean="0"/>
              <a:t/>
            </a:r>
            <a:br>
              <a:rPr lang="en-US" altLang="en-US" sz="2400" dirty="0" smtClean="0"/>
            </a:br>
            <a:endParaRPr lang="en-US" altLang="en-US" sz="2400" dirty="0" smtClean="0"/>
          </a:p>
          <a:p>
            <a:r>
              <a:rPr lang="en-US" altLang="en-US" sz="2400" dirty="0" smtClean="0"/>
              <a:t>“</a:t>
            </a:r>
            <a:r>
              <a:rPr lang="en-US" sz="2400" dirty="0"/>
              <a:t>Every public utility shall furnish and maintain </a:t>
            </a:r>
            <a:r>
              <a:rPr lang="en-US" sz="2400" u="sng" dirty="0" smtClean="0"/>
              <a:t>adequate, efficient</a:t>
            </a:r>
            <a:r>
              <a:rPr lang="en-US" sz="2400" u="sng" dirty="0"/>
              <a:t>, safe, and reasonable service</a:t>
            </a:r>
            <a:r>
              <a:rPr lang="en-US" sz="2400" dirty="0"/>
              <a:t> and facilities, </a:t>
            </a:r>
            <a:r>
              <a:rPr lang="en-US" sz="2400" dirty="0" smtClean="0"/>
              <a:t>and shall </a:t>
            </a:r>
            <a:r>
              <a:rPr lang="en-US" sz="2400" dirty="0"/>
              <a:t>make all such repairs, changes, </a:t>
            </a:r>
            <a:r>
              <a:rPr lang="en-US" sz="2400" dirty="0" smtClean="0"/>
              <a:t>alterations, substitutions</a:t>
            </a:r>
            <a:r>
              <a:rPr lang="en-US" sz="2400" dirty="0"/>
              <a:t>, extensions, and improvements in or to </a:t>
            </a:r>
            <a:r>
              <a:rPr lang="en-US" sz="2400" dirty="0" smtClean="0"/>
              <a:t>such service </a:t>
            </a:r>
            <a:r>
              <a:rPr lang="en-US" sz="2400" dirty="0"/>
              <a:t>and facilities as shall be necessary or proper for </a:t>
            </a:r>
            <a:r>
              <a:rPr lang="en-US" sz="2400" dirty="0" smtClean="0"/>
              <a:t>the accommodation</a:t>
            </a:r>
            <a:r>
              <a:rPr lang="en-US" sz="2400" dirty="0"/>
              <a:t>, convenience, and safety of its </a:t>
            </a:r>
            <a:r>
              <a:rPr lang="en-US" sz="2400" dirty="0" smtClean="0"/>
              <a:t>patrons, employees</a:t>
            </a:r>
            <a:r>
              <a:rPr lang="en-US" sz="2400" dirty="0"/>
              <a:t>, and the public. Such service also shall be </a:t>
            </a:r>
            <a:r>
              <a:rPr lang="en-US" sz="2400" u="sng" dirty="0" smtClean="0"/>
              <a:t>reasonably continuous </a:t>
            </a:r>
            <a:r>
              <a:rPr lang="en-US" sz="2400" u="sng" dirty="0"/>
              <a:t>and without unreasonable interruptions or delay.</a:t>
            </a:r>
            <a:endParaRPr lang="en-US" altLang="en-US" sz="2400" u="sng" dirty="0" smtClean="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16</a:t>
            </a:fld>
            <a:endParaRPr lang="en-US" altLang="en-US" sz="1200" dirty="0" smtClean="0">
              <a:solidFill>
                <a:srgbClr val="FFFFFF"/>
              </a:solidFill>
            </a:endParaRPr>
          </a:p>
        </p:txBody>
      </p:sp>
    </p:spTree>
    <p:extLst>
      <p:ext uri="{BB962C8B-B14F-4D97-AF65-F5344CB8AC3E}">
        <p14:creationId xmlns:p14="http://schemas.microsoft.com/office/powerpoint/2010/main" val="3447992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457200"/>
            <a:ext cx="8229600" cy="1143000"/>
          </a:xfrm>
        </p:spPr>
        <p:txBody>
          <a:bodyPr/>
          <a:lstStyle/>
          <a:p>
            <a:r>
              <a:rPr lang="en-US" altLang="en-US" b="1" dirty="0" smtClean="0">
                <a:solidFill>
                  <a:srgbClr val="FFFFFF"/>
                </a:solidFill>
                <a:cs typeface="Arial" charset="0"/>
              </a:rPr>
              <a:t>Regulatory Responsibilities: Preparedness</a:t>
            </a:r>
            <a:endParaRPr lang="en-US" altLang="en-US" sz="3200" dirty="0" smtClean="0"/>
          </a:p>
        </p:txBody>
      </p:sp>
      <p:sp>
        <p:nvSpPr>
          <p:cNvPr id="3075" name="Content Placeholder 2"/>
          <p:cNvSpPr>
            <a:spLocks noGrp="1"/>
          </p:cNvSpPr>
          <p:nvPr>
            <p:ph idx="1"/>
          </p:nvPr>
        </p:nvSpPr>
        <p:spPr>
          <a:xfrm>
            <a:off x="457200" y="2209800"/>
            <a:ext cx="8229600" cy="4525962"/>
          </a:xfrm>
        </p:spPr>
        <p:txBody>
          <a:bodyPr/>
          <a:lstStyle/>
          <a:p>
            <a:r>
              <a:rPr lang="en-US" altLang="en-US" sz="2800" dirty="0" smtClean="0"/>
              <a:t>52 Pa. Code §§101.1-101.7</a:t>
            </a:r>
          </a:p>
          <a:p>
            <a:pPr lvl="1"/>
            <a:r>
              <a:rPr lang="en-US" altLang="en-US" sz="2400" dirty="0" smtClean="0"/>
              <a:t>Addresses public utility preparedness through self-certification</a:t>
            </a:r>
          </a:p>
          <a:p>
            <a:pPr lvl="1"/>
            <a:r>
              <a:rPr lang="en-US" altLang="en-US" sz="2400" dirty="0" smtClean="0"/>
              <a:t>Established in 2005 covering cyber and physical security, emergency response and business continuity plans</a:t>
            </a:r>
          </a:p>
          <a:p>
            <a:pPr lvl="1"/>
            <a:r>
              <a:rPr lang="en-US" altLang="en-US" sz="2400" dirty="0" smtClean="0"/>
              <a:t>At </a:t>
            </a:r>
            <a:r>
              <a:rPr lang="en-US" altLang="en-US" sz="2400" dirty="0"/>
              <a:t>minimum, all jurisdictional utilities must have a documented, updated and annually tested cybersecurity plan</a:t>
            </a:r>
          </a:p>
          <a:p>
            <a:pPr lvl="1"/>
            <a:endParaRPr lang="en-US" altLang="en-US" sz="2400" dirty="0" smtClean="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17</a:t>
            </a:fld>
            <a:endParaRPr lang="en-US" altLang="en-US" sz="1200" dirty="0" smtClean="0">
              <a:solidFill>
                <a:srgbClr val="FFFFFF"/>
              </a:solidFill>
            </a:endParaRPr>
          </a:p>
        </p:txBody>
      </p:sp>
    </p:spTree>
    <p:extLst>
      <p:ext uri="{BB962C8B-B14F-4D97-AF65-F5344CB8AC3E}">
        <p14:creationId xmlns:p14="http://schemas.microsoft.com/office/powerpoint/2010/main" val="732608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457200"/>
            <a:ext cx="8229600" cy="1143000"/>
          </a:xfrm>
        </p:spPr>
        <p:txBody>
          <a:bodyPr/>
          <a:lstStyle/>
          <a:p>
            <a:r>
              <a:rPr lang="en-US" altLang="en-US" b="1" dirty="0" smtClean="0">
                <a:solidFill>
                  <a:srgbClr val="FFFFFF"/>
                </a:solidFill>
                <a:cs typeface="Arial" charset="0"/>
              </a:rPr>
              <a:t>Regulatory Responsibilities:</a:t>
            </a:r>
            <a:br>
              <a:rPr lang="en-US" altLang="en-US" b="1" dirty="0" smtClean="0">
                <a:solidFill>
                  <a:srgbClr val="FFFFFF"/>
                </a:solidFill>
                <a:cs typeface="Arial" charset="0"/>
              </a:rPr>
            </a:br>
            <a:r>
              <a:rPr lang="en-US" altLang="en-US" b="1" dirty="0" smtClean="0">
                <a:solidFill>
                  <a:srgbClr val="FFFFFF"/>
                </a:solidFill>
                <a:cs typeface="Arial" charset="0"/>
              </a:rPr>
              <a:t>After an Event</a:t>
            </a:r>
            <a:endParaRPr lang="en-US" altLang="en-US" sz="3200" dirty="0" smtClean="0"/>
          </a:p>
        </p:txBody>
      </p:sp>
      <p:sp>
        <p:nvSpPr>
          <p:cNvPr id="3075" name="Content Placeholder 2"/>
          <p:cNvSpPr>
            <a:spLocks noGrp="1"/>
          </p:cNvSpPr>
          <p:nvPr>
            <p:ph idx="1"/>
          </p:nvPr>
        </p:nvSpPr>
        <p:spPr>
          <a:xfrm>
            <a:off x="228600" y="1905000"/>
            <a:ext cx="8686800" cy="4754562"/>
          </a:xfrm>
        </p:spPr>
        <p:txBody>
          <a:bodyPr/>
          <a:lstStyle/>
          <a:p>
            <a:r>
              <a:rPr lang="en-US" altLang="en-US" sz="2800" dirty="0" smtClean="0"/>
              <a:t>52 Pa. Code </a:t>
            </a:r>
            <a:r>
              <a:rPr lang="en-US" sz="2800" dirty="0" smtClean="0"/>
              <a:t>§§ </a:t>
            </a:r>
            <a:r>
              <a:rPr lang="en-US" sz="2800" dirty="0"/>
              <a:t>57.11(d), 59.11(d</a:t>
            </a:r>
            <a:r>
              <a:rPr lang="en-US" sz="2800" dirty="0" smtClean="0"/>
              <a:t>) </a:t>
            </a:r>
            <a:r>
              <a:rPr lang="en-US" sz="2800" dirty="0"/>
              <a:t>and 65.2(d</a:t>
            </a:r>
            <a:r>
              <a:rPr lang="en-US" sz="2800" dirty="0" smtClean="0"/>
              <a:t>) </a:t>
            </a:r>
          </a:p>
          <a:p>
            <a:pPr lvl="1"/>
            <a:r>
              <a:rPr lang="en-US" sz="2400" dirty="0"/>
              <a:t>A telephone report must be made immediately by the utility once it becomes aware of </a:t>
            </a:r>
            <a:r>
              <a:rPr lang="en-US" sz="2400" dirty="0" smtClean="0"/>
              <a:t>an occurrence</a:t>
            </a:r>
          </a:p>
          <a:p>
            <a:pPr lvl="2"/>
            <a:r>
              <a:rPr lang="en-US" sz="2000" dirty="0" smtClean="0"/>
              <a:t>Involving monetary damages of $50,000 or more or any service outage</a:t>
            </a:r>
          </a:p>
          <a:p>
            <a:pPr lvl="2"/>
            <a:r>
              <a:rPr lang="en-US" sz="2000" dirty="0" smtClean="0"/>
              <a:t>Telephone utilities are exempt</a:t>
            </a:r>
            <a:br>
              <a:rPr lang="en-US" sz="2000" dirty="0" smtClean="0"/>
            </a:br>
            <a:endParaRPr lang="en-US" sz="2000" dirty="0"/>
          </a:p>
          <a:p>
            <a:r>
              <a:rPr lang="en-US" sz="2800" dirty="0"/>
              <a:t>52 Pa. Code §§ 57.11(e), 59.11(e</a:t>
            </a:r>
            <a:r>
              <a:rPr lang="en-US" sz="2800" dirty="0" smtClean="0"/>
              <a:t>) </a:t>
            </a:r>
            <a:r>
              <a:rPr lang="en-US" sz="2800" dirty="0"/>
              <a:t>and 65.2(e)</a:t>
            </a:r>
            <a:endParaRPr lang="en-US" sz="2800" dirty="0" smtClean="0"/>
          </a:p>
          <a:p>
            <a:pPr lvl="1"/>
            <a:r>
              <a:rPr lang="en-US" sz="2400" dirty="0"/>
              <a:t>A written report of the occurrence must also be made on Form UCTA-8 within thirty (30) days; however, utilities may redact from Form UCTA-8 information that would compromise the security of the utility or hinder an active criminal </a:t>
            </a:r>
            <a:r>
              <a:rPr lang="en-US" sz="2400" dirty="0" smtClean="0"/>
              <a:t>investigation</a:t>
            </a:r>
            <a:endParaRPr lang="en-US" altLang="en-US" sz="2400" dirty="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18</a:t>
            </a:fld>
            <a:endParaRPr lang="en-US" altLang="en-US" sz="1200" dirty="0" smtClean="0">
              <a:solidFill>
                <a:srgbClr val="FFFFFF"/>
              </a:solidFill>
            </a:endParaRPr>
          </a:p>
        </p:txBody>
      </p:sp>
    </p:spTree>
    <p:extLst>
      <p:ext uri="{BB962C8B-B14F-4D97-AF65-F5344CB8AC3E}">
        <p14:creationId xmlns:p14="http://schemas.microsoft.com/office/powerpoint/2010/main" val="1575316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Regulatory Functions</a:t>
            </a:r>
            <a:endParaRPr lang="en-US" altLang="en-US" sz="3200" dirty="0" smtClean="0"/>
          </a:p>
        </p:txBody>
      </p:sp>
      <p:sp>
        <p:nvSpPr>
          <p:cNvPr id="3075" name="Content Placeholder 2"/>
          <p:cNvSpPr>
            <a:spLocks noGrp="1"/>
          </p:cNvSpPr>
          <p:nvPr>
            <p:ph idx="1"/>
          </p:nvPr>
        </p:nvSpPr>
        <p:spPr>
          <a:xfrm>
            <a:off x="762000" y="1676400"/>
            <a:ext cx="8229600" cy="4525962"/>
          </a:xfrm>
        </p:spPr>
        <p:txBody>
          <a:bodyPr/>
          <a:lstStyle/>
          <a:p>
            <a:pPr lvl="0"/>
            <a:r>
              <a:rPr lang="en-US" altLang="en-US" dirty="0" smtClean="0">
                <a:solidFill>
                  <a:prstClr val="white"/>
                </a:solidFill>
              </a:rPr>
              <a:t>Compliance / oversight</a:t>
            </a:r>
            <a:endParaRPr lang="en-US" altLang="en-US" sz="2400" dirty="0" smtClean="0">
              <a:solidFill>
                <a:prstClr val="white"/>
              </a:solidFill>
            </a:endParaRPr>
          </a:p>
          <a:p>
            <a:pPr marL="0" lvl="0" indent="0">
              <a:buNone/>
            </a:pPr>
            <a:endParaRPr lang="en-US" altLang="en-US" sz="2400" dirty="0" smtClean="0">
              <a:solidFill>
                <a:prstClr val="white"/>
              </a:solidFill>
            </a:endParaRPr>
          </a:p>
          <a:p>
            <a:pPr lvl="0"/>
            <a:r>
              <a:rPr lang="en-US" altLang="en-US" dirty="0" smtClean="0">
                <a:solidFill>
                  <a:prstClr val="white"/>
                </a:solidFill>
              </a:rPr>
              <a:t>Cyber event response</a:t>
            </a:r>
            <a:endParaRPr lang="en-US" altLang="en-US" sz="2400" dirty="0" smtClean="0">
              <a:solidFill>
                <a:prstClr val="white"/>
              </a:solidFill>
            </a:endParaRPr>
          </a:p>
          <a:p>
            <a:pPr marL="0" lvl="0" indent="0">
              <a:buNone/>
            </a:pPr>
            <a:endParaRPr lang="en-US" altLang="en-US" sz="2400" dirty="0" smtClean="0">
              <a:solidFill>
                <a:prstClr val="white"/>
              </a:solidFill>
            </a:endParaRPr>
          </a:p>
          <a:p>
            <a:pPr lvl="0"/>
            <a:r>
              <a:rPr lang="en-US" altLang="en-US" dirty="0" smtClean="0">
                <a:solidFill>
                  <a:prstClr val="white"/>
                </a:solidFill>
              </a:rPr>
              <a:t>Investigation of a cyber event</a:t>
            </a:r>
            <a:endParaRPr lang="en-US" altLang="en-US" sz="2400" dirty="0" smtClean="0">
              <a:solidFill>
                <a:prstClr val="white"/>
              </a:solidFill>
            </a:endParaRPr>
          </a:p>
          <a:p>
            <a:pPr marL="0" lvl="0" indent="0">
              <a:buNone/>
            </a:pPr>
            <a:endParaRPr lang="en-US" altLang="en-US" sz="2400" dirty="0" smtClean="0">
              <a:solidFill>
                <a:prstClr val="white"/>
              </a:solidFill>
            </a:endParaRPr>
          </a:p>
          <a:p>
            <a:pPr lvl="0"/>
            <a:r>
              <a:rPr lang="en-US" altLang="en-US" dirty="0">
                <a:solidFill>
                  <a:prstClr val="white"/>
                </a:solidFill>
              </a:rPr>
              <a:t>Cyber </a:t>
            </a:r>
            <a:r>
              <a:rPr lang="en-US" altLang="en-US" dirty="0" smtClean="0">
                <a:solidFill>
                  <a:prstClr val="white"/>
                </a:solidFill>
              </a:rPr>
              <a:t>cost-recovery review</a:t>
            </a:r>
          </a:p>
          <a:p>
            <a:pPr lvl="1"/>
            <a:r>
              <a:rPr lang="en-US" altLang="en-US" dirty="0" smtClean="0">
                <a:solidFill>
                  <a:prstClr val="white"/>
                </a:solidFill>
              </a:rPr>
              <a:t>Prudency and reasonableness</a:t>
            </a: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19</a:t>
            </a:fld>
            <a:endParaRPr lang="en-US" altLang="en-US" sz="1200" dirty="0" smtClean="0">
              <a:solidFill>
                <a:srgbClr val="FFFFFF"/>
              </a:solidFill>
            </a:endParaRPr>
          </a:p>
        </p:txBody>
      </p:sp>
    </p:spTree>
    <p:extLst>
      <p:ext uri="{BB962C8B-B14F-4D97-AF65-F5344CB8AC3E}">
        <p14:creationId xmlns:p14="http://schemas.microsoft.com/office/powerpoint/2010/main" val="2786362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Why Is Cybersecurity Important?</a:t>
            </a:r>
            <a:endParaRPr lang="en-US" altLang="en-US" sz="3200" dirty="0" smtClean="0"/>
          </a:p>
        </p:txBody>
      </p:sp>
      <p:sp>
        <p:nvSpPr>
          <p:cNvPr id="3075" name="Content Placeholder 2"/>
          <p:cNvSpPr>
            <a:spLocks noGrp="1"/>
          </p:cNvSpPr>
          <p:nvPr>
            <p:ph idx="1"/>
          </p:nvPr>
        </p:nvSpPr>
        <p:spPr>
          <a:xfrm>
            <a:off x="533400" y="1752600"/>
            <a:ext cx="8229600" cy="4495800"/>
          </a:xfrm>
        </p:spPr>
        <p:txBody>
          <a:bodyPr/>
          <a:lstStyle/>
          <a:p>
            <a:pPr lvl="0"/>
            <a:r>
              <a:rPr lang="en-US" dirty="0"/>
              <a:t>Cybersecurity affects all of us – every industry, every company, every agency and every </a:t>
            </a:r>
            <a:r>
              <a:rPr lang="en-US" dirty="0" smtClean="0"/>
              <a:t>consumer</a:t>
            </a:r>
            <a:endParaRPr lang="en-US" dirty="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2</a:t>
            </a:fld>
            <a:endParaRPr lang="en-US" altLang="en-US" sz="1200" dirty="0" smtClean="0">
              <a:solidFill>
                <a:srgbClr val="FFFFF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4343400"/>
            <a:ext cx="4572000" cy="2564948"/>
          </a:xfrm>
          <a:prstGeom prst="rect">
            <a:avLst/>
          </a:prstGeom>
        </p:spPr>
      </p:pic>
      <p:sp>
        <p:nvSpPr>
          <p:cNvPr id="3" name="TextBox 2"/>
          <p:cNvSpPr txBox="1"/>
          <p:nvPr/>
        </p:nvSpPr>
        <p:spPr>
          <a:xfrm>
            <a:off x="457200" y="3478860"/>
            <a:ext cx="4724400" cy="3539430"/>
          </a:xfrm>
          <a:prstGeom prst="rect">
            <a:avLst/>
          </a:prstGeom>
          <a:noFill/>
        </p:spPr>
        <p:txBody>
          <a:bodyPr wrap="square" rtlCol="0">
            <a:spAutoFit/>
          </a:bodyPr>
          <a:lstStyle/>
          <a:p>
            <a:pPr marL="457200" lvl="0" indent="-457200">
              <a:buFont typeface="Arial" panose="020B0604020202020204" pitchFamily="34" charset="0"/>
              <a:buChar char="•"/>
            </a:pPr>
            <a:r>
              <a:rPr lang="en-US" sz="3200" dirty="0"/>
              <a:t>More than </a:t>
            </a:r>
            <a:r>
              <a:rPr lang="en-US" sz="3200" b="1" dirty="0"/>
              <a:t>500 million devices</a:t>
            </a:r>
            <a:r>
              <a:rPr lang="en-US" sz="3200" dirty="0"/>
              <a:t> are connected to the Internet, and cyber-attacks occur every day – they are occurring as we speak</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308115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b="1" dirty="0"/>
              <a:t>Public Utility </a:t>
            </a:r>
            <a:r>
              <a:rPr lang="en-US" b="1" dirty="0" smtClean="0"/>
              <a:t>Preparedness</a:t>
            </a:r>
            <a:br>
              <a:rPr lang="en-US" b="1" dirty="0" smtClean="0"/>
            </a:br>
            <a:r>
              <a:rPr lang="en-US" b="1" dirty="0" smtClean="0"/>
              <a:t>Self-Certification </a:t>
            </a:r>
            <a:r>
              <a:rPr lang="en-US" b="1" dirty="0"/>
              <a:t>Regulations</a:t>
            </a:r>
            <a:endParaRPr lang="en-US" dirty="0"/>
          </a:p>
        </p:txBody>
      </p:sp>
      <p:sp>
        <p:nvSpPr>
          <p:cNvPr id="3075" name="Content Placeholder 2"/>
          <p:cNvSpPr>
            <a:spLocks noGrp="1"/>
          </p:cNvSpPr>
          <p:nvPr>
            <p:ph idx="1"/>
          </p:nvPr>
        </p:nvSpPr>
        <p:spPr>
          <a:xfrm>
            <a:off x="457200" y="1722438"/>
            <a:ext cx="8229600" cy="4525962"/>
          </a:xfrm>
        </p:spPr>
        <p:txBody>
          <a:bodyPr/>
          <a:lstStyle/>
          <a:p>
            <a:pPr lvl="0"/>
            <a:r>
              <a:rPr lang="en-US" altLang="en-US" dirty="0" smtClean="0">
                <a:solidFill>
                  <a:prstClr val="white"/>
                </a:solidFill>
              </a:rPr>
              <a:t>Bureau of Technical Utility Services (TUS) – ensures minimum compliance of fixed utilities through self-certification</a:t>
            </a:r>
          </a:p>
          <a:p>
            <a:pPr lvl="1"/>
            <a:r>
              <a:rPr lang="en-US" sz="2500" dirty="0"/>
              <a:t>52 Pa. Code §§ 101.1-101.7</a:t>
            </a:r>
            <a:endParaRPr lang="en-US" altLang="en-US" sz="2500" dirty="0" smtClean="0">
              <a:solidFill>
                <a:prstClr val="white"/>
              </a:solidFill>
            </a:endParaRPr>
          </a:p>
          <a:p>
            <a:pPr lvl="1"/>
            <a:r>
              <a:rPr lang="en-US" altLang="en-US" sz="2500" dirty="0" smtClean="0">
                <a:solidFill>
                  <a:prstClr val="white"/>
                </a:solidFill>
              </a:rPr>
              <a:t>Actual plans are not reviewed</a:t>
            </a:r>
          </a:p>
          <a:p>
            <a:pPr lvl="1"/>
            <a:r>
              <a:rPr lang="en-US" sz="2500" dirty="0"/>
              <a:t>R</a:t>
            </a:r>
            <a:r>
              <a:rPr lang="en-US" sz="2500" dirty="0" smtClean="0"/>
              <a:t>eviews information </a:t>
            </a:r>
            <a:r>
              <a:rPr lang="en-US" sz="2500" dirty="0"/>
              <a:t>on self-certification </a:t>
            </a:r>
            <a:r>
              <a:rPr lang="en-US" sz="2500" dirty="0" smtClean="0"/>
              <a:t>forms</a:t>
            </a:r>
            <a:r>
              <a:rPr lang="en-US" sz="2500" dirty="0"/>
              <a:t> </a:t>
            </a:r>
            <a:r>
              <a:rPr lang="en-US" sz="2500" dirty="0" smtClean="0"/>
              <a:t>– if </a:t>
            </a:r>
            <a:r>
              <a:rPr lang="en-US" sz="2500" dirty="0"/>
              <a:t>a utility fails to indicate that it has a particular plan in place or if there is a </a:t>
            </a:r>
            <a:r>
              <a:rPr lang="en-US" sz="2500" dirty="0" smtClean="0"/>
              <a:t>discrepancy, reviewer </a:t>
            </a:r>
            <a:r>
              <a:rPr lang="en-US" sz="2500" dirty="0"/>
              <a:t>will send </a:t>
            </a:r>
            <a:r>
              <a:rPr lang="en-US" sz="2500" dirty="0" smtClean="0"/>
              <a:t>form </a:t>
            </a:r>
            <a:r>
              <a:rPr lang="en-US" sz="2500" dirty="0"/>
              <a:t>to </a:t>
            </a:r>
            <a:r>
              <a:rPr lang="en-US" sz="2500" dirty="0" smtClean="0"/>
              <a:t>appropriate </a:t>
            </a:r>
            <a:r>
              <a:rPr lang="en-US" sz="2500" dirty="0"/>
              <a:t>TUS section for further review and action as </a:t>
            </a:r>
            <a:r>
              <a:rPr lang="en-US" sz="2500" dirty="0" smtClean="0"/>
              <a:t>necessary</a:t>
            </a:r>
            <a:endParaRPr lang="en-US" altLang="en-US" sz="2500" dirty="0" smtClean="0">
              <a:solidFill>
                <a:prstClr val="white"/>
              </a:solidFill>
            </a:endParaRP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20</a:t>
            </a:fld>
            <a:endParaRPr lang="en-US" altLang="en-US" sz="1200" dirty="0" smtClean="0">
              <a:solidFill>
                <a:srgbClr val="FFFFFF"/>
              </a:solidFill>
            </a:endParaRPr>
          </a:p>
        </p:txBody>
      </p:sp>
    </p:spTree>
    <p:extLst>
      <p:ext uri="{BB962C8B-B14F-4D97-AF65-F5344CB8AC3E}">
        <p14:creationId xmlns:p14="http://schemas.microsoft.com/office/powerpoint/2010/main" val="3211313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Regulatory Function – </a:t>
            </a:r>
            <a:br>
              <a:rPr lang="en-US" altLang="en-US" b="1" dirty="0" smtClean="0">
                <a:solidFill>
                  <a:srgbClr val="FFFFFF"/>
                </a:solidFill>
                <a:cs typeface="Arial" charset="0"/>
              </a:rPr>
            </a:br>
            <a:r>
              <a:rPr lang="en-US" altLang="en-US" b="1" dirty="0" smtClean="0">
                <a:solidFill>
                  <a:srgbClr val="FFFFFF"/>
                </a:solidFill>
                <a:cs typeface="Arial" charset="0"/>
              </a:rPr>
              <a:t>Compliance/Oversight</a:t>
            </a:r>
            <a:endParaRPr lang="en-US" altLang="en-US" sz="3200" dirty="0" smtClean="0"/>
          </a:p>
        </p:txBody>
      </p:sp>
      <p:sp>
        <p:nvSpPr>
          <p:cNvPr id="3075" name="Content Placeholder 2"/>
          <p:cNvSpPr>
            <a:spLocks noGrp="1"/>
          </p:cNvSpPr>
          <p:nvPr>
            <p:ph idx="1"/>
          </p:nvPr>
        </p:nvSpPr>
        <p:spPr>
          <a:xfrm>
            <a:off x="457200" y="1828800"/>
            <a:ext cx="8229600" cy="4525962"/>
          </a:xfrm>
        </p:spPr>
        <p:txBody>
          <a:bodyPr/>
          <a:lstStyle/>
          <a:p>
            <a:r>
              <a:rPr lang="en-US" altLang="en-US" sz="2800" dirty="0" smtClean="0">
                <a:solidFill>
                  <a:prstClr val="white"/>
                </a:solidFill>
              </a:rPr>
              <a:t>Bureau of Audits </a:t>
            </a:r>
            <a:r>
              <a:rPr lang="en-US" altLang="en-US" sz="2800" dirty="0">
                <a:solidFill>
                  <a:prstClr val="white"/>
                </a:solidFill>
              </a:rPr>
              <a:t>– reviews utility plans through Management </a:t>
            </a:r>
            <a:r>
              <a:rPr lang="en-US" altLang="en-US" sz="2800" dirty="0" smtClean="0">
                <a:solidFill>
                  <a:prstClr val="white"/>
                </a:solidFill>
              </a:rPr>
              <a:t>Audits and Management Efficiency Investigations</a:t>
            </a:r>
          </a:p>
          <a:p>
            <a:pPr lvl="1"/>
            <a:r>
              <a:rPr lang="en-US" sz="2400" dirty="0"/>
              <a:t>66 Pa. C.S. § 516 </a:t>
            </a:r>
            <a:r>
              <a:rPr lang="en-US" sz="2400" dirty="0" smtClean="0"/>
              <a:t>companies (utilities with $10 million or more in plant and excluding municipal utilities)</a:t>
            </a:r>
            <a:endParaRPr lang="en-US" altLang="en-US" sz="2400" dirty="0" smtClean="0">
              <a:solidFill>
                <a:prstClr val="white"/>
              </a:solidFill>
            </a:endParaRPr>
          </a:p>
          <a:p>
            <a:pPr lvl="1"/>
            <a:r>
              <a:rPr lang="en-US" altLang="en-US" sz="2400" dirty="0" smtClean="0">
                <a:solidFill>
                  <a:prstClr val="white"/>
                </a:solidFill>
              </a:rPr>
              <a:t>Reliance </a:t>
            </a:r>
            <a:r>
              <a:rPr lang="en-US" altLang="en-US" sz="2400" dirty="0">
                <a:solidFill>
                  <a:prstClr val="white"/>
                </a:solidFill>
              </a:rPr>
              <a:t>on utility expertise; review is not in-depth; many utilities are exempt from Management </a:t>
            </a:r>
            <a:r>
              <a:rPr lang="en-US" altLang="en-US" sz="2400" dirty="0" smtClean="0">
                <a:solidFill>
                  <a:prstClr val="white"/>
                </a:solidFill>
              </a:rPr>
              <a:t>Audits</a:t>
            </a:r>
          </a:p>
          <a:p>
            <a:pPr lvl="2"/>
            <a:r>
              <a:rPr lang="en-US" altLang="en-US" sz="2000" dirty="0" smtClean="0">
                <a:solidFill>
                  <a:prstClr val="white"/>
                </a:solidFill>
              </a:rPr>
              <a:t>Telecommunications</a:t>
            </a:r>
          </a:p>
          <a:p>
            <a:pPr lvl="2"/>
            <a:r>
              <a:rPr lang="en-US" altLang="en-US" sz="2000" dirty="0" smtClean="0">
                <a:solidFill>
                  <a:prstClr val="white"/>
                </a:solidFill>
              </a:rPr>
              <a:t>Small utilities (&lt; $10 million in utility plant)</a:t>
            </a:r>
          </a:p>
          <a:p>
            <a:pPr lvl="2"/>
            <a:r>
              <a:rPr lang="en-US" altLang="en-US" sz="2000" dirty="0" smtClean="0">
                <a:solidFill>
                  <a:prstClr val="white"/>
                </a:solidFill>
              </a:rPr>
              <a:t>Wastewater</a:t>
            </a:r>
          </a:p>
          <a:p>
            <a:pPr lvl="2"/>
            <a:r>
              <a:rPr lang="en-US" altLang="en-US" sz="2000" dirty="0" smtClean="0">
                <a:solidFill>
                  <a:prstClr val="white"/>
                </a:solidFill>
              </a:rPr>
              <a:t>Transportation (non-fixed utilities)</a:t>
            </a:r>
          </a:p>
          <a:p>
            <a:pPr lvl="1"/>
            <a:endParaRPr lang="en-US" altLang="en-US" dirty="0">
              <a:solidFill>
                <a:prstClr val="white"/>
              </a:solidFill>
            </a:endParaRP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21</a:t>
            </a:fld>
            <a:endParaRPr lang="en-US" altLang="en-US" sz="1200" dirty="0" smtClean="0">
              <a:solidFill>
                <a:srgbClr val="FFFFFF"/>
              </a:solidFill>
            </a:endParaRPr>
          </a:p>
        </p:txBody>
      </p:sp>
    </p:spTree>
    <p:extLst>
      <p:ext uri="{BB962C8B-B14F-4D97-AF65-F5344CB8AC3E}">
        <p14:creationId xmlns:p14="http://schemas.microsoft.com/office/powerpoint/2010/main" val="3365002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Regulatory Function –</a:t>
            </a:r>
            <a:br>
              <a:rPr lang="en-US" altLang="en-US" b="1" dirty="0" smtClean="0">
                <a:solidFill>
                  <a:srgbClr val="FFFFFF"/>
                </a:solidFill>
                <a:cs typeface="Arial" charset="0"/>
              </a:rPr>
            </a:br>
            <a:r>
              <a:rPr lang="en-US" altLang="en-US" b="1" dirty="0" smtClean="0">
                <a:solidFill>
                  <a:srgbClr val="FFFFFF"/>
                </a:solidFill>
                <a:cs typeface="Arial" charset="0"/>
              </a:rPr>
              <a:t>Cyber Event Response</a:t>
            </a:r>
            <a:endParaRPr lang="en-US" altLang="en-US" sz="3200" dirty="0" smtClean="0"/>
          </a:p>
        </p:txBody>
      </p:sp>
      <p:sp>
        <p:nvSpPr>
          <p:cNvPr id="3075" name="Content Placeholder 2"/>
          <p:cNvSpPr>
            <a:spLocks noGrp="1"/>
          </p:cNvSpPr>
          <p:nvPr>
            <p:ph idx="1"/>
          </p:nvPr>
        </p:nvSpPr>
        <p:spPr>
          <a:xfrm>
            <a:off x="228600" y="1722438"/>
            <a:ext cx="8763000" cy="4525962"/>
          </a:xfrm>
        </p:spPr>
        <p:txBody>
          <a:bodyPr/>
          <a:lstStyle/>
          <a:p>
            <a:pPr lvl="0"/>
            <a:r>
              <a:rPr lang="en-US" altLang="en-US" dirty="0" smtClean="0">
                <a:solidFill>
                  <a:prstClr val="white"/>
                </a:solidFill>
              </a:rPr>
              <a:t>Responsibilities under the State Emergency Operations Plan to provide support to PEMA during an event</a:t>
            </a:r>
          </a:p>
          <a:p>
            <a:pPr lvl="1"/>
            <a:r>
              <a:rPr lang="en-US" altLang="en-US" sz="2600" dirty="0" smtClean="0">
                <a:solidFill>
                  <a:prstClr val="white"/>
                </a:solidFill>
              </a:rPr>
              <a:t>TUS – Lead Emergency Preparedness Liaison Officer (EPLO) communicates with utility and state/federal partners (</a:t>
            </a:r>
            <a:r>
              <a:rPr lang="en-US" sz="2400" dirty="0"/>
              <a:t>Pennsylvania Criminal Intelligence Center </a:t>
            </a:r>
            <a:r>
              <a:rPr lang="en-US" sz="2400" dirty="0" smtClean="0"/>
              <a:t>– </a:t>
            </a:r>
            <a:r>
              <a:rPr lang="en-US" altLang="en-US" sz="2600" dirty="0" err="1" smtClean="0">
                <a:solidFill>
                  <a:prstClr val="white"/>
                </a:solidFill>
              </a:rPr>
              <a:t>PaCIC</a:t>
            </a:r>
            <a:r>
              <a:rPr lang="en-US" altLang="en-US" sz="2600" dirty="0" smtClean="0">
                <a:solidFill>
                  <a:prstClr val="white"/>
                </a:solidFill>
              </a:rPr>
              <a:t>, Pennsylvania Emergency Management Agency – PEMA, Homeland Security, etc.)</a:t>
            </a:r>
          </a:p>
          <a:p>
            <a:pPr lvl="1"/>
            <a:r>
              <a:rPr lang="en-US" altLang="en-US" sz="2600" dirty="0" smtClean="0">
                <a:solidFill>
                  <a:prstClr val="white"/>
                </a:solidFill>
              </a:rPr>
              <a:t>Reliance on utility and state/federal partners for cyber expertise</a:t>
            </a: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22</a:t>
            </a:fld>
            <a:endParaRPr lang="en-US" altLang="en-US" sz="1200" dirty="0" smtClean="0">
              <a:solidFill>
                <a:srgbClr val="FFFFFF"/>
              </a:solidFill>
            </a:endParaRPr>
          </a:p>
        </p:txBody>
      </p:sp>
    </p:spTree>
    <p:extLst>
      <p:ext uri="{BB962C8B-B14F-4D97-AF65-F5344CB8AC3E}">
        <p14:creationId xmlns:p14="http://schemas.microsoft.com/office/powerpoint/2010/main" val="2287930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Regulatory Function – </a:t>
            </a:r>
            <a:br>
              <a:rPr lang="en-US" altLang="en-US" b="1" dirty="0" smtClean="0">
                <a:solidFill>
                  <a:srgbClr val="FFFFFF"/>
                </a:solidFill>
                <a:cs typeface="Arial" charset="0"/>
              </a:rPr>
            </a:br>
            <a:r>
              <a:rPr lang="en-US" altLang="en-US" b="1" dirty="0" smtClean="0">
                <a:solidFill>
                  <a:srgbClr val="FFFFFF"/>
                </a:solidFill>
                <a:cs typeface="Arial" charset="0"/>
              </a:rPr>
              <a:t>Cyber Investigation</a:t>
            </a:r>
            <a:endParaRPr lang="en-US" altLang="en-US" sz="3200" dirty="0" smtClean="0"/>
          </a:p>
        </p:txBody>
      </p:sp>
      <p:sp>
        <p:nvSpPr>
          <p:cNvPr id="3075" name="Content Placeholder 2"/>
          <p:cNvSpPr>
            <a:spLocks noGrp="1"/>
          </p:cNvSpPr>
          <p:nvPr>
            <p:ph idx="1"/>
          </p:nvPr>
        </p:nvSpPr>
        <p:spPr>
          <a:xfrm>
            <a:off x="457200" y="1798638"/>
            <a:ext cx="8229600" cy="4525962"/>
          </a:xfrm>
        </p:spPr>
        <p:txBody>
          <a:bodyPr/>
          <a:lstStyle/>
          <a:p>
            <a:pPr lvl="0"/>
            <a:r>
              <a:rPr lang="en-US" altLang="en-US" sz="2600" dirty="0" smtClean="0">
                <a:solidFill>
                  <a:prstClr val="white"/>
                </a:solidFill>
              </a:rPr>
              <a:t>Standard procedure for incident reviews/investigations</a:t>
            </a:r>
          </a:p>
          <a:p>
            <a:pPr lvl="1"/>
            <a:r>
              <a:rPr lang="en-US" altLang="en-US" sz="2400" dirty="0" smtClean="0">
                <a:solidFill>
                  <a:prstClr val="white"/>
                </a:solidFill>
              </a:rPr>
              <a:t>TUS (or possibly Bureau of Consumer Services – BCS) initiates a review</a:t>
            </a:r>
          </a:p>
          <a:p>
            <a:pPr lvl="1"/>
            <a:r>
              <a:rPr lang="en-US" altLang="en-US" sz="2400" dirty="0" smtClean="0">
                <a:solidFill>
                  <a:prstClr val="white"/>
                </a:solidFill>
              </a:rPr>
              <a:t>Review involves data requests, facility site visits, interviews of utility and response staff</a:t>
            </a:r>
          </a:p>
          <a:p>
            <a:pPr lvl="1"/>
            <a:r>
              <a:rPr lang="en-US" altLang="en-US" sz="2400" dirty="0" smtClean="0">
                <a:solidFill>
                  <a:prstClr val="white"/>
                </a:solidFill>
              </a:rPr>
              <a:t>Possible violations are referred to Bureau of Investigation and Enforcement (I&amp;E), or I&amp;E initiates an investigation</a:t>
            </a:r>
          </a:p>
          <a:p>
            <a:pPr lvl="1"/>
            <a:r>
              <a:rPr lang="en-US" altLang="en-US" sz="2400" dirty="0" smtClean="0">
                <a:solidFill>
                  <a:prstClr val="white"/>
                </a:solidFill>
              </a:rPr>
              <a:t>No internal cyber expertise – limited review </a:t>
            </a:r>
          </a:p>
          <a:p>
            <a:pPr lvl="1"/>
            <a:r>
              <a:rPr lang="en-US" altLang="en-US" sz="2400" dirty="0" smtClean="0">
                <a:solidFill>
                  <a:prstClr val="white"/>
                </a:solidFill>
              </a:rPr>
              <a:t>Reliant on information provided by utilities</a:t>
            </a:r>
          </a:p>
          <a:p>
            <a:pPr lvl="1"/>
            <a:endParaRPr lang="en-US" altLang="en-US" sz="2600" dirty="0" smtClean="0">
              <a:solidFill>
                <a:prstClr val="white"/>
              </a:solidFill>
            </a:endParaRP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23</a:t>
            </a:fld>
            <a:endParaRPr lang="en-US" altLang="en-US" sz="1200" dirty="0" smtClean="0">
              <a:solidFill>
                <a:srgbClr val="FFFFFF"/>
              </a:solidFill>
            </a:endParaRPr>
          </a:p>
        </p:txBody>
      </p:sp>
    </p:spTree>
    <p:extLst>
      <p:ext uri="{BB962C8B-B14F-4D97-AF65-F5344CB8AC3E}">
        <p14:creationId xmlns:p14="http://schemas.microsoft.com/office/powerpoint/2010/main" val="319630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Regulatory Function – </a:t>
            </a:r>
            <a:br>
              <a:rPr lang="en-US" altLang="en-US" b="1" dirty="0" smtClean="0">
                <a:solidFill>
                  <a:srgbClr val="FFFFFF"/>
                </a:solidFill>
                <a:cs typeface="Arial" charset="0"/>
              </a:rPr>
            </a:br>
            <a:r>
              <a:rPr lang="en-US" altLang="en-US" b="1" dirty="0" smtClean="0">
                <a:solidFill>
                  <a:srgbClr val="FFFFFF"/>
                </a:solidFill>
                <a:cs typeface="Arial" charset="0"/>
              </a:rPr>
              <a:t>Cyber Cost-Recovery Review</a:t>
            </a:r>
            <a:endParaRPr lang="en-US" altLang="en-US" sz="3200" dirty="0" smtClean="0"/>
          </a:p>
        </p:txBody>
      </p:sp>
      <p:sp>
        <p:nvSpPr>
          <p:cNvPr id="3075" name="Content Placeholder 2"/>
          <p:cNvSpPr>
            <a:spLocks noGrp="1"/>
          </p:cNvSpPr>
          <p:nvPr>
            <p:ph idx="1"/>
          </p:nvPr>
        </p:nvSpPr>
        <p:spPr>
          <a:xfrm>
            <a:off x="304800" y="1722438"/>
            <a:ext cx="8458200" cy="4525962"/>
          </a:xfrm>
        </p:spPr>
        <p:txBody>
          <a:bodyPr/>
          <a:lstStyle/>
          <a:p>
            <a:r>
              <a:rPr lang="en-US" altLang="en-US" dirty="0" smtClean="0">
                <a:solidFill>
                  <a:prstClr val="white"/>
                </a:solidFill>
              </a:rPr>
              <a:t>Cyber expenditures reviewed as any other expenditure</a:t>
            </a:r>
          </a:p>
          <a:p>
            <a:pPr lvl="1"/>
            <a:r>
              <a:rPr lang="en-US" altLang="en-US" sz="2400" dirty="0" smtClean="0">
                <a:solidFill>
                  <a:prstClr val="white"/>
                </a:solidFill>
              </a:rPr>
              <a:t>Rate case process</a:t>
            </a:r>
          </a:p>
          <a:p>
            <a:pPr lvl="1"/>
            <a:r>
              <a:rPr lang="en-US" altLang="en-US" sz="2400" dirty="0" smtClean="0">
                <a:solidFill>
                  <a:prstClr val="white"/>
                </a:solidFill>
              </a:rPr>
              <a:t>Possible Distribution System Improvement Charge (DSIC) and Long Term Infrastructure Improvement Plan (LTIIP) tie-in</a:t>
            </a:r>
          </a:p>
          <a:p>
            <a:pPr lvl="1"/>
            <a:r>
              <a:rPr lang="en-US" altLang="en-US" sz="2400" dirty="0" smtClean="0">
                <a:solidFill>
                  <a:prstClr val="white"/>
                </a:solidFill>
              </a:rPr>
              <a:t>Smart Meter plans</a:t>
            </a:r>
          </a:p>
          <a:p>
            <a:pPr lvl="1"/>
            <a:r>
              <a:rPr lang="en-US" altLang="en-US" sz="2400" dirty="0" smtClean="0">
                <a:solidFill>
                  <a:prstClr val="white"/>
                </a:solidFill>
              </a:rPr>
              <a:t>Emergency rate relief</a:t>
            </a:r>
          </a:p>
          <a:p>
            <a:r>
              <a:rPr lang="en-US" altLang="en-US" dirty="0" smtClean="0">
                <a:solidFill>
                  <a:prstClr val="white"/>
                </a:solidFill>
              </a:rPr>
              <a:t>No expertise on cybersecurity expenditures</a:t>
            </a:r>
          </a:p>
          <a:p>
            <a:r>
              <a:rPr lang="en-US" altLang="en-US" dirty="0" smtClean="0">
                <a:solidFill>
                  <a:prstClr val="white"/>
                </a:solidFill>
              </a:rPr>
              <a:t>Limited ability to effectively review costs</a:t>
            </a: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24</a:t>
            </a:fld>
            <a:endParaRPr lang="en-US" altLang="en-US" sz="1200" dirty="0" smtClean="0">
              <a:solidFill>
                <a:srgbClr val="FFFFFF"/>
              </a:solidFill>
            </a:endParaRPr>
          </a:p>
        </p:txBody>
      </p:sp>
    </p:spTree>
    <p:extLst>
      <p:ext uri="{BB962C8B-B14F-4D97-AF65-F5344CB8AC3E}">
        <p14:creationId xmlns:p14="http://schemas.microsoft.com/office/powerpoint/2010/main" val="2669458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457200"/>
            <a:ext cx="8229600" cy="1143000"/>
          </a:xfrm>
        </p:spPr>
        <p:txBody>
          <a:bodyPr/>
          <a:lstStyle/>
          <a:p>
            <a:r>
              <a:rPr lang="en-US" altLang="en-US" b="1" dirty="0" smtClean="0">
                <a:solidFill>
                  <a:srgbClr val="FFFFFF"/>
                </a:solidFill>
                <a:cs typeface="Arial" charset="0"/>
              </a:rPr>
              <a:t>Cybersecurity Challenges</a:t>
            </a:r>
            <a:br>
              <a:rPr lang="en-US" altLang="en-US" b="1" dirty="0" smtClean="0">
                <a:solidFill>
                  <a:srgbClr val="FFFFFF"/>
                </a:solidFill>
                <a:cs typeface="Arial" charset="0"/>
              </a:rPr>
            </a:br>
            <a:r>
              <a:rPr lang="en-US" altLang="en-US" b="1" dirty="0" smtClean="0">
                <a:solidFill>
                  <a:srgbClr val="FFFFFF"/>
                </a:solidFill>
                <a:cs typeface="Arial" charset="0"/>
              </a:rPr>
              <a:t>Faced by Utilities</a:t>
            </a:r>
            <a:endParaRPr lang="en-US" altLang="en-US" sz="3200" dirty="0" smtClean="0"/>
          </a:p>
        </p:txBody>
      </p:sp>
      <p:sp>
        <p:nvSpPr>
          <p:cNvPr id="3075" name="Content Placeholder 2"/>
          <p:cNvSpPr>
            <a:spLocks noGrp="1"/>
          </p:cNvSpPr>
          <p:nvPr>
            <p:ph idx="1"/>
          </p:nvPr>
        </p:nvSpPr>
        <p:spPr>
          <a:xfrm>
            <a:off x="457200" y="1951038"/>
            <a:ext cx="8229600" cy="4525962"/>
          </a:xfrm>
        </p:spPr>
        <p:txBody>
          <a:bodyPr/>
          <a:lstStyle/>
          <a:p>
            <a:r>
              <a:rPr lang="en-US" altLang="en-US" dirty="0" smtClean="0"/>
              <a:t>Cyber threats to utility systems</a:t>
            </a:r>
          </a:p>
          <a:p>
            <a:pPr lvl="1"/>
            <a:r>
              <a:rPr lang="en-US" altLang="en-US" dirty="0" smtClean="0"/>
              <a:t>Data breaches of customer information</a:t>
            </a:r>
          </a:p>
          <a:p>
            <a:pPr lvl="1"/>
            <a:r>
              <a:rPr lang="en-US" altLang="en-US" dirty="0" smtClean="0"/>
              <a:t>Data breaches of operational information</a:t>
            </a:r>
          </a:p>
          <a:p>
            <a:pPr lvl="1"/>
            <a:r>
              <a:rPr lang="en-US" altLang="en-US" dirty="0" smtClean="0"/>
              <a:t>Loss of control of Industrial Control Systems (ICS) and/or Supervisory Control and Data Acquisition (SCADA) systems</a:t>
            </a:r>
            <a:r>
              <a:rPr lang="en-US" altLang="en-US" sz="1200" dirty="0" smtClean="0"/>
              <a:t/>
            </a:r>
            <a:br>
              <a:rPr lang="en-US" altLang="en-US" sz="1200" dirty="0" smtClean="0"/>
            </a:br>
            <a:endParaRPr lang="en-US" altLang="en-US" sz="1200" dirty="0" smtClean="0"/>
          </a:p>
          <a:p>
            <a:r>
              <a:rPr lang="en-US" altLang="en-US" dirty="0" smtClean="0"/>
              <a:t>Interconnectedness of utility systems</a:t>
            </a:r>
          </a:p>
          <a:p>
            <a:pPr lvl="1"/>
            <a:r>
              <a:rPr lang="en-US" altLang="en-US" dirty="0" smtClean="0"/>
              <a:t>Reliance on power and communications systems</a:t>
            </a: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25</a:t>
            </a:fld>
            <a:endParaRPr lang="en-US" altLang="en-US" sz="1200" dirty="0" smtClean="0">
              <a:solidFill>
                <a:srgbClr val="FFFFFF"/>
              </a:solidFill>
            </a:endParaRPr>
          </a:p>
        </p:txBody>
      </p:sp>
    </p:spTree>
    <p:extLst>
      <p:ext uri="{BB962C8B-B14F-4D97-AF65-F5344CB8AC3E}">
        <p14:creationId xmlns:p14="http://schemas.microsoft.com/office/powerpoint/2010/main" val="1057863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874838"/>
            <a:ext cx="8229600" cy="4525962"/>
          </a:xfrm>
        </p:spPr>
        <p:txBody>
          <a:bodyPr/>
          <a:lstStyle/>
          <a:p>
            <a:r>
              <a:rPr lang="en-US" altLang="en-US" dirty="0" smtClean="0"/>
              <a:t>Legal costs</a:t>
            </a:r>
          </a:p>
          <a:p>
            <a:pPr lvl="1"/>
            <a:r>
              <a:rPr lang="en-US" altLang="en-US" sz="2400" dirty="0" smtClean="0"/>
              <a:t>Legal guidance during crisis management/forensics investigations is where most cash goes (followed by breach notification and credit monitoring)</a:t>
            </a:r>
          </a:p>
          <a:p>
            <a:pPr lvl="1"/>
            <a:r>
              <a:rPr lang="en-US" altLang="en-US" sz="2400" dirty="0" smtClean="0"/>
              <a:t>Many cyber insurance policies do not cover remediation costs or judgments to pay punitive damages</a:t>
            </a:r>
          </a:p>
          <a:p>
            <a:pPr lvl="1"/>
            <a:r>
              <a:rPr lang="en-US" altLang="en-US" sz="2400" dirty="0" smtClean="0"/>
              <a:t>Attorneys and investigators don’t charge by record breached – but typically hourly basis, on demand or by pre-existing retainer</a:t>
            </a: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26</a:t>
            </a:fld>
            <a:endParaRPr lang="en-US" altLang="en-US" sz="1200" dirty="0" smtClean="0">
              <a:solidFill>
                <a:srgbClr val="FFFFFF"/>
              </a:solidFill>
            </a:endParaRPr>
          </a:p>
        </p:txBody>
      </p:sp>
      <p:sp>
        <p:nvSpPr>
          <p:cNvPr id="6" name="Title 1"/>
          <p:cNvSpPr txBox="1">
            <a:spLocks/>
          </p:cNvSpPr>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smtClean="0">
                <a:solidFill>
                  <a:srgbClr val="FFFFFF"/>
                </a:solidFill>
                <a:cs typeface="Arial" charset="0"/>
              </a:rPr>
              <a:t>Cybersecurity Challenges</a:t>
            </a:r>
            <a:br>
              <a:rPr lang="en-US" altLang="en-US" b="1" smtClean="0">
                <a:solidFill>
                  <a:srgbClr val="FFFFFF"/>
                </a:solidFill>
                <a:cs typeface="Arial" charset="0"/>
              </a:rPr>
            </a:br>
            <a:r>
              <a:rPr lang="en-US" altLang="en-US" b="1" smtClean="0">
                <a:solidFill>
                  <a:srgbClr val="FFFFFF"/>
                </a:solidFill>
                <a:cs typeface="Arial" charset="0"/>
              </a:rPr>
              <a:t>Faced by Utilities</a:t>
            </a:r>
            <a:endParaRPr lang="en-US" altLang="en-US" sz="3200" dirty="0" smtClean="0"/>
          </a:p>
        </p:txBody>
      </p:sp>
    </p:spTree>
    <p:extLst>
      <p:ext uri="{BB962C8B-B14F-4D97-AF65-F5344CB8AC3E}">
        <p14:creationId xmlns:p14="http://schemas.microsoft.com/office/powerpoint/2010/main" val="317072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14400"/>
            <a:ext cx="8229600" cy="1143000"/>
          </a:xfrm>
        </p:spPr>
        <p:txBody>
          <a:bodyPr/>
          <a:lstStyle/>
          <a:p>
            <a:r>
              <a:rPr lang="en-US" altLang="en-US" b="1" dirty="0" smtClean="0">
                <a:solidFill>
                  <a:srgbClr val="FFFFFF"/>
                </a:solidFill>
                <a:cs typeface="Arial" charset="0"/>
              </a:rPr>
              <a:t>PA PUC Efforts:</a:t>
            </a:r>
            <a:br>
              <a:rPr lang="en-US" altLang="en-US" b="1" dirty="0" smtClean="0">
                <a:solidFill>
                  <a:srgbClr val="FFFFFF"/>
                </a:solidFill>
                <a:cs typeface="Arial" charset="0"/>
              </a:rPr>
            </a:br>
            <a:r>
              <a:rPr lang="en-US" altLang="en-US" sz="3200" b="1" dirty="0" smtClean="0">
                <a:solidFill>
                  <a:srgbClr val="FFFFFF"/>
                </a:solidFill>
                <a:cs typeface="Arial" charset="0"/>
              </a:rPr>
              <a:t>What Has Pennsylvania Done to Address</a:t>
            </a:r>
            <a:br>
              <a:rPr lang="en-US" altLang="en-US" sz="3200" b="1" dirty="0" smtClean="0">
                <a:solidFill>
                  <a:srgbClr val="FFFFFF"/>
                </a:solidFill>
                <a:cs typeface="Arial" charset="0"/>
              </a:rPr>
            </a:br>
            <a:r>
              <a:rPr lang="en-US" altLang="en-US" sz="3200" b="1" dirty="0" smtClean="0">
                <a:solidFill>
                  <a:srgbClr val="FFFFFF"/>
                </a:solidFill>
                <a:cs typeface="Arial" charset="0"/>
              </a:rPr>
              <a:t>These Challenges?</a:t>
            </a:r>
            <a:endParaRPr lang="en-US" altLang="en-US" sz="3200" dirty="0" smtClean="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27</a:t>
            </a:fld>
            <a:endParaRPr lang="en-US" altLang="en-US" sz="1200" dirty="0" smtClean="0">
              <a:solidFill>
                <a:srgbClr val="FFFFFF"/>
              </a:solidFill>
            </a:endParaRPr>
          </a:p>
        </p:txBody>
      </p:sp>
      <p:pic>
        <p:nvPicPr>
          <p:cNvPr id="2" name="Picture 2" descr="C:\Users\rtilley\AppData\Local\Microsoft\Windows\Temporary Internet Files\Content.IE5\QCL3Y1AL\Flag-map_of_Pennsylvania.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75" y="2895600"/>
            <a:ext cx="5604225" cy="3179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4290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691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PA PUC Efforts</a:t>
            </a:r>
            <a:endParaRPr lang="en-US" altLang="en-US" sz="3200" dirty="0" smtClean="0"/>
          </a:p>
        </p:txBody>
      </p:sp>
      <p:sp>
        <p:nvSpPr>
          <p:cNvPr id="3075" name="Content Placeholder 2"/>
          <p:cNvSpPr>
            <a:spLocks noGrp="1"/>
          </p:cNvSpPr>
          <p:nvPr>
            <p:ph idx="1"/>
          </p:nvPr>
        </p:nvSpPr>
        <p:spPr>
          <a:xfrm>
            <a:off x="457200" y="1646238"/>
            <a:ext cx="8229600" cy="4525962"/>
          </a:xfrm>
        </p:spPr>
        <p:txBody>
          <a:bodyPr/>
          <a:lstStyle/>
          <a:p>
            <a:r>
              <a:rPr lang="en-US" altLang="en-US" sz="2800" dirty="0" smtClean="0"/>
              <a:t>Work with utilities on all-hazards approach to security – physical and cyber</a:t>
            </a:r>
            <a:r>
              <a:rPr lang="en-US" altLang="en-US" sz="1400" dirty="0" smtClean="0"/>
              <a:t/>
            </a:r>
            <a:br>
              <a:rPr lang="en-US" altLang="en-US" sz="1400" dirty="0" smtClean="0"/>
            </a:br>
            <a:endParaRPr lang="en-US" altLang="en-US" sz="1400" dirty="0" smtClean="0"/>
          </a:p>
          <a:p>
            <a:r>
              <a:rPr lang="en-US" sz="2800" dirty="0"/>
              <a:t>Since 2013, </a:t>
            </a:r>
            <a:r>
              <a:rPr lang="en-US" sz="2800" dirty="0" smtClean="0"/>
              <a:t>PUC </a:t>
            </a:r>
            <a:r>
              <a:rPr lang="en-US" sz="2800" dirty="0"/>
              <a:t>has </a:t>
            </a:r>
            <a:r>
              <a:rPr lang="en-US" sz="2800" dirty="0" smtClean="0"/>
              <a:t>worked </a:t>
            </a:r>
            <a:r>
              <a:rPr lang="en-US" sz="2800" dirty="0"/>
              <a:t>with </a:t>
            </a:r>
            <a:r>
              <a:rPr lang="en-US" sz="2800" dirty="0" smtClean="0"/>
              <a:t>federal </a:t>
            </a:r>
            <a:r>
              <a:rPr lang="en-US" sz="2800" dirty="0"/>
              <a:t>agencies including </a:t>
            </a:r>
            <a:r>
              <a:rPr lang="en-US" sz="2800" dirty="0" smtClean="0"/>
              <a:t>U.S</a:t>
            </a:r>
            <a:r>
              <a:rPr lang="en-US" sz="2800" dirty="0"/>
              <a:t>. Department of Homeland Security and the Federal Energy Regulatory Commission (FERC) on education, training and exercises with the private sector</a:t>
            </a:r>
            <a:endParaRPr lang="en-US" altLang="en-US" sz="2800" dirty="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28</a:t>
            </a:fld>
            <a:endParaRPr lang="en-US" altLang="en-US" sz="1200" dirty="0" smtClean="0">
              <a:solidFill>
                <a:srgbClr val="FFFFFF"/>
              </a:solidFill>
            </a:endParaRPr>
          </a:p>
        </p:txBody>
      </p:sp>
    </p:spTree>
    <p:extLst>
      <p:ext uri="{BB962C8B-B14F-4D97-AF65-F5344CB8AC3E}">
        <p14:creationId xmlns:p14="http://schemas.microsoft.com/office/powerpoint/2010/main" val="2267617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PA PUC Efforts</a:t>
            </a:r>
            <a:endParaRPr lang="en-US" altLang="en-US" sz="3200" dirty="0" smtClean="0"/>
          </a:p>
        </p:txBody>
      </p:sp>
      <p:sp>
        <p:nvSpPr>
          <p:cNvPr id="3075" name="Content Placeholder 2"/>
          <p:cNvSpPr>
            <a:spLocks noGrp="1"/>
          </p:cNvSpPr>
          <p:nvPr>
            <p:ph idx="1"/>
          </p:nvPr>
        </p:nvSpPr>
        <p:spPr>
          <a:xfrm>
            <a:off x="457200" y="1371600"/>
            <a:ext cx="8229600" cy="4525962"/>
          </a:xfrm>
        </p:spPr>
        <p:txBody>
          <a:bodyPr/>
          <a:lstStyle/>
          <a:p>
            <a:pPr lvl="0"/>
            <a:r>
              <a:rPr lang="en-US" sz="2600" dirty="0" smtClean="0"/>
              <a:t>Finalized </a:t>
            </a:r>
            <a:r>
              <a:rPr lang="en-US" sz="2600" dirty="0"/>
              <a:t>a policy </a:t>
            </a:r>
            <a:r>
              <a:rPr lang="en-US" sz="2600" dirty="0" smtClean="0"/>
              <a:t>statement in March 2014 </a:t>
            </a:r>
            <a:r>
              <a:rPr lang="en-US" sz="2600" dirty="0"/>
              <a:t>regarding Utility Service Outage Response, Recovery and Public Notification Guidelines </a:t>
            </a:r>
            <a:r>
              <a:rPr lang="en-US" sz="2600" dirty="0" smtClean="0"/>
              <a:t>and </a:t>
            </a:r>
            <a:r>
              <a:rPr lang="en-US" sz="2600" dirty="0"/>
              <a:t>established the Critical Infrastructure Interdependency Working Group (CIIWG) to further develop best practices to address the </a:t>
            </a:r>
            <a:r>
              <a:rPr lang="en-US" sz="2600" dirty="0" smtClean="0"/>
              <a:t>needs </a:t>
            </a:r>
            <a:r>
              <a:rPr lang="en-US" sz="2600" dirty="0"/>
              <a:t>of all customers during major </a:t>
            </a:r>
            <a:r>
              <a:rPr lang="en-US" sz="2600" dirty="0" smtClean="0"/>
              <a:t>outages</a:t>
            </a:r>
            <a:br>
              <a:rPr lang="en-US" sz="2600" dirty="0" smtClean="0"/>
            </a:br>
            <a:endParaRPr lang="en-US" sz="2600" dirty="0" smtClean="0"/>
          </a:p>
          <a:p>
            <a:pPr lvl="0"/>
            <a:r>
              <a:rPr lang="en-US" sz="2600" dirty="0" smtClean="0"/>
              <a:t>Mid-Atlantic collaborative with other state commissions to share information and best practices</a:t>
            </a:r>
            <a:endParaRPr lang="en-US" sz="2600" dirty="0"/>
          </a:p>
          <a:p>
            <a:endParaRPr lang="en-US" altLang="en-US" sz="2400" dirty="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29</a:t>
            </a:fld>
            <a:endParaRPr lang="en-US" altLang="en-US" sz="1200" dirty="0" smtClean="0">
              <a:solidFill>
                <a:srgbClr val="FFFFFF"/>
              </a:solidFill>
            </a:endParaRPr>
          </a:p>
        </p:txBody>
      </p:sp>
    </p:spTree>
    <p:extLst>
      <p:ext uri="{BB962C8B-B14F-4D97-AF65-F5344CB8AC3E}">
        <p14:creationId xmlns:p14="http://schemas.microsoft.com/office/powerpoint/2010/main" val="171222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Why Is Cybersecurity Important?</a:t>
            </a:r>
            <a:endParaRPr lang="en-US" altLang="en-US" sz="3200" dirty="0" smtClean="0"/>
          </a:p>
        </p:txBody>
      </p:sp>
      <p:sp>
        <p:nvSpPr>
          <p:cNvPr id="3075" name="Content Placeholder 2"/>
          <p:cNvSpPr>
            <a:spLocks noGrp="1"/>
          </p:cNvSpPr>
          <p:nvPr>
            <p:ph idx="1"/>
          </p:nvPr>
        </p:nvSpPr>
        <p:spPr>
          <a:xfrm>
            <a:off x="457200" y="1722438"/>
            <a:ext cx="8229600" cy="4525962"/>
          </a:xfrm>
        </p:spPr>
        <p:txBody>
          <a:bodyPr/>
          <a:lstStyle/>
          <a:p>
            <a:pPr lvl="0"/>
            <a:r>
              <a:rPr lang="en-US" dirty="0"/>
              <a:t>According to the U.S. Director of National </a:t>
            </a:r>
            <a:r>
              <a:rPr lang="en-US" dirty="0" smtClean="0"/>
              <a:t>Intelligence: </a:t>
            </a:r>
            <a:endParaRPr lang="en-US" sz="1800" dirty="0" smtClean="0"/>
          </a:p>
          <a:p>
            <a:pPr lvl="0"/>
            <a:endParaRPr lang="en-US" sz="1800" b="1" u="sng" dirty="0"/>
          </a:p>
          <a:p>
            <a:pPr marL="0" lvl="0" indent="0" algn="ctr">
              <a:buNone/>
            </a:pPr>
            <a:r>
              <a:rPr lang="en-US" sz="4000" b="1" i="1" u="sng" dirty="0" smtClean="0"/>
              <a:t>No</a:t>
            </a:r>
            <a:r>
              <a:rPr lang="en-US" sz="4000" b="1" i="1" u="sng" dirty="0"/>
              <a:t>. 1 security threat</a:t>
            </a:r>
            <a:r>
              <a:rPr lang="en-US" sz="4000" i="1" dirty="0"/>
              <a:t> worldwide, ranking higher than </a:t>
            </a:r>
            <a:r>
              <a:rPr lang="en-US" sz="4000" b="1" i="1" dirty="0"/>
              <a:t>terrorism, espionage and weapons of mass </a:t>
            </a:r>
            <a:r>
              <a:rPr lang="en-US" sz="4000" b="1" i="1" dirty="0" smtClean="0"/>
              <a:t>destruction</a:t>
            </a:r>
            <a:endParaRPr lang="en-US" sz="4000" i="1" dirty="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3</a:t>
            </a:fld>
            <a:endParaRPr lang="en-US" altLang="en-US" sz="1200" dirty="0" smtClean="0">
              <a:solidFill>
                <a:srgbClr val="FFFFFF"/>
              </a:solidFill>
            </a:endParaRPr>
          </a:p>
        </p:txBody>
      </p:sp>
      <p:sp>
        <p:nvSpPr>
          <p:cNvPr id="2" name="Rectangle 1"/>
          <p:cNvSpPr/>
          <p:nvPr/>
        </p:nvSpPr>
        <p:spPr>
          <a:xfrm>
            <a:off x="457200" y="2980706"/>
            <a:ext cx="8153400" cy="28866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825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PA PUC Efforts</a:t>
            </a:r>
            <a:endParaRPr lang="en-US" altLang="en-US" sz="3200" dirty="0" smtClean="0"/>
          </a:p>
        </p:txBody>
      </p:sp>
      <p:sp>
        <p:nvSpPr>
          <p:cNvPr id="3075" name="Content Placeholder 2"/>
          <p:cNvSpPr>
            <a:spLocks noGrp="1"/>
          </p:cNvSpPr>
          <p:nvPr>
            <p:ph idx="1"/>
          </p:nvPr>
        </p:nvSpPr>
        <p:spPr>
          <a:xfrm>
            <a:off x="457200" y="1371600"/>
            <a:ext cx="8229600" cy="4525962"/>
          </a:xfrm>
        </p:spPr>
        <p:txBody>
          <a:bodyPr/>
          <a:lstStyle/>
          <a:p>
            <a:pPr lvl="0"/>
            <a:r>
              <a:rPr lang="en-US" sz="2000" dirty="0"/>
              <a:t>In September 2015, the Commission finalized a Memorandum of Understanding with the State Police Fusion Center which will further enhance the security awareness of each </a:t>
            </a:r>
            <a:r>
              <a:rPr lang="en-US" sz="2000" dirty="0" smtClean="0"/>
              <a:t>organization</a:t>
            </a:r>
            <a:endParaRPr lang="en-US" sz="1000" dirty="0" smtClean="0"/>
          </a:p>
          <a:p>
            <a:pPr marL="0" lvl="0" indent="0">
              <a:buNone/>
            </a:pPr>
            <a:endParaRPr lang="en-US" sz="1000" dirty="0" smtClean="0"/>
          </a:p>
          <a:p>
            <a:pPr lvl="0"/>
            <a:r>
              <a:rPr lang="en-US" sz="2000" dirty="0"/>
              <a:t>Worked with delegation from Federal Energy Regulatory Commission (FERC</a:t>
            </a:r>
            <a:r>
              <a:rPr lang="en-US" sz="2000" dirty="0" smtClean="0"/>
              <a:t>)’s </a:t>
            </a:r>
            <a:r>
              <a:rPr lang="en-US" sz="2000" dirty="0"/>
              <a:t>Office of Energy Infrastructure Security (OEIS</a:t>
            </a:r>
            <a:r>
              <a:rPr lang="en-US" sz="2000" dirty="0" smtClean="0"/>
              <a:t>) </a:t>
            </a:r>
            <a:r>
              <a:rPr lang="en-US" sz="2000" dirty="0"/>
              <a:t>to train in-house staff and assess capabilities in 2015</a:t>
            </a:r>
            <a:r>
              <a:rPr lang="en-US" sz="1000" dirty="0" smtClean="0"/>
              <a:t/>
            </a:r>
            <a:br>
              <a:rPr lang="en-US" sz="1000" dirty="0" smtClean="0"/>
            </a:br>
            <a:endParaRPr lang="en-US" sz="1000" dirty="0" smtClean="0"/>
          </a:p>
          <a:p>
            <a:pPr lvl="0"/>
            <a:r>
              <a:rPr lang="en-US" sz="2000" dirty="0" smtClean="0"/>
              <a:t>Contributing to a statewide </a:t>
            </a:r>
            <a:r>
              <a:rPr lang="en-US" sz="2000" dirty="0"/>
              <a:t>response plan being developed by the PA </a:t>
            </a:r>
            <a:r>
              <a:rPr lang="en-US" sz="2000" dirty="0" smtClean="0"/>
              <a:t>Office </a:t>
            </a:r>
            <a:r>
              <a:rPr lang="en-US" sz="2000" dirty="0"/>
              <a:t>of Homeland </a:t>
            </a:r>
            <a:r>
              <a:rPr lang="en-US" sz="2000" dirty="0" smtClean="0"/>
              <a:t>Security in 2015-2016</a:t>
            </a:r>
            <a:r>
              <a:rPr lang="en-US" sz="1000" dirty="0" smtClean="0"/>
              <a:t/>
            </a:r>
            <a:br>
              <a:rPr lang="en-US" sz="1000" dirty="0" smtClean="0"/>
            </a:br>
            <a:endParaRPr lang="en-US" sz="1000" dirty="0" smtClean="0"/>
          </a:p>
          <a:p>
            <a:r>
              <a:rPr lang="en-US" sz="2000" dirty="0" smtClean="0"/>
              <a:t>Currently creating  Cyber Event Communications Plan</a:t>
            </a:r>
            <a:r>
              <a:rPr lang="en-US" sz="1000" dirty="0" smtClean="0"/>
              <a:t/>
            </a:r>
            <a:br>
              <a:rPr lang="en-US" sz="1000" dirty="0" smtClean="0"/>
            </a:br>
            <a:endParaRPr lang="en-US" sz="1000" dirty="0" smtClean="0"/>
          </a:p>
          <a:p>
            <a:r>
              <a:rPr lang="en-US" sz="2000" dirty="0" smtClean="0"/>
              <a:t>Ongoing meetings with stakeholders, utility CEOs and CIOs</a:t>
            </a:r>
            <a:r>
              <a:rPr lang="en-US" sz="1000" dirty="0" smtClean="0"/>
              <a:t/>
            </a:r>
            <a:br>
              <a:rPr lang="en-US" sz="1000" dirty="0" smtClean="0"/>
            </a:br>
            <a:endParaRPr lang="en-US" sz="1000" dirty="0" smtClean="0"/>
          </a:p>
          <a:p>
            <a:r>
              <a:rPr lang="en-US" sz="2000" dirty="0" smtClean="0"/>
              <a:t>Security clearances for certain staff</a:t>
            </a:r>
            <a:r>
              <a:rPr lang="en-US" sz="1000" dirty="0" smtClean="0"/>
              <a:t/>
            </a:r>
            <a:br>
              <a:rPr lang="en-US" sz="1000" dirty="0" smtClean="0"/>
            </a:br>
            <a:endParaRPr lang="en-US" sz="1000" dirty="0" smtClean="0"/>
          </a:p>
          <a:p>
            <a:r>
              <a:rPr lang="en-US" sz="2000" dirty="0" smtClean="0"/>
              <a:t>List of critical infrastructure</a:t>
            </a:r>
            <a:endParaRPr lang="en-US" sz="2000" dirty="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30</a:t>
            </a:fld>
            <a:endParaRPr lang="en-US" altLang="en-US" sz="1200" dirty="0" smtClean="0">
              <a:solidFill>
                <a:srgbClr val="FFFFFF"/>
              </a:solidFill>
            </a:endParaRPr>
          </a:p>
        </p:txBody>
      </p:sp>
    </p:spTree>
    <p:extLst>
      <p:ext uri="{BB962C8B-B14F-4D97-AF65-F5344CB8AC3E}">
        <p14:creationId xmlns:p14="http://schemas.microsoft.com/office/powerpoint/2010/main" val="842555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PA PUC Efforts</a:t>
            </a:r>
            <a:endParaRPr lang="en-US" altLang="en-US" sz="3200" dirty="0" smtClean="0"/>
          </a:p>
        </p:txBody>
      </p:sp>
      <p:sp>
        <p:nvSpPr>
          <p:cNvPr id="3075" name="Content Placeholder 2"/>
          <p:cNvSpPr>
            <a:spLocks noGrp="1"/>
          </p:cNvSpPr>
          <p:nvPr>
            <p:ph idx="1"/>
          </p:nvPr>
        </p:nvSpPr>
        <p:spPr>
          <a:xfrm>
            <a:off x="457200" y="1524000"/>
            <a:ext cx="8229600" cy="4525962"/>
          </a:xfrm>
        </p:spPr>
        <p:txBody>
          <a:bodyPr/>
          <a:lstStyle/>
          <a:p>
            <a:pPr lvl="0"/>
            <a:r>
              <a:rPr lang="en-US" sz="2800" dirty="0"/>
              <a:t>Hosted Electric Infrastructure Security (EIS) Council “Black Sky” exercise with Office of the Governor on June 3, 2016</a:t>
            </a:r>
          </a:p>
          <a:p>
            <a:pPr lvl="1"/>
            <a:r>
              <a:rPr lang="en-US" sz="2200" dirty="0"/>
              <a:t>More than 135 participants representing key leaders in local and state government; law enforcement; utility companies; and other key organizations</a:t>
            </a:r>
          </a:p>
          <a:p>
            <a:pPr lvl="1"/>
            <a:r>
              <a:rPr lang="en-US" sz="2200" dirty="0"/>
              <a:t>Highlighted preparedness and potential for cascading effects across utility sectors, including long-term electric grid outages</a:t>
            </a:r>
          </a:p>
          <a:p>
            <a:pPr lvl="1"/>
            <a:r>
              <a:rPr lang="en-US" sz="2200" dirty="0"/>
              <a:t>Need to identify and develop a prioritized list of critical infrastructure</a:t>
            </a: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31</a:t>
            </a:fld>
            <a:endParaRPr lang="en-US" altLang="en-US" sz="1200" dirty="0" smtClean="0">
              <a:solidFill>
                <a:srgbClr val="FFFFFF"/>
              </a:solidFill>
            </a:endParaRPr>
          </a:p>
        </p:txBody>
      </p:sp>
    </p:spTree>
    <p:extLst>
      <p:ext uri="{BB962C8B-B14F-4D97-AF65-F5344CB8AC3E}">
        <p14:creationId xmlns:p14="http://schemas.microsoft.com/office/powerpoint/2010/main" val="3076485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PA PUC Efforts</a:t>
            </a:r>
            <a:endParaRPr lang="en-US" altLang="en-US" sz="3200" dirty="0" smtClean="0"/>
          </a:p>
        </p:txBody>
      </p:sp>
      <p:sp>
        <p:nvSpPr>
          <p:cNvPr id="3075" name="Content Placeholder 2"/>
          <p:cNvSpPr>
            <a:spLocks noGrp="1"/>
          </p:cNvSpPr>
          <p:nvPr>
            <p:ph idx="1"/>
          </p:nvPr>
        </p:nvSpPr>
        <p:spPr>
          <a:xfrm>
            <a:off x="304800" y="1371600"/>
            <a:ext cx="4876800" cy="4982616"/>
          </a:xfrm>
        </p:spPr>
        <p:txBody>
          <a:bodyPr/>
          <a:lstStyle/>
          <a:p>
            <a:pPr lvl="0"/>
            <a:r>
              <a:rPr lang="en-US" sz="2200" dirty="0" smtClean="0"/>
              <a:t>Published document in October 2015, </a:t>
            </a:r>
            <a:r>
              <a:rPr lang="en-US" sz="2200" b="1" dirty="0"/>
              <a:t>Cybersecurity Best Practices for Small and Medium Pennsylvania Utilities (</a:t>
            </a:r>
            <a:r>
              <a:rPr lang="en-US" sz="2200" dirty="0"/>
              <a:t>second </a:t>
            </a:r>
            <a:r>
              <a:rPr lang="en-US" sz="2200" dirty="0" smtClean="0"/>
              <a:t>edition – </a:t>
            </a:r>
            <a:r>
              <a:rPr lang="en-US" sz="2200" dirty="0" smtClean="0">
                <a:hlinkClick r:id="rId2"/>
              </a:rPr>
              <a:t>Link</a:t>
            </a:r>
            <a:r>
              <a:rPr lang="en-US" sz="2200" dirty="0" smtClean="0"/>
              <a:t>)</a:t>
            </a:r>
            <a:endParaRPr lang="en-US" sz="2200" dirty="0"/>
          </a:p>
          <a:p>
            <a:pPr lvl="0"/>
            <a:endParaRPr lang="en-US" sz="1200" dirty="0"/>
          </a:p>
          <a:p>
            <a:pPr lvl="0"/>
            <a:r>
              <a:rPr lang="en-US" sz="2200" dirty="0" smtClean="0"/>
              <a:t>Urge utility </a:t>
            </a:r>
            <a:r>
              <a:rPr lang="en-US" sz="2200" dirty="0"/>
              <a:t>leaders to read </a:t>
            </a:r>
            <a:r>
              <a:rPr lang="en-US" sz="2200" dirty="0" smtClean="0"/>
              <a:t>guide </a:t>
            </a:r>
            <a:r>
              <a:rPr lang="en-US" sz="2200" dirty="0"/>
              <a:t>and </a:t>
            </a:r>
            <a:r>
              <a:rPr lang="en-US" sz="2200" dirty="0" smtClean="0"/>
              <a:t>recommend conducting company </a:t>
            </a:r>
            <a:r>
              <a:rPr lang="en-US" sz="2200" dirty="0"/>
              <a:t>workshops to review </a:t>
            </a:r>
            <a:r>
              <a:rPr lang="en-US" sz="2200" dirty="0" smtClean="0"/>
              <a:t>with employees</a:t>
            </a:r>
          </a:p>
          <a:p>
            <a:pPr marL="0" lvl="0" indent="0">
              <a:buNone/>
            </a:pPr>
            <a:endParaRPr lang="en-US" sz="1200" dirty="0" smtClean="0"/>
          </a:p>
          <a:p>
            <a:pPr lvl="0"/>
            <a:r>
              <a:rPr lang="en-US" sz="2200" dirty="0" smtClean="0"/>
              <a:t>Also </a:t>
            </a:r>
            <a:r>
              <a:rPr lang="en-US" sz="2200" dirty="0"/>
              <a:t>encourage </a:t>
            </a:r>
            <a:r>
              <a:rPr lang="en-US" sz="2200" dirty="0" smtClean="0"/>
              <a:t>utilities </a:t>
            </a:r>
            <a:r>
              <a:rPr lang="en-US" sz="2200" dirty="0"/>
              <a:t>to use </a:t>
            </a:r>
            <a:r>
              <a:rPr lang="en-US" sz="2200" dirty="0" smtClean="0"/>
              <a:t>tools </a:t>
            </a:r>
            <a:r>
              <a:rPr lang="en-US" sz="2200" dirty="0"/>
              <a:t>that have been developed by </a:t>
            </a:r>
            <a:r>
              <a:rPr lang="en-US" sz="2200" dirty="0" smtClean="0"/>
              <a:t>the National Institute of Standards and Technology (NIST), </a:t>
            </a:r>
            <a:r>
              <a:rPr lang="en-US" sz="2200" dirty="0"/>
              <a:t>U.S. Department of Homeland </a:t>
            </a:r>
            <a:r>
              <a:rPr lang="en-US" sz="2200" dirty="0" smtClean="0"/>
              <a:t>Security, etc.</a:t>
            </a:r>
            <a:endParaRPr lang="en-US" altLang="en-US" sz="2200" dirty="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32</a:t>
            </a:fld>
            <a:endParaRPr lang="en-US" altLang="en-US" sz="1200" dirty="0" smtClean="0">
              <a:solidFill>
                <a:srgbClr val="FFFFFF"/>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2533">
            <a:off x="5507375" y="1417389"/>
            <a:ext cx="2979028" cy="4834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232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PA PUC Staff Review</a:t>
            </a:r>
            <a:endParaRPr lang="en-US" altLang="en-US" sz="3200" dirty="0" smtClean="0"/>
          </a:p>
        </p:txBody>
      </p:sp>
      <p:sp>
        <p:nvSpPr>
          <p:cNvPr id="3075" name="Content Placeholder 2"/>
          <p:cNvSpPr>
            <a:spLocks noGrp="1"/>
          </p:cNvSpPr>
          <p:nvPr>
            <p:ph idx="1"/>
          </p:nvPr>
        </p:nvSpPr>
        <p:spPr>
          <a:xfrm>
            <a:off x="457202" y="2368681"/>
            <a:ext cx="8153398" cy="4038600"/>
          </a:xfrm>
        </p:spPr>
        <p:txBody>
          <a:bodyPr/>
          <a:lstStyle/>
          <a:p>
            <a:pPr lvl="1"/>
            <a:r>
              <a:rPr lang="en-US" altLang="en-US" sz="2200" b="1" dirty="0" smtClean="0">
                <a:solidFill>
                  <a:prstClr val="white"/>
                </a:solidFill>
              </a:rPr>
              <a:t>Regulatory functions</a:t>
            </a:r>
          </a:p>
          <a:p>
            <a:pPr lvl="2"/>
            <a:r>
              <a:rPr lang="en-US" altLang="en-US" sz="1800" dirty="0" smtClean="0">
                <a:solidFill>
                  <a:prstClr val="white"/>
                </a:solidFill>
              </a:rPr>
              <a:t>Compliance/oversight</a:t>
            </a:r>
          </a:p>
          <a:p>
            <a:pPr lvl="2"/>
            <a:r>
              <a:rPr lang="en-US" altLang="en-US" sz="1800" dirty="0" smtClean="0">
                <a:solidFill>
                  <a:prstClr val="white"/>
                </a:solidFill>
              </a:rPr>
              <a:t>Cyber event response</a:t>
            </a:r>
          </a:p>
          <a:p>
            <a:pPr lvl="2"/>
            <a:r>
              <a:rPr lang="en-US" altLang="en-US" sz="1800" dirty="0" smtClean="0">
                <a:solidFill>
                  <a:prstClr val="white"/>
                </a:solidFill>
              </a:rPr>
              <a:t>Investigations of a cyber event</a:t>
            </a:r>
          </a:p>
          <a:p>
            <a:pPr lvl="2"/>
            <a:r>
              <a:rPr lang="en-US" altLang="en-US" sz="1800" dirty="0" smtClean="0">
                <a:solidFill>
                  <a:prstClr val="white"/>
                </a:solidFill>
              </a:rPr>
              <a:t>Cost recovery/utility expenditures on cyber-related activities and investments</a:t>
            </a:r>
            <a:endParaRPr lang="en-US" altLang="en-US" sz="1200" dirty="0" smtClean="0">
              <a:solidFill>
                <a:prstClr val="white"/>
              </a:solidFill>
            </a:endParaRPr>
          </a:p>
          <a:p>
            <a:pPr marL="914400" lvl="2" indent="0">
              <a:buNone/>
            </a:pPr>
            <a:endParaRPr lang="en-US" altLang="en-US" sz="1200" dirty="0" smtClean="0">
              <a:solidFill>
                <a:prstClr val="white"/>
              </a:solidFill>
            </a:endParaRPr>
          </a:p>
          <a:p>
            <a:pPr lvl="1"/>
            <a:r>
              <a:rPr lang="en-US" altLang="en-US" sz="2200" b="1" dirty="0" smtClean="0">
                <a:solidFill>
                  <a:prstClr val="white"/>
                </a:solidFill>
              </a:rPr>
              <a:t>Internal (MIS) functions</a:t>
            </a:r>
          </a:p>
          <a:p>
            <a:pPr lvl="2"/>
            <a:r>
              <a:rPr lang="en-US" altLang="en-US" sz="1800" dirty="0">
                <a:solidFill>
                  <a:prstClr val="white"/>
                </a:solidFill>
              </a:rPr>
              <a:t>Assessed capabilities</a:t>
            </a:r>
          </a:p>
          <a:p>
            <a:pPr lvl="2"/>
            <a:r>
              <a:rPr lang="en-US" altLang="en-US" sz="1800" dirty="0">
                <a:solidFill>
                  <a:prstClr val="white"/>
                </a:solidFill>
              </a:rPr>
              <a:t>Identified cybersecurity vulnerabilities</a:t>
            </a:r>
          </a:p>
          <a:p>
            <a:pPr lvl="2"/>
            <a:r>
              <a:rPr lang="en-US" altLang="en-US" sz="1800" dirty="0">
                <a:solidFill>
                  <a:prstClr val="white"/>
                </a:solidFill>
              </a:rPr>
              <a:t>Provided options to address vulnerabilities</a:t>
            </a: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33</a:t>
            </a:fld>
            <a:endParaRPr lang="en-US" altLang="en-US" sz="1200" dirty="0" smtClean="0">
              <a:solidFill>
                <a:srgbClr val="FFFFFF"/>
              </a:solidFill>
            </a:endParaRPr>
          </a:p>
        </p:txBody>
      </p:sp>
      <p:sp>
        <p:nvSpPr>
          <p:cNvPr id="2" name="TextBox 1"/>
          <p:cNvSpPr txBox="1"/>
          <p:nvPr/>
        </p:nvSpPr>
        <p:spPr>
          <a:xfrm>
            <a:off x="457201" y="1333690"/>
            <a:ext cx="8458199" cy="830997"/>
          </a:xfrm>
          <a:prstGeom prst="rect">
            <a:avLst/>
          </a:prstGeom>
          <a:noFill/>
        </p:spPr>
        <p:txBody>
          <a:bodyPr wrap="square" rtlCol="0">
            <a:spAutoFit/>
          </a:bodyPr>
          <a:lstStyle/>
          <a:p>
            <a:pPr marL="285750" indent="-285750">
              <a:buFont typeface="Arial" panose="020B0604020202020204" pitchFamily="34" charset="0"/>
              <a:buChar char="•"/>
            </a:pPr>
            <a:r>
              <a:rPr lang="en-US" altLang="en-US" sz="2400" dirty="0">
                <a:solidFill>
                  <a:prstClr val="white"/>
                </a:solidFill>
              </a:rPr>
              <a:t>PUC multi-bureau Cyber Team </a:t>
            </a:r>
            <a:r>
              <a:rPr lang="en-US" altLang="en-US" sz="2400" dirty="0" smtClean="0">
                <a:solidFill>
                  <a:prstClr val="white"/>
                </a:solidFill>
              </a:rPr>
              <a:t>undertook a </a:t>
            </a:r>
            <a:r>
              <a:rPr lang="en-US" altLang="en-US" sz="2400" dirty="0">
                <a:solidFill>
                  <a:prstClr val="white"/>
                </a:solidFill>
              </a:rPr>
              <a:t>comprehensive </a:t>
            </a:r>
            <a:r>
              <a:rPr lang="en-US" altLang="en-US" sz="2400" dirty="0" smtClean="0">
                <a:solidFill>
                  <a:prstClr val="white"/>
                </a:solidFill>
              </a:rPr>
              <a:t>review </a:t>
            </a:r>
            <a:r>
              <a:rPr lang="en-US" altLang="en-US" sz="2400" dirty="0">
                <a:solidFill>
                  <a:prstClr val="white"/>
                </a:solidFill>
              </a:rPr>
              <a:t>and </a:t>
            </a:r>
            <a:r>
              <a:rPr lang="en-US" altLang="en-US" sz="2400" dirty="0" smtClean="0">
                <a:solidFill>
                  <a:prstClr val="white"/>
                </a:solidFill>
              </a:rPr>
              <a:t>developed recommendations </a:t>
            </a:r>
            <a:r>
              <a:rPr lang="en-US" altLang="en-US" sz="2400" dirty="0">
                <a:solidFill>
                  <a:prstClr val="white"/>
                </a:solidFill>
              </a:rPr>
              <a:t>in January 2016</a:t>
            </a:r>
            <a:endParaRPr lang="en-US" sz="2400" dirty="0"/>
          </a:p>
        </p:txBody>
      </p:sp>
    </p:spTree>
    <p:extLst>
      <p:ext uri="{BB962C8B-B14F-4D97-AF65-F5344CB8AC3E}">
        <p14:creationId xmlns:p14="http://schemas.microsoft.com/office/powerpoint/2010/main" val="4153587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Ongoing PA PUC Efforts</a:t>
            </a:r>
            <a:endParaRPr lang="en-US" altLang="en-US" sz="3200" dirty="0" smtClean="0"/>
          </a:p>
        </p:txBody>
      </p:sp>
      <p:sp>
        <p:nvSpPr>
          <p:cNvPr id="3075" name="Content Placeholder 2"/>
          <p:cNvSpPr>
            <a:spLocks noGrp="1"/>
          </p:cNvSpPr>
          <p:nvPr>
            <p:ph idx="1"/>
          </p:nvPr>
        </p:nvSpPr>
        <p:spPr>
          <a:xfrm>
            <a:off x="762000" y="1752600"/>
            <a:ext cx="8229600" cy="4525962"/>
          </a:xfrm>
        </p:spPr>
        <p:txBody>
          <a:bodyPr/>
          <a:lstStyle/>
          <a:p>
            <a:pPr lvl="0"/>
            <a:r>
              <a:rPr lang="en-US" sz="3600" dirty="0" smtClean="0"/>
              <a:t>Internal PUC training</a:t>
            </a:r>
          </a:p>
          <a:p>
            <a:pPr lvl="1"/>
            <a:r>
              <a:rPr lang="en-US" sz="2600" dirty="0" smtClean="0"/>
              <a:t>Annual online training</a:t>
            </a:r>
          </a:p>
          <a:p>
            <a:pPr lvl="1"/>
            <a:r>
              <a:rPr lang="en-US" sz="2600" dirty="0" smtClean="0"/>
              <a:t>Phishing exercises</a:t>
            </a:r>
          </a:p>
          <a:p>
            <a:pPr lvl="1"/>
            <a:r>
              <a:rPr lang="en-US" sz="2600" dirty="0" smtClean="0"/>
              <a:t>Cybersecurity tips of the day</a:t>
            </a:r>
          </a:p>
          <a:p>
            <a:pPr lvl="1"/>
            <a:r>
              <a:rPr lang="en-US" sz="2600" dirty="0" smtClean="0"/>
              <a:t>Presentations</a:t>
            </a:r>
          </a:p>
          <a:p>
            <a:pPr lvl="1"/>
            <a:r>
              <a:rPr lang="en-US" sz="2600" dirty="0" smtClean="0"/>
              <a:t>Creating desktop reference</a:t>
            </a: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34</a:t>
            </a:fld>
            <a:endParaRPr lang="en-US" altLang="en-US" sz="1200" dirty="0" smtClean="0">
              <a:solidFill>
                <a:srgbClr val="FFFFFF"/>
              </a:solidFill>
            </a:endParaRPr>
          </a:p>
        </p:txBody>
      </p:sp>
    </p:spTree>
    <p:extLst>
      <p:ext uri="{BB962C8B-B14F-4D97-AF65-F5344CB8AC3E}">
        <p14:creationId xmlns:p14="http://schemas.microsoft.com/office/powerpoint/2010/main" val="2904870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685800"/>
            <a:ext cx="8229600" cy="1143000"/>
          </a:xfrm>
        </p:spPr>
        <p:txBody>
          <a:bodyPr/>
          <a:lstStyle/>
          <a:p>
            <a:r>
              <a:rPr lang="en-US" altLang="en-US" b="1" dirty="0" smtClean="0">
                <a:solidFill>
                  <a:srgbClr val="FFFFFF"/>
                </a:solidFill>
                <a:cs typeface="Arial" charset="0"/>
              </a:rPr>
              <a:t>State and Federal Efforts:</a:t>
            </a:r>
            <a:br>
              <a:rPr lang="en-US" altLang="en-US" b="1" dirty="0" smtClean="0">
                <a:solidFill>
                  <a:srgbClr val="FFFFFF"/>
                </a:solidFill>
                <a:cs typeface="Arial" charset="0"/>
              </a:rPr>
            </a:br>
            <a:r>
              <a:rPr lang="en-US" altLang="en-US" sz="3200" b="1" dirty="0" smtClean="0">
                <a:solidFill>
                  <a:srgbClr val="FFFFFF"/>
                </a:solidFill>
                <a:cs typeface="Arial" charset="0"/>
              </a:rPr>
              <a:t>What is Being Done?</a:t>
            </a:r>
            <a:endParaRPr lang="en-US" altLang="en-US" sz="3200" dirty="0" smtClean="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35</a:t>
            </a:fld>
            <a:endParaRPr lang="en-US" altLang="en-US" sz="1200" dirty="0" smtClean="0">
              <a:solidFill>
                <a:srgbClr val="FFFFF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279" y="2144973"/>
            <a:ext cx="6292921" cy="41796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9688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457200"/>
            <a:ext cx="8229600" cy="1143000"/>
          </a:xfrm>
        </p:spPr>
        <p:txBody>
          <a:bodyPr/>
          <a:lstStyle/>
          <a:p>
            <a:r>
              <a:rPr lang="en-US" altLang="en-US" b="1" dirty="0" smtClean="0">
                <a:solidFill>
                  <a:srgbClr val="FFFFFF"/>
                </a:solidFill>
                <a:cs typeface="Arial" charset="0"/>
              </a:rPr>
              <a:t>State Confidential Security Legislation</a:t>
            </a:r>
            <a:endParaRPr lang="en-US" altLang="en-US" sz="3200" dirty="0" smtClean="0"/>
          </a:p>
        </p:txBody>
      </p:sp>
      <p:sp>
        <p:nvSpPr>
          <p:cNvPr id="3075" name="Content Placeholder 2"/>
          <p:cNvSpPr>
            <a:spLocks noGrp="1"/>
          </p:cNvSpPr>
          <p:nvPr>
            <p:ph idx="1"/>
          </p:nvPr>
        </p:nvSpPr>
        <p:spPr>
          <a:xfrm>
            <a:off x="457200" y="1905000"/>
            <a:ext cx="8229600" cy="4525962"/>
          </a:xfrm>
        </p:spPr>
        <p:txBody>
          <a:bodyPr/>
          <a:lstStyle/>
          <a:p>
            <a:r>
              <a:rPr lang="en-US" altLang="en-US" dirty="0"/>
              <a:t>Public Utility Confidential Security Information Disclosure Act (CSI Act</a:t>
            </a:r>
            <a:r>
              <a:rPr lang="en-US" altLang="en-US" dirty="0" smtClean="0"/>
              <a:t>)</a:t>
            </a:r>
          </a:p>
          <a:p>
            <a:pPr lvl="1"/>
            <a:r>
              <a:rPr lang="en-US" altLang="en-US" sz="2600" dirty="0" smtClean="0"/>
              <a:t>Requires a public utility to notify a Commonwealth agency when it submits a record to the agency that contains confidential security information and prohibits the agency from releasing that information </a:t>
            </a:r>
            <a:br>
              <a:rPr lang="en-US" altLang="en-US" sz="2600" dirty="0" smtClean="0"/>
            </a:br>
            <a:r>
              <a:rPr lang="en-US" altLang="en-US" sz="2600" dirty="0" smtClean="0"/>
              <a:t>(35 P.S</a:t>
            </a:r>
            <a:r>
              <a:rPr lang="en-US" altLang="en-US" sz="2600" dirty="0"/>
              <a:t>. §</a:t>
            </a:r>
            <a:r>
              <a:rPr lang="en-US" sz="2600" dirty="0"/>
              <a:t>§ </a:t>
            </a:r>
            <a:r>
              <a:rPr lang="en-US" altLang="en-US" sz="2600" dirty="0" smtClean="0"/>
              <a:t>2141.2-2141.5)</a:t>
            </a:r>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36</a:t>
            </a:fld>
            <a:endParaRPr lang="en-US" altLang="en-US" sz="1200" dirty="0" smtClean="0">
              <a:solidFill>
                <a:srgbClr val="FFFFFF"/>
              </a:solidFill>
            </a:endParaRPr>
          </a:p>
        </p:txBody>
      </p:sp>
    </p:spTree>
    <p:extLst>
      <p:ext uri="{BB962C8B-B14F-4D97-AF65-F5344CB8AC3E}">
        <p14:creationId xmlns:p14="http://schemas.microsoft.com/office/powerpoint/2010/main" val="3080305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Federal Legislation and Efforts</a:t>
            </a:r>
            <a:endParaRPr lang="en-US" altLang="en-US" sz="3200" dirty="0" smtClean="0"/>
          </a:p>
        </p:txBody>
      </p:sp>
      <p:sp>
        <p:nvSpPr>
          <p:cNvPr id="3075" name="Content Placeholder 2"/>
          <p:cNvSpPr>
            <a:spLocks noGrp="1"/>
          </p:cNvSpPr>
          <p:nvPr>
            <p:ph idx="1"/>
          </p:nvPr>
        </p:nvSpPr>
        <p:spPr>
          <a:xfrm>
            <a:off x="457200" y="1570038"/>
            <a:ext cx="8229600" cy="4525962"/>
          </a:xfrm>
        </p:spPr>
        <p:txBody>
          <a:bodyPr/>
          <a:lstStyle/>
          <a:p>
            <a:r>
              <a:rPr lang="en-US" altLang="en-US" dirty="0" smtClean="0"/>
              <a:t>2013 White House Executive Order – Improving Critical Infrastructure Cybersecurity</a:t>
            </a:r>
            <a:r>
              <a:rPr lang="en-US" altLang="en-US" sz="1400" dirty="0" smtClean="0"/>
              <a:t/>
            </a:r>
            <a:br>
              <a:rPr lang="en-US" altLang="en-US" sz="1400" dirty="0" smtClean="0"/>
            </a:br>
            <a:endParaRPr lang="en-US" altLang="en-US" sz="1400" dirty="0" smtClean="0"/>
          </a:p>
          <a:p>
            <a:pPr lvl="1"/>
            <a:r>
              <a:rPr lang="en-US" altLang="en-US" dirty="0" smtClean="0"/>
              <a:t>Objective is to create a partnership between the federal government and owners and operators of critical infrastructure to improve cybersecurity information and develop risk-based standards</a:t>
            </a:r>
            <a:endParaRPr lang="en-US" altLang="en-US" dirty="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37</a:t>
            </a:fld>
            <a:endParaRPr lang="en-US" altLang="en-US" sz="1200" dirty="0" smtClean="0">
              <a:solidFill>
                <a:srgbClr val="FFFFFF"/>
              </a:solidFill>
            </a:endParaRPr>
          </a:p>
        </p:txBody>
      </p:sp>
    </p:spTree>
    <p:extLst>
      <p:ext uri="{BB962C8B-B14F-4D97-AF65-F5344CB8AC3E}">
        <p14:creationId xmlns:p14="http://schemas.microsoft.com/office/powerpoint/2010/main" val="2419046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Federal Legislation and Efforts</a:t>
            </a:r>
            <a:endParaRPr lang="en-US" altLang="en-US" sz="3200" dirty="0" smtClean="0"/>
          </a:p>
        </p:txBody>
      </p:sp>
      <p:sp>
        <p:nvSpPr>
          <p:cNvPr id="3075" name="Content Placeholder 2"/>
          <p:cNvSpPr>
            <a:spLocks noGrp="1"/>
          </p:cNvSpPr>
          <p:nvPr>
            <p:ph idx="1"/>
          </p:nvPr>
        </p:nvSpPr>
        <p:spPr>
          <a:xfrm>
            <a:off x="457200" y="1371600"/>
            <a:ext cx="8229600" cy="4525962"/>
          </a:xfrm>
        </p:spPr>
        <p:txBody>
          <a:bodyPr/>
          <a:lstStyle/>
          <a:p>
            <a:r>
              <a:rPr lang="en-US" altLang="en-US" dirty="0" smtClean="0"/>
              <a:t>Cybersecurity Information Sharing Act of 2015 (CISA)</a:t>
            </a:r>
            <a:r>
              <a:rPr lang="en-US" altLang="en-US" sz="1400" dirty="0" smtClean="0"/>
              <a:t/>
            </a:r>
            <a:br>
              <a:rPr lang="en-US" altLang="en-US" sz="1400" dirty="0" smtClean="0"/>
            </a:br>
            <a:endParaRPr lang="en-US" altLang="en-US" sz="1400" dirty="0" smtClean="0"/>
          </a:p>
          <a:p>
            <a:pPr lvl="1"/>
            <a:r>
              <a:rPr lang="en-US" altLang="en-US" sz="2000" dirty="0" smtClean="0"/>
              <a:t>Purpose is to protect against cyber attacks by creating reciprocal information sharing process between private sector and federal government – 6 </a:t>
            </a:r>
            <a:r>
              <a:rPr lang="en-US" altLang="en-US" sz="2000" dirty="0"/>
              <a:t>U.S.C. §</a:t>
            </a:r>
            <a:r>
              <a:rPr lang="en-US" sz="2000" dirty="0"/>
              <a:t>§</a:t>
            </a:r>
            <a:r>
              <a:rPr lang="en-US" sz="2000" dirty="0" smtClean="0"/>
              <a:t>1501-1510</a:t>
            </a:r>
            <a:r>
              <a:rPr lang="en-US" sz="1200" dirty="0" smtClean="0"/>
              <a:t/>
            </a:r>
            <a:br>
              <a:rPr lang="en-US" sz="1200" dirty="0" smtClean="0"/>
            </a:br>
            <a:endParaRPr lang="en-US" sz="1200" dirty="0" smtClean="0"/>
          </a:p>
          <a:p>
            <a:pPr lvl="1"/>
            <a:r>
              <a:rPr lang="en-US" sz="2000" dirty="0" smtClean="0"/>
              <a:t>A private entity, including a “State, tribunal or local government performing utility services,” that shares cybersecurity information in accordance with the CISA is granted liability protection in a cause of auction for monitoring information systems or for the sharing or receipt of cybersecurity information – </a:t>
            </a:r>
            <a:r>
              <a:rPr lang="en-US" altLang="en-US" sz="2000" dirty="0" smtClean="0"/>
              <a:t>6 </a:t>
            </a:r>
            <a:r>
              <a:rPr lang="en-US" altLang="en-US" sz="2000" dirty="0"/>
              <a:t>U.S.C. </a:t>
            </a:r>
            <a:r>
              <a:rPr lang="en-US" altLang="en-US" sz="2000" dirty="0" smtClean="0"/>
              <a:t>§1501 (15)(B), </a:t>
            </a:r>
            <a:r>
              <a:rPr lang="en-US" altLang="en-US" sz="2000" dirty="0"/>
              <a:t>§ </a:t>
            </a:r>
            <a:r>
              <a:rPr lang="en-US" altLang="en-US" sz="2000" dirty="0" smtClean="0"/>
              <a:t>1505(a)-(b)</a:t>
            </a:r>
            <a:r>
              <a:rPr lang="en-US" altLang="en-US" sz="1200" dirty="0" smtClean="0"/>
              <a:t/>
            </a:r>
            <a:br>
              <a:rPr lang="en-US" altLang="en-US" sz="1200" dirty="0" smtClean="0"/>
            </a:br>
            <a:endParaRPr lang="en-US" sz="1200" dirty="0" smtClean="0"/>
          </a:p>
          <a:p>
            <a:pPr lvl="1"/>
            <a:r>
              <a:rPr lang="en-US" altLang="en-US" sz="2000" dirty="0"/>
              <a:t>Consistent with Commission regulations and </a:t>
            </a:r>
            <a:r>
              <a:rPr lang="en-US" altLang="en-US" sz="2000" dirty="0" smtClean="0"/>
              <a:t>CSI Act</a:t>
            </a:r>
            <a:endParaRPr lang="en-US" altLang="en-US" sz="2000" dirty="0"/>
          </a:p>
          <a:p>
            <a:pPr lvl="1"/>
            <a:endParaRPr lang="en-US" altLang="en-US" dirty="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38</a:t>
            </a:fld>
            <a:endParaRPr lang="en-US" altLang="en-US" sz="1200" dirty="0" smtClean="0">
              <a:solidFill>
                <a:srgbClr val="FFFFFF"/>
              </a:solidFill>
            </a:endParaRPr>
          </a:p>
        </p:txBody>
      </p:sp>
    </p:spTree>
    <p:extLst>
      <p:ext uri="{BB962C8B-B14F-4D97-AF65-F5344CB8AC3E}">
        <p14:creationId xmlns:p14="http://schemas.microsoft.com/office/powerpoint/2010/main" val="2265864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Federal Legislation</a:t>
            </a:r>
            <a:endParaRPr lang="en-US" altLang="en-US" sz="3200" dirty="0" smtClean="0"/>
          </a:p>
        </p:txBody>
      </p:sp>
      <p:sp>
        <p:nvSpPr>
          <p:cNvPr id="3075" name="Content Placeholder 2"/>
          <p:cNvSpPr>
            <a:spLocks noGrp="1"/>
          </p:cNvSpPr>
          <p:nvPr>
            <p:ph idx="1"/>
          </p:nvPr>
        </p:nvSpPr>
        <p:spPr>
          <a:xfrm>
            <a:off x="457200" y="1371600"/>
            <a:ext cx="8229600" cy="4525962"/>
          </a:xfrm>
        </p:spPr>
        <p:txBody>
          <a:bodyPr/>
          <a:lstStyle/>
          <a:p>
            <a:r>
              <a:rPr lang="en-US" altLang="en-US" dirty="0" smtClean="0"/>
              <a:t>Securing Energy Infrastructure Act of 2016</a:t>
            </a:r>
            <a:br>
              <a:rPr lang="en-US" altLang="en-US" dirty="0" smtClean="0"/>
            </a:br>
            <a:r>
              <a:rPr lang="en-US" altLang="en-US" dirty="0" smtClean="0"/>
              <a:t>(S 3018) – new </a:t>
            </a:r>
            <a:r>
              <a:rPr lang="en-US" altLang="en-US" dirty="0"/>
              <a:t>legislation to protect U.S. electric grid </a:t>
            </a:r>
            <a:endParaRPr lang="en-US" altLang="en-US" dirty="0" smtClean="0"/>
          </a:p>
          <a:p>
            <a:pPr lvl="1"/>
            <a:r>
              <a:rPr lang="en-US" altLang="en-US" dirty="0" smtClean="0"/>
              <a:t>“would examine solutions to defend the U.S. energy grid by replacing key devices like computer-connected operating systems that are vulnerable to cyber-attacks with </a:t>
            </a:r>
            <a:r>
              <a:rPr lang="en-US" altLang="en-US" dirty="0" smtClean="0">
                <a:solidFill>
                  <a:srgbClr val="FFFF00"/>
                </a:solidFill>
              </a:rPr>
              <a:t>analog and human-operated systems – a ‘retro’ approach </a:t>
            </a:r>
            <a:r>
              <a:rPr lang="en-US" altLang="en-US" dirty="0" smtClean="0"/>
              <a:t>that has shown promise as a safeguard against cyber attacks”</a:t>
            </a:r>
            <a:endParaRPr lang="en-US" altLang="en-US" dirty="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39</a:t>
            </a:fld>
            <a:endParaRPr lang="en-US" altLang="en-US" sz="1200" dirty="0" smtClean="0">
              <a:solidFill>
                <a:srgbClr val="FFFFFF"/>
              </a:solidFill>
            </a:endParaRPr>
          </a:p>
        </p:txBody>
      </p:sp>
    </p:spTree>
    <p:extLst>
      <p:ext uri="{BB962C8B-B14F-4D97-AF65-F5344CB8AC3E}">
        <p14:creationId xmlns:p14="http://schemas.microsoft.com/office/powerpoint/2010/main" val="293574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1143000"/>
          </a:xfrm>
        </p:spPr>
        <p:txBody>
          <a:bodyPr/>
          <a:lstStyle/>
          <a:p>
            <a:r>
              <a:rPr lang="en-US" altLang="en-US" b="1" dirty="0" smtClean="0">
                <a:solidFill>
                  <a:srgbClr val="FFFFFF"/>
                </a:solidFill>
                <a:cs typeface="Arial" charset="0"/>
              </a:rPr>
              <a:t>Current Threat Environment</a:t>
            </a:r>
            <a:endParaRPr lang="en-US" altLang="en-US" sz="3200" dirty="0" smtClean="0"/>
          </a:p>
        </p:txBody>
      </p:sp>
      <p:sp>
        <p:nvSpPr>
          <p:cNvPr id="3075" name="Content Placeholder 2"/>
          <p:cNvSpPr>
            <a:spLocks noGrp="1"/>
          </p:cNvSpPr>
          <p:nvPr>
            <p:ph idx="1"/>
          </p:nvPr>
        </p:nvSpPr>
        <p:spPr>
          <a:xfrm>
            <a:off x="381000" y="1295400"/>
            <a:ext cx="8686800" cy="5181600"/>
          </a:xfrm>
        </p:spPr>
        <p:txBody>
          <a:bodyPr/>
          <a:lstStyle/>
          <a:p>
            <a:pPr lvl="0"/>
            <a:r>
              <a:rPr lang="en-US" altLang="en-US" dirty="0" smtClean="0"/>
              <a:t>More than </a:t>
            </a:r>
            <a:r>
              <a:rPr lang="en-US" altLang="en-US" dirty="0" smtClean="0">
                <a:solidFill>
                  <a:srgbClr val="FFFF00"/>
                </a:solidFill>
              </a:rPr>
              <a:t>100,000</a:t>
            </a:r>
            <a:r>
              <a:rPr lang="en-US" altLang="en-US" dirty="0" smtClean="0"/>
              <a:t> U.S. incidents in 2015</a:t>
            </a:r>
          </a:p>
          <a:p>
            <a:pPr lvl="1"/>
            <a:r>
              <a:rPr lang="en-US" altLang="en-US" sz="2600" dirty="0" smtClean="0">
                <a:solidFill>
                  <a:srgbClr val="FFFF00"/>
                </a:solidFill>
              </a:rPr>
              <a:t>3,141</a:t>
            </a:r>
            <a:r>
              <a:rPr lang="en-US" altLang="en-US" sz="2600" dirty="0" smtClean="0"/>
              <a:t> confirmed data breaches</a:t>
            </a:r>
          </a:p>
          <a:p>
            <a:pPr lvl="1"/>
            <a:r>
              <a:rPr lang="en-US" altLang="en-US" sz="2600" dirty="0" smtClean="0"/>
              <a:t>Affecting organizations in </a:t>
            </a:r>
            <a:r>
              <a:rPr lang="en-US" altLang="en-US" sz="2600" dirty="0" smtClean="0">
                <a:solidFill>
                  <a:srgbClr val="FFFF00"/>
                </a:solidFill>
              </a:rPr>
              <a:t>82</a:t>
            </a:r>
            <a:r>
              <a:rPr lang="en-US" altLang="en-US" sz="2600" dirty="0" smtClean="0"/>
              <a:t> countries across many industries</a:t>
            </a:r>
          </a:p>
          <a:p>
            <a:pPr lvl="1"/>
            <a:r>
              <a:rPr lang="en-US" altLang="en-US" sz="2600" dirty="0" smtClean="0"/>
              <a:t>Breaches with financial motive are dominant</a:t>
            </a:r>
          </a:p>
          <a:p>
            <a:pPr lvl="1"/>
            <a:r>
              <a:rPr lang="en-US" altLang="en-US" sz="2600" dirty="0" smtClean="0"/>
              <a:t>Phishing, point-of-sale, ransomware</a:t>
            </a:r>
          </a:p>
          <a:p>
            <a:pPr lvl="1"/>
            <a:r>
              <a:rPr lang="en-US" altLang="en-US" sz="2600" dirty="0" smtClean="0">
                <a:solidFill>
                  <a:srgbClr val="FFFF00"/>
                </a:solidFill>
              </a:rPr>
              <a:t>63% </a:t>
            </a:r>
            <a:r>
              <a:rPr lang="en-US" altLang="en-US" sz="2600" dirty="0" smtClean="0"/>
              <a:t>of confirmed breaches involved weak, default or stolen passwords</a:t>
            </a:r>
            <a:endParaRPr lang="en-US" altLang="en-US" sz="2000" dirty="0" smtClean="0"/>
          </a:p>
          <a:p>
            <a:pPr marL="457200" lvl="1" indent="0">
              <a:buNone/>
            </a:pPr>
            <a:endParaRPr lang="en-US" altLang="en-US" sz="2000" dirty="0"/>
          </a:p>
          <a:p>
            <a:pPr marL="57150" indent="0">
              <a:buNone/>
            </a:pPr>
            <a:r>
              <a:rPr lang="en-US" altLang="en-US" sz="1400" b="1" dirty="0" smtClean="0"/>
              <a:t>Incident:  </a:t>
            </a:r>
            <a:r>
              <a:rPr lang="en-US" altLang="en-US" sz="1400" dirty="0" smtClean="0"/>
              <a:t>A security event that compromises the integrity, confidentiality or availability of an information asset</a:t>
            </a:r>
          </a:p>
          <a:p>
            <a:pPr marL="57150" indent="0">
              <a:buNone/>
            </a:pPr>
            <a:r>
              <a:rPr lang="en-US" altLang="en-US" sz="1400" b="1" dirty="0" smtClean="0"/>
              <a:t>Breach:  </a:t>
            </a:r>
            <a:r>
              <a:rPr lang="en-US" altLang="en-US" sz="1400" dirty="0" smtClean="0"/>
              <a:t>An incident that results in the confirmed disclosure (not just potential exposure) of data to an unauthorized party	    			</a:t>
            </a:r>
            <a:r>
              <a:rPr lang="en-US" altLang="en-US" sz="1400" dirty="0"/>
              <a:t>	</a:t>
            </a:r>
            <a:br>
              <a:rPr lang="en-US" altLang="en-US" sz="1400" dirty="0"/>
            </a:br>
            <a:r>
              <a:rPr lang="en-US" altLang="en-US" sz="1400" dirty="0"/>
              <a:t/>
            </a:r>
            <a:br>
              <a:rPr lang="en-US" altLang="en-US" sz="1400" dirty="0"/>
            </a:br>
            <a:r>
              <a:rPr lang="en-US" altLang="en-US" sz="1400" dirty="0"/>
              <a:t>(</a:t>
            </a:r>
            <a:r>
              <a:rPr lang="en-US" altLang="en-US" sz="1400" b="1" dirty="0"/>
              <a:t>Verizon 2016 Data Breach Investigations Report</a:t>
            </a:r>
            <a:r>
              <a:rPr lang="en-US" altLang="en-US" sz="1400" dirty="0"/>
              <a:t>)</a:t>
            </a:r>
          </a:p>
          <a:p>
            <a:pPr marL="57150" indent="0">
              <a:buNone/>
            </a:pPr>
            <a:endParaRPr lang="en-US" altLang="en-US" sz="1400" dirty="0" smtClean="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4</a:t>
            </a:fld>
            <a:endParaRPr lang="en-US" altLang="en-US" sz="1200" dirty="0" smtClean="0">
              <a:solidFill>
                <a:srgbClr val="FFFFFF"/>
              </a:solidFill>
            </a:endParaRPr>
          </a:p>
        </p:txBody>
      </p:sp>
    </p:spTree>
    <p:extLst>
      <p:ext uri="{BB962C8B-B14F-4D97-AF65-F5344CB8AC3E}">
        <p14:creationId xmlns:p14="http://schemas.microsoft.com/office/powerpoint/2010/main" val="38603533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84909" y="241406"/>
            <a:ext cx="8229600" cy="825394"/>
          </a:xfrm>
        </p:spPr>
        <p:txBody>
          <a:bodyPr/>
          <a:lstStyle/>
          <a:p>
            <a:r>
              <a:rPr lang="en-US" altLang="en-US" b="1" dirty="0" smtClean="0">
                <a:solidFill>
                  <a:srgbClr val="FFFFFF"/>
                </a:solidFill>
                <a:cs typeface="Arial" charset="0"/>
              </a:rPr>
              <a:t>Key Resources</a:t>
            </a:r>
            <a:endParaRPr lang="en-US" altLang="en-US" sz="3200" dirty="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863" indent="-285717" eaLnBrk="0" hangingPunct="0">
              <a:spcBef>
                <a:spcPct val="20000"/>
              </a:spcBef>
              <a:buFont typeface="Arial" charset="0"/>
              <a:buChar char="–"/>
              <a:defRPr sz="2800">
                <a:solidFill>
                  <a:schemeClr val="tx1"/>
                </a:solidFill>
                <a:latin typeface="Calibri" charset="0"/>
                <a:ea typeface="ＭＳ Ｐゴシック" charset="-128"/>
              </a:defRPr>
            </a:lvl2pPr>
            <a:lvl3pPr marL="1142867" indent="-228573" eaLnBrk="0" hangingPunct="0">
              <a:spcBef>
                <a:spcPct val="20000"/>
              </a:spcBef>
              <a:buFont typeface="Arial" charset="0"/>
              <a:buChar char="•"/>
              <a:defRPr sz="2400">
                <a:solidFill>
                  <a:schemeClr val="tx1"/>
                </a:solidFill>
                <a:latin typeface="Calibri" charset="0"/>
                <a:ea typeface="ＭＳ Ｐゴシック" charset="-128"/>
              </a:defRPr>
            </a:lvl3pPr>
            <a:lvl4pPr marL="1600013" indent="-228573" eaLnBrk="0" hangingPunct="0">
              <a:spcBef>
                <a:spcPct val="20000"/>
              </a:spcBef>
              <a:buFont typeface="Arial" charset="0"/>
              <a:buChar char="–"/>
              <a:defRPr sz="2000">
                <a:solidFill>
                  <a:schemeClr val="tx1"/>
                </a:solidFill>
                <a:latin typeface="Calibri" charset="0"/>
                <a:ea typeface="ＭＳ Ｐゴシック" charset="-128"/>
              </a:defRPr>
            </a:lvl4pPr>
            <a:lvl5pPr marL="2057159" indent="-228573" eaLnBrk="0" hangingPunct="0">
              <a:spcBef>
                <a:spcPct val="20000"/>
              </a:spcBef>
              <a:buFont typeface="Arial" charset="0"/>
              <a:buChar char="»"/>
              <a:defRPr sz="2000">
                <a:solidFill>
                  <a:schemeClr val="tx1"/>
                </a:solidFill>
                <a:latin typeface="Calibri" charset="0"/>
                <a:ea typeface="ＭＳ Ｐゴシック" charset="-128"/>
              </a:defRPr>
            </a:lvl5pPr>
            <a:lvl6pPr marL="2514306"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453"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8599"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5746"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a:solidFill>
                  <a:srgbClr val="FFFFFF"/>
                </a:solidFill>
              </a:rPr>
              <a:pPr eaLnBrk="1" hangingPunct="1">
                <a:spcBef>
                  <a:spcPct val="0"/>
                </a:spcBef>
                <a:buFontTx/>
                <a:buNone/>
              </a:pPr>
              <a:t>40</a:t>
            </a:fld>
            <a:endParaRPr lang="en-US" altLang="en-US" sz="1200">
              <a:solidFill>
                <a:srgbClr val="FFFFFF"/>
              </a:solidFill>
            </a:endParaRPr>
          </a:p>
        </p:txBody>
      </p:sp>
      <p:sp>
        <p:nvSpPr>
          <p:cNvPr id="4" name="TextBox 3"/>
          <p:cNvSpPr txBox="1"/>
          <p:nvPr/>
        </p:nvSpPr>
        <p:spPr>
          <a:xfrm>
            <a:off x="381000" y="1371600"/>
            <a:ext cx="8153400"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hlinkClick r:id="rId3"/>
              </a:rPr>
              <a:t>Executive </a:t>
            </a:r>
            <a:r>
              <a:rPr lang="en-US" dirty="0">
                <a:hlinkClick r:id="rId3"/>
              </a:rPr>
              <a:t>Order 13636</a:t>
            </a:r>
            <a:r>
              <a:rPr lang="en-US" dirty="0"/>
              <a:t> – Issued in February 2013, permits the development of voluntary standards for improving critical infrastructure </a:t>
            </a:r>
            <a:r>
              <a:rPr lang="en-US" dirty="0" smtClean="0"/>
              <a:t>cybersecurity, policy coordination, information sharing, private and civil liberty protections, etc.</a:t>
            </a:r>
            <a:br>
              <a:rPr lang="en-US" dirty="0" smtClean="0"/>
            </a:br>
            <a:endParaRPr lang="en-US" dirty="0" smtClean="0"/>
          </a:p>
          <a:p>
            <a:pPr marL="285750" indent="-285750">
              <a:buFont typeface="Arial" panose="020B0604020202020204" pitchFamily="34" charset="0"/>
              <a:buChar char="•"/>
            </a:pPr>
            <a:r>
              <a:rPr lang="en-US" dirty="0" smtClean="0"/>
              <a:t>NIST </a:t>
            </a:r>
            <a:r>
              <a:rPr lang="en-US" dirty="0"/>
              <a:t>Standards – Issued in February 2014, National Institute of Standards and Technology (NIST) issued the Cybersecurity </a:t>
            </a:r>
            <a:r>
              <a:rPr lang="en-US" dirty="0" smtClean="0"/>
              <a:t>Framework, a </a:t>
            </a:r>
            <a:r>
              <a:rPr lang="en-US" dirty="0"/>
              <a:t>voluntary set of industry standards and best practices to help organizations manage cybersecurity </a:t>
            </a:r>
            <a:r>
              <a:rPr lang="en-US" dirty="0" smtClean="0"/>
              <a:t>risks (</a:t>
            </a:r>
            <a:r>
              <a:rPr lang="en-US" dirty="0">
                <a:hlinkClick r:id="rId4"/>
              </a:rPr>
              <a:t>NIST Framework for Improving Critical Infrastructure </a:t>
            </a:r>
            <a:r>
              <a:rPr lang="en-US" dirty="0" smtClean="0">
                <a:hlinkClick r:id="rId4"/>
              </a:rPr>
              <a:t>Cybersecurity</a:t>
            </a:r>
            <a:r>
              <a:rPr lang="en-US" dirty="0" smtClean="0"/>
              <a:t>)</a:t>
            </a:r>
            <a:br>
              <a:rPr lang="en-US" dirty="0" smtClean="0"/>
            </a:br>
            <a:endParaRPr lang="en-US" dirty="0" smtClean="0"/>
          </a:p>
          <a:p>
            <a:pPr marL="285750" indent="-285750">
              <a:buFont typeface="Arial" panose="020B0604020202020204" pitchFamily="34" charset="0"/>
              <a:buChar char="•"/>
            </a:pPr>
            <a:r>
              <a:rPr lang="en-US" dirty="0" smtClean="0"/>
              <a:t>Verizon’s 2016 </a:t>
            </a:r>
            <a:r>
              <a:rPr lang="en-US" dirty="0"/>
              <a:t>Data Breach Investigation Report – Issued every year and provides information on cyber </a:t>
            </a:r>
            <a:r>
              <a:rPr lang="en-US" dirty="0" smtClean="0"/>
              <a:t>breaches  </a:t>
            </a:r>
            <a:r>
              <a:rPr lang="en-US" dirty="0"/>
              <a:t>(</a:t>
            </a:r>
            <a:r>
              <a:rPr lang="en-US" dirty="0" smtClean="0">
                <a:hlinkClick r:id="rId5"/>
              </a:rPr>
              <a:t>Report</a:t>
            </a:r>
            <a:r>
              <a:rPr lang="en-US" dirty="0" smtClean="0"/>
              <a:t>)</a:t>
            </a:r>
            <a:br>
              <a:rPr lang="en-US" dirty="0" smtClean="0"/>
            </a:br>
            <a:endParaRPr lang="en-US" dirty="0" smtClean="0"/>
          </a:p>
          <a:p>
            <a:pPr marL="285750" indent="-285750">
              <a:buFont typeface="Arial" panose="020B0604020202020204" pitchFamily="34" charset="0"/>
              <a:buChar char="•"/>
            </a:pPr>
            <a:r>
              <a:rPr lang="en-US" dirty="0" smtClean="0"/>
              <a:t>NRRI </a:t>
            </a:r>
            <a:r>
              <a:rPr lang="en-US" dirty="0"/>
              <a:t>2015 Report on </a:t>
            </a:r>
            <a:r>
              <a:rPr lang="en-US" dirty="0" smtClean="0"/>
              <a:t>States, </a:t>
            </a:r>
            <a:r>
              <a:rPr lang="en-US" dirty="0"/>
              <a:t>issued in February 2015 at the request of the Mid-Atlantic </a:t>
            </a:r>
            <a:r>
              <a:rPr lang="en-US" dirty="0" smtClean="0"/>
              <a:t>Collaborative. Provides </a:t>
            </a:r>
            <a:r>
              <a:rPr lang="en-US" dirty="0"/>
              <a:t>information on states’ </a:t>
            </a:r>
            <a:r>
              <a:rPr lang="en-US" dirty="0" smtClean="0"/>
              <a:t>cybersecurity efforts</a:t>
            </a:r>
            <a:br>
              <a:rPr lang="en-US" dirty="0" smtClean="0"/>
            </a:br>
            <a:endParaRPr lang="en-US" dirty="0" smtClean="0"/>
          </a:p>
          <a:p>
            <a:pPr marL="285750" indent="-285750">
              <a:buFont typeface="Arial" panose="020B0604020202020204" pitchFamily="34" charset="0"/>
              <a:buChar char="•"/>
            </a:pPr>
            <a:r>
              <a:rPr lang="en-US" dirty="0" smtClean="0"/>
              <a:t>CSRIC </a:t>
            </a:r>
            <a:r>
              <a:rPr lang="en-US" dirty="0"/>
              <a:t>IV Report  – Issued in March </a:t>
            </a:r>
            <a:r>
              <a:rPr lang="en-US" dirty="0" smtClean="0"/>
              <a:t>2015  </a:t>
            </a:r>
            <a:r>
              <a:rPr lang="en-US" dirty="0"/>
              <a:t>(</a:t>
            </a:r>
            <a:r>
              <a:rPr lang="en-US" dirty="0" smtClean="0">
                <a:hlinkClick r:id="rId6"/>
              </a:rPr>
              <a:t>Report</a:t>
            </a:r>
            <a:r>
              <a:rPr lang="en-US" dirty="0" smtClean="0"/>
              <a:t>)</a:t>
            </a:r>
            <a:endParaRPr lang="en-US" dirty="0"/>
          </a:p>
        </p:txBody>
      </p:sp>
    </p:spTree>
    <p:extLst>
      <p:ext uri="{BB962C8B-B14F-4D97-AF65-F5344CB8AC3E}">
        <p14:creationId xmlns:p14="http://schemas.microsoft.com/office/powerpoint/2010/main" val="1157340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84909" y="393806"/>
            <a:ext cx="8229600" cy="825394"/>
          </a:xfrm>
        </p:spPr>
        <p:txBody>
          <a:bodyPr/>
          <a:lstStyle/>
          <a:p>
            <a:r>
              <a:rPr lang="en-US" altLang="en-US" b="1" dirty="0" smtClean="0">
                <a:solidFill>
                  <a:srgbClr val="FFFFFF"/>
                </a:solidFill>
                <a:cs typeface="Arial" charset="0"/>
              </a:rPr>
              <a:t>Other States’ Cyber Actions</a:t>
            </a:r>
            <a:endParaRPr lang="en-US" altLang="en-US" sz="3200" dirty="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863" indent="-285717" eaLnBrk="0" hangingPunct="0">
              <a:spcBef>
                <a:spcPct val="20000"/>
              </a:spcBef>
              <a:buFont typeface="Arial" charset="0"/>
              <a:buChar char="–"/>
              <a:defRPr sz="2800">
                <a:solidFill>
                  <a:schemeClr val="tx1"/>
                </a:solidFill>
                <a:latin typeface="Calibri" charset="0"/>
                <a:ea typeface="ＭＳ Ｐゴシック" charset="-128"/>
              </a:defRPr>
            </a:lvl2pPr>
            <a:lvl3pPr marL="1142867" indent="-228573" eaLnBrk="0" hangingPunct="0">
              <a:spcBef>
                <a:spcPct val="20000"/>
              </a:spcBef>
              <a:buFont typeface="Arial" charset="0"/>
              <a:buChar char="•"/>
              <a:defRPr sz="2400">
                <a:solidFill>
                  <a:schemeClr val="tx1"/>
                </a:solidFill>
                <a:latin typeface="Calibri" charset="0"/>
                <a:ea typeface="ＭＳ Ｐゴシック" charset="-128"/>
              </a:defRPr>
            </a:lvl3pPr>
            <a:lvl4pPr marL="1600013" indent="-228573" eaLnBrk="0" hangingPunct="0">
              <a:spcBef>
                <a:spcPct val="20000"/>
              </a:spcBef>
              <a:buFont typeface="Arial" charset="0"/>
              <a:buChar char="–"/>
              <a:defRPr sz="2000">
                <a:solidFill>
                  <a:schemeClr val="tx1"/>
                </a:solidFill>
                <a:latin typeface="Calibri" charset="0"/>
                <a:ea typeface="ＭＳ Ｐゴシック" charset="-128"/>
              </a:defRPr>
            </a:lvl4pPr>
            <a:lvl5pPr marL="2057159" indent="-228573" eaLnBrk="0" hangingPunct="0">
              <a:spcBef>
                <a:spcPct val="20000"/>
              </a:spcBef>
              <a:buFont typeface="Arial" charset="0"/>
              <a:buChar char="»"/>
              <a:defRPr sz="2000">
                <a:solidFill>
                  <a:schemeClr val="tx1"/>
                </a:solidFill>
                <a:latin typeface="Calibri" charset="0"/>
                <a:ea typeface="ＭＳ Ｐゴシック" charset="-128"/>
              </a:defRPr>
            </a:lvl5pPr>
            <a:lvl6pPr marL="2514306"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453"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8599"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5746"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a:solidFill>
                  <a:srgbClr val="FFFFFF"/>
                </a:solidFill>
              </a:rPr>
              <a:pPr eaLnBrk="1" hangingPunct="1">
                <a:spcBef>
                  <a:spcPct val="0"/>
                </a:spcBef>
                <a:buFontTx/>
                <a:buNone/>
              </a:pPr>
              <a:t>41</a:t>
            </a:fld>
            <a:endParaRPr lang="en-US" altLang="en-US" sz="1200">
              <a:solidFill>
                <a:srgbClr val="FFFFFF"/>
              </a:solidFill>
            </a:endParaRPr>
          </a:p>
        </p:txBody>
      </p:sp>
      <p:sp>
        <p:nvSpPr>
          <p:cNvPr id="4" name="TextBox 3"/>
          <p:cNvSpPr txBox="1"/>
          <p:nvPr/>
        </p:nvSpPr>
        <p:spPr>
          <a:xfrm>
            <a:off x="457200" y="1524000"/>
            <a:ext cx="8153400" cy="4493538"/>
          </a:xfrm>
          <a:prstGeom prst="rect">
            <a:avLst/>
          </a:prstGeom>
          <a:noFill/>
        </p:spPr>
        <p:txBody>
          <a:bodyPr wrap="square" rtlCol="0">
            <a:spAutoFit/>
          </a:bodyPr>
          <a:lstStyle/>
          <a:p>
            <a:pPr marL="285750" indent="-285750">
              <a:buFont typeface="Arial" panose="020B0604020202020204" pitchFamily="34" charset="0"/>
              <a:buChar char="•"/>
            </a:pPr>
            <a:r>
              <a:rPr lang="en-US" sz="2200" b="1" dirty="0" smtClean="0">
                <a:solidFill>
                  <a:srgbClr val="FFC000"/>
                </a:solidFill>
              </a:rPr>
              <a:t>Connecticut</a:t>
            </a:r>
          </a:p>
          <a:p>
            <a:pPr marL="742950" lvl="1" indent="-285750">
              <a:buFont typeface="Arial" panose="020B0604020202020204" pitchFamily="34" charset="0"/>
              <a:buChar char="•"/>
            </a:pPr>
            <a:r>
              <a:rPr lang="en-US" sz="2200" dirty="0" smtClean="0"/>
              <a:t>Public Utilities Regulatory Authority (PURA) recently published compliance standards and oversight procedures – April 2016</a:t>
            </a:r>
          </a:p>
          <a:p>
            <a:pPr lvl="1"/>
            <a:endParaRPr lang="en-US" sz="2200" dirty="0" smtClean="0"/>
          </a:p>
          <a:p>
            <a:pPr marL="285750" indent="-285750">
              <a:buFont typeface="Arial" panose="020B0604020202020204" pitchFamily="34" charset="0"/>
              <a:buChar char="•"/>
            </a:pPr>
            <a:r>
              <a:rPr lang="en-US" sz="2200" b="1" dirty="0" smtClean="0">
                <a:solidFill>
                  <a:srgbClr val="FFC000"/>
                </a:solidFill>
              </a:rPr>
              <a:t>New Jersey </a:t>
            </a:r>
          </a:p>
          <a:p>
            <a:pPr marL="742950" lvl="1" indent="-285750">
              <a:buFont typeface="Arial" panose="020B0604020202020204" pitchFamily="34" charset="0"/>
              <a:buChar char="•"/>
            </a:pPr>
            <a:r>
              <a:rPr lang="en-US" sz="2200" dirty="0" smtClean="0"/>
              <a:t>Desktop flip chart with cybersecurity tips and resource information</a:t>
            </a:r>
          </a:p>
          <a:p>
            <a:endParaRPr lang="en-US" sz="2200" dirty="0" smtClean="0"/>
          </a:p>
          <a:p>
            <a:pPr marL="285750" indent="-285750">
              <a:buFont typeface="Arial" panose="020B0604020202020204" pitchFamily="34" charset="0"/>
              <a:buChar char="•"/>
            </a:pPr>
            <a:r>
              <a:rPr lang="en-US" sz="2200" b="1" dirty="0" smtClean="0">
                <a:solidFill>
                  <a:srgbClr val="FFC000"/>
                </a:solidFill>
              </a:rPr>
              <a:t>New York</a:t>
            </a:r>
          </a:p>
          <a:p>
            <a:pPr marL="742950" lvl="1" indent="-285750">
              <a:buFont typeface="Arial" panose="020B0604020202020204" pitchFamily="34" charset="0"/>
              <a:buChar char="•"/>
            </a:pPr>
            <a:r>
              <a:rPr lang="en-US" sz="2200" dirty="0" smtClean="0"/>
              <a:t>New York Electric and Gas Corporation/</a:t>
            </a:r>
            <a:br>
              <a:rPr lang="en-US" sz="2200" dirty="0" smtClean="0"/>
            </a:br>
            <a:r>
              <a:rPr lang="en-US" sz="2200" dirty="0" smtClean="0"/>
              <a:t>Rochester Gas and Electric Corporation Security Breach (2012)</a:t>
            </a:r>
          </a:p>
          <a:p>
            <a:pPr marL="742950" lvl="1" indent="-285750">
              <a:buFont typeface="Arial" panose="020B0604020202020204" pitchFamily="34" charset="0"/>
              <a:buChar char="•"/>
            </a:pPr>
            <a:r>
              <a:rPr lang="en-US" sz="2200" dirty="0" smtClean="0"/>
              <a:t>NY Public Service Commission investigation and order directing a report on implementation of best practices recommendations</a:t>
            </a:r>
            <a:endParaRPr lang="en-US" sz="2200" dirty="0"/>
          </a:p>
        </p:txBody>
      </p:sp>
    </p:spTree>
    <p:extLst>
      <p:ext uri="{BB962C8B-B14F-4D97-AF65-F5344CB8AC3E}">
        <p14:creationId xmlns:p14="http://schemas.microsoft.com/office/powerpoint/2010/main" val="1345902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457200"/>
            <a:ext cx="8229600" cy="1143000"/>
          </a:xfrm>
        </p:spPr>
        <p:txBody>
          <a:bodyPr/>
          <a:lstStyle/>
          <a:p>
            <a:r>
              <a:rPr lang="en-US" altLang="en-US" b="1" dirty="0" smtClean="0">
                <a:solidFill>
                  <a:srgbClr val="FFFFFF"/>
                </a:solidFill>
                <a:cs typeface="Arial" charset="0"/>
              </a:rPr>
              <a:t>Current Threat Environment:</a:t>
            </a:r>
            <a:br>
              <a:rPr lang="en-US" altLang="en-US" b="1" dirty="0" smtClean="0">
                <a:solidFill>
                  <a:srgbClr val="FFFFFF"/>
                </a:solidFill>
                <a:cs typeface="Arial" charset="0"/>
              </a:rPr>
            </a:br>
            <a:r>
              <a:rPr lang="en-US" altLang="en-US" b="1" dirty="0" smtClean="0">
                <a:solidFill>
                  <a:srgbClr val="FFFFFF"/>
                </a:solidFill>
                <a:cs typeface="Arial" charset="0"/>
              </a:rPr>
              <a:t>Black Sky Event</a:t>
            </a:r>
            <a:endParaRPr lang="en-US" altLang="en-US" sz="3200" dirty="0" smtClean="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42</a:t>
            </a:fld>
            <a:endParaRPr lang="en-US" altLang="en-US" sz="1200" dirty="0" smtClean="0">
              <a:solidFill>
                <a:srgbClr val="FFFFFF"/>
              </a:solidFill>
            </a:endParaRPr>
          </a:p>
        </p:txBody>
      </p:sp>
      <p:pic>
        <p:nvPicPr>
          <p:cNvPr id="3" name="GtOzolAopag"/>
          <p:cNvPicPr>
            <a:picLocks noGrp="1" noRot="1" noChangeAspect="1"/>
          </p:cNvPicPr>
          <p:nvPr>
            <p:ph idx="1"/>
            <a:videoFile r:link="rId1"/>
          </p:nvPr>
        </p:nvPicPr>
        <p:blipFill>
          <a:blip r:embed="rId4"/>
          <a:stretch>
            <a:fillRect/>
          </a:stretch>
        </p:blipFill>
        <p:spPr>
          <a:xfrm>
            <a:off x="762000" y="1919287"/>
            <a:ext cx="7696201" cy="4329113"/>
          </a:xfrm>
          <a:prstGeom prst="rect">
            <a:avLst/>
          </a:prstGeom>
        </p:spPr>
      </p:pic>
    </p:spTree>
    <p:extLst>
      <p:ext uri="{BB962C8B-B14F-4D97-AF65-F5344CB8AC3E}">
        <p14:creationId xmlns:p14="http://schemas.microsoft.com/office/powerpoint/2010/main" val="1437925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3400" y="2438400"/>
            <a:ext cx="8229600" cy="825394"/>
          </a:xfrm>
        </p:spPr>
        <p:txBody>
          <a:bodyPr/>
          <a:lstStyle/>
          <a:p>
            <a:r>
              <a:rPr lang="en-US" altLang="en-US" b="1" dirty="0" smtClean="0">
                <a:solidFill>
                  <a:srgbClr val="FFFFFF"/>
                </a:solidFill>
                <a:cs typeface="Arial" charset="0"/>
              </a:rPr>
              <a:t>Questions?</a:t>
            </a:r>
            <a:endParaRPr lang="en-US" altLang="en-US" sz="3200" dirty="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863" indent="-285717" eaLnBrk="0" hangingPunct="0">
              <a:spcBef>
                <a:spcPct val="20000"/>
              </a:spcBef>
              <a:buFont typeface="Arial" charset="0"/>
              <a:buChar char="–"/>
              <a:defRPr sz="2800">
                <a:solidFill>
                  <a:schemeClr val="tx1"/>
                </a:solidFill>
                <a:latin typeface="Calibri" charset="0"/>
                <a:ea typeface="ＭＳ Ｐゴシック" charset="-128"/>
              </a:defRPr>
            </a:lvl2pPr>
            <a:lvl3pPr marL="1142867" indent="-228573" eaLnBrk="0" hangingPunct="0">
              <a:spcBef>
                <a:spcPct val="20000"/>
              </a:spcBef>
              <a:buFont typeface="Arial" charset="0"/>
              <a:buChar char="•"/>
              <a:defRPr sz="2400">
                <a:solidFill>
                  <a:schemeClr val="tx1"/>
                </a:solidFill>
                <a:latin typeface="Calibri" charset="0"/>
                <a:ea typeface="ＭＳ Ｐゴシック" charset="-128"/>
              </a:defRPr>
            </a:lvl3pPr>
            <a:lvl4pPr marL="1600013" indent="-228573" eaLnBrk="0" hangingPunct="0">
              <a:spcBef>
                <a:spcPct val="20000"/>
              </a:spcBef>
              <a:buFont typeface="Arial" charset="0"/>
              <a:buChar char="–"/>
              <a:defRPr sz="2000">
                <a:solidFill>
                  <a:schemeClr val="tx1"/>
                </a:solidFill>
                <a:latin typeface="Calibri" charset="0"/>
                <a:ea typeface="ＭＳ Ｐゴシック" charset="-128"/>
              </a:defRPr>
            </a:lvl4pPr>
            <a:lvl5pPr marL="2057159" indent="-228573" eaLnBrk="0" hangingPunct="0">
              <a:spcBef>
                <a:spcPct val="20000"/>
              </a:spcBef>
              <a:buFont typeface="Arial" charset="0"/>
              <a:buChar char="»"/>
              <a:defRPr sz="2000">
                <a:solidFill>
                  <a:schemeClr val="tx1"/>
                </a:solidFill>
                <a:latin typeface="Calibri" charset="0"/>
                <a:ea typeface="ＭＳ Ｐゴシック" charset="-128"/>
              </a:defRPr>
            </a:lvl5pPr>
            <a:lvl6pPr marL="2514306"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453"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8599"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5746"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a:solidFill>
                  <a:srgbClr val="FFFFFF"/>
                </a:solidFill>
              </a:rPr>
              <a:pPr eaLnBrk="1" hangingPunct="1">
                <a:spcBef>
                  <a:spcPct val="0"/>
                </a:spcBef>
                <a:buFontTx/>
                <a:buNone/>
              </a:pPr>
              <a:t>43</a:t>
            </a:fld>
            <a:endParaRPr lang="en-US" altLang="en-US" sz="1200">
              <a:solidFill>
                <a:srgbClr val="FFFFFF"/>
              </a:solidFill>
            </a:endParaRPr>
          </a:p>
        </p:txBody>
      </p:sp>
    </p:spTree>
    <p:extLst>
      <p:ext uri="{BB962C8B-B14F-4D97-AF65-F5344CB8AC3E}">
        <p14:creationId xmlns:p14="http://schemas.microsoft.com/office/powerpoint/2010/main" val="2072926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863" indent="-285717" eaLnBrk="0" hangingPunct="0">
              <a:spcBef>
                <a:spcPct val="20000"/>
              </a:spcBef>
              <a:buFont typeface="Arial" charset="0"/>
              <a:buChar char="–"/>
              <a:defRPr sz="2800">
                <a:solidFill>
                  <a:schemeClr val="tx1"/>
                </a:solidFill>
                <a:latin typeface="Calibri" charset="0"/>
                <a:ea typeface="ＭＳ Ｐゴシック" charset="-128"/>
              </a:defRPr>
            </a:lvl2pPr>
            <a:lvl3pPr marL="1142867" indent="-228573" eaLnBrk="0" hangingPunct="0">
              <a:spcBef>
                <a:spcPct val="20000"/>
              </a:spcBef>
              <a:buFont typeface="Arial" charset="0"/>
              <a:buChar char="•"/>
              <a:defRPr sz="2400">
                <a:solidFill>
                  <a:schemeClr val="tx1"/>
                </a:solidFill>
                <a:latin typeface="Calibri" charset="0"/>
                <a:ea typeface="ＭＳ Ｐゴシック" charset="-128"/>
              </a:defRPr>
            </a:lvl3pPr>
            <a:lvl4pPr marL="1600013" indent="-228573" eaLnBrk="0" hangingPunct="0">
              <a:spcBef>
                <a:spcPct val="20000"/>
              </a:spcBef>
              <a:buFont typeface="Arial" charset="0"/>
              <a:buChar char="–"/>
              <a:defRPr sz="2000">
                <a:solidFill>
                  <a:schemeClr val="tx1"/>
                </a:solidFill>
                <a:latin typeface="Calibri" charset="0"/>
                <a:ea typeface="ＭＳ Ｐゴシック" charset="-128"/>
              </a:defRPr>
            </a:lvl4pPr>
            <a:lvl5pPr marL="2057159" indent="-228573" eaLnBrk="0" hangingPunct="0">
              <a:spcBef>
                <a:spcPct val="20000"/>
              </a:spcBef>
              <a:buFont typeface="Arial" charset="0"/>
              <a:buChar char="»"/>
              <a:defRPr sz="2000">
                <a:solidFill>
                  <a:schemeClr val="tx1"/>
                </a:solidFill>
                <a:latin typeface="Calibri" charset="0"/>
                <a:ea typeface="ＭＳ Ｐゴシック" charset="-128"/>
              </a:defRPr>
            </a:lvl5pPr>
            <a:lvl6pPr marL="2514306"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453"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8599"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5746"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a:solidFill>
                  <a:srgbClr val="FFFFFF"/>
                </a:solidFill>
              </a:rPr>
              <a:pPr eaLnBrk="1" hangingPunct="1">
                <a:spcBef>
                  <a:spcPct val="0"/>
                </a:spcBef>
                <a:buFontTx/>
                <a:buNone/>
              </a:pPr>
              <a:t>5</a:t>
            </a:fld>
            <a:endParaRPr lang="en-US" altLang="en-US" sz="120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37" y="533400"/>
            <a:ext cx="8118663" cy="571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5060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863" indent="-285717" eaLnBrk="0" hangingPunct="0">
              <a:spcBef>
                <a:spcPct val="20000"/>
              </a:spcBef>
              <a:buFont typeface="Arial" charset="0"/>
              <a:buChar char="–"/>
              <a:defRPr sz="2800">
                <a:solidFill>
                  <a:schemeClr val="tx1"/>
                </a:solidFill>
                <a:latin typeface="Calibri" charset="0"/>
                <a:ea typeface="ＭＳ Ｐゴシック" charset="-128"/>
              </a:defRPr>
            </a:lvl2pPr>
            <a:lvl3pPr marL="1142867" indent="-228573" eaLnBrk="0" hangingPunct="0">
              <a:spcBef>
                <a:spcPct val="20000"/>
              </a:spcBef>
              <a:buFont typeface="Arial" charset="0"/>
              <a:buChar char="•"/>
              <a:defRPr sz="2400">
                <a:solidFill>
                  <a:schemeClr val="tx1"/>
                </a:solidFill>
                <a:latin typeface="Calibri" charset="0"/>
                <a:ea typeface="ＭＳ Ｐゴシック" charset="-128"/>
              </a:defRPr>
            </a:lvl3pPr>
            <a:lvl4pPr marL="1600013" indent="-228573" eaLnBrk="0" hangingPunct="0">
              <a:spcBef>
                <a:spcPct val="20000"/>
              </a:spcBef>
              <a:buFont typeface="Arial" charset="0"/>
              <a:buChar char="–"/>
              <a:defRPr sz="2000">
                <a:solidFill>
                  <a:schemeClr val="tx1"/>
                </a:solidFill>
                <a:latin typeface="Calibri" charset="0"/>
                <a:ea typeface="ＭＳ Ｐゴシック" charset="-128"/>
              </a:defRPr>
            </a:lvl4pPr>
            <a:lvl5pPr marL="2057159" indent="-228573" eaLnBrk="0" hangingPunct="0">
              <a:spcBef>
                <a:spcPct val="20000"/>
              </a:spcBef>
              <a:buFont typeface="Arial" charset="0"/>
              <a:buChar char="»"/>
              <a:defRPr sz="2000">
                <a:solidFill>
                  <a:schemeClr val="tx1"/>
                </a:solidFill>
                <a:latin typeface="Calibri" charset="0"/>
                <a:ea typeface="ＭＳ Ｐゴシック" charset="-128"/>
              </a:defRPr>
            </a:lvl5pPr>
            <a:lvl6pPr marL="2514306"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453"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8599"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5746" indent="-22857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a:solidFill>
                  <a:srgbClr val="FFFFFF"/>
                </a:solidFill>
              </a:rPr>
              <a:pPr eaLnBrk="1" hangingPunct="1">
                <a:spcBef>
                  <a:spcPct val="0"/>
                </a:spcBef>
                <a:buFontTx/>
                <a:buNone/>
              </a:pPr>
              <a:t>6</a:t>
            </a:fld>
            <a:endParaRPr lang="en-US" altLang="en-US" sz="120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09600"/>
            <a:ext cx="8382000" cy="52849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6529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Current Threat Environment</a:t>
            </a:r>
            <a:endParaRPr lang="en-US" altLang="en-US" sz="3200" dirty="0" smtClean="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7</a:t>
            </a:fld>
            <a:endParaRPr lang="en-US" altLang="en-US" sz="1200" dirty="0" smtClean="0">
              <a:solidFill>
                <a:srgbClr val="FFFFFF"/>
              </a:solidFill>
            </a:endParaRPr>
          </a:p>
        </p:txBody>
      </p:sp>
      <p:sp>
        <p:nvSpPr>
          <p:cNvPr id="2" name="TextBox 1"/>
          <p:cNvSpPr txBox="1"/>
          <p:nvPr/>
        </p:nvSpPr>
        <p:spPr>
          <a:xfrm>
            <a:off x="304800" y="6120852"/>
            <a:ext cx="8005205" cy="492443"/>
          </a:xfrm>
          <a:prstGeom prst="rect">
            <a:avLst/>
          </a:prstGeom>
          <a:noFill/>
        </p:spPr>
        <p:txBody>
          <a:bodyPr wrap="none" rtlCol="0">
            <a:spAutoFit/>
          </a:bodyPr>
          <a:lstStyle/>
          <a:p>
            <a:r>
              <a:rPr lang="en-US" altLang="en-US" sz="1300" dirty="0" err="1"/>
              <a:t>Armerding</a:t>
            </a:r>
            <a:r>
              <a:rPr lang="en-US" altLang="en-US" sz="1300" dirty="0"/>
              <a:t>, T. (2014). Energy sector a prime target for </a:t>
            </a:r>
            <a:r>
              <a:rPr lang="en-US" altLang="en-US" sz="1300" dirty="0" smtClean="0"/>
              <a:t>cyber-attacks.</a:t>
            </a:r>
          </a:p>
          <a:p>
            <a:r>
              <a:rPr lang="en-US" altLang="en-US" sz="1300" dirty="0" smtClean="0"/>
              <a:t>http</a:t>
            </a:r>
            <a:r>
              <a:rPr lang="en-US" altLang="en-US" sz="1300" dirty="0"/>
              <a:t>://</a:t>
            </a:r>
            <a:r>
              <a:rPr lang="en-US" altLang="en-US" sz="1300" dirty="0" smtClean="0"/>
              <a:t>www.csoonline.com/article/2134407/fraud-prevention/energy-sector-a-prime-target-for-cyber-attacks.html  </a:t>
            </a:r>
            <a:endParaRPr lang="en-US" sz="1300" dirty="0"/>
          </a:p>
        </p:txBody>
      </p:sp>
      <p:graphicFrame>
        <p:nvGraphicFramePr>
          <p:cNvPr id="6" name="Chart 5"/>
          <p:cNvGraphicFramePr/>
          <p:nvPr>
            <p:extLst>
              <p:ext uri="{D42A27DB-BD31-4B8C-83A1-F6EECF244321}">
                <p14:modId xmlns:p14="http://schemas.microsoft.com/office/powerpoint/2010/main" val="2415931659"/>
              </p:ext>
            </p:extLst>
          </p:nvPr>
        </p:nvGraphicFramePr>
        <p:xfrm>
          <a:off x="-304800" y="1219200"/>
          <a:ext cx="9411269"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755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Current Threat Environment</a:t>
            </a:r>
            <a:endParaRPr lang="en-US" altLang="en-US" sz="3200" dirty="0" smtClean="0"/>
          </a:p>
        </p:txBody>
      </p:sp>
      <p:sp>
        <p:nvSpPr>
          <p:cNvPr id="3075" name="Content Placeholder 2"/>
          <p:cNvSpPr>
            <a:spLocks noGrp="1"/>
          </p:cNvSpPr>
          <p:nvPr>
            <p:ph idx="1"/>
          </p:nvPr>
        </p:nvSpPr>
        <p:spPr>
          <a:xfrm>
            <a:off x="457200" y="1371600"/>
            <a:ext cx="8229600" cy="4525962"/>
          </a:xfrm>
        </p:spPr>
        <p:txBody>
          <a:bodyPr/>
          <a:lstStyle/>
          <a:p>
            <a:r>
              <a:rPr lang="en-US" sz="2800" dirty="0" smtClean="0"/>
              <a:t>Physical infrastructure is </a:t>
            </a:r>
            <a:r>
              <a:rPr lang="en-US" sz="2800" dirty="0"/>
              <a:t>a growing </a:t>
            </a:r>
            <a:r>
              <a:rPr lang="en-US" sz="2800" dirty="0" smtClean="0"/>
              <a:t>target</a:t>
            </a:r>
            <a:endParaRPr lang="en-US" altLang="en-US" sz="2800" dirty="0" smtClean="0">
              <a:solidFill>
                <a:prstClr val="white"/>
              </a:solidFill>
            </a:endParaRPr>
          </a:p>
          <a:p>
            <a:pPr lvl="1"/>
            <a:r>
              <a:rPr lang="en-US" altLang="en-US" sz="2400" dirty="0" smtClean="0">
                <a:solidFill>
                  <a:prstClr val="white"/>
                </a:solidFill>
              </a:rPr>
              <a:t>Utility </a:t>
            </a:r>
            <a:r>
              <a:rPr lang="en-US" altLang="en-US" sz="2400" dirty="0">
                <a:solidFill>
                  <a:prstClr val="white"/>
                </a:solidFill>
              </a:rPr>
              <a:t>and power companies’ i</a:t>
            </a:r>
            <a:r>
              <a:rPr lang="en-US" altLang="en-US" sz="2400" dirty="0" smtClean="0">
                <a:solidFill>
                  <a:prstClr val="white"/>
                </a:solidFill>
              </a:rPr>
              <a:t>ndustrial control systems (ICS) </a:t>
            </a:r>
            <a:r>
              <a:rPr lang="en-US" altLang="en-US" sz="2400" dirty="0">
                <a:solidFill>
                  <a:prstClr val="white"/>
                </a:solidFill>
              </a:rPr>
              <a:t>and s</a:t>
            </a:r>
            <a:r>
              <a:rPr lang="en-US" altLang="en-US" sz="2400" dirty="0" smtClean="0">
                <a:solidFill>
                  <a:prstClr val="white"/>
                </a:solidFill>
              </a:rPr>
              <a:t>upervisory control and data acquisition (SCADA) </a:t>
            </a:r>
            <a:r>
              <a:rPr lang="en-US" altLang="en-US" sz="2400" dirty="0">
                <a:solidFill>
                  <a:prstClr val="white"/>
                </a:solidFill>
              </a:rPr>
              <a:t>systems under increasing attack </a:t>
            </a:r>
            <a:r>
              <a:rPr lang="en-US" altLang="en-US" sz="1800" dirty="0" smtClean="0">
                <a:solidFill>
                  <a:prstClr val="white"/>
                </a:solidFill>
              </a:rPr>
              <a:t/>
            </a:r>
            <a:br>
              <a:rPr lang="en-US" altLang="en-US" sz="1800" dirty="0" smtClean="0">
                <a:solidFill>
                  <a:prstClr val="white"/>
                </a:solidFill>
              </a:rPr>
            </a:br>
            <a:endParaRPr lang="en-US" altLang="en-US" sz="1800" dirty="0">
              <a:solidFill>
                <a:prstClr val="white"/>
              </a:solidFill>
            </a:endParaRPr>
          </a:p>
          <a:p>
            <a:r>
              <a:rPr lang="en-US" altLang="en-US" sz="2800" dirty="0"/>
              <a:t>An ICS or SCADA attack could lead to extended and large-scale service </a:t>
            </a:r>
            <a:r>
              <a:rPr lang="en-US" altLang="en-US" sz="2800" dirty="0" smtClean="0"/>
              <a:t>outages</a:t>
            </a:r>
            <a:r>
              <a:rPr lang="en-US" altLang="en-US" sz="1800" dirty="0" smtClean="0"/>
              <a:t/>
            </a:r>
            <a:br>
              <a:rPr lang="en-US" altLang="en-US" sz="1800" dirty="0" smtClean="0"/>
            </a:br>
            <a:endParaRPr lang="en-US" altLang="en-US" sz="1800" dirty="0" smtClean="0"/>
          </a:p>
          <a:p>
            <a:pPr lvl="0"/>
            <a:r>
              <a:rPr lang="en-US" sz="2800" dirty="0"/>
              <a:t>A cyber-attack could cripple a </a:t>
            </a:r>
            <a:r>
              <a:rPr lang="en-US" sz="2800" dirty="0" smtClean="0"/>
              <a:t>utility </a:t>
            </a:r>
            <a:r>
              <a:rPr lang="en-US" sz="2800" dirty="0"/>
              <a:t>and have a dangerous domino effect for </a:t>
            </a:r>
            <a:r>
              <a:rPr lang="en-US" sz="2800" dirty="0" smtClean="0"/>
              <a:t>consumers</a:t>
            </a:r>
          </a:p>
          <a:p>
            <a:pPr lvl="1"/>
            <a:r>
              <a:rPr lang="en-US" sz="2400" dirty="0" smtClean="0"/>
              <a:t>Fortunately</a:t>
            </a:r>
            <a:r>
              <a:rPr lang="en-US" sz="2400" dirty="0"/>
              <a:t>, in the utility industry, these breaches have </a:t>
            </a:r>
            <a:r>
              <a:rPr lang="en-US" sz="2400" u="sng" dirty="0"/>
              <a:t>not</a:t>
            </a:r>
            <a:r>
              <a:rPr lang="en-US" sz="2400" dirty="0"/>
              <a:t> resulted in any significant </a:t>
            </a:r>
            <a:r>
              <a:rPr lang="en-US" sz="2400" dirty="0" smtClean="0"/>
              <a:t>repercussions in the U.S. – yet </a:t>
            </a:r>
            <a:endParaRPr lang="en-US" sz="2400" dirty="0"/>
          </a:p>
          <a:p>
            <a:endParaRPr lang="en-US" altLang="en-US" dirty="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8</a:t>
            </a:fld>
            <a:endParaRPr lang="en-US" altLang="en-US" sz="1200" dirty="0" smtClean="0">
              <a:solidFill>
                <a:srgbClr val="FFFFFF"/>
              </a:solidFill>
            </a:endParaRPr>
          </a:p>
        </p:txBody>
      </p:sp>
    </p:spTree>
    <p:extLst>
      <p:ext uri="{BB962C8B-B14F-4D97-AF65-F5344CB8AC3E}">
        <p14:creationId xmlns:p14="http://schemas.microsoft.com/office/powerpoint/2010/main" val="1879133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smtClean="0">
                <a:solidFill>
                  <a:srgbClr val="FFFFFF"/>
                </a:solidFill>
                <a:cs typeface="Arial" charset="0"/>
              </a:rPr>
              <a:t>Current Threat Environment</a:t>
            </a:r>
            <a:endParaRPr lang="en-US" altLang="en-US" sz="3200" dirty="0" smtClean="0"/>
          </a:p>
        </p:txBody>
      </p:sp>
      <p:sp>
        <p:nvSpPr>
          <p:cNvPr id="3075" name="Content Placeholder 2"/>
          <p:cNvSpPr>
            <a:spLocks noGrp="1"/>
          </p:cNvSpPr>
          <p:nvPr>
            <p:ph idx="1"/>
          </p:nvPr>
        </p:nvSpPr>
        <p:spPr>
          <a:xfrm>
            <a:off x="457200" y="1524000"/>
            <a:ext cx="8229600" cy="3810000"/>
          </a:xfrm>
        </p:spPr>
        <p:txBody>
          <a:bodyPr/>
          <a:lstStyle/>
          <a:p>
            <a:r>
              <a:rPr lang="en-US" altLang="en-US" sz="2700" dirty="0" smtClean="0"/>
              <a:t>In 2014, utilities and energy sector suffered monetary damage from cybercrimes and cyber-attacks</a:t>
            </a:r>
          </a:p>
          <a:p>
            <a:r>
              <a:rPr lang="en-US" altLang="en-US" sz="2600" dirty="0" smtClean="0"/>
              <a:t>Each compromised utility lost an average of $13.2 million</a:t>
            </a:r>
          </a:p>
          <a:p>
            <a:pPr lvl="1"/>
            <a:r>
              <a:rPr lang="en-US" altLang="en-US" sz="2200" dirty="0" smtClean="0"/>
              <a:t>More than the average in the financial sector, $12.97 million</a:t>
            </a:r>
          </a:p>
          <a:p>
            <a:r>
              <a:rPr lang="en-US" altLang="en-US" sz="2700" dirty="0" smtClean="0"/>
              <a:t>Power and utility companies had 500% more incidents in 2014 than 2013</a:t>
            </a:r>
          </a:p>
          <a:p>
            <a:r>
              <a:rPr lang="en-US" altLang="en-US" sz="2700" dirty="0" smtClean="0"/>
              <a:t>Average cost for each lost or stolen record was $145, up 15% from 2013</a:t>
            </a:r>
            <a:endParaRPr lang="en-US" altLang="en-US" sz="2700" dirty="0"/>
          </a:p>
        </p:txBody>
      </p:sp>
      <p:sp>
        <p:nvSpPr>
          <p:cNvPr id="30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fld id="{3692882B-A046-4963-A3F7-EDEC72E43177}" type="slidenum">
              <a:rPr lang="en-US" altLang="en-US" sz="1200" smtClean="0">
                <a:solidFill>
                  <a:srgbClr val="FFFFFF"/>
                </a:solidFill>
              </a:rPr>
              <a:pPr eaLnBrk="1" hangingPunct="1">
                <a:spcBef>
                  <a:spcPct val="0"/>
                </a:spcBef>
                <a:buFontTx/>
                <a:buNone/>
              </a:pPr>
              <a:t>9</a:t>
            </a:fld>
            <a:endParaRPr lang="en-US" altLang="en-US" sz="1200" dirty="0" smtClean="0">
              <a:solidFill>
                <a:srgbClr val="FFFFFF"/>
              </a:solidFill>
            </a:endParaRPr>
          </a:p>
        </p:txBody>
      </p:sp>
      <p:sp>
        <p:nvSpPr>
          <p:cNvPr id="2" name="TextBox 1"/>
          <p:cNvSpPr txBox="1"/>
          <p:nvPr/>
        </p:nvSpPr>
        <p:spPr>
          <a:xfrm>
            <a:off x="465161" y="5804847"/>
            <a:ext cx="7056996" cy="584775"/>
          </a:xfrm>
          <a:prstGeom prst="rect">
            <a:avLst/>
          </a:prstGeom>
          <a:noFill/>
        </p:spPr>
        <p:txBody>
          <a:bodyPr wrap="none" rtlCol="0">
            <a:spAutoFit/>
          </a:bodyPr>
          <a:lstStyle/>
          <a:p>
            <a:r>
              <a:rPr lang="en-US" sz="1600" dirty="0" smtClean="0"/>
              <a:t>- The </a:t>
            </a:r>
            <a:r>
              <a:rPr lang="en-US" sz="1600" dirty="0" err="1"/>
              <a:t>Ponemon</a:t>
            </a:r>
            <a:r>
              <a:rPr lang="en-US" sz="1600" dirty="0"/>
              <a:t> Institute’s “Global Report on the Cost of Cyber Crime</a:t>
            </a:r>
            <a:r>
              <a:rPr lang="en-US" sz="1600" dirty="0" smtClean="0"/>
              <a:t>”</a:t>
            </a:r>
          </a:p>
          <a:p>
            <a:r>
              <a:rPr lang="en-US" sz="1600" dirty="0" smtClean="0"/>
              <a:t>- 2015 </a:t>
            </a:r>
            <a:r>
              <a:rPr lang="en-US" sz="1600" dirty="0"/>
              <a:t>“Global State of Information Security Survey by PwC, CIO and CSOs Report”</a:t>
            </a:r>
            <a:r>
              <a:rPr lang="en-US" sz="1600" dirty="0" smtClean="0"/>
              <a:t> </a:t>
            </a:r>
            <a:endParaRPr lang="en-US" sz="1600" dirty="0"/>
          </a:p>
        </p:txBody>
      </p:sp>
    </p:spTree>
    <p:extLst>
      <p:ext uri="{BB962C8B-B14F-4D97-AF65-F5344CB8AC3E}">
        <p14:creationId xmlns:p14="http://schemas.microsoft.com/office/powerpoint/2010/main" val="2345428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6141</TotalTime>
  <Words>1822</Words>
  <Application>Microsoft Office PowerPoint</Application>
  <PresentationFormat>On-screen Show (4:3)</PresentationFormat>
  <Paragraphs>285</Paragraphs>
  <Slides>43</Slides>
  <Notes>7</Notes>
  <HiddenSlides>0</HiddenSlides>
  <MMClips>1</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Batten Down the Hatches: Examining the Role of Critical Infrastructure/Cybersecurity in Electric Regulation  National Conference of Regulatory Attorneys</vt:lpstr>
      <vt:lpstr>Why Is Cybersecurity Important?</vt:lpstr>
      <vt:lpstr>Why Is Cybersecurity Important?</vt:lpstr>
      <vt:lpstr>Current Threat Environment</vt:lpstr>
      <vt:lpstr>PowerPoint Presentation</vt:lpstr>
      <vt:lpstr>PowerPoint Presentation</vt:lpstr>
      <vt:lpstr>Current Threat Environment</vt:lpstr>
      <vt:lpstr>Current Threat Environment</vt:lpstr>
      <vt:lpstr>Current Threat Environment</vt:lpstr>
      <vt:lpstr>Cyber Events:  State Government</vt:lpstr>
      <vt:lpstr>Recent Cyber Events: 2016</vt:lpstr>
      <vt:lpstr>Recent Cyber Events: 2015</vt:lpstr>
      <vt:lpstr>Recent Cyber Events: 2015</vt:lpstr>
      <vt:lpstr>Regulatory Responsibilities: Why do Public Utility Commissioners have a role?</vt:lpstr>
      <vt:lpstr>Regulatory Responsibilities</vt:lpstr>
      <vt:lpstr>Regulatory Responsibilities: General</vt:lpstr>
      <vt:lpstr>Regulatory Responsibilities: Preparedness</vt:lpstr>
      <vt:lpstr>Regulatory Responsibilities: After an Event</vt:lpstr>
      <vt:lpstr>Regulatory Functions</vt:lpstr>
      <vt:lpstr>Public Utility Preparedness Self-Certification Regulations</vt:lpstr>
      <vt:lpstr>Regulatory Function –  Compliance/Oversight</vt:lpstr>
      <vt:lpstr>Regulatory Function – Cyber Event Response</vt:lpstr>
      <vt:lpstr>Regulatory Function –  Cyber Investigation</vt:lpstr>
      <vt:lpstr>Regulatory Function –  Cyber Cost-Recovery Review</vt:lpstr>
      <vt:lpstr>Cybersecurity Challenges Faced by Utilities</vt:lpstr>
      <vt:lpstr>PowerPoint Presentation</vt:lpstr>
      <vt:lpstr>PA PUC Efforts: What Has Pennsylvania Done to Address These Challenges?</vt:lpstr>
      <vt:lpstr>PA PUC Efforts</vt:lpstr>
      <vt:lpstr>PA PUC Efforts</vt:lpstr>
      <vt:lpstr>PA PUC Efforts</vt:lpstr>
      <vt:lpstr>PA PUC Efforts</vt:lpstr>
      <vt:lpstr>PA PUC Efforts</vt:lpstr>
      <vt:lpstr>PA PUC Staff Review</vt:lpstr>
      <vt:lpstr>Ongoing PA PUC Efforts</vt:lpstr>
      <vt:lpstr>State and Federal Efforts: What is Being Done?</vt:lpstr>
      <vt:lpstr>State Confidential Security Legislation</vt:lpstr>
      <vt:lpstr>Federal Legislation and Efforts</vt:lpstr>
      <vt:lpstr>Federal Legislation and Efforts</vt:lpstr>
      <vt:lpstr>Federal Legislation</vt:lpstr>
      <vt:lpstr>Key Resources</vt:lpstr>
      <vt:lpstr>Other States’ Cyber Actions</vt:lpstr>
      <vt:lpstr>Current Threat Environment: Black Sky Event</vt:lpstr>
      <vt:lpstr>Questions?</vt:lpstr>
    </vt:vector>
  </TitlesOfParts>
  <Company>Pa Public Utility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elaudensla</dc:creator>
  <cp:lastModifiedBy>Field User</cp:lastModifiedBy>
  <cp:revision>308</cp:revision>
  <cp:lastPrinted>2013-06-14T16:26:35Z</cp:lastPrinted>
  <dcterms:created xsi:type="dcterms:W3CDTF">2012-05-23T23:34:06Z</dcterms:created>
  <dcterms:modified xsi:type="dcterms:W3CDTF">2016-06-22T14:36:49Z</dcterms:modified>
</cp:coreProperties>
</file>