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0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930B3D-9E35-4605-A9F2-47BEAB4776E6}" type="datetime1">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96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3E640-F528-43BF-8CBC-917029B064ED}" type="datetime1">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24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85B7F-06B5-4662-B5B8-56B96E959607}" type="datetime1">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50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FED0-A50A-481B-97F2-458A55DA9A2E}" type="datetime1">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9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9211A-D3D8-4370-A067-EF11196E3196}" type="datetime1">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28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EECB3B-8CBA-46AD-9EEF-BF96A343E5C5}" type="datetime1">
              <a:rPr lang="en-US" smtClean="0">
                <a:solidFill>
                  <a:prstClr val="black">
                    <a:tint val="75000"/>
                  </a:prstClr>
                </a:solidFill>
              </a:rPr>
              <a:pPr/>
              <a:t>6/22/2016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C5E732-3F91-4CF8-B25A-16670847B1B2}" type="datetime1">
              <a:rPr lang="en-US" smtClean="0">
                <a:solidFill>
                  <a:prstClr val="black">
                    <a:tint val="75000"/>
                  </a:prstClr>
                </a:solidFill>
              </a:rPr>
              <a:pPr/>
              <a:t>6/22/2016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47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ED7CE-57E2-4718-856A-87CFF7C1426C}" type="datetime1">
              <a:rPr lang="en-US" smtClean="0">
                <a:solidFill>
                  <a:prstClr val="black">
                    <a:tint val="75000"/>
                  </a:prstClr>
                </a:solidFill>
              </a:rPr>
              <a:pPr/>
              <a:t>6/22/2016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84199-325D-4196-A7D6-1898A60DAFA4}" type="datetime1">
              <a:rPr lang="en-US" smtClean="0">
                <a:solidFill>
                  <a:prstClr val="black">
                    <a:tint val="75000"/>
                  </a:prstClr>
                </a:solidFill>
              </a:rPr>
              <a:pPr/>
              <a:t>6/22/2016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82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EFCA5-356C-429A-965D-24B8944587C3}" type="datetime1">
              <a:rPr lang="en-US" smtClean="0">
                <a:solidFill>
                  <a:prstClr val="black">
                    <a:tint val="75000"/>
                  </a:prstClr>
                </a:solidFill>
              </a:rPr>
              <a:pPr/>
              <a:t>6/22/2016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1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05E7E-5E31-48C3-936C-411B5B9566CD}" type="datetime1">
              <a:rPr lang="en-US" smtClean="0">
                <a:solidFill>
                  <a:prstClr val="black">
                    <a:tint val="75000"/>
                  </a:prstClr>
                </a:solidFill>
              </a:rPr>
              <a:pPr/>
              <a:t>6/22/2016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1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C97DD-3B32-421F-9EDE-CED6F177981A}" type="datetime1">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8D45A-44C7-448A-ADE0-F7B4E92257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380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362200"/>
          </a:xfrm>
        </p:spPr>
        <p:txBody>
          <a:bodyPr>
            <a:normAutofit/>
          </a:bodyPr>
          <a:lstStyle/>
          <a:p>
            <a:r>
              <a:rPr lang="en-US" dirty="0" smtClean="0"/>
              <a:t>Raise the Sails! </a:t>
            </a:r>
            <a:br>
              <a:rPr lang="en-US" dirty="0" smtClean="0"/>
            </a:br>
            <a:r>
              <a:rPr lang="en-US" dirty="0" smtClean="0"/>
              <a:t>Taxi &amp; Uber Transportation Issues</a:t>
            </a:r>
            <a:br>
              <a:rPr lang="en-US" dirty="0" smtClean="0"/>
            </a:br>
            <a:r>
              <a:rPr lang="en-US" sz="2000" dirty="0" smtClean="0"/>
              <a:t>A case study in </a:t>
            </a:r>
            <a:r>
              <a:rPr lang="en-US" sz="2000" i="1" dirty="0" smtClean="0"/>
              <a:t>Bureau of Investigation and </a:t>
            </a:r>
            <a:r>
              <a:rPr lang="en-US" sz="2000" i="1" smtClean="0"/>
              <a:t>Enforcement v. </a:t>
            </a:r>
            <a:r>
              <a:rPr lang="en-US" sz="2000" i="1" dirty="0" smtClean="0"/>
              <a:t>Uber Technologies, Inc., et al</a:t>
            </a:r>
            <a:r>
              <a:rPr lang="en-US" sz="2000" dirty="0" smtClean="0"/>
              <a:t>.  Docket No. C-2014-2422723</a:t>
            </a:r>
            <a:endParaRPr lang="en-US" sz="2000" dirty="0"/>
          </a:p>
        </p:txBody>
      </p:sp>
      <p:sp>
        <p:nvSpPr>
          <p:cNvPr id="3" name="Subtitle 2"/>
          <p:cNvSpPr>
            <a:spLocks noGrp="1"/>
          </p:cNvSpPr>
          <p:nvPr>
            <p:ph type="subTitle" idx="1"/>
          </p:nvPr>
        </p:nvSpPr>
        <p:spPr>
          <a:xfrm>
            <a:off x="762000" y="3429000"/>
            <a:ext cx="7315200" cy="2667000"/>
          </a:xfrm>
        </p:spPr>
        <p:txBody>
          <a:bodyPr>
            <a:normAutofit/>
          </a:bodyPr>
          <a:lstStyle/>
          <a:p>
            <a:r>
              <a:rPr lang="en-US" dirty="0" smtClean="0"/>
              <a:t>Michael L. Swindler</a:t>
            </a:r>
          </a:p>
          <a:p>
            <a:r>
              <a:rPr lang="en-US" dirty="0" smtClean="0"/>
              <a:t>Deputy Chief Prosecutor</a:t>
            </a:r>
          </a:p>
          <a:p>
            <a:r>
              <a:rPr lang="en-US" dirty="0" smtClean="0"/>
              <a:t>Pennsylvania PUC</a:t>
            </a:r>
          </a:p>
          <a:p>
            <a:r>
              <a:rPr lang="en-US" dirty="0" smtClean="0"/>
              <a:t>Bureau of Investigation and Enforcement</a:t>
            </a:r>
            <a:endParaRPr lang="en-US" dirty="0"/>
          </a:p>
        </p:txBody>
      </p:sp>
    </p:spTree>
    <p:extLst>
      <p:ext uri="{BB962C8B-B14F-4D97-AF65-F5344CB8AC3E}">
        <p14:creationId xmlns:p14="http://schemas.microsoft.com/office/powerpoint/2010/main" val="4185027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Proceedings before the PA PUC</a:t>
            </a:r>
            <a:endParaRPr lang="en-US" dirty="0"/>
          </a:p>
        </p:txBody>
      </p:sp>
      <p:sp>
        <p:nvSpPr>
          <p:cNvPr id="3" name="Content Placeholder 2"/>
          <p:cNvSpPr>
            <a:spLocks noGrp="1"/>
          </p:cNvSpPr>
          <p:nvPr>
            <p:ph idx="1"/>
          </p:nvPr>
        </p:nvSpPr>
        <p:spPr/>
        <p:txBody>
          <a:bodyPr/>
          <a:lstStyle/>
          <a:p>
            <a:r>
              <a:rPr lang="en-US" dirty="0" smtClean="0"/>
              <a:t>I&amp;E instituted formal proceedings before the Commission against both Uber and Lyft.</a:t>
            </a:r>
          </a:p>
          <a:p>
            <a:endParaRPr lang="en-US" dirty="0"/>
          </a:p>
          <a:p>
            <a:r>
              <a:rPr lang="en-US" dirty="0" smtClean="0"/>
              <a:t>I&amp;E was able to settle the Lyft proceeding. </a:t>
            </a:r>
          </a:p>
          <a:p>
            <a:endParaRPr lang="en-US" dirty="0"/>
          </a:p>
          <a:p>
            <a:r>
              <a:rPr lang="en-US" dirty="0" smtClean="0"/>
              <a:t>The Uber proceeding was fully litigated.</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98236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541420"/>
            <a:ext cx="4419600" cy="5783180"/>
          </a:xfrm>
        </p:spPr>
      </p:pic>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591023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History</a:t>
            </a:r>
            <a:endParaRPr lang="en-US" dirty="0"/>
          </a:p>
        </p:txBody>
      </p:sp>
      <p:sp>
        <p:nvSpPr>
          <p:cNvPr id="3" name="Content Placeholder 2"/>
          <p:cNvSpPr>
            <a:spLocks noGrp="1"/>
          </p:cNvSpPr>
          <p:nvPr>
            <p:ph idx="1"/>
          </p:nvPr>
        </p:nvSpPr>
        <p:spPr/>
        <p:txBody>
          <a:bodyPr/>
          <a:lstStyle/>
          <a:p>
            <a:r>
              <a:rPr lang="en-US" dirty="0" smtClean="0"/>
              <a:t>The proceeding began with I&amp;E motor carrier enforcement officers conducting an investigation in downtown Pittsburgh where ride sharing service had been launched.</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74417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Beginning on March 31, 2014 through April 21, 2014, I&amp;E motor carrier enforcement officers in Pittsburgh, obtained transportation for compensation using the Uber app on 11 occasions. </a:t>
            </a:r>
          </a:p>
          <a:p>
            <a:r>
              <a:rPr lang="en-US" dirty="0" smtClean="0"/>
              <a:t>At this time, Uber did </a:t>
            </a:r>
            <a:r>
              <a:rPr lang="en-US" u="sng" dirty="0" smtClean="0"/>
              <a:t>NOT</a:t>
            </a:r>
            <a:r>
              <a:rPr lang="en-US" dirty="0" smtClean="0"/>
              <a:t> have PUC authority to operate, which formed the basis of I&amp;E’s Formal Complaint filed on June 5, 2014 against Uber Technologies Inc. </a:t>
            </a:r>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83794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History</a:t>
            </a:r>
            <a:endParaRPr lang="en-US" dirty="0"/>
          </a:p>
        </p:txBody>
      </p:sp>
      <p:sp>
        <p:nvSpPr>
          <p:cNvPr id="3" name="Content Placeholder 2"/>
          <p:cNvSpPr>
            <a:spLocks noGrp="1"/>
          </p:cNvSpPr>
          <p:nvPr>
            <p:ph idx="1"/>
          </p:nvPr>
        </p:nvSpPr>
        <p:spPr/>
        <p:txBody>
          <a:bodyPr/>
          <a:lstStyle/>
          <a:p>
            <a:r>
              <a:rPr lang="en-US" dirty="0" smtClean="0"/>
              <a:t>I&amp;E alleged that Uber violated one of two provisions of the public utility code, by acting as either an uncertificated motor carrier or an unlicensed broker of transportation.</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00145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Motor Carrier v. Broker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Motor carriers are public utilities. The Public Utility Code defines common carrier by motor vehicle, in pertinent part, as one “who or which holds out or undertakes the transportation of passengers or property, or both, . . . between points within this Commonwealth by motor vehicle for compensation.” </a:t>
            </a:r>
          </a:p>
          <a:p>
            <a:r>
              <a:rPr lang="en-US" dirty="0" smtClean="0"/>
              <a:t>A motor carrier is required to obtain a Certificate of Public Convenience prior to offering transportation services.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37560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Brokers</a:t>
            </a:r>
            <a:endParaRPr lang="en-US" dirty="0"/>
          </a:p>
        </p:txBody>
      </p:sp>
      <p:sp>
        <p:nvSpPr>
          <p:cNvPr id="3" name="Content Placeholder 2"/>
          <p:cNvSpPr>
            <a:spLocks noGrp="1"/>
          </p:cNvSpPr>
          <p:nvPr>
            <p:ph idx="1"/>
          </p:nvPr>
        </p:nvSpPr>
        <p:spPr/>
        <p:txBody>
          <a:bodyPr>
            <a:normAutofit lnSpcReduction="10000"/>
          </a:bodyPr>
          <a:lstStyle/>
          <a:p>
            <a:r>
              <a:rPr lang="en-US" dirty="0" smtClean="0"/>
              <a:t>The Public Utility Code defines broker, in pertinent part, as “[a]</a:t>
            </a:r>
            <a:r>
              <a:rPr lang="en-US" dirty="0" err="1" smtClean="0"/>
              <a:t>ny</a:t>
            </a:r>
            <a:r>
              <a:rPr lang="en-US" dirty="0" smtClean="0"/>
              <a:t> person or corporation not included in the term ‘motor common carrier’ . . . who or which, as principal or agent, sells or offers for sale any transportation by a motor carrier,  . . . or holds out by solicitation advertisement, or otherwise, as one who sells, provides, furnishes, contracts, or arranges for such transportation.”</a:t>
            </a:r>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65066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Brokers</a:t>
            </a:r>
            <a:endParaRPr lang="en-US" dirty="0"/>
          </a:p>
        </p:txBody>
      </p:sp>
      <p:sp>
        <p:nvSpPr>
          <p:cNvPr id="3" name="Content Placeholder 2"/>
          <p:cNvSpPr>
            <a:spLocks noGrp="1"/>
          </p:cNvSpPr>
          <p:nvPr>
            <p:ph idx="1"/>
          </p:nvPr>
        </p:nvSpPr>
        <p:spPr/>
        <p:txBody>
          <a:bodyPr/>
          <a:lstStyle/>
          <a:p>
            <a:r>
              <a:rPr lang="en-US" dirty="0" smtClean="0"/>
              <a:t>The key is that brokers must arrange transportation with already certificated motor carriers.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445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Initial Complaint</a:t>
            </a:r>
            <a:endParaRPr lang="en-US" dirty="0"/>
          </a:p>
        </p:txBody>
      </p:sp>
      <p:sp>
        <p:nvSpPr>
          <p:cNvPr id="3" name="Content Placeholder 2"/>
          <p:cNvSpPr>
            <a:spLocks noGrp="1"/>
          </p:cNvSpPr>
          <p:nvPr>
            <p:ph idx="1"/>
          </p:nvPr>
        </p:nvSpPr>
        <p:spPr/>
        <p:txBody>
          <a:bodyPr>
            <a:normAutofit/>
          </a:bodyPr>
          <a:lstStyle/>
          <a:p>
            <a:r>
              <a:rPr lang="en-US" dirty="0" smtClean="0"/>
              <a:t>I&amp;E sought a civil penalty of $1,000 for each of the 11 trips taken by the motor carrier enforcement officers and $1,000 per day for each day since March 13, 2014 – which was the date that I&amp;E alleged Uber launched its service in Pittsburgh. </a:t>
            </a:r>
          </a:p>
          <a:p>
            <a:r>
              <a:rPr lang="en-US" dirty="0" smtClean="0"/>
              <a:t>As such, this initial complaint sought a total civil penalty of $95,000.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99451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Cease and Desist Petition</a:t>
            </a:r>
            <a:endParaRPr lang="en-US" dirty="0"/>
          </a:p>
        </p:txBody>
      </p:sp>
      <p:sp>
        <p:nvSpPr>
          <p:cNvPr id="3" name="Content Placeholder 2"/>
          <p:cNvSpPr>
            <a:spLocks noGrp="1"/>
          </p:cNvSpPr>
          <p:nvPr>
            <p:ph idx="1"/>
          </p:nvPr>
        </p:nvSpPr>
        <p:spPr/>
        <p:txBody>
          <a:bodyPr/>
          <a:lstStyle/>
          <a:p>
            <a:r>
              <a:rPr lang="en-US" dirty="0" smtClean="0"/>
              <a:t>I&amp;E’s Formal Complaint seemingly had no effect on Uber’s operations.</a:t>
            </a:r>
          </a:p>
          <a:p>
            <a:r>
              <a:rPr lang="en-US" dirty="0" smtClean="0"/>
              <a:t>On June 16, 2014, I&amp;E filed a Petition for Interim Emergency Relief seeking an order directing Uber to immediately cease and desist from operating its passenger transportation service.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56235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Code Title 66</a:t>
            </a:r>
            <a:endParaRPr lang="en-US" dirty="0"/>
          </a:p>
        </p:txBody>
      </p:sp>
      <p:sp>
        <p:nvSpPr>
          <p:cNvPr id="5" name="Footer Placeholder 4"/>
          <p:cNvSpPr>
            <a:spLocks noGrp="1"/>
          </p:cNvSpPr>
          <p:nvPr>
            <p:ph type="ftr" sz="quarter" idx="11"/>
          </p:nvPr>
        </p:nvSpPr>
        <p:spPr>
          <a:xfrm>
            <a:off x="2590800" y="4800600"/>
            <a:ext cx="4038600" cy="1447801"/>
          </a:xfrm>
        </p:spPr>
        <p:txBody>
          <a:bodyPr/>
          <a:lstStyle/>
          <a:p>
            <a:r>
              <a:rPr lang="en-US" sz="3600" dirty="0" smtClean="0">
                <a:solidFill>
                  <a:prstClr val="black"/>
                </a:solidFill>
              </a:rPr>
              <a:t>Slide 1 of 263</a:t>
            </a:r>
            <a:endParaRPr lang="en-US" sz="3600" dirty="0">
              <a:solidFill>
                <a:prstClr val="black"/>
              </a:solidFill>
            </a:endParaRPr>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a:t>
            </a:fld>
            <a:endParaRPr lang="en-US" dirty="0">
              <a:solidFill>
                <a:prstClr val="black">
                  <a:tint val="75000"/>
                </a:prstClr>
              </a:solidFill>
            </a:endParaRPr>
          </a:p>
        </p:txBody>
      </p:sp>
      <p:sp>
        <p:nvSpPr>
          <p:cNvPr id="7" name="Content Placeholder 6"/>
          <p:cNvSpPr>
            <a:spLocks noGrp="1"/>
          </p:cNvSpPr>
          <p:nvPr>
            <p:ph sz="half" idx="1"/>
          </p:nvPr>
        </p:nvSpPr>
        <p:spPr>
          <a:xfrm>
            <a:off x="457200" y="1600201"/>
            <a:ext cx="8229600" cy="4114800"/>
          </a:xfrm>
        </p:spPr>
        <p:txBody>
          <a:bodyPr>
            <a:normAutofit fontScale="25000" lnSpcReduction="20000"/>
          </a:bodyPr>
          <a:lstStyle/>
          <a:p>
            <a:r>
              <a:rPr lang="en-US" b="1" dirty="0"/>
              <a:t>"Common carrier."</a:t>
            </a:r>
            <a:r>
              <a:rPr lang="en-US" dirty="0"/>
              <a:t>  Any and all persons or corporations holding out, offering, or undertaking, directly or indirectly, service for compensation to the public for the transportation of passengers or property, or both, or any class of passengers or property, between points within this Commonwealth by, through, over, above, or under land, water, or air, and shall include forwarders, but shall not include contract carriers by motor vehicles, or brokers, or any bona fide cooperative association transporting property exclusively for the members of such association on a nonprofit basis. </a:t>
            </a:r>
            <a:endParaRPr lang="en-US" dirty="0" smtClean="0"/>
          </a:p>
          <a:p>
            <a:endParaRPr lang="en-US" b="1" dirty="0" smtClean="0"/>
          </a:p>
          <a:p>
            <a:r>
              <a:rPr lang="en-US" b="1" dirty="0" smtClean="0"/>
              <a:t>"</a:t>
            </a:r>
            <a:r>
              <a:rPr lang="en-US" b="1" dirty="0"/>
              <a:t>Common carrier by motor vehicle."</a:t>
            </a:r>
            <a:r>
              <a:rPr lang="en-US" dirty="0"/>
              <a:t>  Any common carrier who or which holds out or undertakes the transportation of passengers or property, or both, or any class of passengers or property, between points within this Commonwealth by motor vehicle for compensation, whether or not the owner or operator of such motor vehicle, or who or which provides or furnishes any motor vehicle, with or without driver, for transportation or for use in transportation of persons or property as aforesaid, and shall include common carriers by rail, water, or air, and express or forwarding public utilities insofar as such common carriers or such public utilities are engaged in such motor vehicle operations, but does not include: </a:t>
            </a:r>
          </a:p>
          <a:p>
            <a:r>
              <a:rPr lang="en-US" dirty="0"/>
              <a:t>(1)  A lessor under a lease given on a bona fide sale of a motor vehicle where the lessor retains or assumes no responsibility for maintenance, supervision, or control of the motor vehicles so sold. </a:t>
            </a:r>
          </a:p>
          <a:p>
            <a:r>
              <a:rPr lang="en-US" dirty="0"/>
              <a:t>(2)  Transportation of school children for school purposes or to and from school-related activities whether as participants or spectators, with their chaperones, or between their homes and Sunday school in any motor vehicle owned by the school district, private school or parochial school, or transportation of school children between their homes and school or to and from school-related activities whether as participants or spectators, with their chaperones, if the person performing the school-related transportation has a contract for the transportation of school children between their homes and school, with the private or parochial school, with the school district or jointure in which the school is located, or with a school district that is a member of a jointure in which the school is located if the jointure has no contracts with other persons for the transportation of students between their homes and school, and if the person maintains a copy of all contracts in the vehicle at all times, or children between their homes and Sunday school in any motor vehicle operated under contract with the school district, private school or parochial school. Each school district shall adopt regulations regarding the number of chaperones to accompany students in connection with school-related activities. </a:t>
            </a:r>
          </a:p>
          <a:p>
            <a:r>
              <a:rPr lang="en-US" dirty="0"/>
              <a:t>(3)  Any owner or operator of a farm transporting agricultural products from, or farm supplies to, such farm, or any independent contractor or cooperative agricultural association hauling agricultural products or farm supplies exclusively for one or more owners or operators of farms. </a:t>
            </a:r>
          </a:p>
          <a:p>
            <a:r>
              <a:rPr lang="en-US" dirty="0"/>
              <a:t>(4)  Any person or corporation who or which uses, or furnishes for use, dump trucks for the transportation of ashes, rubbish, excavated and road construction materials. This paragraph does not include the use or furnishing of five-axle tractor trailers. </a:t>
            </a:r>
          </a:p>
          <a:p>
            <a:r>
              <a:rPr lang="en-US" dirty="0"/>
              <a:t>(5)  Transportation of property by the owner to himself, or to purchasers directly from him, in vehicles owned and operated by the owner of such property and not otherwise used in transportation of property for compensation for others. </a:t>
            </a:r>
          </a:p>
          <a:p>
            <a:r>
              <a:rPr lang="en-US" dirty="0"/>
              <a:t>(6)  Transportation of voting machines to and from polling places by any person or corporation for or on behalf of any political subdivision of this Commonwealth for use in any primary, general, municipal or special election. </a:t>
            </a:r>
          </a:p>
          <a:p>
            <a:r>
              <a:rPr lang="en-US" dirty="0"/>
              <a:t>(7)  Transportation of pulpwood, chemical wood, saw logs or veneer logs from woodlots.</a:t>
            </a:r>
          </a:p>
          <a:p>
            <a:r>
              <a:rPr lang="en-US" dirty="0"/>
              <a:t>(8)  Transportation by towing of wrecked or disabled motor vehicles.</a:t>
            </a:r>
          </a:p>
          <a:p>
            <a:r>
              <a:rPr lang="en-US" dirty="0"/>
              <a:t>(9)  Any person or corporation who or which furnishes transportation for any injured, ill or dead person. </a:t>
            </a:r>
          </a:p>
          <a:p>
            <a:r>
              <a:rPr lang="en-US" b="1" dirty="0"/>
              <a:t>"Motor carrier."</a:t>
            </a:r>
            <a:r>
              <a:rPr lang="en-US" dirty="0"/>
              <a:t>  A common carrier by motor vehicle, and a contract carrier by motor vehicle. </a:t>
            </a:r>
          </a:p>
          <a:p>
            <a:r>
              <a:rPr lang="en-US" b="1" dirty="0"/>
              <a:t>"Motor vehicle."</a:t>
            </a:r>
            <a:r>
              <a:rPr lang="en-US" dirty="0"/>
              <a:t>  Any vehicle which is self-propelled, excepting power shovels, tractors other than truck tractors, road rollers, agricultural machinery, and vehicles which solely move upon or are guided by a track, or travel through the air. </a:t>
            </a:r>
          </a:p>
          <a:p>
            <a:endParaRPr lang="en-US" dirty="0"/>
          </a:p>
        </p:txBody>
      </p:sp>
    </p:spTree>
    <p:extLst>
      <p:ext uri="{BB962C8B-B14F-4D97-AF65-F5344CB8AC3E}">
        <p14:creationId xmlns:p14="http://schemas.microsoft.com/office/powerpoint/2010/main" val="4242806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Public Safety Concerns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smtClean="0"/>
              <a:t>   Why cease and desist?</a:t>
            </a:r>
          </a:p>
          <a:p>
            <a:r>
              <a:rPr lang="en-US" dirty="0" smtClean="0"/>
              <a:t>Commission was not inspecting the vehicles of Uber drivers.</a:t>
            </a:r>
          </a:p>
          <a:p>
            <a:r>
              <a:rPr lang="en-US" dirty="0" smtClean="0"/>
              <a:t>Commission was not reviewing the records pertaining to the driving history or criminal background of Uber drivers.</a:t>
            </a:r>
          </a:p>
          <a:p>
            <a:r>
              <a:rPr lang="en-US" dirty="0" smtClean="0"/>
              <a:t>The Commission could not verify that adequate insurance coverage existed.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97340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Emergency Hearing</a:t>
            </a:r>
            <a:endParaRPr lang="en-US" dirty="0"/>
          </a:p>
        </p:txBody>
      </p:sp>
      <p:sp>
        <p:nvSpPr>
          <p:cNvPr id="3" name="Content Placeholder 2"/>
          <p:cNvSpPr>
            <a:spLocks noGrp="1"/>
          </p:cNvSpPr>
          <p:nvPr>
            <p:ph idx="1"/>
          </p:nvPr>
        </p:nvSpPr>
        <p:spPr/>
        <p:txBody>
          <a:bodyPr/>
          <a:lstStyle/>
          <a:p>
            <a:r>
              <a:rPr lang="en-US" dirty="0" smtClean="0"/>
              <a:t>An emergency hearing was held and on July 1, 2014, the presiding </a:t>
            </a:r>
            <a:r>
              <a:rPr lang="en-US" b="1" dirty="0" smtClean="0"/>
              <a:t>ALJs entered an Order </a:t>
            </a:r>
            <a:r>
              <a:rPr lang="en-US" dirty="0" smtClean="0"/>
              <a:t>determining that I&amp;E met the standard for granting emergency relief and </a:t>
            </a:r>
            <a:r>
              <a:rPr lang="en-US" b="1" dirty="0" smtClean="0"/>
              <a:t>ordered that Uber immediately cease and desist </a:t>
            </a:r>
            <a:r>
              <a:rPr lang="en-US" dirty="0" smtClean="0"/>
              <a:t>from using its digital platform to facilitate transportation to passengers using non-certificated drivers until it secured appropriate authority from the Commission.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467028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ALJs’ Order</a:t>
            </a:r>
            <a:endParaRPr lang="en-US" dirty="0"/>
          </a:p>
        </p:txBody>
      </p:sp>
      <p:sp>
        <p:nvSpPr>
          <p:cNvPr id="3" name="Content Placeholder 2"/>
          <p:cNvSpPr>
            <a:spLocks noGrp="1"/>
          </p:cNvSpPr>
          <p:nvPr>
            <p:ph idx="1"/>
          </p:nvPr>
        </p:nvSpPr>
        <p:spPr/>
        <p:txBody>
          <a:bodyPr/>
          <a:lstStyle/>
          <a:p>
            <a:r>
              <a:rPr lang="en-US" dirty="0" smtClean="0"/>
              <a:t>This Order was immediately effective. </a:t>
            </a:r>
          </a:p>
          <a:p>
            <a:endParaRPr lang="en-US" dirty="0"/>
          </a:p>
          <a:p>
            <a:r>
              <a:rPr lang="en-US" dirty="0" smtClean="0"/>
              <a:t>Thus, as of July 1, 2014, Uber was directed to stop using its transportation service in the Commonwealth of Pennsylvania until the Commission granted it operating authority. </a:t>
            </a:r>
          </a:p>
          <a:p>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09752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Commission Order</a:t>
            </a:r>
            <a:endParaRPr lang="en-US" dirty="0"/>
          </a:p>
        </p:txBody>
      </p:sp>
      <p:sp>
        <p:nvSpPr>
          <p:cNvPr id="3" name="Content Placeholder 2"/>
          <p:cNvSpPr>
            <a:spLocks noGrp="1"/>
          </p:cNvSpPr>
          <p:nvPr>
            <p:ph idx="1"/>
          </p:nvPr>
        </p:nvSpPr>
        <p:spPr/>
        <p:txBody>
          <a:bodyPr/>
          <a:lstStyle/>
          <a:p>
            <a:r>
              <a:rPr lang="en-US" dirty="0" smtClean="0"/>
              <a:t>On July 24, 2014, the Commission upheld the ALJs’ Order and also directed Uber to cease and desist.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293579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 </a:t>
            </a:r>
            <a:br>
              <a:rPr lang="en-US" dirty="0" smtClean="0"/>
            </a:br>
            <a:r>
              <a:rPr lang="en-US" sz="3200" dirty="0" smtClean="0"/>
              <a:t>Secretarial Letter</a:t>
            </a:r>
            <a:endParaRPr lang="en-US" dirty="0"/>
          </a:p>
        </p:txBody>
      </p:sp>
      <p:sp>
        <p:nvSpPr>
          <p:cNvPr id="3" name="Content Placeholder 2"/>
          <p:cNvSpPr>
            <a:spLocks noGrp="1"/>
          </p:cNvSpPr>
          <p:nvPr>
            <p:ph idx="1"/>
          </p:nvPr>
        </p:nvSpPr>
        <p:spPr/>
        <p:txBody>
          <a:bodyPr/>
          <a:lstStyle/>
          <a:p>
            <a:r>
              <a:rPr lang="en-US" dirty="0" smtClean="0"/>
              <a:t>By Secretarial Letter, dated July 28, 2014, the parties were directed to address specific questions regarding the number of trips provided.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28558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First Set of Interrogatories</a:t>
            </a:r>
            <a:endParaRPr lang="en-US" dirty="0"/>
          </a:p>
        </p:txBody>
      </p:sp>
      <p:sp>
        <p:nvSpPr>
          <p:cNvPr id="3" name="Content Placeholder 2"/>
          <p:cNvSpPr>
            <a:spLocks noGrp="1"/>
          </p:cNvSpPr>
          <p:nvPr>
            <p:ph idx="1"/>
          </p:nvPr>
        </p:nvSpPr>
        <p:spPr/>
        <p:txBody>
          <a:bodyPr/>
          <a:lstStyle/>
          <a:p>
            <a:r>
              <a:rPr lang="en-US" dirty="0" smtClean="0"/>
              <a:t>In accordance with the Secretarial Letter, I&amp;E propounded a first set of interrogatories to Uber intending to elicit information regarding, among other things, Uber’s trip data.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56599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Uber’s Refusal to Provide Data</a:t>
            </a:r>
            <a:endParaRPr lang="en-US" dirty="0"/>
          </a:p>
        </p:txBody>
      </p:sp>
      <p:sp>
        <p:nvSpPr>
          <p:cNvPr id="3" name="Content Placeholder 2"/>
          <p:cNvSpPr>
            <a:spLocks noGrp="1"/>
          </p:cNvSpPr>
          <p:nvPr>
            <p:ph idx="1"/>
          </p:nvPr>
        </p:nvSpPr>
        <p:spPr/>
        <p:txBody>
          <a:bodyPr/>
          <a:lstStyle/>
          <a:p>
            <a:r>
              <a:rPr lang="en-US" dirty="0" smtClean="0"/>
              <a:t>Uber objected to I&amp;E’s request for data and I&amp;E filed a Motion to Compel. </a:t>
            </a:r>
          </a:p>
          <a:p>
            <a:r>
              <a:rPr lang="en-US" dirty="0" smtClean="0"/>
              <a:t>ALJs granted I&amp;E’s Motion to Compel. </a:t>
            </a:r>
          </a:p>
          <a:p>
            <a:r>
              <a:rPr lang="en-US" dirty="0" smtClean="0"/>
              <a:t>Uber took the issue up to the Commissioners.</a:t>
            </a:r>
          </a:p>
          <a:p>
            <a:r>
              <a:rPr lang="en-US" dirty="0" smtClean="0"/>
              <a:t>Commission denied Uber’s Petition, but Uber still refused to provide data, thus resulting in I&amp;E filing a Motion for Sanctions. </a:t>
            </a:r>
          </a:p>
          <a:p>
            <a:r>
              <a:rPr lang="en-US" dirty="0" smtClean="0"/>
              <a:t>ALJs granted I&amp;E’s Motion for Sanctions. </a:t>
            </a:r>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89182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Uber’s Continued Refusal to Provide Data</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US" dirty="0" smtClean="0"/>
              <a:t>Uber ignored the Motion for Sanctions and still refused to provide data.</a:t>
            </a:r>
          </a:p>
          <a:p>
            <a:r>
              <a:rPr lang="en-US" dirty="0" smtClean="0"/>
              <a:t>I&amp;E propounded a second set of interrogatories in which Uber objected; which resulted in I&amp;E filing a Motion to Compel. </a:t>
            </a:r>
          </a:p>
          <a:p>
            <a:r>
              <a:rPr lang="en-US" dirty="0" smtClean="0"/>
              <a:t>ALJs granted I&amp;E’s Motion to Compel. </a:t>
            </a:r>
          </a:p>
          <a:p>
            <a:r>
              <a:rPr lang="en-US" dirty="0" smtClean="0"/>
              <a:t>Uber’s Petition for interlocutory review was denied. </a:t>
            </a:r>
          </a:p>
          <a:p>
            <a:r>
              <a:rPr lang="en-US" dirty="0" smtClean="0"/>
              <a:t>No trip data had been provided thus far.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37900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Amended Complaint</a:t>
            </a:r>
            <a:endParaRPr lang="en-US" dirty="0"/>
          </a:p>
        </p:txBody>
      </p:sp>
      <p:sp>
        <p:nvSpPr>
          <p:cNvPr id="3" name="Content Placeholder 2"/>
          <p:cNvSpPr>
            <a:spLocks noGrp="1"/>
          </p:cNvSpPr>
          <p:nvPr>
            <p:ph idx="1"/>
          </p:nvPr>
        </p:nvSpPr>
        <p:spPr/>
        <p:txBody>
          <a:bodyPr/>
          <a:lstStyle/>
          <a:p>
            <a:r>
              <a:rPr lang="en-US" dirty="0" smtClean="0"/>
              <a:t>On January 9, 2015, I&amp;E filed an Amended Complaint that named all known affiliates of Uber and sought a civil penalty based on </a:t>
            </a:r>
            <a:r>
              <a:rPr lang="en-US" u="sng" dirty="0" smtClean="0"/>
              <a:t>each trip</a:t>
            </a:r>
            <a:r>
              <a:rPr lang="en-US" dirty="0" smtClean="0"/>
              <a:t> alleged to have been taken while Uber or a subsidiary lacked authority to operate. </a:t>
            </a:r>
          </a:p>
          <a:p>
            <a:pPr marL="0" indent="0">
              <a:buNone/>
            </a:pP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080901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Amended Complaint</a:t>
            </a:r>
            <a:endParaRPr lang="en-US" dirty="0"/>
          </a:p>
        </p:txBody>
      </p:sp>
      <p:sp>
        <p:nvSpPr>
          <p:cNvPr id="3" name="Content Placeholder 2"/>
          <p:cNvSpPr>
            <a:spLocks noGrp="1"/>
          </p:cNvSpPr>
          <p:nvPr>
            <p:ph idx="1"/>
          </p:nvPr>
        </p:nvSpPr>
        <p:spPr/>
        <p:txBody>
          <a:bodyPr/>
          <a:lstStyle/>
          <a:p>
            <a:r>
              <a:rPr lang="en-US" dirty="0" smtClean="0"/>
              <a:t>I&amp;E made an educated guess of the number of trips that occurred from </a:t>
            </a:r>
            <a:r>
              <a:rPr lang="en-US" b="1" dirty="0" smtClean="0"/>
              <a:t>February 11, 2014 </a:t>
            </a:r>
            <a:r>
              <a:rPr lang="en-US" dirty="0" smtClean="0"/>
              <a:t>(the exact date that Uber launched) up to </a:t>
            </a:r>
            <a:r>
              <a:rPr lang="en-US" b="1" dirty="0" smtClean="0"/>
              <a:t>August 20, 2014 </a:t>
            </a:r>
            <a:r>
              <a:rPr lang="en-US" dirty="0" smtClean="0"/>
              <a:t>(the date that an Uber subsidiary first obtained authority). </a:t>
            </a:r>
          </a:p>
          <a:p>
            <a:r>
              <a:rPr lang="en-US" dirty="0" smtClean="0"/>
              <a:t>The updated civil penalty requested in I&amp;E’s Amended Complaint was $19 million.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26502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
            <a:ext cx="5867400" cy="6857999"/>
          </a:xfrm>
        </p:spPr>
      </p:pic>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424120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r>
              <a:rPr lang="en-US" sz="4000" dirty="0" smtClean="0"/>
              <a:t/>
            </a:r>
            <a:br>
              <a:rPr lang="en-US" sz="4000" dirty="0" smtClean="0"/>
            </a:br>
            <a:r>
              <a:rPr lang="en-US" sz="3200" dirty="0" smtClean="0"/>
              <a:t>Production of Partial Discovery &amp; Evidentiary Hearing</a:t>
            </a:r>
            <a:endParaRPr lang="en-US" sz="4000" dirty="0"/>
          </a:p>
        </p:txBody>
      </p:sp>
      <p:sp>
        <p:nvSpPr>
          <p:cNvPr id="3" name="Content Placeholder 2"/>
          <p:cNvSpPr>
            <a:spLocks noGrp="1"/>
          </p:cNvSpPr>
          <p:nvPr>
            <p:ph idx="1"/>
          </p:nvPr>
        </p:nvSpPr>
        <p:spPr/>
        <p:txBody>
          <a:bodyPr>
            <a:normAutofit/>
          </a:bodyPr>
          <a:lstStyle/>
          <a:p>
            <a:r>
              <a:rPr lang="en-US" dirty="0" smtClean="0"/>
              <a:t>Uber finally provided partial responses to I&amp;E’s discovery on March 6, 2015 - but which still did not include the trip data. </a:t>
            </a:r>
          </a:p>
          <a:p>
            <a:r>
              <a:rPr lang="en-US" dirty="0" smtClean="0"/>
              <a:t>Evidentiary Hearing held on May 6, 2015. </a:t>
            </a:r>
          </a:p>
          <a:p>
            <a:r>
              <a:rPr lang="en-US" dirty="0" smtClean="0"/>
              <a:t>Uber finally provided trip data for the first time at the hearing </a:t>
            </a:r>
            <a:r>
              <a:rPr lang="en-US" dirty="0"/>
              <a:t>a</a:t>
            </a:r>
            <a:r>
              <a:rPr lang="en-US" dirty="0" smtClean="0"/>
              <a:t>s part of the proprietary record.</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1011812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ALJs’ Initial Decision</a:t>
            </a:r>
            <a:endParaRPr lang="en-US" dirty="0"/>
          </a:p>
        </p:txBody>
      </p:sp>
      <p:sp>
        <p:nvSpPr>
          <p:cNvPr id="3" name="Content Placeholder 2"/>
          <p:cNvSpPr>
            <a:spLocks noGrp="1"/>
          </p:cNvSpPr>
          <p:nvPr>
            <p:ph idx="1"/>
          </p:nvPr>
        </p:nvSpPr>
        <p:spPr/>
        <p:txBody>
          <a:bodyPr/>
          <a:lstStyle/>
          <a:p>
            <a:r>
              <a:rPr lang="en-US" dirty="0" smtClean="0"/>
              <a:t>The ALJs issued an Initial Decision in November 2015. </a:t>
            </a:r>
          </a:p>
          <a:p>
            <a:r>
              <a:rPr lang="en-US" dirty="0" smtClean="0"/>
              <a:t>The ALJs agreed with I&amp;E that Uber violated the Public Utility Code. They also agreed with I&amp;E that a civil penalty may be imposed for each unauthorized trip.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35048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ALJs’ Initial Decision</a:t>
            </a:r>
            <a:endParaRPr lang="en-US" dirty="0"/>
          </a:p>
        </p:txBody>
      </p:sp>
      <p:sp>
        <p:nvSpPr>
          <p:cNvPr id="3" name="Content Placeholder 2"/>
          <p:cNvSpPr>
            <a:spLocks noGrp="1"/>
          </p:cNvSpPr>
          <p:nvPr>
            <p:ph idx="1"/>
          </p:nvPr>
        </p:nvSpPr>
        <p:spPr/>
        <p:txBody>
          <a:bodyPr/>
          <a:lstStyle/>
          <a:p>
            <a:pPr marL="0" indent="0" algn="ctr">
              <a:buNone/>
            </a:pPr>
            <a:r>
              <a:rPr lang="en-US" dirty="0" smtClean="0"/>
              <a:t>The ALJs’ Initial Decision separated the unauthorized trips into </a:t>
            </a:r>
            <a:r>
              <a:rPr lang="en-US" u="sng" dirty="0" smtClean="0"/>
              <a:t>two</a:t>
            </a:r>
            <a:r>
              <a:rPr lang="en-US" dirty="0" smtClean="0"/>
              <a:t> sets of violations:</a:t>
            </a:r>
          </a:p>
          <a:p>
            <a:pPr marL="0" indent="0" algn="ctr">
              <a:buNone/>
            </a:pPr>
            <a:r>
              <a:rPr lang="en-US" dirty="0" smtClean="0"/>
              <a:t> </a:t>
            </a:r>
          </a:p>
          <a:p>
            <a:pPr marL="514350" indent="-514350">
              <a:buFont typeface="+mj-lt"/>
              <a:buAutoNum type="arabicPeriod"/>
            </a:pPr>
            <a:r>
              <a:rPr lang="en-US" dirty="0" smtClean="0"/>
              <a:t>Trips from launch to July 1; and</a:t>
            </a:r>
          </a:p>
          <a:p>
            <a:pPr marL="514350" indent="-514350">
              <a:buFont typeface="+mj-lt"/>
              <a:buAutoNum type="arabicPeriod"/>
            </a:pPr>
            <a:endParaRPr lang="en-US" dirty="0"/>
          </a:p>
          <a:p>
            <a:pPr marL="514350" indent="-514350">
              <a:buFont typeface="+mj-lt"/>
              <a:buAutoNum type="arabicPeriod"/>
            </a:pPr>
            <a:r>
              <a:rPr lang="en-US" dirty="0" smtClean="0"/>
              <a:t>Trips after July 1 (when the Cease &amp; Desist Order was entered) until authority granted.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87185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History</a:t>
            </a:r>
            <a:br>
              <a:rPr lang="en-US" dirty="0" smtClean="0"/>
            </a:br>
            <a:r>
              <a:rPr lang="en-US" sz="3200" dirty="0" smtClean="0"/>
              <a:t>ALJs’ Initial Decision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ALJs reasoned that Uber’s conduct was deliberate and calculated, but especially egregious with regard to operating in defiance of their and the Commission’s Cease and Desist Orders. </a:t>
            </a:r>
          </a:p>
          <a:p>
            <a:r>
              <a:rPr lang="en-US" dirty="0" smtClean="0"/>
              <a:t>The egregious nature of this 2</a:t>
            </a:r>
            <a:r>
              <a:rPr lang="en-US" baseline="30000" dirty="0" smtClean="0"/>
              <a:t>nd</a:t>
            </a:r>
            <a:r>
              <a:rPr lang="en-US" dirty="0" smtClean="0"/>
              <a:t> set of violations warranted a higher civil penalty per trip and resulted in the ALJs recommending a cumulative civil penalty of nearly $50 million from the $19 million sought by I&amp;E.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422352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 Order</a:t>
            </a:r>
            <a:endParaRPr lang="en-US" dirty="0"/>
          </a:p>
        </p:txBody>
      </p:sp>
      <p:sp>
        <p:nvSpPr>
          <p:cNvPr id="3" name="Content Placeholder 2"/>
          <p:cNvSpPr>
            <a:spLocks noGrp="1"/>
          </p:cNvSpPr>
          <p:nvPr>
            <p:ph idx="1"/>
          </p:nvPr>
        </p:nvSpPr>
        <p:spPr/>
        <p:txBody>
          <a:bodyPr/>
          <a:lstStyle/>
          <a:p>
            <a:r>
              <a:rPr lang="en-US" dirty="0" smtClean="0"/>
              <a:t>At its April 21, 2016 Public Meeting, the Commission voted 3-2 to adopt the ALJs’ Initial Decision, as modified, and directed Respondents to pay the following civil penalty:</a:t>
            </a:r>
          </a:p>
          <a:p>
            <a:pPr marL="0" indent="0">
              <a:buNone/>
            </a:pPr>
            <a:r>
              <a:rPr lang="en-US" dirty="0" smtClean="0"/>
              <a:t>	$11,292,236</a:t>
            </a:r>
          </a:p>
          <a:p>
            <a:pPr marL="0" indent="0">
              <a:buNone/>
            </a:pPr>
            <a:r>
              <a:rPr lang="en-US" dirty="0" smtClean="0"/>
              <a:t>	</a:t>
            </a:r>
            <a:r>
              <a:rPr lang="en-US" u="sng" dirty="0" smtClean="0"/>
              <a:t>+        72,500</a:t>
            </a:r>
            <a:r>
              <a:rPr lang="en-US" dirty="0" smtClean="0"/>
              <a:t>   discovery sanction</a:t>
            </a:r>
          </a:p>
          <a:p>
            <a:pPr marL="0" indent="0">
              <a:buNone/>
            </a:pPr>
            <a:r>
              <a:rPr lang="en-US" dirty="0" smtClean="0"/>
              <a:t>   	$11,364,736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80796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0"/>
            <a:ext cx="5181600" cy="6858000"/>
          </a:xfrm>
        </p:spPr>
      </p:pic>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03169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Pennsylvania Public Utility Commission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PA PUC regulates 5 basic utility types: (1)Electricity, (2)Natural Gas, (3)Water, (4)Telecommunications and (5)Transportation. </a:t>
            </a:r>
          </a:p>
          <a:p>
            <a:endParaRPr lang="en-US" dirty="0" smtClean="0"/>
          </a:p>
          <a:p>
            <a:r>
              <a:rPr lang="en-US" dirty="0" smtClean="0"/>
              <a:t>The PUC’s mission is to balance the needs of consumers and utilities, ensure safe and reliable utility service at reasonable rates, protect the public interest, educate consumers, further economic development &amp; foster new technologies and competitive markets in an environmentally sound manner.</a:t>
            </a:r>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92689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I&amp;E is Prosecutory</a:t>
            </a:r>
            <a:endParaRPr lang="en-US" dirty="0"/>
          </a:p>
        </p:txBody>
      </p:sp>
      <p:sp>
        <p:nvSpPr>
          <p:cNvPr id="3" name="Content Placeholder 2"/>
          <p:cNvSpPr>
            <a:spLocks noGrp="1"/>
          </p:cNvSpPr>
          <p:nvPr>
            <p:ph idx="1"/>
          </p:nvPr>
        </p:nvSpPr>
        <p:spPr/>
        <p:txBody>
          <a:bodyPr/>
          <a:lstStyle/>
          <a:p>
            <a:r>
              <a:rPr lang="en-US" dirty="0" smtClean="0"/>
              <a:t>The Bureau of Investigation and Enforcement is a separate and independent </a:t>
            </a:r>
            <a:r>
              <a:rPr lang="en-US" dirty="0" err="1" smtClean="0"/>
              <a:t>prosecutory</a:t>
            </a:r>
            <a:r>
              <a:rPr lang="en-US" dirty="0" smtClean="0"/>
              <a:t> bureau of the PA PUC.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58872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I&amp;E is Prosecutory</a:t>
            </a:r>
            <a:endParaRPr lang="en-US" dirty="0"/>
          </a:p>
        </p:txBody>
      </p:sp>
      <p:sp>
        <p:nvSpPr>
          <p:cNvPr id="3" name="Content Placeholder 2"/>
          <p:cNvSpPr>
            <a:spLocks noGrp="1"/>
          </p:cNvSpPr>
          <p:nvPr>
            <p:ph idx="1"/>
          </p:nvPr>
        </p:nvSpPr>
        <p:spPr/>
        <p:txBody>
          <a:bodyPr>
            <a:normAutofit lnSpcReduction="10000"/>
          </a:bodyPr>
          <a:lstStyle/>
          <a:p>
            <a:r>
              <a:rPr lang="en-US" dirty="0" smtClean="0"/>
              <a:t>I&amp;E litigates matters before the Commission’s Office of Administrative Law Judge and the Judges’ decisions are then reviewed by the Commission which they can approve, modify or reject and/or remand. </a:t>
            </a:r>
          </a:p>
          <a:p>
            <a:r>
              <a:rPr lang="en-US" dirty="0" smtClean="0"/>
              <a:t>Since I&amp;E is a prosecutory bureau, our functions are bifurcated from any advisory function that the Commission and other bureaus within the Commission perform.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36849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Proceedings before the PA PUC</a:t>
            </a:r>
            <a:endParaRPr lang="en-US" dirty="0"/>
          </a:p>
        </p:txBody>
      </p:sp>
      <p:sp>
        <p:nvSpPr>
          <p:cNvPr id="3" name="Content Placeholder 2"/>
          <p:cNvSpPr>
            <a:spLocks noGrp="1"/>
          </p:cNvSpPr>
          <p:nvPr>
            <p:ph idx="1"/>
          </p:nvPr>
        </p:nvSpPr>
        <p:spPr/>
        <p:txBody>
          <a:bodyPr/>
          <a:lstStyle/>
          <a:p>
            <a:r>
              <a:rPr lang="en-US" dirty="0" smtClean="0"/>
              <a:t>In 2014, there were several proceedings initiated at the Commission regarding Transportation Network Companies.</a:t>
            </a:r>
          </a:p>
          <a:p>
            <a:r>
              <a:rPr lang="en-US" dirty="0" smtClean="0"/>
              <a:t>Among the criteria that the Commission uses to decide in granting or denying motor carrier applications is whether the service will serve a useful public purpose and be responsive to a public demand or need.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01674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Proceedings before the PA PUC</a:t>
            </a:r>
            <a:endParaRPr lang="en-US" dirty="0"/>
          </a:p>
        </p:txBody>
      </p:sp>
      <p:sp>
        <p:nvSpPr>
          <p:cNvPr id="3" name="Content Placeholder 2"/>
          <p:cNvSpPr>
            <a:spLocks noGrp="1"/>
          </p:cNvSpPr>
          <p:nvPr>
            <p:ph idx="1"/>
          </p:nvPr>
        </p:nvSpPr>
        <p:spPr/>
        <p:txBody>
          <a:bodyPr/>
          <a:lstStyle/>
          <a:p>
            <a:r>
              <a:rPr lang="en-US" dirty="0" smtClean="0"/>
              <a:t>I&amp;E has never once disputed, that the public could benefit from services like Uber and Lyft. </a:t>
            </a:r>
          </a:p>
          <a:p>
            <a:endParaRPr lang="en-US" dirty="0"/>
          </a:p>
          <a:p>
            <a:r>
              <a:rPr lang="en-US" dirty="0" smtClean="0"/>
              <a:t>Instead, the focus for I&amp;E was whether any transportation network company violated the Public Utility Code by operating without authority. </a:t>
            </a:r>
            <a:endParaRPr lang="en-US" dirty="0"/>
          </a:p>
        </p:txBody>
      </p:sp>
      <p:sp>
        <p:nvSpPr>
          <p:cNvPr id="4" name="Slide Number Placeholder 3"/>
          <p:cNvSpPr>
            <a:spLocks noGrp="1"/>
          </p:cNvSpPr>
          <p:nvPr>
            <p:ph type="sldNum" sz="quarter" idx="12"/>
          </p:nvPr>
        </p:nvSpPr>
        <p:spPr/>
        <p:txBody>
          <a:bodyPr/>
          <a:lstStyle/>
          <a:p>
            <a:fld id="{1388D45A-44C7-448A-ADE0-F7B4E922571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0710160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1472</Words>
  <Application>Microsoft Office PowerPoint</Application>
  <PresentationFormat>On-screen Show (4:3)</PresentationFormat>
  <Paragraphs>151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Raise the Sails!  Taxi &amp; Uber Transportation Issues A case study in Bureau of Investigation and Enforcement v. Uber Technologies, Inc., et al.  Docket No. C-2014-2422723</vt:lpstr>
      <vt:lpstr>Pa. Code Title 66</vt:lpstr>
      <vt:lpstr>PowerPoint Presentation</vt:lpstr>
      <vt:lpstr>PowerPoint Presentation</vt:lpstr>
      <vt:lpstr>Pennsylvania Public Utility Commission</vt:lpstr>
      <vt:lpstr>I&amp;E is Prosecutory</vt:lpstr>
      <vt:lpstr>I&amp;E is Prosecutory</vt:lpstr>
      <vt:lpstr>2014 Proceedings before the PA PUC</vt:lpstr>
      <vt:lpstr>2014 Proceedings before the PA PUC</vt:lpstr>
      <vt:lpstr>2014 Proceedings before the PA PUC</vt:lpstr>
      <vt:lpstr>PowerPoint Presentation</vt:lpstr>
      <vt:lpstr>Procedural History</vt:lpstr>
      <vt:lpstr>Procedural History</vt:lpstr>
      <vt:lpstr>Procedural History</vt:lpstr>
      <vt:lpstr>Procedural History Motor Carrier v. Broker</vt:lpstr>
      <vt:lpstr>Procedural History Brokers</vt:lpstr>
      <vt:lpstr>Procedural History Brokers</vt:lpstr>
      <vt:lpstr>Procedural History Initial Complaint</vt:lpstr>
      <vt:lpstr>Procedural History Cease and Desist Petition</vt:lpstr>
      <vt:lpstr>Procedural History Public Safety Concerns</vt:lpstr>
      <vt:lpstr>Procedural History Emergency Hearing</vt:lpstr>
      <vt:lpstr>Procedural History ALJs’ Order</vt:lpstr>
      <vt:lpstr>Procedural History Commission Order</vt:lpstr>
      <vt:lpstr>Procedural History  Secretarial Letter</vt:lpstr>
      <vt:lpstr>Procedural History First Set of Interrogatories</vt:lpstr>
      <vt:lpstr>Procedural History Uber’s Refusal to Provide Data</vt:lpstr>
      <vt:lpstr>Procedural History Uber’s Continued Refusal to Provide Data</vt:lpstr>
      <vt:lpstr>Procedural History Amended Complaint</vt:lpstr>
      <vt:lpstr>Procedural History Amended Complaint</vt:lpstr>
      <vt:lpstr>Procedural History Production of Partial Discovery &amp; Evidentiary Hearing</vt:lpstr>
      <vt:lpstr>Procedural History ALJs’ Initial Decision</vt:lpstr>
      <vt:lpstr>Procedural History ALJs’ Initial Decision</vt:lpstr>
      <vt:lpstr>Procedural History ALJs’ Initial Decision</vt:lpstr>
      <vt:lpstr>Commission Order</vt:lpstr>
    </vt:vector>
  </TitlesOfParts>
  <Company>Florida Public Service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Raise the Sails!  Taxi &amp; Uber Transportation Issues A case study in Bureau of Investigation and Enforcement v. Uber Technologies, Inc., et al.  Docket No. C-2014-2422723</dc:title>
  <dc:creator>Ashley Soete</dc:creator>
  <cp:lastModifiedBy>Ashley Soete</cp:lastModifiedBy>
  <cp:revision>1</cp:revision>
  <dcterms:created xsi:type="dcterms:W3CDTF">2016-06-22T16:05:58Z</dcterms:created>
  <dcterms:modified xsi:type="dcterms:W3CDTF">2016-06-22T16:07:23Z</dcterms:modified>
</cp:coreProperties>
</file>