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7" d="100"/>
          <a:sy n="117" d="100"/>
        </p:scale>
        <p:origin x="-354"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662FEC-D975-4698-876B-5434201404CA}" type="datetimeFigureOut">
              <a:rPr lang="en-US" smtClean="0"/>
              <a:t>6/17/2016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E6855-C26E-48DB-8A35-6F5A130A2207}" type="slidenum">
              <a:rPr lang="en-US" smtClean="0"/>
              <a:t>‹#›</a:t>
            </a:fld>
            <a:endParaRPr lang="en-US"/>
          </a:p>
        </p:txBody>
      </p:sp>
    </p:spTree>
    <p:extLst>
      <p:ext uri="{BB962C8B-B14F-4D97-AF65-F5344CB8AC3E}">
        <p14:creationId xmlns:p14="http://schemas.microsoft.com/office/powerpoint/2010/main" val="1158214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662FEC-D975-4698-876B-5434201404CA}" type="datetimeFigureOut">
              <a:rPr lang="en-US" smtClean="0"/>
              <a:t>6/17/2016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E6855-C26E-48DB-8A35-6F5A130A2207}" type="slidenum">
              <a:rPr lang="en-US" smtClean="0"/>
              <a:t>‹#›</a:t>
            </a:fld>
            <a:endParaRPr lang="en-US"/>
          </a:p>
        </p:txBody>
      </p:sp>
    </p:spTree>
    <p:extLst>
      <p:ext uri="{BB962C8B-B14F-4D97-AF65-F5344CB8AC3E}">
        <p14:creationId xmlns:p14="http://schemas.microsoft.com/office/powerpoint/2010/main" val="388547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662FEC-D975-4698-876B-5434201404CA}" type="datetimeFigureOut">
              <a:rPr lang="en-US" smtClean="0"/>
              <a:t>6/17/2016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E6855-C26E-48DB-8A35-6F5A130A2207}" type="slidenum">
              <a:rPr lang="en-US" smtClean="0"/>
              <a:t>‹#›</a:t>
            </a:fld>
            <a:endParaRPr lang="en-US"/>
          </a:p>
        </p:txBody>
      </p:sp>
    </p:spTree>
    <p:extLst>
      <p:ext uri="{BB962C8B-B14F-4D97-AF65-F5344CB8AC3E}">
        <p14:creationId xmlns:p14="http://schemas.microsoft.com/office/powerpoint/2010/main" val="3638239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662FEC-D975-4698-876B-5434201404CA}" type="datetimeFigureOut">
              <a:rPr lang="en-US" smtClean="0"/>
              <a:t>6/17/2016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E6855-C26E-48DB-8A35-6F5A130A2207}" type="slidenum">
              <a:rPr lang="en-US" smtClean="0"/>
              <a:t>‹#›</a:t>
            </a:fld>
            <a:endParaRPr lang="en-US"/>
          </a:p>
        </p:txBody>
      </p:sp>
    </p:spTree>
    <p:extLst>
      <p:ext uri="{BB962C8B-B14F-4D97-AF65-F5344CB8AC3E}">
        <p14:creationId xmlns:p14="http://schemas.microsoft.com/office/powerpoint/2010/main" val="2607824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662FEC-D975-4698-876B-5434201404CA}" type="datetimeFigureOut">
              <a:rPr lang="en-US" smtClean="0"/>
              <a:t>6/17/2016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E6855-C26E-48DB-8A35-6F5A130A2207}" type="slidenum">
              <a:rPr lang="en-US" smtClean="0"/>
              <a:t>‹#›</a:t>
            </a:fld>
            <a:endParaRPr lang="en-US"/>
          </a:p>
        </p:txBody>
      </p:sp>
    </p:spTree>
    <p:extLst>
      <p:ext uri="{BB962C8B-B14F-4D97-AF65-F5344CB8AC3E}">
        <p14:creationId xmlns:p14="http://schemas.microsoft.com/office/powerpoint/2010/main" val="75254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662FEC-D975-4698-876B-5434201404CA}" type="datetimeFigureOut">
              <a:rPr lang="en-US" smtClean="0"/>
              <a:t>6/17/2016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E6855-C26E-48DB-8A35-6F5A130A2207}" type="slidenum">
              <a:rPr lang="en-US" smtClean="0"/>
              <a:t>‹#›</a:t>
            </a:fld>
            <a:endParaRPr lang="en-US"/>
          </a:p>
        </p:txBody>
      </p:sp>
    </p:spTree>
    <p:extLst>
      <p:ext uri="{BB962C8B-B14F-4D97-AF65-F5344CB8AC3E}">
        <p14:creationId xmlns:p14="http://schemas.microsoft.com/office/powerpoint/2010/main" val="1421064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662FEC-D975-4698-876B-5434201404CA}" type="datetimeFigureOut">
              <a:rPr lang="en-US" smtClean="0"/>
              <a:t>6/17/2016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FE6855-C26E-48DB-8A35-6F5A130A2207}" type="slidenum">
              <a:rPr lang="en-US" smtClean="0"/>
              <a:t>‹#›</a:t>
            </a:fld>
            <a:endParaRPr lang="en-US"/>
          </a:p>
        </p:txBody>
      </p:sp>
    </p:spTree>
    <p:extLst>
      <p:ext uri="{BB962C8B-B14F-4D97-AF65-F5344CB8AC3E}">
        <p14:creationId xmlns:p14="http://schemas.microsoft.com/office/powerpoint/2010/main" val="1695407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662FEC-D975-4698-876B-5434201404CA}" type="datetimeFigureOut">
              <a:rPr lang="en-US" smtClean="0"/>
              <a:t>6/17/2016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FE6855-C26E-48DB-8A35-6F5A130A2207}" type="slidenum">
              <a:rPr lang="en-US" smtClean="0"/>
              <a:t>‹#›</a:t>
            </a:fld>
            <a:endParaRPr lang="en-US"/>
          </a:p>
        </p:txBody>
      </p:sp>
    </p:spTree>
    <p:extLst>
      <p:ext uri="{BB962C8B-B14F-4D97-AF65-F5344CB8AC3E}">
        <p14:creationId xmlns:p14="http://schemas.microsoft.com/office/powerpoint/2010/main" val="1031413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662FEC-D975-4698-876B-5434201404CA}" type="datetimeFigureOut">
              <a:rPr lang="en-US" smtClean="0"/>
              <a:t>6/17/2016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FE6855-C26E-48DB-8A35-6F5A130A2207}" type="slidenum">
              <a:rPr lang="en-US" smtClean="0"/>
              <a:t>‹#›</a:t>
            </a:fld>
            <a:endParaRPr lang="en-US"/>
          </a:p>
        </p:txBody>
      </p:sp>
    </p:spTree>
    <p:extLst>
      <p:ext uri="{BB962C8B-B14F-4D97-AF65-F5344CB8AC3E}">
        <p14:creationId xmlns:p14="http://schemas.microsoft.com/office/powerpoint/2010/main" val="2492082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662FEC-D975-4698-876B-5434201404CA}" type="datetimeFigureOut">
              <a:rPr lang="en-US" smtClean="0"/>
              <a:t>6/17/2016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E6855-C26E-48DB-8A35-6F5A130A2207}" type="slidenum">
              <a:rPr lang="en-US" smtClean="0"/>
              <a:t>‹#›</a:t>
            </a:fld>
            <a:endParaRPr lang="en-US"/>
          </a:p>
        </p:txBody>
      </p:sp>
    </p:spTree>
    <p:extLst>
      <p:ext uri="{BB962C8B-B14F-4D97-AF65-F5344CB8AC3E}">
        <p14:creationId xmlns:p14="http://schemas.microsoft.com/office/powerpoint/2010/main" val="840534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662FEC-D975-4698-876B-5434201404CA}" type="datetimeFigureOut">
              <a:rPr lang="en-US" smtClean="0"/>
              <a:t>6/17/2016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E6855-C26E-48DB-8A35-6F5A130A2207}" type="slidenum">
              <a:rPr lang="en-US" smtClean="0"/>
              <a:t>‹#›</a:t>
            </a:fld>
            <a:endParaRPr lang="en-US"/>
          </a:p>
        </p:txBody>
      </p:sp>
    </p:spTree>
    <p:extLst>
      <p:ext uri="{BB962C8B-B14F-4D97-AF65-F5344CB8AC3E}">
        <p14:creationId xmlns:p14="http://schemas.microsoft.com/office/powerpoint/2010/main" val="3006831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662FEC-D975-4698-876B-5434201404CA}" type="datetimeFigureOut">
              <a:rPr lang="en-US" smtClean="0"/>
              <a:t>6/17/2016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FE6855-C26E-48DB-8A35-6F5A130A2207}" type="slidenum">
              <a:rPr lang="en-US" smtClean="0"/>
              <a:t>‹#›</a:t>
            </a:fld>
            <a:endParaRPr lang="en-US"/>
          </a:p>
        </p:txBody>
      </p:sp>
    </p:spTree>
    <p:extLst>
      <p:ext uri="{BB962C8B-B14F-4D97-AF65-F5344CB8AC3E}">
        <p14:creationId xmlns:p14="http://schemas.microsoft.com/office/powerpoint/2010/main" val="21580284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www.modernluxury.com/san-francisco/story/uber-employees-warned-san-francisco-magazine-writer-executives-might-snoop-her" TargetMode="External"/><Relationship Id="rId2" Type="http://schemas.openxmlformats.org/officeDocument/2006/relationships/hyperlink" Target="http://www.buzzfeed.com/bensmith/uber-executive-suggests-digging-up-dirt-on-journalists"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hyperlink" Target="http://twitter.com/WhosDrivingYou" TargetMode="External"/><Relationship Id="rId2" Type="http://schemas.openxmlformats.org/officeDocument/2006/relationships/hyperlink" Target="http://www.facebook.com/whosdrivingyou" TargetMode="External"/><Relationship Id="rId1" Type="http://schemas.openxmlformats.org/officeDocument/2006/relationships/slideLayout" Target="../slideLayouts/slideLayout7.xml"/><Relationship Id="rId4" Type="http://schemas.openxmlformats.org/officeDocument/2006/relationships/hyperlink" Target="http://www.whosdrivingyou.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useBgFill="1">
        <p:nvSpPr>
          <p:cNvPr id="6" name="Title 5"/>
          <p:cNvSpPr>
            <a:spLocks noGrp="1"/>
          </p:cNvSpPr>
          <p:nvPr>
            <p:ph type="ctrTitle"/>
          </p:nvPr>
        </p:nvSpPr>
        <p:spPr>
          <a:xfrm flipV="1">
            <a:off x="1569720" y="413704"/>
            <a:ext cx="9441180" cy="45719"/>
          </a:xfrm>
        </p:spPr>
        <p:txBody>
          <a:bodyPr>
            <a:noAutofit/>
          </a:bodyPr>
          <a:lstStyle/>
          <a:p>
            <a:endParaRPr lang="en-US" sz="1800" dirty="0">
              <a:solidFill>
                <a:schemeClr val="bg1"/>
              </a:solidFill>
            </a:endParaRPr>
          </a:p>
        </p:txBody>
      </p:sp>
      <p:sp>
        <p:nvSpPr>
          <p:cNvPr id="7" name="Subtitle 6"/>
          <p:cNvSpPr>
            <a:spLocks noGrp="1"/>
          </p:cNvSpPr>
          <p:nvPr>
            <p:ph type="subTitle" idx="1"/>
          </p:nvPr>
        </p:nvSpPr>
        <p:spPr>
          <a:xfrm>
            <a:off x="285750" y="185103"/>
            <a:ext cx="11795760" cy="5726430"/>
          </a:xfrm>
        </p:spPr>
        <p:txBody>
          <a:bodyPr>
            <a:normAutofit/>
          </a:bodyPr>
          <a:lstStyle/>
          <a:p>
            <a:pPr lvl="0"/>
            <a:endParaRPr lang="en-US" sz="1600" b="1" dirty="0" smtClean="0">
              <a:solidFill>
                <a:schemeClr val="bg1"/>
              </a:solidFill>
            </a:endParaRPr>
          </a:p>
          <a:p>
            <a:pPr algn="l"/>
            <a:endParaRPr lang="en-US" sz="1400" dirty="0" smtClean="0">
              <a:solidFill>
                <a:schemeClr val="bg1"/>
              </a:solidFill>
            </a:endParaRPr>
          </a:p>
          <a:p>
            <a:pPr lvl="0" algn="l"/>
            <a:endParaRPr lang="en-US" sz="1400" dirty="0">
              <a:solidFill>
                <a:schemeClr val="bg1"/>
              </a:solidFill>
            </a:endParaRPr>
          </a:p>
          <a:p>
            <a:pPr algn="l"/>
            <a:endParaRPr lang="en-US" sz="1400" dirty="0">
              <a:solidFill>
                <a:schemeClr val="bg1"/>
              </a:solidFill>
            </a:endParaRPr>
          </a:p>
          <a:p>
            <a:pPr lvl="0" algn="l"/>
            <a:endParaRPr lang="en-US" sz="1400" dirty="0">
              <a:solidFill>
                <a:schemeClr val="bg1"/>
              </a:solidFill>
            </a:endParaRPr>
          </a:p>
          <a:p>
            <a:r>
              <a:rPr lang="en-US" sz="5400" b="1" dirty="0">
                <a:solidFill>
                  <a:schemeClr val="bg1"/>
                </a:solidFill>
              </a:rPr>
              <a:t>THE ISSUES FROM THE PERSPECTIVE OF REGULATED TAXI AND LIMOUSINE CARRIERS</a:t>
            </a:r>
            <a:endParaRPr lang="en-US" sz="5400" dirty="0">
              <a:solidFill>
                <a:schemeClr val="bg1"/>
              </a:solidFill>
            </a:endParaRPr>
          </a:p>
          <a:p>
            <a:pPr algn="l"/>
            <a:endParaRPr lang="en-US" sz="5400" dirty="0">
              <a:solidFill>
                <a:schemeClr val="bg1"/>
              </a:solidFill>
            </a:endParaRPr>
          </a:p>
        </p:txBody>
      </p:sp>
    </p:spTree>
    <p:extLst>
      <p:ext uri="{BB962C8B-B14F-4D97-AF65-F5344CB8AC3E}">
        <p14:creationId xmlns:p14="http://schemas.microsoft.com/office/powerpoint/2010/main" val="3812467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1363435" y="2569339"/>
            <a:ext cx="10131879" cy="2246769"/>
          </a:xfrm>
          <a:prstGeom prst="rect">
            <a:avLst/>
          </a:prstGeom>
        </p:spPr>
        <p:txBody>
          <a:bodyPr wrap="square">
            <a:spAutoFit/>
          </a:bodyPr>
          <a:lstStyle/>
          <a:p>
            <a:r>
              <a:rPr lang="en-US" sz="2000" b="1" dirty="0">
                <a:solidFill>
                  <a:schemeClr val="bg1"/>
                </a:solidFill>
              </a:rPr>
              <a:t> </a:t>
            </a:r>
            <a:endParaRPr lang="en-US" sz="2000" dirty="0">
              <a:solidFill>
                <a:schemeClr val="bg1"/>
              </a:solidFill>
            </a:endParaRPr>
          </a:p>
          <a:p>
            <a:r>
              <a:rPr lang="en-US" sz="2000" b="1" dirty="0">
                <a:solidFill>
                  <a:schemeClr val="bg1"/>
                </a:solidFill>
              </a:rPr>
              <a:t>Transportation Network Companies (TNCs) </a:t>
            </a:r>
            <a:r>
              <a:rPr lang="en-US" sz="2000" b="1" i="1" dirty="0">
                <a:solidFill>
                  <a:schemeClr val="bg1"/>
                </a:solidFill>
              </a:rPr>
              <a:t>are </a:t>
            </a:r>
            <a:r>
              <a:rPr lang="en-US" sz="2000" b="1" dirty="0">
                <a:solidFill>
                  <a:schemeClr val="bg1"/>
                </a:solidFill>
              </a:rPr>
              <a:t>taxicab companies.</a:t>
            </a:r>
            <a:r>
              <a:rPr lang="en-US" sz="2000" dirty="0">
                <a:solidFill>
                  <a:schemeClr val="bg1"/>
                </a:solidFill>
              </a:rPr>
              <a:t>  TNCs recruit drivers, market for passengers who need immediate transportation service, dispatch drivers to pick up passengers, and charge passengers for rides so the driver and the dispatch service can earn a profit.  If that isn’t a taxicab company, then what is</a:t>
            </a:r>
            <a:r>
              <a:rPr lang="en-US" sz="2000" dirty="0" smtClean="0">
                <a:solidFill>
                  <a:schemeClr val="bg1"/>
                </a:solidFill>
              </a:rPr>
              <a:t>?</a:t>
            </a:r>
          </a:p>
          <a:p>
            <a:endParaRPr lang="en-US" sz="2000" dirty="0">
              <a:solidFill>
                <a:schemeClr val="bg1"/>
              </a:solidFill>
            </a:endParaRPr>
          </a:p>
          <a:p>
            <a:endParaRPr lang="en-US" sz="2000" dirty="0">
              <a:solidFill>
                <a:schemeClr val="bg1"/>
              </a:solidFill>
            </a:endParaRPr>
          </a:p>
        </p:txBody>
      </p:sp>
      <p:sp>
        <p:nvSpPr>
          <p:cNvPr id="6" name="TextBox 5"/>
          <p:cNvSpPr txBox="1"/>
          <p:nvPr/>
        </p:nvSpPr>
        <p:spPr>
          <a:xfrm>
            <a:off x="2139043" y="955221"/>
            <a:ext cx="8580664" cy="1200329"/>
          </a:xfrm>
          <a:prstGeom prst="rect">
            <a:avLst/>
          </a:prstGeom>
          <a:noFill/>
        </p:spPr>
        <p:txBody>
          <a:bodyPr wrap="square" rtlCol="0">
            <a:spAutoFit/>
          </a:bodyPr>
          <a:lstStyle/>
          <a:p>
            <a:pPr marL="514350" indent="-514350" algn="ctr">
              <a:buAutoNum type="romanUcParenR" startAt="2"/>
            </a:pPr>
            <a:r>
              <a:rPr lang="en-US" sz="2400" b="1" dirty="0" smtClean="0">
                <a:solidFill>
                  <a:schemeClr val="bg1"/>
                </a:solidFill>
              </a:rPr>
              <a:t>TNCs</a:t>
            </a:r>
            <a:r>
              <a:rPr lang="en-US" sz="2400" b="1" dirty="0">
                <a:solidFill>
                  <a:schemeClr val="bg1"/>
                </a:solidFill>
              </a:rPr>
              <a:t>:  TOP PUBLIC SAFETY &amp; LICENSING CONCERNS ALONG </a:t>
            </a:r>
            <a:r>
              <a:rPr lang="en-US" sz="2400" b="1" dirty="0" smtClean="0">
                <a:solidFill>
                  <a:schemeClr val="bg1"/>
                </a:solidFill>
              </a:rPr>
              <a:t>  </a:t>
            </a:r>
          </a:p>
          <a:p>
            <a:pPr algn="ctr"/>
            <a:r>
              <a:rPr lang="en-US" sz="2400" b="1" dirty="0">
                <a:solidFill>
                  <a:schemeClr val="bg1"/>
                </a:solidFill>
              </a:rPr>
              <a:t> </a:t>
            </a:r>
            <a:r>
              <a:rPr lang="en-US" sz="2400" b="1" dirty="0" smtClean="0">
                <a:solidFill>
                  <a:schemeClr val="bg1"/>
                </a:solidFill>
              </a:rPr>
              <a:t>      WITH </a:t>
            </a:r>
            <a:r>
              <a:rPr lang="en-US" sz="2400" b="1" dirty="0">
                <a:solidFill>
                  <a:schemeClr val="bg1"/>
                </a:solidFill>
              </a:rPr>
              <a:t>THE REGULATED TAXI AND LIMOUSINE POSITION ON EACH ISSUE</a:t>
            </a:r>
            <a:endParaRPr lang="en-US" sz="2400" dirty="0">
              <a:solidFill>
                <a:schemeClr val="bg1"/>
              </a:solidFill>
            </a:endParaRPr>
          </a:p>
        </p:txBody>
      </p:sp>
    </p:spTree>
    <p:extLst>
      <p:ext uri="{BB962C8B-B14F-4D97-AF65-F5344CB8AC3E}">
        <p14:creationId xmlns:p14="http://schemas.microsoft.com/office/powerpoint/2010/main" val="42689737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1363434" y="952810"/>
            <a:ext cx="10131879" cy="4985980"/>
          </a:xfrm>
          <a:prstGeom prst="rect">
            <a:avLst/>
          </a:prstGeom>
        </p:spPr>
        <p:txBody>
          <a:bodyPr wrap="square">
            <a:spAutoFit/>
          </a:bodyPr>
          <a:lstStyle/>
          <a:p>
            <a:r>
              <a:rPr lang="en-US" sz="2000" b="1" dirty="0" smtClean="0">
                <a:solidFill>
                  <a:schemeClr val="bg1"/>
                </a:solidFill>
              </a:rPr>
              <a:t>The </a:t>
            </a:r>
            <a:r>
              <a:rPr lang="en-US" sz="2000" b="1" dirty="0">
                <a:solidFill>
                  <a:schemeClr val="bg1"/>
                </a:solidFill>
              </a:rPr>
              <a:t>use of apps by TNCs does not put them in a class by themselves; thousands of licensed taxicab companies across the world use them as well.</a:t>
            </a:r>
            <a:endParaRPr lang="en-US" sz="2000" dirty="0">
              <a:solidFill>
                <a:schemeClr val="bg1"/>
              </a:solidFill>
            </a:endParaRPr>
          </a:p>
          <a:p>
            <a:r>
              <a:rPr lang="en-US" sz="2000" dirty="0">
                <a:solidFill>
                  <a:schemeClr val="bg1"/>
                </a:solidFill>
              </a:rPr>
              <a:t> </a:t>
            </a:r>
          </a:p>
          <a:p>
            <a:r>
              <a:rPr lang="en-US" sz="2000" dirty="0">
                <a:solidFill>
                  <a:schemeClr val="bg1"/>
                </a:solidFill>
              </a:rPr>
              <a:t>As taxicab companies, companies like Uber and Lyft should meet public safety and licensing standards already in place for taxicabs.  However, if elected officials establish a looser set of standards for TNCs, then licensed taxicab companies should be allowed to follow these new looser rules in order to fairly compete.  </a:t>
            </a:r>
          </a:p>
          <a:p>
            <a:r>
              <a:rPr lang="en-US" sz="2000" dirty="0">
                <a:solidFill>
                  <a:schemeClr val="bg1"/>
                </a:solidFill>
              </a:rPr>
              <a:t> </a:t>
            </a:r>
          </a:p>
          <a:p>
            <a:r>
              <a:rPr lang="en-US" sz="2000" dirty="0">
                <a:solidFill>
                  <a:schemeClr val="bg1"/>
                </a:solidFill>
              </a:rPr>
              <a:t>The licensed industry is not at all against innovation.  In fact, most successful companies love innovation, and they love this technology.  That’s why taxicab companies use their own apps and the Taxicab, Limousine &amp; Paratransit Association (TLPA) recently joined in establishing the Global Taxi Network.  </a:t>
            </a:r>
            <a:r>
              <a:rPr lang="en-US" sz="2000" b="1" dirty="0">
                <a:solidFill>
                  <a:schemeClr val="bg1"/>
                </a:solidFill>
              </a:rPr>
              <a:t>What the regulated industry objects to is allowing TNCs to avoid vital standards of public safety, cost, service, and insurance protections.</a:t>
            </a:r>
            <a:endParaRPr lang="en-US" sz="2000" dirty="0">
              <a:solidFill>
                <a:schemeClr val="bg1"/>
              </a:solidFill>
            </a:endParaRPr>
          </a:p>
          <a:p>
            <a:r>
              <a:rPr lang="en-US" sz="2000" dirty="0">
                <a:solidFill>
                  <a:schemeClr val="bg1"/>
                </a:solidFill>
              </a:rPr>
              <a:t> </a:t>
            </a:r>
          </a:p>
          <a:p>
            <a:endParaRPr lang="en-US" sz="2000" dirty="0">
              <a:solidFill>
                <a:schemeClr val="bg1"/>
              </a:solidFill>
            </a:endParaRPr>
          </a:p>
          <a:p>
            <a:endParaRPr lang="en-US" sz="2000" dirty="0">
              <a:solidFill>
                <a:schemeClr val="bg1"/>
              </a:solidFill>
            </a:endParaRPr>
          </a:p>
        </p:txBody>
      </p:sp>
    </p:spTree>
    <p:extLst>
      <p:ext uri="{BB962C8B-B14F-4D97-AF65-F5344CB8AC3E}">
        <p14:creationId xmlns:p14="http://schemas.microsoft.com/office/powerpoint/2010/main" val="769161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1363435" y="2569339"/>
            <a:ext cx="10131879" cy="707886"/>
          </a:xfrm>
          <a:prstGeom prst="rect">
            <a:avLst/>
          </a:prstGeom>
        </p:spPr>
        <p:txBody>
          <a:bodyPr wrap="square">
            <a:spAutoFit/>
          </a:bodyPr>
          <a:lstStyle/>
          <a:p>
            <a:r>
              <a:rPr lang="en-US" sz="2000" b="1" dirty="0">
                <a:solidFill>
                  <a:schemeClr val="bg1"/>
                </a:solidFill>
              </a:rPr>
              <a:t> </a:t>
            </a:r>
            <a:endParaRPr lang="en-US" sz="2000" dirty="0">
              <a:solidFill>
                <a:schemeClr val="bg1"/>
              </a:solidFill>
            </a:endParaRPr>
          </a:p>
          <a:p>
            <a:endParaRPr lang="en-US" sz="2000" dirty="0">
              <a:solidFill>
                <a:schemeClr val="bg1"/>
              </a:solidFill>
            </a:endParaRPr>
          </a:p>
        </p:txBody>
      </p:sp>
      <p:sp>
        <p:nvSpPr>
          <p:cNvPr id="2" name="Rectangle 1"/>
          <p:cNvSpPr/>
          <p:nvPr/>
        </p:nvSpPr>
        <p:spPr>
          <a:xfrm>
            <a:off x="1747157" y="1088133"/>
            <a:ext cx="8613322" cy="2308324"/>
          </a:xfrm>
          <a:prstGeom prst="rect">
            <a:avLst/>
          </a:prstGeom>
        </p:spPr>
        <p:txBody>
          <a:bodyPr wrap="square">
            <a:spAutoFit/>
          </a:bodyPr>
          <a:lstStyle/>
          <a:p>
            <a:r>
              <a:rPr lang="en-US" sz="2400" b="1" dirty="0">
                <a:solidFill>
                  <a:schemeClr val="bg1"/>
                </a:solidFill>
              </a:rPr>
              <a:t>PUBLIC SAFETY </a:t>
            </a:r>
            <a:r>
              <a:rPr lang="en-US" sz="2400" b="1" dirty="0" smtClean="0">
                <a:solidFill>
                  <a:schemeClr val="bg1"/>
                </a:solidFill>
              </a:rPr>
              <a:t>CONCERNS</a:t>
            </a:r>
          </a:p>
          <a:p>
            <a:endParaRPr lang="en-US" sz="2400" dirty="0">
              <a:solidFill>
                <a:schemeClr val="bg1"/>
              </a:solidFill>
            </a:endParaRPr>
          </a:p>
          <a:p>
            <a:r>
              <a:rPr lang="en-US" sz="2400" b="1" dirty="0">
                <a:solidFill>
                  <a:schemeClr val="bg1"/>
                </a:solidFill>
              </a:rPr>
              <a:t>	►	Customer Privacy</a:t>
            </a:r>
            <a:endParaRPr lang="en-US" sz="2400" dirty="0">
              <a:solidFill>
                <a:schemeClr val="bg1"/>
              </a:solidFill>
            </a:endParaRPr>
          </a:p>
          <a:p>
            <a:r>
              <a:rPr lang="en-US" sz="2400" b="1" dirty="0">
                <a:solidFill>
                  <a:schemeClr val="bg1"/>
                </a:solidFill>
              </a:rPr>
              <a:t>	►	Driver Screening</a:t>
            </a:r>
            <a:endParaRPr lang="en-US" sz="2400" dirty="0">
              <a:solidFill>
                <a:schemeClr val="bg1"/>
              </a:solidFill>
            </a:endParaRPr>
          </a:p>
          <a:p>
            <a:r>
              <a:rPr lang="en-US" sz="2400" b="1" dirty="0">
                <a:solidFill>
                  <a:schemeClr val="bg1"/>
                </a:solidFill>
              </a:rPr>
              <a:t>	►	Insurance Coverage</a:t>
            </a:r>
            <a:endParaRPr lang="en-US" sz="2400" dirty="0">
              <a:solidFill>
                <a:schemeClr val="bg1"/>
              </a:solidFill>
            </a:endParaRPr>
          </a:p>
          <a:p>
            <a:r>
              <a:rPr lang="en-US" sz="2400" b="1" dirty="0">
                <a:solidFill>
                  <a:schemeClr val="bg1"/>
                </a:solidFill>
              </a:rPr>
              <a:t>	►	Vehicle Safety</a:t>
            </a:r>
            <a:endParaRPr lang="en-US" sz="2400" dirty="0">
              <a:solidFill>
                <a:schemeClr val="bg1"/>
              </a:solidFill>
            </a:endParaRPr>
          </a:p>
        </p:txBody>
      </p:sp>
    </p:spTree>
    <p:extLst>
      <p:ext uri="{BB962C8B-B14F-4D97-AF65-F5344CB8AC3E}">
        <p14:creationId xmlns:p14="http://schemas.microsoft.com/office/powerpoint/2010/main" val="2264606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1363435" y="2569339"/>
            <a:ext cx="10131879" cy="707886"/>
          </a:xfrm>
          <a:prstGeom prst="rect">
            <a:avLst/>
          </a:prstGeom>
        </p:spPr>
        <p:txBody>
          <a:bodyPr wrap="square">
            <a:spAutoFit/>
          </a:bodyPr>
          <a:lstStyle/>
          <a:p>
            <a:r>
              <a:rPr lang="en-US" sz="2000" b="1" dirty="0">
                <a:solidFill>
                  <a:schemeClr val="bg1"/>
                </a:solidFill>
              </a:rPr>
              <a:t> </a:t>
            </a:r>
            <a:endParaRPr lang="en-US" sz="2000" dirty="0">
              <a:solidFill>
                <a:schemeClr val="bg1"/>
              </a:solidFill>
            </a:endParaRPr>
          </a:p>
          <a:p>
            <a:endParaRPr lang="en-US" sz="2000" dirty="0">
              <a:solidFill>
                <a:schemeClr val="bg1"/>
              </a:solidFill>
            </a:endParaRPr>
          </a:p>
        </p:txBody>
      </p:sp>
      <p:sp>
        <p:nvSpPr>
          <p:cNvPr id="2" name="Rectangle 1"/>
          <p:cNvSpPr/>
          <p:nvPr/>
        </p:nvSpPr>
        <p:spPr>
          <a:xfrm>
            <a:off x="1363434" y="1088133"/>
            <a:ext cx="9315451" cy="4093428"/>
          </a:xfrm>
          <a:prstGeom prst="rect">
            <a:avLst/>
          </a:prstGeom>
        </p:spPr>
        <p:txBody>
          <a:bodyPr wrap="square">
            <a:spAutoFit/>
          </a:bodyPr>
          <a:lstStyle/>
          <a:p>
            <a:r>
              <a:rPr lang="en-US" sz="2000" b="1" dirty="0">
                <a:solidFill>
                  <a:schemeClr val="bg1"/>
                </a:solidFill>
              </a:rPr>
              <a:t>Customer Privacy</a:t>
            </a:r>
            <a:r>
              <a:rPr lang="en-US" sz="2000" b="1" dirty="0" smtClean="0">
                <a:solidFill>
                  <a:schemeClr val="bg1"/>
                </a:solidFill>
              </a:rPr>
              <a:t>:</a:t>
            </a:r>
          </a:p>
          <a:p>
            <a:endParaRPr lang="en-US" sz="2000" dirty="0">
              <a:solidFill>
                <a:schemeClr val="bg1"/>
              </a:solidFill>
            </a:endParaRPr>
          </a:p>
          <a:p>
            <a:r>
              <a:rPr lang="en-US" sz="2000" dirty="0">
                <a:solidFill>
                  <a:schemeClr val="bg1"/>
                </a:solidFill>
              </a:rPr>
              <a:t>Requirements imposed on for-profit transportation services for hire by the public are typically as follows</a:t>
            </a:r>
            <a:r>
              <a:rPr lang="en-US" sz="2000" dirty="0" smtClean="0">
                <a:solidFill>
                  <a:schemeClr val="bg1"/>
                </a:solidFill>
              </a:rPr>
              <a:t>:</a:t>
            </a:r>
          </a:p>
          <a:p>
            <a:endParaRPr lang="en-US" sz="2000" dirty="0">
              <a:solidFill>
                <a:schemeClr val="bg1"/>
              </a:solidFill>
            </a:endParaRPr>
          </a:p>
          <a:p>
            <a:r>
              <a:rPr lang="en-US" sz="2000" dirty="0">
                <a:solidFill>
                  <a:schemeClr val="bg1"/>
                </a:solidFill>
              </a:rPr>
              <a:t>►	In limousines and taxicabs in which a technology system, such as a credit/debit card payment system has been installed, vendor must (</a:t>
            </a:r>
            <a:r>
              <a:rPr lang="en-US" sz="2000" dirty="0" err="1">
                <a:solidFill>
                  <a:schemeClr val="bg1"/>
                </a:solidFill>
              </a:rPr>
              <a:t>i</a:t>
            </a:r>
            <a:r>
              <a:rPr lang="en-US" sz="2000" dirty="0">
                <a:solidFill>
                  <a:schemeClr val="bg1"/>
                </a:solidFill>
              </a:rPr>
              <a:t>) be authorized by the jurisdiction to install the technology systems (i.e., the credit card machines, screens, monitors and/or GPS systems); (ii) adhere to strict security and privacy protocols that require, amongst other things, that vendors have an established information security policy, prior to developing a system design, and (iii) any data categorized as private or confidential must not be transitioned to removable media without regulatory approval. </a:t>
            </a:r>
          </a:p>
          <a:p>
            <a:endParaRPr lang="en-US" sz="2000" dirty="0">
              <a:solidFill>
                <a:schemeClr val="bg1"/>
              </a:solidFill>
            </a:endParaRPr>
          </a:p>
        </p:txBody>
      </p:sp>
    </p:spTree>
    <p:extLst>
      <p:ext uri="{BB962C8B-B14F-4D97-AF65-F5344CB8AC3E}">
        <p14:creationId xmlns:p14="http://schemas.microsoft.com/office/powerpoint/2010/main" val="36160522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1363435" y="2569339"/>
            <a:ext cx="10131879" cy="707886"/>
          </a:xfrm>
          <a:prstGeom prst="rect">
            <a:avLst/>
          </a:prstGeom>
        </p:spPr>
        <p:txBody>
          <a:bodyPr wrap="square">
            <a:spAutoFit/>
          </a:bodyPr>
          <a:lstStyle/>
          <a:p>
            <a:r>
              <a:rPr lang="en-US" sz="2000" b="1" dirty="0">
                <a:solidFill>
                  <a:schemeClr val="bg1"/>
                </a:solidFill>
              </a:rPr>
              <a:t> </a:t>
            </a:r>
            <a:endParaRPr lang="en-US" sz="2000" dirty="0">
              <a:solidFill>
                <a:schemeClr val="bg1"/>
              </a:solidFill>
            </a:endParaRPr>
          </a:p>
          <a:p>
            <a:endParaRPr lang="en-US" sz="2000" dirty="0">
              <a:solidFill>
                <a:schemeClr val="bg1"/>
              </a:solidFill>
            </a:endParaRPr>
          </a:p>
        </p:txBody>
      </p:sp>
      <p:sp>
        <p:nvSpPr>
          <p:cNvPr id="3" name="Rectangle 2"/>
          <p:cNvSpPr/>
          <p:nvPr/>
        </p:nvSpPr>
        <p:spPr>
          <a:xfrm>
            <a:off x="449035" y="112998"/>
            <a:ext cx="11356521" cy="6463308"/>
          </a:xfrm>
          <a:prstGeom prst="rect">
            <a:avLst/>
          </a:prstGeom>
        </p:spPr>
        <p:txBody>
          <a:bodyPr wrap="square">
            <a:spAutoFit/>
          </a:bodyPr>
          <a:lstStyle/>
          <a:p>
            <a:r>
              <a:rPr lang="en-US" b="1" i="1" dirty="0">
                <a:solidFill>
                  <a:schemeClr val="bg1"/>
                </a:solidFill>
              </a:rPr>
              <a:t>Regulated Industry’s Position</a:t>
            </a:r>
            <a:r>
              <a:rPr lang="en-US" b="1" i="1" dirty="0" smtClean="0">
                <a:solidFill>
                  <a:schemeClr val="bg1"/>
                </a:solidFill>
              </a:rPr>
              <a:t>:</a:t>
            </a:r>
          </a:p>
          <a:p>
            <a:endParaRPr lang="en-US" dirty="0">
              <a:solidFill>
                <a:schemeClr val="bg1"/>
              </a:solidFill>
            </a:endParaRPr>
          </a:p>
          <a:p>
            <a:r>
              <a:rPr lang="en-US" dirty="0">
                <a:solidFill>
                  <a:schemeClr val="bg1"/>
                </a:solidFill>
              </a:rPr>
              <a:t>Articles have reported that Uber is misusing and possibly exploiting private passenger data.  Uber Senior Vice President Emil Michael suggested that his company could spend $1 million on digging up dirt about unfavorable reporters and threatened the misuse of passenger data in this regard (</a:t>
            </a:r>
            <a:r>
              <a:rPr lang="en-US" u="sng" dirty="0">
                <a:solidFill>
                  <a:schemeClr val="bg1"/>
                </a:solidFill>
                <a:hlinkClick r:id="rId2"/>
              </a:rPr>
              <a:t>http://www.buzzfeed.com/bensmith/uber-executive-suggests-digging-up-dirt-on-journalists</a:t>
            </a:r>
            <a:r>
              <a:rPr lang="en-US" dirty="0">
                <a:solidFill>
                  <a:schemeClr val="bg1"/>
                </a:solidFill>
              </a:rPr>
              <a:t>).  A day later, a senior editor at </a:t>
            </a:r>
            <a:r>
              <a:rPr lang="en-US" i="1" dirty="0">
                <a:solidFill>
                  <a:schemeClr val="bg1"/>
                </a:solidFill>
              </a:rPr>
              <a:t>San Francisco Magazine</a:t>
            </a:r>
            <a:r>
              <a:rPr lang="en-US" dirty="0">
                <a:solidFill>
                  <a:schemeClr val="bg1"/>
                </a:solidFill>
              </a:rPr>
              <a:t> wrote that she was warned by sources at Uber that executives could be spying on her via her Uber usage (</a:t>
            </a:r>
            <a:r>
              <a:rPr lang="en-US" u="sng" dirty="0">
                <a:solidFill>
                  <a:schemeClr val="bg1"/>
                </a:solidFill>
                <a:hlinkClick r:id="rId3"/>
              </a:rPr>
              <a:t>http://www.modernluxury.com/san-francisco/story/uber-employees-warned-san-francisco-magazine-writer-executives-might-snoop-her</a:t>
            </a:r>
            <a:r>
              <a:rPr lang="en-US" dirty="0">
                <a:solidFill>
                  <a:schemeClr val="bg1"/>
                </a:solidFill>
              </a:rPr>
              <a:t>).  The editor was cautious to say that she did not know whether her information was accessed or whether her sources were just being overzealous in warning her, but the general sense is that accessing users’ private data is fairly easy at Uber, and that “the company stokes paranoia in its employees about talking to the press.”  Uber has a function that it refers to as “God View,” which allows employees to track and share the whereabouts of any user who has ordered a car. </a:t>
            </a:r>
          </a:p>
          <a:p>
            <a:r>
              <a:rPr lang="en-US" dirty="0">
                <a:solidFill>
                  <a:schemeClr val="bg1"/>
                </a:solidFill>
              </a:rPr>
              <a:t> </a:t>
            </a:r>
          </a:p>
          <a:p>
            <a:r>
              <a:rPr lang="en-US" dirty="0">
                <a:solidFill>
                  <a:schemeClr val="bg1"/>
                </a:solidFill>
              </a:rPr>
              <a:t>Thus, to the extent privacy measures are currently in place for technology utilized in taxicabs and/or limousines, the regulated industry supports holding TNCs accountable to the same standards.  However, if the advent of smartphone applications in the transportation space has not yet been contemplated by a jurisdiction, then the regulated industry urges elected officials to conduct an adult/investigation of TNC privacy policies to determine whether they are sufficient to protect the public.  It is completely within the power and authority of elected officials to require, as a condition of the licensure of TNCs, that privacy protections be in place.  Such requirements have been developed and imposed in local jurisdictions (e.g., New York City’s TPEP regulations) and are being contemplated on a national level.  The chairman of a Senate subcommittee that focuses on privacy, technology, and the law, the Federal Trade Commission (FTC), and other regulators have become increasingly concerned with the privacy implications of mobile and geolocation data and mobile app data security (</a:t>
            </a:r>
            <a:r>
              <a:rPr lang="en-US" u="sng" dirty="0">
                <a:solidFill>
                  <a:schemeClr val="bg1"/>
                </a:solidFill>
                <a:hlinkClick r:id="rId2"/>
              </a:rPr>
              <a:t>http://www.buzzfeed.com/bensmith/uber-executive-suggests-digging-up-dirt-on-journalists</a:t>
            </a:r>
            <a:r>
              <a:rPr lang="en-US" dirty="0">
                <a:solidFill>
                  <a:schemeClr val="bg1"/>
                </a:solidFill>
              </a:rPr>
              <a:t>).</a:t>
            </a:r>
          </a:p>
        </p:txBody>
      </p:sp>
    </p:spTree>
    <p:extLst>
      <p:ext uri="{BB962C8B-B14F-4D97-AF65-F5344CB8AC3E}">
        <p14:creationId xmlns:p14="http://schemas.microsoft.com/office/powerpoint/2010/main" val="9378173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1363435" y="2569339"/>
            <a:ext cx="10131879" cy="707886"/>
          </a:xfrm>
          <a:prstGeom prst="rect">
            <a:avLst/>
          </a:prstGeom>
        </p:spPr>
        <p:txBody>
          <a:bodyPr wrap="square">
            <a:spAutoFit/>
          </a:bodyPr>
          <a:lstStyle/>
          <a:p>
            <a:r>
              <a:rPr lang="en-US" sz="2000" b="1" dirty="0">
                <a:solidFill>
                  <a:schemeClr val="bg1"/>
                </a:solidFill>
              </a:rPr>
              <a:t> </a:t>
            </a:r>
            <a:endParaRPr lang="en-US" sz="2000" dirty="0">
              <a:solidFill>
                <a:schemeClr val="bg1"/>
              </a:solidFill>
            </a:endParaRPr>
          </a:p>
          <a:p>
            <a:endParaRPr lang="en-US" sz="2000" dirty="0">
              <a:solidFill>
                <a:schemeClr val="bg1"/>
              </a:solidFill>
            </a:endParaRPr>
          </a:p>
        </p:txBody>
      </p:sp>
      <p:sp>
        <p:nvSpPr>
          <p:cNvPr id="2" name="Rectangle 1"/>
          <p:cNvSpPr/>
          <p:nvPr/>
        </p:nvSpPr>
        <p:spPr>
          <a:xfrm>
            <a:off x="1061357" y="1088133"/>
            <a:ext cx="10001250" cy="4401205"/>
          </a:xfrm>
          <a:prstGeom prst="rect">
            <a:avLst/>
          </a:prstGeom>
        </p:spPr>
        <p:txBody>
          <a:bodyPr wrap="square">
            <a:spAutoFit/>
          </a:bodyPr>
          <a:lstStyle/>
          <a:p>
            <a:r>
              <a:rPr lang="en-US" sz="2000" b="1" dirty="0">
                <a:solidFill>
                  <a:schemeClr val="bg1"/>
                </a:solidFill>
              </a:rPr>
              <a:t>Driver Screening</a:t>
            </a:r>
            <a:r>
              <a:rPr lang="en-US" sz="2000" b="1" dirty="0" smtClean="0">
                <a:solidFill>
                  <a:schemeClr val="bg1"/>
                </a:solidFill>
              </a:rPr>
              <a:t>:</a:t>
            </a:r>
          </a:p>
          <a:p>
            <a:endParaRPr lang="en-US" sz="2000" dirty="0">
              <a:solidFill>
                <a:schemeClr val="bg1"/>
              </a:solidFill>
            </a:endParaRPr>
          </a:p>
          <a:p>
            <a:r>
              <a:rPr lang="en-US" sz="2000" dirty="0">
                <a:solidFill>
                  <a:schemeClr val="bg1"/>
                </a:solidFill>
              </a:rPr>
              <a:t>Existing driver licensing and background check requirements imposed on drivers providing for-profit transportation services include the following</a:t>
            </a:r>
            <a:r>
              <a:rPr lang="en-US" sz="2000" dirty="0" smtClean="0">
                <a:solidFill>
                  <a:schemeClr val="bg1"/>
                </a:solidFill>
              </a:rPr>
              <a:t>:</a:t>
            </a:r>
          </a:p>
          <a:p>
            <a:endParaRPr lang="en-US" sz="2000" dirty="0">
              <a:solidFill>
                <a:schemeClr val="bg1"/>
              </a:solidFill>
            </a:endParaRPr>
          </a:p>
          <a:p>
            <a:r>
              <a:rPr lang="en-US" sz="2000" dirty="0">
                <a:solidFill>
                  <a:schemeClr val="bg1"/>
                </a:solidFill>
              </a:rPr>
              <a:t>► 	</a:t>
            </a:r>
            <a:r>
              <a:rPr lang="en-US" sz="2000" b="1" dirty="0">
                <a:solidFill>
                  <a:schemeClr val="bg1"/>
                </a:solidFill>
              </a:rPr>
              <a:t>Registration/Licensure as a commercial driver</a:t>
            </a:r>
            <a:r>
              <a:rPr lang="en-US" sz="2000" dirty="0">
                <a:solidFill>
                  <a:schemeClr val="bg1"/>
                </a:solidFill>
              </a:rPr>
              <a:t> in recognition of the extra responsibility the driver has when transporting the public for profit.  This better enables the public sector to hold drivers accountable. </a:t>
            </a:r>
            <a:endParaRPr lang="en-US" sz="2000" dirty="0" smtClean="0">
              <a:solidFill>
                <a:schemeClr val="bg1"/>
              </a:solidFill>
            </a:endParaRPr>
          </a:p>
          <a:p>
            <a:endParaRPr lang="en-US" sz="2000" dirty="0">
              <a:solidFill>
                <a:schemeClr val="bg1"/>
              </a:solidFill>
            </a:endParaRPr>
          </a:p>
          <a:p>
            <a:r>
              <a:rPr lang="en-US" sz="2000" b="1" dirty="0">
                <a:solidFill>
                  <a:schemeClr val="bg1"/>
                </a:solidFill>
              </a:rPr>
              <a:t>►	Pass a biometric (fingerprint) based national background check</a:t>
            </a:r>
            <a:r>
              <a:rPr lang="en-US" sz="2000" dirty="0">
                <a:solidFill>
                  <a:schemeClr val="bg1"/>
                </a:solidFill>
              </a:rPr>
              <a:t> through state or local authorities from the FBI.  There is no other background check available that comes close to the thoroughness and accuracy of the FBI check. </a:t>
            </a:r>
          </a:p>
          <a:p>
            <a:r>
              <a:rPr lang="en-US" sz="2000" b="1" dirty="0">
                <a:solidFill>
                  <a:schemeClr val="bg1"/>
                </a:solidFill>
              </a:rPr>
              <a:t> </a:t>
            </a:r>
            <a:endParaRPr lang="en-US" sz="2000" dirty="0">
              <a:solidFill>
                <a:schemeClr val="bg1"/>
              </a:solidFill>
            </a:endParaRPr>
          </a:p>
          <a:p>
            <a:endParaRPr lang="en-US" sz="2000" dirty="0">
              <a:solidFill>
                <a:schemeClr val="bg1"/>
              </a:solidFill>
            </a:endParaRPr>
          </a:p>
        </p:txBody>
      </p:sp>
    </p:spTree>
    <p:extLst>
      <p:ext uri="{BB962C8B-B14F-4D97-AF65-F5344CB8AC3E}">
        <p14:creationId xmlns:p14="http://schemas.microsoft.com/office/powerpoint/2010/main" val="8304380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1363435" y="2569339"/>
            <a:ext cx="10131879" cy="707886"/>
          </a:xfrm>
          <a:prstGeom prst="rect">
            <a:avLst/>
          </a:prstGeom>
        </p:spPr>
        <p:txBody>
          <a:bodyPr wrap="square">
            <a:spAutoFit/>
          </a:bodyPr>
          <a:lstStyle/>
          <a:p>
            <a:r>
              <a:rPr lang="en-US" sz="2000" b="1" dirty="0">
                <a:solidFill>
                  <a:schemeClr val="bg1"/>
                </a:solidFill>
              </a:rPr>
              <a:t> </a:t>
            </a:r>
            <a:endParaRPr lang="en-US" sz="2000" dirty="0">
              <a:solidFill>
                <a:schemeClr val="bg1"/>
              </a:solidFill>
            </a:endParaRPr>
          </a:p>
          <a:p>
            <a:endParaRPr lang="en-US" sz="2000" dirty="0">
              <a:solidFill>
                <a:schemeClr val="bg1"/>
              </a:solidFill>
            </a:endParaRPr>
          </a:p>
        </p:txBody>
      </p:sp>
      <p:sp>
        <p:nvSpPr>
          <p:cNvPr id="2" name="Rectangle 1"/>
          <p:cNvSpPr/>
          <p:nvPr/>
        </p:nvSpPr>
        <p:spPr>
          <a:xfrm>
            <a:off x="620486" y="328855"/>
            <a:ext cx="10442121" cy="5632311"/>
          </a:xfrm>
          <a:prstGeom prst="rect">
            <a:avLst/>
          </a:prstGeom>
        </p:spPr>
        <p:txBody>
          <a:bodyPr wrap="square">
            <a:spAutoFit/>
          </a:bodyPr>
          <a:lstStyle/>
          <a:p>
            <a:r>
              <a:rPr lang="en-US" sz="2000" b="1" i="1" dirty="0">
                <a:solidFill>
                  <a:schemeClr val="bg1"/>
                </a:solidFill>
              </a:rPr>
              <a:t>Regulated Industry’s Position</a:t>
            </a:r>
            <a:r>
              <a:rPr lang="en-US" sz="2000" b="1" i="1" dirty="0" smtClean="0">
                <a:solidFill>
                  <a:schemeClr val="bg1"/>
                </a:solidFill>
              </a:rPr>
              <a:t>:</a:t>
            </a:r>
          </a:p>
          <a:p>
            <a:endParaRPr lang="en-US" sz="2000" dirty="0">
              <a:solidFill>
                <a:schemeClr val="bg1"/>
              </a:solidFill>
            </a:endParaRPr>
          </a:p>
          <a:p>
            <a:r>
              <a:rPr lang="en-US" sz="2000" dirty="0">
                <a:solidFill>
                  <a:schemeClr val="bg1"/>
                </a:solidFill>
              </a:rPr>
              <a:t>All drivers providing public transportation service for profit (taxicab/TNC and limousine) should meet the public safety requirements outlined above because drivers are very often alone with a passenger when no one else is around.  To allow for a self-administered background check allows for three points of failure:  1)  The searching of less comprehensive databases than those accessed by public systems.  2) Whether or not the background check is performed at all, or whether a driver who fails the standard is excluded.  3) Whether or not the name is actually that of the driver being checked.  </a:t>
            </a:r>
          </a:p>
          <a:p>
            <a:r>
              <a:rPr lang="en-US" sz="2000" b="1" dirty="0">
                <a:solidFill>
                  <a:schemeClr val="bg1"/>
                </a:solidFill>
              </a:rPr>
              <a:t> </a:t>
            </a:r>
            <a:endParaRPr lang="en-US" sz="2000" dirty="0">
              <a:solidFill>
                <a:schemeClr val="bg1"/>
              </a:solidFill>
            </a:endParaRPr>
          </a:p>
          <a:p>
            <a:r>
              <a:rPr lang="en-US" sz="2000" dirty="0">
                <a:solidFill>
                  <a:schemeClr val="bg1"/>
                </a:solidFill>
              </a:rPr>
              <a:t>We strongly recommend against altering these time-tested biometric safety requirements.  However, should any or all of these driver safety requirements be deemed no longer needed or safety levels amended by public officials, then those provisions should be deleted or amended for all providers of public transportation service of profit.  This will promote a level playing field ensuring equal access to the labor pool of drivers where the cost and speed of processing are equal so that drivers have equally quick access to begin their careers as for-profit drivers for any portion (taxicab/TNC and limousine) of the public transportation for-profit industry. </a:t>
            </a:r>
          </a:p>
          <a:p>
            <a:endParaRPr lang="en-US" sz="2000" dirty="0">
              <a:solidFill>
                <a:schemeClr val="bg1"/>
              </a:solidFill>
            </a:endParaRPr>
          </a:p>
        </p:txBody>
      </p:sp>
    </p:spTree>
    <p:extLst>
      <p:ext uri="{BB962C8B-B14F-4D97-AF65-F5344CB8AC3E}">
        <p14:creationId xmlns:p14="http://schemas.microsoft.com/office/powerpoint/2010/main" val="1701410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1363435" y="2569339"/>
            <a:ext cx="10131879" cy="707886"/>
          </a:xfrm>
          <a:prstGeom prst="rect">
            <a:avLst/>
          </a:prstGeom>
        </p:spPr>
        <p:txBody>
          <a:bodyPr wrap="square">
            <a:spAutoFit/>
          </a:bodyPr>
          <a:lstStyle/>
          <a:p>
            <a:r>
              <a:rPr lang="en-US" sz="2000" b="1" dirty="0">
                <a:solidFill>
                  <a:schemeClr val="bg1"/>
                </a:solidFill>
              </a:rPr>
              <a:t> </a:t>
            </a:r>
            <a:endParaRPr lang="en-US" sz="2000" dirty="0">
              <a:solidFill>
                <a:schemeClr val="bg1"/>
              </a:solidFill>
            </a:endParaRPr>
          </a:p>
          <a:p>
            <a:endParaRPr lang="en-US" sz="2000" dirty="0">
              <a:solidFill>
                <a:schemeClr val="bg1"/>
              </a:solidFill>
            </a:endParaRPr>
          </a:p>
        </p:txBody>
      </p:sp>
      <p:sp>
        <p:nvSpPr>
          <p:cNvPr id="2" name="Rectangle 1"/>
          <p:cNvSpPr/>
          <p:nvPr/>
        </p:nvSpPr>
        <p:spPr>
          <a:xfrm>
            <a:off x="636814" y="214555"/>
            <a:ext cx="10678886" cy="6555641"/>
          </a:xfrm>
          <a:prstGeom prst="rect">
            <a:avLst/>
          </a:prstGeom>
        </p:spPr>
        <p:txBody>
          <a:bodyPr wrap="square">
            <a:spAutoFit/>
          </a:bodyPr>
          <a:lstStyle/>
          <a:p>
            <a:r>
              <a:rPr lang="en-US" sz="2000" b="1" dirty="0">
                <a:solidFill>
                  <a:schemeClr val="bg1"/>
                </a:solidFill>
              </a:rPr>
              <a:t>Insurance Coverage</a:t>
            </a:r>
            <a:r>
              <a:rPr lang="en-US" sz="2000" b="1" dirty="0" smtClean="0">
                <a:solidFill>
                  <a:schemeClr val="bg1"/>
                </a:solidFill>
              </a:rPr>
              <a:t>:</a:t>
            </a:r>
          </a:p>
          <a:p>
            <a:endParaRPr lang="en-US" sz="2000" dirty="0">
              <a:solidFill>
                <a:schemeClr val="bg1"/>
              </a:solidFill>
            </a:endParaRPr>
          </a:p>
          <a:p>
            <a:r>
              <a:rPr lang="en-US" sz="2000" dirty="0">
                <a:solidFill>
                  <a:schemeClr val="bg1"/>
                </a:solidFill>
              </a:rPr>
              <a:t>Insurance requirements imposed on for-profit transportation services available for hire by the public all for the licensed industry to do the following:</a:t>
            </a:r>
          </a:p>
          <a:p>
            <a:r>
              <a:rPr lang="en-US" sz="2000" dirty="0">
                <a:solidFill>
                  <a:schemeClr val="bg1"/>
                </a:solidFill>
              </a:rPr>
              <a:t> </a:t>
            </a:r>
          </a:p>
          <a:p>
            <a:r>
              <a:rPr lang="en-US" sz="2000" dirty="0">
                <a:solidFill>
                  <a:schemeClr val="bg1"/>
                </a:solidFill>
              </a:rPr>
              <a:t>►	</a:t>
            </a:r>
            <a:r>
              <a:rPr lang="en-US" sz="2000" b="1" i="1" dirty="0">
                <a:solidFill>
                  <a:schemeClr val="bg1"/>
                </a:solidFill>
              </a:rPr>
              <a:t>Carry a commercial auto liability policy on any vehicle</a:t>
            </a:r>
            <a:r>
              <a:rPr lang="en-US" sz="2000" dirty="0">
                <a:solidFill>
                  <a:schemeClr val="bg1"/>
                </a:solidFill>
              </a:rPr>
              <a:t> that is used to provide public transportation service for profit.  This public safety requirement ensures that any vehicle used to transport a passenger for profit has proper insurance to compensate those who suffer any type of injury or property damage caused by the for-hire vehicle. </a:t>
            </a:r>
            <a:endParaRPr lang="en-US" sz="2000" dirty="0" smtClean="0">
              <a:solidFill>
                <a:schemeClr val="bg1"/>
              </a:solidFill>
            </a:endParaRPr>
          </a:p>
          <a:p>
            <a:endParaRPr lang="en-US" sz="2000" dirty="0">
              <a:solidFill>
                <a:schemeClr val="bg1"/>
              </a:solidFill>
            </a:endParaRPr>
          </a:p>
          <a:p>
            <a:r>
              <a:rPr lang="en-US" sz="2000" dirty="0">
                <a:solidFill>
                  <a:schemeClr val="bg1"/>
                </a:solidFill>
              </a:rPr>
              <a:t>►	Have </a:t>
            </a:r>
            <a:r>
              <a:rPr lang="en-US" sz="2000" b="1" dirty="0">
                <a:solidFill>
                  <a:schemeClr val="bg1"/>
                </a:solidFill>
              </a:rPr>
              <a:t>one primary insurance company</a:t>
            </a:r>
            <a:r>
              <a:rPr lang="en-US" sz="2000" dirty="0">
                <a:solidFill>
                  <a:schemeClr val="bg1"/>
                </a:solidFill>
              </a:rPr>
              <a:t> be responsible for receiving and resolving all bodily injury and/or property damage claims.  This public safety requirement holds providers of for-profit public transportation services accountable and prevents them from dodging and delaying compensation payments to injured parties. </a:t>
            </a:r>
            <a:endParaRPr lang="en-US" sz="2000" dirty="0" smtClean="0">
              <a:solidFill>
                <a:schemeClr val="bg1"/>
              </a:solidFill>
            </a:endParaRPr>
          </a:p>
          <a:p>
            <a:endParaRPr lang="en-US" sz="2000" dirty="0">
              <a:solidFill>
                <a:schemeClr val="bg1"/>
              </a:solidFill>
            </a:endParaRPr>
          </a:p>
          <a:p>
            <a:r>
              <a:rPr lang="en-US" sz="2000" dirty="0">
                <a:solidFill>
                  <a:schemeClr val="bg1"/>
                </a:solidFill>
              </a:rPr>
              <a:t>►	The </a:t>
            </a:r>
            <a:r>
              <a:rPr lang="en-US" sz="2000" b="1" dirty="0">
                <a:solidFill>
                  <a:schemeClr val="bg1"/>
                </a:solidFill>
              </a:rPr>
              <a:t>amount of primary auto liability insurance coverage should be the same at all times</a:t>
            </a:r>
            <a:r>
              <a:rPr lang="en-US" sz="2000" dirty="0">
                <a:solidFill>
                  <a:schemeClr val="bg1"/>
                </a:solidFill>
              </a:rPr>
              <a:t>.  There is no justifiable reason for the family of a person injured by the negligent act of a driver cruising for a passenger to receive less compensation than the family of a person injured by a driver in-route to pick up a passenger or who has a passenger in his/her vehicle.  In all three cases, the family is irreparably harmed and should be afforded the same limits of insurance coverage. </a:t>
            </a:r>
          </a:p>
          <a:p>
            <a:endParaRPr lang="en-US" sz="2000" dirty="0">
              <a:solidFill>
                <a:schemeClr val="bg1"/>
              </a:solidFill>
            </a:endParaRPr>
          </a:p>
        </p:txBody>
      </p:sp>
    </p:spTree>
    <p:extLst>
      <p:ext uri="{BB962C8B-B14F-4D97-AF65-F5344CB8AC3E}">
        <p14:creationId xmlns:p14="http://schemas.microsoft.com/office/powerpoint/2010/main" val="15219582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1363435" y="2569339"/>
            <a:ext cx="10131879" cy="707886"/>
          </a:xfrm>
          <a:prstGeom prst="rect">
            <a:avLst/>
          </a:prstGeom>
        </p:spPr>
        <p:txBody>
          <a:bodyPr wrap="square">
            <a:spAutoFit/>
          </a:bodyPr>
          <a:lstStyle/>
          <a:p>
            <a:r>
              <a:rPr lang="en-US" sz="2000" b="1" dirty="0">
                <a:solidFill>
                  <a:schemeClr val="bg1"/>
                </a:solidFill>
              </a:rPr>
              <a:t> </a:t>
            </a:r>
            <a:endParaRPr lang="en-US" sz="2000" dirty="0">
              <a:solidFill>
                <a:schemeClr val="bg1"/>
              </a:solidFill>
            </a:endParaRPr>
          </a:p>
          <a:p>
            <a:endParaRPr lang="en-US" sz="2000" dirty="0">
              <a:solidFill>
                <a:schemeClr val="bg1"/>
              </a:solidFill>
            </a:endParaRPr>
          </a:p>
        </p:txBody>
      </p:sp>
      <p:sp>
        <p:nvSpPr>
          <p:cNvPr id="2" name="Rectangle 1"/>
          <p:cNvSpPr/>
          <p:nvPr/>
        </p:nvSpPr>
        <p:spPr>
          <a:xfrm>
            <a:off x="571500" y="198226"/>
            <a:ext cx="10923814" cy="5940088"/>
          </a:xfrm>
          <a:prstGeom prst="rect">
            <a:avLst/>
          </a:prstGeom>
        </p:spPr>
        <p:txBody>
          <a:bodyPr wrap="square">
            <a:spAutoFit/>
          </a:bodyPr>
          <a:lstStyle/>
          <a:p>
            <a:r>
              <a:rPr lang="en-US" sz="2000" b="1" i="1" dirty="0">
                <a:solidFill>
                  <a:schemeClr val="bg1"/>
                </a:solidFill>
              </a:rPr>
              <a:t>Regulated Industry’s Position</a:t>
            </a:r>
            <a:r>
              <a:rPr lang="en-US" sz="2000" b="1" i="1" dirty="0" smtClean="0">
                <a:solidFill>
                  <a:schemeClr val="bg1"/>
                </a:solidFill>
              </a:rPr>
              <a:t>:</a:t>
            </a:r>
          </a:p>
          <a:p>
            <a:endParaRPr lang="en-US" sz="2000" dirty="0">
              <a:solidFill>
                <a:schemeClr val="bg1"/>
              </a:solidFill>
            </a:endParaRPr>
          </a:p>
          <a:p>
            <a:r>
              <a:rPr lang="en-US" sz="2000" dirty="0">
                <a:solidFill>
                  <a:schemeClr val="bg1"/>
                </a:solidFill>
              </a:rPr>
              <a:t>Each vehicle used to transport passengers for hire </a:t>
            </a:r>
            <a:r>
              <a:rPr lang="en-US" sz="2000" b="1" i="1" dirty="0">
                <a:solidFill>
                  <a:schemeClr val="bg1"/>
                </a:solidFill>
              </a:rPr>
              <a:t>must be covered by a primary layer of insurance on the vehicle itself.</a:t>
            </a:r>
            <a:r>
              <a:rPr lang="en-US" sz="2000" dirty="0">
                <a:solidFill>
                  <a:schemeClr val="bg1"/>
                </a:solidFill>
              </a:rPr>
              <a:t>  It is the only way to properly protect the public and eliminate coverage gaps.  New and untested hybrid insurance policies are being introduced which for the first time combine commercial and personal coverage with limits to when the commercial coverage is in force, even though commercial coverage availability at all times at applicable commercial limits has been relied upon for  years to provide maximum coverage for accident victims.  Personal injury and wrongful death suits are currently being litigated in state courts around the country that will test the limits of the existing policies of TNCs.  The regulated industry supports the longstanding </a:t>
            </a:r>
            <a:r>
              <a:rPr lang="en-US" sz="2000" b="1" i="1" dirty="0">
                <a:solidFill>
                  <a:schemeClr val="bg1"/>
                </a:solidFill>
              </a:rPr>
              <a:t>rule eliminating coverage gaps and properly protecting the public by ensuring that “the vehicle” being used to offer for-hire services is covered by a primary layer of commercial insurance coverage at all times.</a:t>
            </a:r>
            <a:endParaRPr lang="en-US" sz="2000" dirty="0">
              <a:solidFill>
                <a:schemeClr val="bg1"/>
              </a:solidFill>
            </a:endParaRPr>
          </a:p>
          <a:p>
            <a:r>
              <a:rPr lang="en-US" sz="2000" dirty="0">
                <a:solidFill>
                  <a:schemeClr val="bg1"/>
                </a:solidFill>
              </a:rPr>
              <a:t> </a:t>
            </a:r>
          </a:p>
          <a:p>
            <a:r>
              <a:rPr lang="en-US" sz="2000" dirty="0">
                <a:solidFill>
                  <a:schemeClr val="bg1"/>
                </a:solidFill>
              </a:rPr>
              <a:t>If, however, the community determines that effective insurance requirements without coverage gaps are no longer needed, then all providers of public transportation for profit should be eligible to employ the same insurance schemes to reduce their cost of operation, limit their liability, and provide for a level playing field. </a:t>
            </a:r>
          </a:p>
          <a:p>
            <a:r>
              <a:rPr lang="en-US" sz="2000" b="1" dirty="0">
                <a:solidFill>
                  <a:schemeClr val="bg1"/>
                </a:solidFill>
              </a:rPr>
              <a:t> </a:t>
            </a:r>
            <a:endParaRPr lang="en-US" sz="2000" dirty="0">
              <a:solidFill>
                <a:schemeClr val="bg1"/>
              </a:solidFill>
            </a:endParaRPr>
          </a:p>
          <a:p>
            <a:endParaRPr lang="en-US" sz="2000" dirty="0">
              <a:solidFill>
                <a:schemeClr val="bg1"/>
              </a:solidFill>
            </a:endParaRPr>
          </a:p>
        </p:txBody>
      </p:sp>
    </p:spTree>
    <p:extLst>
      <p:ext uri="{BB962C8B-B14F-4D97-AF65-F5344CB8AC3E}">
        <p14:creationId xmlns:p14="http://schemas.microsoft.com/office/powerpoint/2010/main" val="19859887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1363435" y="2569339"/>
            <a:ext cx="10131879" cy="707886"/>
          </a:xfrm>
          <a:prstGeom prst="rect">
            <a:avLst/>
          </a:prstGeom>
        </p:spPr>
        <p:txBody>
          <a:bodyPr wrap="square">
            <a:spAutoFit/>
          </a:bodyPr>
          <a:lstStyle/>
          <a:p>
            <a:r>
              <a:rPr lang="en-US" sz="2000" b="1" dirty="0">
                <a:solidFill>
                  <a:schemeClr val="bg1"/>
                </a:solidFill>
              </a:rPr>
              <a:t> </a:t>
            </a:r>
            <a:endParaRPr lang="en-US" sz="2000" dirty="0">
              <a:solidFill>
                <a:schemeClr val="bg1"/>
              </a:solidFill>
            </a:endParaRPr>
          </a:p>
          <a:p>
            <a:endParaRPr lang="en-US" sz="2000" dirty="0">
              <a:solidFill>
                <a:schemeClr val="bg1"/>
              </a:solidFill>
            </a:endParaRPr>
          </a:p>
        </p:txBody>
      </p:sp>
      <p:sp>
        <p:nvSpPr>
          <p:cNvPr id="2" name="Rectangle 1"/>
          <p:cNvSpPr/>
          <p:nvPr/>
        </p:nvSpPr>
        <p:spPr>
          <a:xfrm>
            <a:off x="742950" y="198226"/>
            <a:ext cx="10752364" cy="5324535"/>
          </a:xfrm>
          <a:prstGeom prst="rect">
            <a:avLst/>
          </a:prstGeom>
        </p:spPr>
        <p:txBody>
          <a:bodyPr wrap="square">
            <a:spAutoFit/>
          </a:bodyPr>
          <a:lstStyle/>
          <a:p>
            <a:r>
              <a:rPr lang="en-US" sz="2000" b="1" dirty="0">
                <a:solidFill>
                  <a:schemeClr val="bg1"/>
                </a:solidFill>
              </a:rPr>
              <a:t>Vehicle Safety</a:t>
            </a:r>
            <a:r>
              <a:rPr lang="en-US" sz="2000" b="1" dirty="0" smtClean="0">
                <a:solidFill>
                  <a:schemeClr val="bg1"/>
                </a:solidFill>
              </a:rPr>
              <a:t>:</a:t>
            </a:r>
          </a:p>
          <a:p>
            <a:endParaRPr lang="en-US" sz="2000" dirty="0">
              <a:solidFill>
                <a:schemeClr val="bg1"/>
              </a:solidFill>
            </a:endParaRPr>
          </a:p>
          <a:p>
            <a:r>
              <a:rPr lang="en-US" sz="2000" dirty="0">
                <a:solidFill>
                  <a:schemeClr val="bg1"/>
                </a:solidFill>
              </a:rPr>
              <a:t>Vehicles that provide for-profit transportation services for hire to the public are typically required to:</a:t>
            </a:r>
          </a:p>
          <a:p>
            <a:r>
              <a:rPr lang="en-US" sz="2000" dirty="0">
                <a:solidFill>
                  <a:schemeClr val="bg1"/>
                </a:solidFill>
              </a:rPr>
              <a:t>	</a:t>
            </a:r>
          </a:p>
          <a:p>
            <a:r>
              <a:rPr lang="en-US" sz="2000" dirty="0">
                <a:solidFill>
                  <a:schemeClr val="bg1"/>
                </a:solidFill>
              </a:rPr>
              <a:t>►	Have </a:t>
            </a:r>
            <a:r>
              <a:rPr lang="en-US" sz="2000" b="1" dirty="0">
                <a:solidFill>
                  <a:schemeClr val="bg1"/>
                </a:solidFill>
              </a:rPr>
              <a:t>external markings</a:t>
            </a:r>
            <a:r>
              <a:rPr lang="en-US" sz="2000" dirty="0">
                <a:solidFill>
                  <a:schemeClr val="bg1"/>
                </a:solidFill>
              </a:rPr>
              <a:t> to help the public recognize legitimate vehicles for hire and to aid the authorities in policing the legitimate and illegitimate providers of for-hire services</a:t>
            </a:r>
            <a:r>
              <a:rPr lang="en-US" sz="2000" dirty="0" smtClean="0">
                <a:solidFill>
                  <a:schemeClr val="bg1"/>
                </a:solidFill>
              </a:rPr>
              <a:t>.</a:t>
            </a:r>
          </a:p>
          <a:p>
            <a:endParaRPr lang="en-US" sz="2000" dirty="0">
              <a:solidFill>
                <a:schemeClr val="bg1"/>
              </a:solidFill>
            </a:endParaRPr>
          </a:p>
          <a:p>
            <a:r>
              <a:rPr lang="en-US" sz="2000" dirty="0">
                <a:solidFill>
                  <a:schemeClr val="bg1"/>
                </a:solidFill>
              </a:rPr>
              <a:t>►	Pass an </a:t>
            </a:r>
            <a:r>
              <a:rPr lang="en-US" sz="2000" b="1" dirty="0">
                <a:solidFill>
                  <a:schemeClr val="bg1"/>
                </a:solidFill>
              </a:rPr>
              <a:t>independent mechanical safety inspection</a:t>
            </a:r>
            <a:r>
              <a:rPr lang="en-US" sz="2000" dirty="0">
                <a:solidFill>
                  <a:schemeClr val="bg1"/>
                </a:solidFill>
              </a:rPr>
              <a:t> by a qualified mechanic, which also includes a general vehicle condition and appearance inspection to ensure vehicle safety and appearance</a:t>
            </a:r>
            <a:r>
              <a:rPr lang="en-US" sz="2000" dirty="0" smtClean="0">
                <a:solidFill>
                  <a:schemeClr val="bg1"/>
                </a:solidFill>
              </a:rPr>
              <a:t>.</a:t>
            </a:r>
          </a:p>
          <a:p>
            <a:endParaRPr lang="en-US" sz="2000" dirty="0">
              <a:solidFill>
                <a:schemeClr val="bg1"/>
              </a:solidFill>
            </a:endParaRPr>
          </a:p>
          <a:p>
            <a:r>
              <a:rPr lang="en-US" sz="2000" dirty="0">
                <a:solidFill>
                  <a:schemeClr val="bg1"/>
                </a:solidFill>
              </a:rPr>
              <a:t>►	Be </a:t>
            </a:r>
            <a:r>
              <a:rPr lang="en-US" sz="2000" b="1" dirty="0">
                <a:solidFill>
                  <a:schemeClr val="bg1"/>
                </a:solidFill>
              </a:rPr>
              <a:t>registered/licensed as commercial vehicles</a:t>
            </a:r>
            <a:r>
              <a:rPr lang="en-US" sz="2000" dirty="0">
                <a:solidFill>
                  <a:schemeClr val="bg1"/>
                </a:solidFill>
              </a:rPr>
              <a:t> to give the public sector accountability for the number and types of vehicles offering public transportation services and to collect a fee for extra road wear, service policing, and administrative costs involved in public oversight of for-profit transportation services.  Additionally, injured parties need to be able to use tag numbers to track liable parties and gain access to their commercial insurance information. </a:t>
            </a:r>
          </a:p>
          <a:p>
            <a:endParaRPr lang="en-US" sz="2000" dirty="0">
              <a:solidFill>
                <a:schemeClr val="bg1"/>
              </a:solidFill>
            </a:endParaRPr>
          </a:p>
        </p:txBody>
      </p:sp>
    </p:spTree>
    <p:extLst>
      <p:ext uri="{BB962C8B-B14F-4D97-AF65-F5344CB8AC3E}">
        <p14:creationId xmlns:p14="http://schemas.microsoft.com/office/powerpoint/2010/main" val="365251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6533"/>
            <a:ext cx="9144000" cy="489267"/>
          </a:xfrm>
        </p:spPr>
        <p:txBody>
          <a:bodyPr>
            <a:noAutofit/>
          </a:bodyPr>
          <a:lstStyle/>
          <a:p>
            <a:r>
              <a:rPr lang="en-US" sz="1400" b="1" dirty="0" smtClean="0"/>
              <a:t>		</a:t>
            </a:r>
            <a:r>
              <a:rPr lang="en-US" sz="1400" dirty="0">
                <a:solidFill>
                  <a:schemeClr val="bg1"/>
                </a:solidFill>
              </a:rPr>
              <a:t/>
            </a:r>
            <a:br>
              <a:rPr lang="en-US" sz="1400" dirty="0">
                <a:solidFill>
                  <a:schemeClr val="bg1"/>
                </a:solidFill>
              </a:rPr>
            </a:br>
            <a:r>
              <a:rPr lang="en-US" sz="2400" dirty="0" smtClean="0">
                <a:solidFill>
                  <a:schemeClr val="bg1"/>
                </a:solidFill>
              </a:rPr>
              <a:t/>
            </a:r>
            <a:br>
              <a:rPr lang="en-US" sz="2400" dirty="0" smtClean="0">
                <a:solidFill>
                  <a:schemeClr val="bg1"/>
                </a:solidFill>
              </a:rPr>
            </a:br>
            <a:r>
              <a:rPr lang="en-US" sz="2400" b="1" dirty="0">
                <a:solidFill>
                  <a:schemeClr val="bg1"/>
                </a:solidFill>
              </a:rPr>
              <a:t>I)</a:t>
            </a:r>
            <a:r>
              <a:rPr lang="en-US" sz="2400" dirty="0">
                <a:solidFill>
                  <a:schemeClr val="bg1"/>
                </a:solidFill>
              </a:rPr>
              <a:t>	</a:t>
            </a:r>
            <a:r>
              <a:rPr lang="en-US" sz="2400" b="1" dirty="0">
                <a:solidFill>
                  <a:schemeClr val="bg1"/>
                </a:solidFill>
              </a:rPr>
              <a:t>TNCs:  A summary of Top Public Safety &amp; Licensing Concerns</a:t>
            </a:r>
            <a:endParaRPr lang="en-US" sz="2400" dirty="0">
              <a:solidFill>
                <a:schemeClr val="bg1"/>
              </a:solidFill>
            </a:endParaRPr>
          </a:p>
        </p:txBody>
      </p:sp>
      <p:sp>
        <p:nvSpPr>
          <p:cNvPr id="3" name="Subtitle 2"/>
          <p:cNvSpPr>
            <a:spLocks noGrp="1"/>
          </p:cNvSpPr>
          <p:nvPr>
            <p:ph type="subTitle" idx="1"/>
          </p:nvPr>
        </p:nvSpPr>
        <p:spPr>
          <a:xfrm>
            <a:off x="363855" y="685800"/>
            <a:ext cx="11464290" cy="6012180"/>
          </a:xfrm>
        </p:spPr>
        <p:txBody>
          <a:bodyPr/>
          <a:lstStyle/>
          <a:p>
            <a:r>
              <a:rPr lang="en-US" dirty="0" smtClean="0">
                <a:solidFill>
                  <a:schemeClr val="bg1"/>
                </a:solidFill>
              </a:rPr>
              <a:t>			</a:t>
            </a:r>
            <a:r>
              <a:rPr lang="en-US" sz="1400" dirty="0" smtClean="0">
                <a:solidFill>
                  <a:schemeClr val="bg1"/>
                </a:solidFill>
              </a:rPr>
              <a:t> </a:t>
            </a:r>
            <a:r>
              <a:rPr lang="en-US" sz="1400" b="1" dirty="0">
                <a:solidFill>
                  <a:schemeClr val="bg1"/>
                </a:solidFill>
              </a:rPr>
              <a:t> </a:t>
            </a:r>
            <a:endParaRPr lang="en-US" sz="1400" dirty="0">
              <a:solidFill>
                <a:schemeClr val="bg1"/>
              </a:solidFill>
            </a:endParaRPr>
          </a:p>
          <a:p>
            <a:pPr lvl="0"/>
            <a:r>
              <a:rPr lang="en-US" sz="1400" dirty="0" smtClean="0">
                <a:solidFill>
                  <a:schemeClr val="bg1"/>
                </a:solidFill>
              </a:rPr>
              <a:t>		</a:t>
            </a:r>
          </a:p>
          <a:p>
            <a:pPr algn="l"/>
            <a:r>
              <a:rPr lang="en-US" sz="1400" dirty="0" smtClean="0">
                <a:solidFill>
                  <a:schemeClr val="bg1"/>
                </a:solidFill>
              </a:rPr>
              <a:t> </a:t>
            </a:r>
            <a:r>
              <a:rPr lang="en-US" sz="2000" b="1" dirty="0" smtClean="0">
                <a:solidFill>
                  <a:schemeClr val="bg1"/>
                </a:solidFill>
              </a:rPr>
              <a:t>Transportation </a:t>
            </a:r>
            <a:r>
              <a:rPr lang="en-US" sz="2000" b="1" dirty="0">
                <a:solidFill>
                  <a:schemeClr val="bg1"/>
                </a:solidFill>
              </a:rPr>
              <a:t>Network Companies (TNCs) </a:t>
            </a:r>
            <a:r>
              <a:rPr lang="en-US" sz="2000" b="1" i="1" dirty="0">
                <a:solidFill>
                  <a:schemeClr val="bg1"/>
                </a:solidFill>
              </a:rPr>
              <a:t>are</a:t>
            </a:r>
            <a:r>
              <a:rPr lang="en-US" sz="2000" b="1" dirty="0">
                <a:solidFill>
                  <a:schemeClr val="bg1"/>
                </a:solidFill>
              </a:rPr>
              <a:t> taxicab companies.</a:t>
            </a:r>
            <a:r>
              <a:rPr lang="en-US" sz="2000" dirty="0">
                <a:solidFill>
                  <a:schemeClr val="bg1"/>
                </a:solidFill>
              </a:rPr>
              <a:t>  TNC’s recruit drivers, market for passengers who need immediate transportation service, dispatch drivers to pick up passengers, and charge passengers for rides so the driver and the dispatch service can earn a profit.  If that isn’t a taxicab company, then what is?</a:t>
            </a:r>
          </a:p>
          <a:p>
            <a:pPr algn="l"/>
            <a:endParaRPr lang="en-US" dirty="0">
              <a:solidFill>
                <a:schemeClr val="bg1"/>
              </a:solidFill>
            </a:endParaRPr>
          </a:p>
        </p:txBody>
      </p:sp>
    </p:spTree>
    <p:extLst>
      <p:ext uri="{BB962C8B-B14F-4D97-AF65-F5344CB8AC3E}">
        <p14:creationId xmlns:p14="http://schemas.microsoft.com/office/powerpoint/2010/main" val="41869142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1363435" y="2569339"/>
            <a:ext cx="10131879" cy="707886"/>
          </a:xfrm>
          <a:prstGeom prst="rect">
            <a:avLst/>
          </a:prstGeom>
        </p:spPr>
        <p:txBody>
          <a:bodyPr wrap="square">
            <a:spAutoFit/>
          </a:bodyPr>
          <a:lstStyle/>
          <a:p>
            <a:r>
              <a:rPr lang="en-US" sz="2000" b="1" dirty="0">
                <a:solidFill>
                  <a:schemeClr val="bg1"/>
                </a:solidFill>
              </a:rPr>
              <a:t> </a:t>
            </a:r>
            <a:endParaRPr lang="en-US" sz="2000" dirty="0">
              <a:solidFill>
                <a:schemeClr val="bg1"/>
              </a:solidFill>
            </a:endParaRPr>
          </a:p>
          <a:p>
            <a:endParaRPr lang="en-US" sz="2000" dirty="0">
              <a:solidFill>
                <a:schemeClr val="bg1"/>
              </a:solidFill>
            </a:endParaRPr>
          </a:p>
        </p:txBody>
      </p:sp>
      <p:sp>
        <p:nvSpPr>
          <p:cNvPr id="2" name="Rectangle 1"/>
          <p:cNvSpPr/>
          <p:nvPr/>
        </p:nvSpPr>
        <p:spPr>
          <a:xfrm>
            <a:off x="571500" y="884026"/>
            <a:ext cx="10923814" cy="3170099"/>
          </a:xfrm>
          <a:prstGeom prst="rect">
            <a:avLst/>
          </a:prstGeom>
        </p:spPr>
        <p:txBody>
          <a:bodyPr wrap="square">
            <a:spAutoFit/>
          </a:bodyPr>
          <a:lstStyle/>
          <a:p>
            <a:r>
              <a:rPr lang="en-US" sz="2000" b="1" i="1" dirty="0">
                <a:solidFill>
                  <a:schemeClr val="bg1"/>
                </a:solidFill>
              </a:rPr>
              <a:t>Regulated Industry Position</a:t>
            </a:r>
            <a:r>
              <a:rPr lang="en-US" sz="2000" b="1" i="1" dirty="0" smtClean="0">
                <a:solidFill>
                  <a:schemeClr val="bg1"/>
                </a:solidFill>
              </a:rPr>
              <a:t>:</a:t>
            </a:r>
          </a:p>
          <a:p>
            <a:endParaRPr lang="en-US" sz="2000" b="1" i="1" dirty="0">
              <a:solidFill>
                <a:schemeClr val="bg1"/>
              </a:solidFill>
            </a:endParaRPr>
          </a:p>
          <a:p>
            <a:endParaRPr lang="en-US" sz="2000" dirty="0">
              <a:solidFill>
                <a:schemeClr val="bg1"/>
              </a:solidFill>
            </a:endParaRPr>
          </a:p>
          <a:p>
            <a:r>
              <a:rPr lang="en-US" sz="2000" dirty="0">
                <a:solidFill>
                  <a:schemeClr val="bg1"/>
                </a:solidFill>
              </a:rPr>
              <a:t>All vehicles providing public transportation  service for profit (taxicab/TNC and limousine) should continue to meet the public safety requirements outlined above, but should any or all of these safety requirements be deemed no longer needed or safety levels amended, then those provisions should be deleted or amended for all vehicles providing public transportation service for profit.  This will promote a level playing field for all service providers in regards to government imposed requirements and costs imposed on private sector service providers for vehicle safety requirements. </a:t>
            </a:r>
          </a:p>
          <a:p>
            <a:endParaRPr lang="en-US" sz="2000" dirty="0">
              <a:solidFill>
                <a:schemeClr val="bg1"/>
              </a:solidFill>
            </a:endParaRPr>
          </a:p>
        </p:txBody>
      </p:sp>
    </p:spTree>
    <p:extLst>
      <p:ext uri="{BB962C8B-B14F-4D97-AF65-F5344CB8AC3E}">
        <p14:creationId xmlns:p14="http://schemas.microsoft.com/office/powerpoint/2010/main" val="34958874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1363435" y="2569339"/>
            <a:ext cx="10131879" cy="707886"/>
          </a:xfrm>
          <a:prstGeom prst="rect">
            <a:avLst/>
          </a:prstGeom>
        </p:spPr>
        <p:txBody>
          <a:bodyPr wrap="square">
            <a:spAutoFit/>
          </a:bodyPr>
          <a:lstStyle/>
          <a:p>
            <a:r>
              <a:rPr lang="en-US" sz="2000" b="1" dirty="0">
                <a:solidFill>
                  <a:schemeClr val="bg1"/>
                </a:solidFill>
              </a:rPr>
              <a:t> </a:t>
            </a:r>
            <a:endParaRPr lang="en-US" sz="2000" dirty="0">
              <a:solidFill>
                <a:schemeClr val="bg1"/>
              </a:solidFill>
            </a:endParaRPr>
          </a:p>
          <a:p>
            <a:endParaRPr lang="en-US" sz="2000" dirty="0">
              <a:solidFill>
                <a:schemeClr val="bg1"/>
              </a:solidFill>
            </a:endParaRPr>
          </a:p>
        </p:txBody>
      </p:sp>
      <p:sp>
        <p:nvSpPr>
          <p:cNvPr id="2" name="Rectangle 1"/>
          <p:cNvSpPr/>
          <p:nvPr/>
        </p:nvSpPr>
        <p:spPr>
          <a:xfrm>
            <a:off x="571500" y="884026"/>
            <a:ext cx="10923814" cy="2308324"/>
          </a:xfrm>
          <a:prstGeom prst="rect">
            <a:avLst/>
          </a:prstGeom>
        </p:spPr>
        <p:txBody>
          <a:bodyPr wrap="square">
            <a:spAutoFit/>
          </a:bodyPr>
          <a:lstStyle/>
          <a:p>
            <a:r>
              <a:rPr lang="en-US" sz="2400" b="1" dirty="0">
                <a:solidFill>
                  <a:schemeClr val="bg1"/>
                </a:solidFill>
              </a:rPr>
              <a:t>CUSTOMER SERVICE </a:t>
            </a:r>
            <a:r>
              <a:rPr lang="en-US" sz="2400" b="1" dirty="0" smtClean="0">
                <a:solidFill>
                  <a:schemeClr val="bg1"/>
                </a:solidFill>
              </a:rPr>
              <a:t>ISSUES</a:t>
            </a:r>
          </a:p>
          <a:p>
            <a:endParaRPr lang="en-US" sz="2400" dirty="0">
              <a:solidFill>
                <a:schemeClr val="bg1"/>
              </a:solidFill>
            </a:endParaRPr>
          </a:p>
          <a:p>
            <a:r>
              <a:rPr lang="en-US" sz="2400" b="1" dirty="0">
                <a:solidFill>
                  <a:schemeClr val="bg1"/>
                </a:solidFill>
              </a:rPr>
              <a:t>	►	</a:t>
            </a:r>
            <a:r>
              <a:rPr lang="en-US" sz="2400" dirty="0">
                <a:solidFill>
                  <a:schemeClr val="bg1"/>
                </a:solidFill>
              </a:rPr>
              <a:t>Cost of Fares</a:t>
            </a:r>
          </a:p>
          <a:p>
            <a:r>
              <a:rPr lang="en-US" sz="2400" dirty="0">
                <a:solidFill>
                  <a:schemeClr val="bg1"/>
                </a:solidFill>
              </a:rPr>
              <a:t>	►	Service Hours</a:t>
            </a:r>
          </a:p>
          <a:p>
            <a:r>
              <a:rPr lang="en-US" sz="2400" dirty="0">
                <a:solidFill>
                  <a:schemeClr val="bg1"/>
                </a:solidFill>
              </a:rPr>
              <a:t>	►	Service Area</a:t>
            </a:r>
          </a:p>
          <a:p>
            <a:endParaRPr lang="en-US" sz="2400" dirty="0">
              <a:solidFill>
                <a:schemeClr val="bg1"/>
              </a:solidFill>
            </a:endParaRPr>
          </a:p>
        </p:txBody>
      </p:sp>
    </p:spTree>
    <p:extLst>
      <p:ext uri="{BB962C8B-B14F-4D97-AF65-F5344CB8AC3E}">
        <p14:creationId xmlns:p14="http://schemas.microsoft.com/office/powerpoint/2010/main" val="36171970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1363435" y="2569339"/>
            <a:ext cx="10131879" cy="707886"/>
          </a:xfrm>
          <a:prstGeom prst="rect">
            <a:avLst/>
          </a:prstGeom>
        </p:spPr>
        <p:txBody>
          <a:bodyPr wrap="square">
            <a:spAutoFit/>
          </a:bodyPr>
          <a:lstStyle/>
          <a:p>
            <a:r>
              <a:rPr lang="en-US" sz="2000" b="1" dirty="0">
                <a:solidFill>
                  <a:schemeClr val="bg1"/>
                </a:solidFill>
              </a:rPr>
              <a:t> </a:t>
            </a:r>
            <a:endParaRPr lang="en-US" sz="2000" dirty="0">
              <a:solidFill>
                <a:schemeClr val="bg1"/>
              </a:solidFill>
            </a:endParaRPr>
          </a:p>
          <a:p>
            <a:endParaRPr lang="en-US" sz="2000" dirty="0">
              <a:solidFill>
                <a:schemeClr val="bg1"/>
              </a:solidFill>
            </a:endParaRPr>
          </a:p>
        </p:txBody>
      </p:sp>
      <p:sp>
        <p:nvSpPr>
          <p:cNvPr id="2" name="Rectangle 1"/>
          <p:cNvSpPr/>
          <p:nvPr/>
        </p:nvSpPr>
        <p:spPr>
          <a:xfrm>
            <a:off x="571500" y="884026"/>
            <a:ext cx="10923814" cy="4401205"/>
          </a:xfrm>
          <a:prstGeom prst="rect">
            <a:avLst/>
          </a:prstGeom>
        </p:spPr>
        <p:txBody>
          <a:bodyPr wrap="square">
            <a:spAutoFit/>
          </a:bodyPr>
          <a:lstStyle/>
          <a:p>
            <a:r>
              <a:rPr lang="en-US" sz="2000" b="1" dirty="0">
                <a:solidFill>
                  <a:schemeClr val="bg1"/>
                </a:solidFill>
              </a:rPr>
              <a:t>Cost of Fares</a:t>
            </a:r>
            <a:r>
              <a:rPr lang="en-US" sz="2000" b="1" dirty="0" smtClean="0">
                <a:solidFill>
                  <a:schemeClr val="bg1"/>
                </a:solidFill>
              </a:rPr>
              <a:t>:</a:t>
            </a:r>
          </a:p>
          <a:p>
            <a:endParaRPr lang="en-US" sz="2000" dirty="0">
              <a:solidFill>
                <a:schemeClr val="bg1"/>
              </a:solidFill>
            </a:endParaRPr>
          </a:p>
          <a:p>
            <a:r>
              <a:rPr lang="en-US" sz="2000" dirty="0">
                <a:solidFill>
                  <a:schemeClr val="bg1"/>
                </a:solidFill>
              </a:rPr>
              <a:t>Requirements imposed on for-profit transportation services for hire by the public are typically as follows:</a:t>
            </a:r>
          </a:p>
          <a:p>
            <a:r>
              <a:rPr lang="en-US" sz="2000" dirty="0">
                <a:solidFill>
                  <a:schemeClr val="bg1"/>
                </a:solidFill>
              </a:rPr>
              <a:t> </a:t>
            </a:r>
          </a:p>
          <a:p>
            <a:r>
              <a:rPr lang="en-US" sz="2000" dirty="0">
                <a:solidFill>
                  <a:schemeClr val="bg1"/>
                </a:solidFill>
              </a:rPr>
              <a:t>►	For limousines and livery services, the rates of fare are established by each transportation service provider based on the amount of time for which the vehicle is hired or are flat rates and are to be provided to the public before the vehicle is reserved so that the public can make an informed decision. </a:t>
            </a:r>
            <a:endParaRPr lang="en-US" sz="2000" dirty="0" smtClean="0">
              <a:solidFill>
                <a:schemeClr val="bg1"/>
              </a:solidFill>
            </a:endParaRPr>
          </a:p>
          <a:p>
            <a:endParaRPr lang="en-US" sz="2000" dirty="0">
              <a:solidFill>
                <a:schemeClr val="bg1"/>
              </a:solidFill>
            </a:endParaRPr>
          </a:p>
          <a:p>
            <a:r>
              <a:rPr lang="en-US" sz="2000" dirty="0">
                <a:solidFill>
                  <a:schemeClr val="bg1"/>
                </a:solidFill>
              </a:rPr>
              <a:t>►	For taxicabs, the rates of fare are to be posted for the public to view, and either the rates are set by a public agency based on time engaged and distance traveled as calculated by a certified meter or they are flat rates. </a:t>
            </a:r>
          </a:p>
          <a:p>
            <a:endParaRPr lang="en-US" sz="2000" dirty="0">
              <a:solidFill>
                <a:schemeClr val="bg1"/>
              </a:solidFill>
            </a:endParaRPr>
          </a:p>
        </p:txBody>
      </p:sp>
    </p:spTree>
    <p:extLst>
      <p:ext uri="{BB962C8B-B14F-4D97-AF65-F5344CB8AC3E}">
        <p14:creationId xmlns:p14="http://schemas.microsoft.com/office/powerpoint/2010/main" val="37416013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1363435" y="2569339"/>
            <a:ext cx="10131879" cy="707886"/>
          </a:xfrm>
          <a:prstGeom prst="rect">
            <a:avLst/>
          </a:prstGeom>
        </p:spPr>
        <p:txBody>
          <a:bodyPr wrap="square">
            <a:spAutoFit/>
          </a:bodyPr>
          <a:lstStyle/>
          <a:p>
            <a:r>
              <a:rPr lang="en-US" sz="2000" b="1" dirty="0">
                <a:solidFill>
                  <a:schemeClr val="bg1"/>
                </a:solidFill>
              </a:rPr>
              <a:t> </a:t>
            </a:r>
            <a:endParaRPr lang="en-US" sz="2000" dirty="0">
              <a:solidFill>
                <a:schemeClr val="bg1"/>
              </a:solidFill>
            </a:endParaRPr>
          </a:p>
          <a:p>
            <a:endParaRPr lang="en-US" sz="2000" dirty="0">
              <a:solidFill>
                <a:schemeClr val="bg1"/>
              </a:solidFill>
            </a:endParaRPr>
          </a:p>
        </p:txBody>
      </p:sp>
      <p:sp>
        <p:nvSpPr>
          <p:cNvPr id="2" name="Rectangle 1"/>
          <p:cNvSpPr/>
          <p:nvPr/>
        </p:nvSpPr>
        <p:spPr>
          <a:xfrm>
            <a:off x="571500" y="181897"/>
            <a:ext cx="10923814" cy="6247864"/>
          </a:xfrm>
          <a:prstGeom prst="rect">
            <a:avLst/>
          </a:prstGeom>
        </p:spPr>
        <p:txBody>
          <a:bodyPr wrap="square">
            <a:spAutoFit/>
          </a:bodyPr>
          <a:lstStyle/>
          <a:p>
            <a:r>
              <a:rPr lang="en-US" sz="2000" b="1" i="1" dirty="0">
                <a:solidFill>
                  <a:schemeClr val="bg1"/>
                </a:solidFill>
              </a:rPr>
              <a:t>Regulated Industry’s Position</a:t>
            </a:r>
            <a:r>
              <a:rPr lang="en-US" sz="2000" b="1" i="1" dirty="0" smtClean="0">
                <a:solidFill>
                  <a:schemeClr val="bg1"/>
                </a:solidFill>
              </a:rPr>
              <a:t>:</a:t>
            </a:r>
          </a:p>
          <a:p>
            <a:endParaRPr lang="en-US" sz="2000" dirty="0">
              <a:solidFill>
                <a:schemeClr val="bg1"/>
              </a:solidFill>
            </a:endParaRPr>
          </a:p>
          <a:p>
            <a:r>
              <a:rPr lang="en-US" sz="2000" dirty="0">
                <a:solidFill>
                  <a:schemeClr val="bg1"/>
                </a:solidFill>
              </a:rPr>
              <a:t>The current rates of fare policies are reasonable and distinguish between the consumer’s ability to shop price when reserving a service in advance (limousine) versus the consumer’s inability to shop price for service when the consumer needs immediate service at a stand, from vehicle cruising for service, of from an electronic order for immediate service (taxicab/TNC).  Should any of the existing public sector imposed rates of fare requirements be amended for any one segment of the for-profit transportation service for-hire industry (TNC), then the requirements for all segments of the industry (taxicab and limousine) should be reevaluated and most probably amended to ensure equal or very similar fare-setting flexibility or inflexibility with equal levels of administrative burdens and costs.</a:t>
            </a:r>
          </a:p>
          <a:p>
            <a:r>
              <a:rPr lang="en-US" sz="2000" dirty="0">
                <a:solidFill>
                  <a:schemeClr val="bg1"/>
                </a:solidFill>
              </a:rPr>
              <a:t> </a:t>
            </a:r>
          </a:p>
          <a:p>
            <a:r>
              <a:rPr lang="en-US" sz="2000" dirty="0">
                <a:solidFill>
                  <a:schemeClr val="bg1"/>
                </a:solidFill>
              </a:rPr>
              <a:t>For example, if a TNC can implement a fare change on a moment’s notice and use an uncertified meter that is built into its dispatch device (cell phone) to calculate the fare based on time engaged and distance traveled, then other providers of the same type of immediate-response service (taxicabs) should have that same flexibility.  (This allowance for taxicabs to impose surge pricing was incorporated into the Illinois State TNC bill that passed in January 2015).  In all cases, we recommend that public authorities limit fare surcharges to no more than 150% or 200% above the regular fare or establish a flat fee surcharge per trip and allow all types of service providers the flexibility to adopt this type of fare structure to encourage their affiliated drivers to deliver service during surge price times. </a:t>
            </a:r>
          </a:p>
          <a:p>
            <a:endParaRPr lang="en-US" sz="2000" dirty="0">
              <a:solidFill>
                <a:schemeClr val="bg1"/>
              </a:solidFill>
            </a:endParaRPr>
          </a:p>
        </p:txBody>
      </p:sp>
    </p:spTree>
    <p:extLst>
      <p:ext uri="{BB962C8B-B14F-4D97-AF65-F5344CB8AC3E}">
        <p14:creationId xmlns:p14="http://schemas.microsoft.com/office/powerpoint/2010/main" val="7469852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1363435" y="2569339"/>
            <a:ext cx="10131879" cy="707886"/>
          </a:xfrm>
          <a:prstGeom prst="rect">
            <a:avLst/>
          </a:prstGeom>
        </p:spPr>
        <p:txBody>
          <a:bodyPr wrap="square">
            <a:spAutoFit/>
          </a:bodyPr>
          <a:lstStyle/>
          <a:p>
            <a:r>
              <a:rPr lang="en-US" sz="2000" b="1" dirty="0">
                <a:solidFill>
                  <a:schemeClr val="bg1"/>
                </a:solidFill>
              </a:rPr>
              <a:t> </a:t>
            </a:r>
            <a:endParaRPr lang="en-US" sz="2000" dirty="0">
              <a:solidFill>
                <a:schemeClr val="bg1"/>
              </a:solidFill>
            </a:endParaRPr>
          </a:p>
          <a:p>
            <a:endParaRPr lang="en-US" sz="2000" dirty="0">
              <a:solidFill>
                <a:schemeClr val="bg1"/>
              </a:solidFill>
            </a:endParaRPr>
          </a:p>
        </p:txBody>
      </p:sp>
      <p:sp>
        <p:nvSpPr>
          <p:cNvPr id="2" name="Rectangle 1"/>
          <p:cNvSpPr/>
          <p:nvPr/>
        </p:nvSpPr>
        <p:spPr>
          <a:xfrm>
            <a:off x="571500" y="181897"/>
            <a:ext cx="10923814" cy="4708981"/>
          </a:xfrm>
          <a:prstGeom prst="rect">
            <a:avLst/>
          </a:prstGeom>
        </p:spPr>
        <p:txBody>
          <a:bodyPr wrap="square">
            <a:spAutoFit/>
          </a:bodyPr>
          <a:lstStyle/>
          <a:p>
            <a:r>
              <a:rPr lang="en-US" sz="2000" b="1" dirty="0">
                <a:solidFill>
                  <a:schemeClr val="bg1"/>
                </a:solidFill>
              </a:rPr>
              <a:t>Service Hours</a:t>
            </a:r>
            <a:r>
              <a:rPr lang="en-US" sz="2000" b="1" dirty="0" smtClean="0">
                <a:solidFill>
                  <a:schemeClr val="bg1"/>
                </a:solidFill>
              </a:rPr>
              <a:t>:</a:t>
            </a:r>
          </a:p>
          <a:p>
            <a:endParaRPr lang="en-US" sz="2000" dirty="0">
              <a:solidFill>
                <a:schemeClr val="bg1"/>
              </a:solidFill>
            </a:endParaRPr>
          </a:p>
          <a:p>
            <a:r>
              <a:rPr lang="en-US" sz="2000" dirty="0">
                <a:solidFill>
                  <a:schemeClr val="bg1"/>
                </a:solidFill>
              </a:rPr>
              <a:t>Requirements imposed on for-profit transportation services for hire by the public are typically as follows:</a:t>
            </a:r>
          </a:p>
          <a:p>
            <a:r>
              <a:rPr lang="en-US" sz="2000" dirty="0">
                <a:solidFill>
                  <a:schemeClr val="bg1"/>
                </a:solidFill>
              </a:rPr>
              <a:t> </a:t>
            </a:r>
          </a:p>
          <a:p>
            <a:r>
              <a:rPr lang="en-US" sz="2000" dirty="0">
                <a:solidFill>
                  <a:schemeClr val="bg1"/>
                </a:solidFill>
              </a:rPr>
              <a:t>►	For limousines and liveries, which provide advance reservation service to the public, there is typically no need for service-hour requirements as all the trips are prearranged to meet the customer’s needs. </a:t>
            </a:r>
          </a:p>
          <a:p>
            <a:endParaRPr lang="en-US" sz="2000" dirty="0" smtClean="0">
              <a:solidFill>
                <a:schemeClr val="bg1"/>
              </a:solidFill>
            </a:endParaRPr>
          </a:p>
          <a:p>
            <a:r>
              <a:rPr lang="en-US" sz="2000" dirty="0" smtClean="0">
                <a:solidFill>
                  <a:schemeClr val="bg1"/>
                </a:solidFill>
              </a:rPr>
              <a:t>►</a:t>
            </a:r>
            <a:r>
              <a:rPr lang="en-US" sz="2000" dirty="0">
                <a:solidFill>
                  <a:schemeClr val="bg1"/>
                </a:solidFill>
              </a:rPr>
              <a:t>	For taxicabs, which provide an immediate response to an electronic order for service or provide immediate service at a stand, there is typically a requirement in larger communities (whether explicitly required by regulation or understood in practice/implicitly enforced through penalties for trip refusals) that service be available 24-hours per day since the trips are not prearranged and the public needs access to immediate-response public transportation service for profit. </a:t>
            </a:r>
          </a:p>
          <a:p>
            <a:endParaRPr lang="en-US" sz="2000" dirty="0">
              <a:solidFill>
                <a:schemeClr val="bg1"/>
              </a:solidFill>
            </a:endParaRPr>
          </a:p>
        </p:txBody>
      </p:sp>
    </p:spTree>
    <p:extLst>
      <p:ext uri="{BB962C8B-B14F-4D97-AF65-F5344CB8AC3E}">
        <p14:creationId xmlns:p14="http://schemas.microsoft.com/office/powerpoint/2010/main" val="40497611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1363435" y="2569339"/>
            <a:ext cx="10131879" cy="707886"/>
          </a:xfrm>
          <a:prstGeom prst="rect">
            <a:avLst/>
          </a:prstGeom>
        </p:spPr>
        <p:txBody>
          <a:bodyPr wrap="square">
            <a:spAutoFit/>
          </a:bodyPr>
          <a:lstStyle/>
          <a:p>
            <a:r>
              <a:rPr lang="en-US" sz="2000" b="1" dirty="0">
                <a:solidFill>
                  <a:schemeClr val="bg1"/>
                </a:solidFill>
              </a:rPr>
              <a:t> </a:t>
            </a:r>
            <a:endParaRPr lang="en-US" sz="2000" dirty="0">
              <a:solidFill>
                <a:schemeClr val="bg1"/>
              </a:solidFill>
            </a:endParaRPr>
          </a:p>
          <a:p>
            <a:endParaRPr lang="en-US" sz="2000" dirty="0">
              <a:solidFill>
                <a:schemeClr val="bg1"/>
              </a:solidFill>
            </a:endParaRPr>
          </a:p>
        </p:txBody>
      </p:sp>
      <p:sp>
        <p:nvSpPr>
          <p:cNvPr id="2" name="Rectangle 1"/>
          <p:cNvSpPr/>
          <p:nvPr/>
        </p:nvSpPr>
        <p:spPr>
          <a:xfrm>
            <a:off x="571500" y="720740"/>
            <a:ext cx="10923814" cy="3170099"/>
          </a:xfrm>
          <a:prstGeom prst="rect">
            <a:avLst/>
          </a:prstGeom>
        </p:spPr>
        <p:txBody>
          <a:bodyPr wrap="square">
            <a:spAutoFit/>
          </a:bodyPr>
          <a:lstStyle/>
          <a:p>
            <a:r>
              <a:rPr lang="en-US" sz="2000" b="1" i="1" dirty="0">
                <a:solidFill>
                  <a:schemeClr val="bg1"/>
                </a:solidFill>
              </a:rPr>
              <a:t>Regulated Industry’s Position</a:t>
            </a:r>
            <a:r>
              <a:rPr lang="en-US" sz="2000" b="1" i="1" dirty="0" smtClean="0">
                <a:solidFill>
                  <a:schemeClr val="bg1"/>
                </a:solidFill>
              </a:rPr>
              <a:t>:</a:t>
            </a:r>
          </a:p>
          <a:p>
            <a:endParaRPr lang="en-US" sz="2000" dirty="0">
              <a:solidFill>
                <a:schemeClr val="bg1"/>
              </a:solidFill>
            </a:endParaRPr>
          </a:p>
          <a:p>
            <a:r>
              <a:rPr lang="en-US" sz="2000" dirty="0">
                <a:solidFill>
                  <a:schemeClr val="bg1"/>
                </a:solidFill>
              </a:rPr>
              <a:t>Most communities, for public safety and other reasons, want the public transportation service for-profit providers (taxicab/TNC and limousines) to ensure service is available 24-hours per day.  This responsibility and cost burden has focused on providers of immediate response to an electronic order for service providers (taxicabs).  The regulated industry supports this customer service requirement, but should a community deem this requirement to no longer be needed for any one immediate-response transportation provider (TNC), then all such providers (taxicab) should no longer be mandated to bear the cost of providing around-the-clock service. </a:t>
            </a:r>
          </a:p>
          <a:p>
            <a:endParaRPr lang="en-US" sz="2000" dirty="0">
              <a:solidFill>
                <a:schemeClr val="bg1"/>
              </a:solidFill>
            </a:endParaRPr>
          </a:p>
        </p:txBody>
      </p:sp>
    </p:spTree>
    <p:extLst>
      <p:ext uri="{BB962C8B-B14F-4D97-AF65-F5344CB8AC3E}">
        <p14:creationId xmlns:p14="http://schemas.microsoft.com/office/powerpoint/2010/main" val="42483491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1363435" y="2569339"/>
            <a:ext cx="10131879" cy="707886"/>
          </a:xfrm>
          <a:prstGeom prst="rect">
            <a:avLst/>
          </a:prstGeom>
        </p:spPr>
        <p:txBody>
          <a:bodyPr wrap="square">
            <a:spAutoFit/>
          </a:bodyPr>
          <a:lstStyle/>
          <a:p>
            <a:r>
              <a:rPr lang="en-US" sz="2000" b="1" dirty="0">
                <a:solidFill>
                  <a:schemeClr val="bg1"/>
                </a:solidFill>
              </a:rPr>
              <a:t> </a:t>
            </a:r>
            <a:endParaRPr lang="en-US" sz="2000" dirty="0">
              <a:solidFill>
                <a:schemeClr val="bg1"/>
              </a:solidFill>
            </a:endParaRPr>
          </a:p>
          <a:p>
            <a:endParaRPr lang="en-US" sz="2000" dirty="0">
              <a:solidFill>
                <a:schemeClr val="bg1"/>
              </a:solidFill>
            </a:endParaRPr>
          </a:p>
        </p:txBody>
      </p:sp>
      <p:sp>
        <p:nvSpPr>
          <p:cNvPr id="2" name="Rectangle 1"/>
          <p:cNvSpPr/>
          <p:nvPr/>
        </p:nvSpPr>
        <p:spPr>
          <a:xfrm>
            <a:off x="571500" y="181897"/>
            <a:ext cx="10923814" cy="4708981"/>
          </a:xfrm>
          <a:prstGeom prst="rect">
            <a:avLst/>
          </a:prstGeom>
        </p:spPr>
        <p:txBody>
          <a:bodyPr wrap="square">
            <a:spAutoFit/>
          </a:bodyPr>
          <a:lstStyle/>
          <a:p>
            <a:r>
              <a:rPr lang="en-US" sz="2000" b="1" dirty="0">
                <a:solidFill>
                  <a:schemeClr val="bg1"/>
                </a:solidFill>
              </a:rPr>
              <a:t>Service Area</a:t>
            </a:r>
            <a:r>
              <a:rPr lang="en-US" sz="2000" b="1" dirty="0" smtClean="0">
                <a:solidFill>
                  <a:schemeClr val="bg1"/>
                </a:solidFill>
              </a:rPr>
              <a:t>:</a:t>
            </a:r>
          </a:p>
          <a:p>
            <a:endParaRPr lang="en-US" sz="2000" dirty="0">
              <a:solidFill>
                <a:schemeClr val="bg1"/>
              </a:solidFill>
            </a:endParaRPr>
          </a:p>
          <a:p>
            <a:r>
              <a:rPr lang="en-US" sz="2000" dirty="0">
                <a:solidFill>
                  <a:schemeClr val="bg1"/>
                </a:solidFill>
              </a:rPr>
              <a:t>Requirements imposed on for-profit transportation services for hire by the public are typically as follows:</a:t>
            </a:r>
          </a:p>
          <a:p>
            <a:r>
              <a:rPr lang="en-US" sz="2000" dirty="0">
                <a:solidFill>
                  <a:schemeClr val="bg1"/>
                </a:solidFill>
              </a:rPr>
              <a:t> </a:t>
            </a:r>
          </a:p>
          <a:p>
            <a:r>
              <a:rPr lang="en-US" sz="2000" dirty="0">
                <a:solidFill>
                  <a:schemeClr val="bg1"/>
                </a:solidFill>
              </a:rPr>
              <a:t>►	For limousines and liveries, which provide advance reservation service to the public, there is typically no need for service-are requirements as all trips are prearranged to meet the customer’s needs</a:t>
            </a:r>
            <a:r>
              <a:rPr lang="en-US" sz="2000" dirty="0" smtClean="0">
                <a:solidFill>
                  <a:schemeClr val="bg1"/>
                </a:solidFill>
              </a:rPr>
              <a:t>.</a:t>
            </a:r>
          </a:p>
          <a:p>
            <a:endParaRPr lang="en-US" sz="2000" dirty="0">
              <a:solidFill>
                <a:schemeClr val="bg1"/>
              </a:solidFill>
            </a:endParaRPr>
          </a:p>
          <a:p>
            <a:r>
              <a:rPr lang="en-US" sz="2000" dirty="0">
                <a:solidFill>
                  <a:schemeClr val="bg1"/>
                </a:solidFill>
              </a:rPr>
              <a:t>►	For taxicabs, which provide an immediate response to an electronic order for service or provide immediate service at a stand, there is typically a requirement that service be available in all portions of the community, often with emphasis on areas outside the central business districts of cities and on lower socio-economic areas, to ensure community-wide services are provided by those earning a profit from providing transportation service to the public. </a:t>
            </a:r>
          </a:p>
          <a:p>
            <a:endParaRPr lang="en-US" sz="2000" dirty="0">
              <a:solidFill>
                <a:schemeClr val="bg1"/>
              </a:solidFill>
            </a:endParaRPr>
          </a:p>
        </p:txBody>
      </p:sp>
    </p:spTree>
    <p:extLst>
      <p:ext uri="{BB962C8B-B14F-4D97-AF65-F5344CB8AC3E}">
        <p14:creationId xmlns:p14="http://schemas.microsoft.com/office/powerpoint/2010/main" val="24697917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1363435" y="2569339"/>
            <a:ext cx="10131879" cy="707886"/>
          </a:xfrm>
          <a:prstGeom prst="rect">
            <a:avLst/>
          </a:prstGeom>
        </p:spPr>
        <p:txBody>
          <a:bodyPr wrap="square">
            <a:spAutoFit/>
          </a:bodyPr>
          <a:lstStyle/>
          <a:p>
            <a:r>
              <a:rPr lang="en-US" sz="2000" b="1" dirty="0">
                <a:solidFill>
                  <a:schemeClr val="bg1"/>
                </a:solidFill>
              </a:rPr>
              <a:t> </a:t>
            </a:r>
            <a:endParaRPr lang="en-US" sz="2000" dirty="0">
              <a:solidFill>
                <a:schemeClr val="bg1"/>
              </a:solidFill>
            </a:endParaRPr>
          </a:p>
          <a:p>
            <a:endParaRPr lang="en-US" sz="2000" dirty="0">
              <a:solidFill>
                <a:schemeClr val="bg1"/>
              </a:solidFill>
            </a:endParaRPr>
          </a:p>
        </p:txBody>
      </p:sp>
      <p:sp>
        <p:nvSpPr>
          <p:cNvPr id="2" name="Rectangle 1"/>
          <p:cNvSpPr/>
          <p:nvPr/>
        </p:nvSpPr>
        <p:spPr>
          <a:xfrm>
            <a:off x="571500" y="606440"/>
            <a:ext cx="10923814" cy="3477875"/>
          </a:xfrm>
          <a:prstGeom prst="rect">
            <a:avLst/>
          </a:prstGeom>
        </p:spPr>
        <p:txBody>
          <a:bodyPr wrap="square">
            <a:spAutoFit/>
          </a:bodyPr>
          <a:lstStyle/>
          <a:p>
            <a:r>
              <a:rPr lang="en-US" sz="2000" b="1" i="1" dirty="0">
                <a:solidFill>
                  <a:schemeClr val="bg1"/>
                </a:solidFill>
              </a:rPr>
              <a:t>Regulated Industry’s Position</a:t>
            </a:r>
            <a:r>
              <a:rPr lang="en-US" sz="2000" b="1" i="1" dirty="0" smtClean="0">
                <a:solidFill>
                  <a:schemeClr val="bg1"/>
                </a:solidFill>
              </a:rPr>
              <a:t>:</a:t>
            </a:r>
          </a:p>
          <a:p>
            <a:endParaRPr lang="en-US" sz="2000" dirty="0">
              <a:solidFill>
                <a:schemeClr val="bg1"/>
              </a:solidFill>
            </a:endParaRPr>
          </a:p>
          <a:p>
            <a:r>
              <a:rPr lang="en-US" sz="2000" dirty="0">
                <a:solidFill>
                  <a:schemeClr val="bg1"/>
                </a:solidFill>
              </a:rPr>
              <a:t>Most communities for public safety and other reasons want the public transportation service for-profit providers (taxicab/TNC and limousine) to ensure service is available in all portions of the community, including areas outside the central business district of cities and lower socio-economic areas.  This responsibility and cost burden has focused on providers of immediate response to an electronic order for service providers (taxicabs).  The Regulated Industry supports this customer service requirement, but should a community deem this requirement to no longer be needed for any one immediate-response transportation provider (TNC), then all such providers (taxicab) should no longer be mandated to bear the cost of providing service to unprofitable areas in the community.  </a:t>
            </a:r>
          </a:p>
          <a:p>
            <a:endParaRPr lang="en-US" sz="2000" dirty="0">
              <a:solidFill>
                <a:schemeClr val="bg1"/>
              </a:solidFill>
            </a:endParaRPr>
          </a:p>
        </p:txBody>
      </p:sp>
    </p:spTree>
    <p:extLst>
      <p:ext uri="{BB962C8B-B14F-4D97-AF65-F5344CB8AC3E}">
        <p14:creationId xmlns:p14="http://schemas.microsoft.com/office/powerpoint/2010/main" val="6841836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1363435" y="2569339"/>
            <a:ext cx="10131879" cy="707886"/>
          </a:xfrm>
          <a:prstGeom prst="rect">
            <a:avLst/>
          </a:prstGeom>
        </p:spPr>
        <p:txBody>
          <a:bodyPr wrap="square">
            <a:spAutoFit/>
          </a:bodyPr>
          <a:lstStyle/>
          <a:p>
            <a:r>
              <a:rPr lang="en-US" sz="2000" b="1" dirty="0">
                <a:solidFill>
                  <a:schemeClr val="bg1"/>
                </a:solidFill>
              </a:rPr>
              <a:t> </a:t>
            </a:r>
            <a:endParaRPr lang="en-US" sz="2000" dirty="0">
              <a:solidFill>
                <a:schemeClr val="bg1"/>
              </a:solidFill>
            </a:endParaRPr>
          </a:p>
          <a:p>
            <a:endParaRPr lang="en-US" sz="2000" dirty="0">
              <a:solidFill>
                <a:schemeClr val="bg1"/>
              </a:solidFill>
            </a:endParaRPr>
          </a:p>
        </p:txBody>
      </p:sp>
      <p:sp>
        <p:nvSpPr>
          <p:cNvPr id="2" name="Rectangle 1"/>
          <p:cNvSpPr/>
          <p:nvPr/>
        </p:nvSpPr>
        <p:spPr>
          <a:xfrm>
            <a:off x="571500" y="892189"/>
            <a:ext cx="10923814" cy="1631216"/>
          </a:xfrm>
          <a:prstGeom prst="rect">
            <a:avLst/>
          </a:prstGeom>
        </p:spPr>
        <p:txBody>
          <a:bodyPr wrap="square">
            <a:spAutoFit/>
          </a:bodyPr>
          <a:lstStyle/>
          <a:p>
            <a:r>
              <a:rPr lang="en-US" sz="2000" b="1" dirty="0">
                <a:solidFill>
                  <a:schemeClr val="bg1"/>
                </a:solidFill>
              </a:rPr>
              <a:t>OVERALL PUBLIC </a:t>
            </a:r>
            <a:r>
              <a:rPr lang="en-US" sz="2000" b="1" dirty="0" smtClean="0">
                <a:solidFill>
                  <a:schemeClr val="bg1"/>
                </a:solidFill>
              </a:rPr>
              <a:t>INTEREST</a:t>
            </a:r>
          </a:p>
          <a:p>
            <a:endParaRPr lang="en-US" sz="2000" dirty="0">
              <a:solidFill>
                <a:schemeClr val="bg1"/>
              </a:solidFill>
            </a:endParaRPr>
          </a:p>
          <a:p>
            <a:r>
              <a:rPr lang="en-US" sz="2000" b="1" dirty="0">
                <a:solidFill>
                  <a:schemeClr val="bg1"/>
                </a:solidFill>
              </a:rPr>
              <a:t>	►	</a:t>
            </a:r>
            <a:r>
              <a:rPr lang="en-US" sz="2000" dirty="0">
                <a:solidFill>
                  <a:schemeClr val="bg1"/>
                </a:solidFill>
              </a:rPr>
              <a:t>Limiting Vehicles</a:t>
            </a:r>
          </a:p>
          <a:p>
            <a:r>
              <a:rPr lang="en-US" sz="2000" dirty="0">
                <a:solidFill>
                  <a:schemeClr val="bg1"/>
                </a:solidFill>
              </a:rPr>
              <a:t>	►	Licensing and Inspection Fees and Taxes</a:t>
            </a:r>
          </a:p>
          <a:p>
            <a:endParaRPr lang="en-US" sz="2000" dirty="0">
              <a:solidFill>
                <a:schemeClr val="bg1"/>
              </a:solidFill>
            </a:endParaRPr>
          </a:p>
        </p:txBody>
      </p:sp>
    </p:spTree>
    <p:extLst>
      <p:ext uri="{BB962C8B-B14F-4D97-AF65-F5344CB8AC3E}">
        <p14:creationId xmlns:p14="http://schemas.microsoft.com/office/powerpoint/2010/main" val="42384866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1363435" y="2569339"/>
            <a:ext cx="10131879" cy="707886"/>
          </a:xfrm>
          <a:prstGeom prst="rect">
            <a:avLst/>
          </a:prstGeom>
        </p:spPr>
        <p:txBody>
          <a:bodyPr wrap="square">
            <a:spAutoFit/>
          </a:bodyPr>
          <a:lstStyle/>
          <a:p>
            <a:r>
              <a:rPr lang="en-US" sz="2000" b="1" dirty="0">
                <a:solidFill>
                  <a:schemeClr val="bg1"/>
                </a:solidFill>
              </a:rPr>
              <a:t> </a:t>
            </a:r>
            <a:endParaRPr lang="en-US" sz="2000" dirty="0">
              <a:solidFill>
                <a:schemeClr val="bg1"/>
              </a:solidFill>
            </a:endParaRPr>
          </a:p>
          <a:p>
            <a:endParaRPr lang="en-US" sz="2000" dirty="0">
              <a:solidFill>
                <a:schemeClr val="bg1"/>
              </a:solidFill>
            </a:endParaRPr>
          </a:p>
        </p:txBody>
      </p:sp>
      <p:sp>
        <p:nvSpPr>
          <p:cNvPr id="2" name="Rectangle 1"/>
          <p:cNvSpPr/>
          <p:nvPr/>
        </p:nvSpPr>
        <p:spPr>
          <a:xfrm>
            <a:off x="571500" y="181897"/>
            <a:ext cx="10923814" cy="5016758"/>
          </a:xfrm>
          <a:prstGeom prst="rect">
            <a:avLst/>
          </a:prstGeom>
        </p:spPr>
        <p:txBody>
          <a:bodyPr wrap="square">
            <a:spAutoFit/>
          </a:bodyPr>
          <a:lstStyle/>
          <a:p>
            <a:r>
              <a:rPr lang="en-US" sz="2000" b="1" dirty="0">
                <a:solidFill>
                  <a:schemeClr val="bg1"/>
                </a:solidFill>
              </a:rPr>
              <a:t>Limiting Vehicles (Licensing Caps</a:t>
            </a:r>
            <a:r>
              <a:rPr lang="en-US" sz="2000" b="1" dirty="0" smtClean="0">
                <a:solidFill>
                  <a:schemeClr val="bg1"/>
                </a:solidFill>
              </a:rPr>
              <a:t>):</a:t>
            </a:r>
          </a:p>
          <a:p>
            <a:endParaRPr lang="en-US" sz="2000" dirty="0">
              <a:solidFill>
                <a:schemeClr val="bg1"/>
              </a:solidFill>
            </a:endParaRPr>
          </a:p>
          <a:p>
            <a:r>
              <a:rPr lang="en-US" sz="2000" dirty="0">
                <a:solidFill>
                  <a:schemeClr val="bg1"/>
                </a:solidFill>
              </a:rPr>
              <a:t>Limiting the number of vehicles that provide for-profit transportation services for hire to the public has typically been imposed as follows:</a:t>
            </a:r>
          </a:p>
          <a:p>
            <a:r>
              <a:rPr lang="en-US" sz="2000" dirty="0">
                <a:solidFill>
                  <a:schemeClr val="bg1"/>
                </a:solidFill>
              </a:rPr>
              <a:t> </a:t>
            </a:r>
          </a:p>
          <a:p>
            <a:r>
              <a:rPr lang="en-US" sz="2000" dirty="0">
                <a:solidFill>
                  <a:schemeClr val="bg1"/>
                </a:solidFill>
              </a:rPr>
              <a:t>►	The number of limousines and liveries – vehicles available for advance reservation – is often not limited as the luxury nature of the vehicles and the advance reservation requirement has served to limit vehicles from clogging streets and parking spaces in urban areas</a:t>
            </a:r>
            <a:r>
              <a:rPr lang="en-US" sz="2000" dirty="0" smtClean="0">
                <a:solidFill>
                  <a:schemeClr val="bg1"/>
                </a:solidFill>
              </a:rPr>
              <a:t>.</a:t>
            </a:r>
          </a:p>
          <a:p>
            <a:endParaRPr lang="en-US" sz="2000" dirty="0">
              <a:solidFill>
                <a:schemeClr val="bg1"/>
              </a:solidFill>
            </a:endParaRPr>
          </a:p>
          <a:p>
            <a:r>
              <a:rPr lang="en-US" sz="2000" dirty="0">
                <a:solidFill>
                  <a:schemeClr val="bg1"/>
                </a:solidFill>
              </a:rPr>
              <a:t>►	For taxicabs, the number of vehicles are limited on what is referred to as a need-and-necessity basis through public hearings as taxi service is ordered for an immediate response, and the lack of vehicle limits for immediate response to an order for service has led to well-documented cases of excessive numbers of vehicles having negative environmental consequences, such an increased pollution, and clogging streets and parking spaces, as well as causing a decrease in driver earnings in urban areas because the limited demand is disproportionate to the oversupply.  </a:t>
            </a:r>
          </a:p>
          <a:p>
            <a:endParaRPr lang="en-US" sz="2000" dirty="0">
              <a:solidFill>
                <a:schemeClr val="bg1"/>
              </a:solidFill>
            </a:endParaRPr>
          </a:p>
        </p:txBody>
      </p:sp>
    </p:spTree>
    <p:extLst>
      <p:ext uri="{BB962C8B-B14F-4D97-AF65-F5344CB8AC3E}">
        <p14:creationId xmlns:p14="http://schemas.microsoft.com/office/powerpoint/2010/main" val="1795497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8630" y="788670"/>
            <a:ext cx="11349990" cy="5772150"/>
          </a:xfrm>
        </p:spPr>
        <p:txBody>
          <a:bodyPr>
            <a:normAutofit/>
          </a:bodyPr>
          <a:lstStyle/>
          <a:p>
            <a:pPr algn="l"/>
            <a:r>
              <a:rPr lang="en-US" sz="1400" dirty="0" smtClean="0">
                <a:solidFill>
                  <a:schemeClr val="bg1"/>
                </a:solidFill>
              </a:rPr>
              <a:t>			</a:t>
            </a:r>
            <a:endParaRPr lang="en-US" sz="1400" dirty="0">
              <a:solidFill>
                <a:schemeClr val="bg1"/>
              </a:solidFill>
            </a:endParaRPr>
          </a:p>
          <a:p>
            <a:pPr algn="l"/>
            <a:r>
              <a:rPr lang="en-US" b="1" dirty="0" smtClean="0">
                <a:solidFill>
                  <a:schemeClr val="bg1"/>
                </a:solidFill>
              </a:rPr>
              <a:t>The </a:t>
            </a:r>
            <a:r>
              <a:rPr lang="en-US" b="1" dirty="0">
                <a:solidFill>
                  <a:schemeClr val="bg1"/>
                </a:solidFill>
              </a:rPr>
              <a:t>use of apps by TNCs does not put them in a class by themselves; thousands of licensed taxicab companies across the world use them as well</a:t>
            </a:r>
            <a:r>
              <a:rPr lang="en-US" sz="2000" b="1" dirty="0">
                <a:solidFill>
                  <a:schemeClr val="bg1"/>
                </a:solidFill>
              </a:rPr>
              <a:t>.</a:t>
            </a:r>
            <a:endParaRPr lang="en-US" sz="2000" dirty="0">
              <a:solidFill>
                <a:schemeClr val="bg1"/>
              </a:solidFill>
            </a:endParaRPr>
          </a:p>
          <a:p>
            <a:pPr algn="l"/>
            <a:r>
              <a:rPr lang="en-US" sz="2000" dirty="0">
                <a:solidFill>
                  <a:schemeClr val="bg1"/>
                </a:solidFill>
              </a:rPr>
              <a:t> </a:t>
            </a:r>
          </a:p>
          <a:p>
            <a:pPr algn="l"/>
            <a:r>
              <a:rPr lang="en-US" sz="2000" dirty="0">
                <a:solidFill>
                  <a:schemeClr val="bg1"/>
                </a:solidFill>
              </a:rPr>
              <a:t>As taxicab companies, TNCs should meet public safety and licensing standards already in place for taxicabs.  However, if elected officials establish a looser set of standards for TNCs, then licensed taxicab companies should be allowed to follow these new looser rules in order to fairly compete. </a:t>
            </a:r>
          </a:p>
          <a:p>
            <a:pPr algn="l"/>
            <a:r>
              <a:rPr lang="en-US" sz="2000" dirty="0">
                <a:solidFill>
                  <a:schemeClr val="bg1"/>
                </a:solidFill>
              </a:rPr>
              <a:t> </a:t>
            </a:r>
          </a:p>
          <a:p>
            <a:pPr algn="l"/>
            <a:r>
              <a:rPr lang="en-US" sz="2000" dirty="0">
                <a:solidFill>
                  <a:schemeClr val="bg1"/>
                </a:solidFill>
              </a:rPr>
              <a:t>The licensed industry is not all against innovation.  In fact, most successful companies love innovation, and they love this technology.  That’s why taxicab companies use their own apps and the Taxicab, Limousine &amp; Paratransit Association (TLPA) recently joined in establishing the Global Taxi Network.  </a:t>
            </a:r>
            <a:r>
              <a:rPr lang="en-US" sz="2000" b="1" dirty="0">
                <a:solidFill>
                  <a:schemeClr val="bg1"/>
                </a:solidFill>
              </a:rPr>
              <a:t>What the regulated industry objects to is allowing TNCs to avoid vital standards of public safety, costs, service, and insurance protections. </a:t>
            </a:r>
            <a:endParaRPr lang="en-US" sz="2000" dirty="0">
              <a:solidFill>
                <a:schemeClr val="bg1"/>
              </a:solidFill>
            </a:endParaRPr>
          </a:p>
          <a:p>
            <a:pPr algn="l"/>
            <a:endParaRPr lang="en-US" sz="2000" dirty="0">
              <a:solidFill>
                <a:schemeClr val="bg1"/>
              </a:solidFill>
            </a:endParaRPr>
          </a:p>
          <a:p>
            <a:pPr lvl="0" algn="l"/>
            <a:r>
              <a:rPr lang="en-US" sz="1400" dirty="0" smtClean="0">
                <a:solidFill>
                  <a:schemeClr val="bg1"/>
                </a:solidFill>
              </a:rPr>
              <a:t> </a:t>
            </a:r>
          </a:p>
        </p:txBody>
      </p:sp>
    </p:spTree>
    <p:extLst>
      <p:ext uri="{BB962C8B-B14F-4D97-AF65-F5344CB8AC3E}">
        <p14:creationId xmlns:p14="http://schemas.microsoft.com/office/powerpoint/2010/main" val="31544652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1363435" y="2569339"/>
            <a:ext cx="10131879" cy="707886"/>
          </a:xfrm>
          <a:prstGeom prst="rect">
            <a:avLst/>
          </a:prstGeom>
        </p:spPr>
        <p:txBody>
          <a:bodyPr wrap="square">
            <a:spAutoFit/>
          </a:bodyPr>
          <a:lstStyle/>
          <a:p>
            <a:r>
              <a:rPr lang="en-US" sz="2000" b="1" dirty="0">
                <a:solidFill>
                  <a:schemeClr val="bg1"/>
                </a:solidFill>
              </a:rPr>
              <a:t> </a:t>
            </a:r>
            <a:endParaRPr lang="en-US" sz="2000" dirty="0">
              <a:solidFill>
                <a:schemeClr val="bg1"/>
              </a:solidFill>
            </a:endParaRPr>
          </a:p>
          <a:p>
            <a:endParaRPr lang="en-US" sz="2000" dirty="0">
              <a:solidFill>
                <a:schemeClr val="bg1"/>
              </a:solidFill>
            </a:endParaRPr>
          </a:p>
        </p:txBody>
      </p:sp>
      <p:sp>
        <p:nvSpPr>
          <p:cNvPr id="2" name="Rectangle 1"/>
          <p:cNvSpPr/>
          <p:nvPr/>
        </p:nvSpPr>
        <p:spPr>
          <a:xfrm>
            <a:off x="571500" y="984289"/>
            <a:ext cx="10923814" cy="3170099"/>
          </a:xfrm>
          <a:prstGeom prst="rect">
            <a:avLst/>
          </a:prstGeom>
        </p:spPr>
        <p:txBody>
          <a:bodyPr wrap="square">
            <a:spAutoFit/>
          </a:bodyPr>
          <a:lstStyle/>
          <a:p>
            <a:r>
              <a:rPr lang="en-US" sz="2000" b="1" i="1" dirty="0">
                <a:solidFill>
                  <a:schemeClr val="bg1"/>
                </a:solidFill>
              </a:rPr>
              <a:t>Regulated Industry’s Position</a:t>
            </a:r>
            <a:r>
              <a:rPr lang="en-US" sz="2000" b="1" i="1" dirty="0" smtClean="0">
                <a:solidFill>
                  <a:schemeClr val="bg1"/>
                </a:solidFill>
              </a:rPr>
              <a:t>:</a:t>
            </a:r>
          </a:p>
          <a:p>
            <a:endParaRPr lang="en-US" sz="2000" dirty="0">
              <a:solidFill>
                <a:schemeClr val="bg1"/>
              </a:solidFill>
            </a:endParaRPr>
          </a:p>
          <a:p>
            <a:r>
              <a:rPr lang="en-US" sz="2000" dirty="0">
                <a:solidFill>
                  <a:schemeClr val="bg1"/>
                </a:solidFill>
              </a:rPr>
              <a:t>The current process of using public hearings to determine the number of vehicles used to provide immediate-response public transportation service for profit (taxicab/TNC) to help manage traffic congestion, air pollution, and driver earnings is flexible when properly administered, but should a community decide that these public safety features should be amended for any one provider group of immediate response for profit transportation service providers (TNC), then all other immediate-response provider groups (taxicabs) should be given equal access to putting on a limited or unlimited number of vehicles in that community.</a:t>
            </a:r>
          </a:p>
          <a:p>
            <a:endParaRPr lang="en-US" sz="2000" dirty="0">
              <a:solidFill>
                <a:schemeClr val="bg1"/>
              </a:solidFill>
            </a:endParaRPr>
          </a:p>
        </p:txBody>
      </p:sp>
    </p:spTree>
    <p:extLst>
      <p:ext uri="{BB962C8B-B14F-4D97-AF65-F5344CB8AC3E}">
        <p14:creationId xmlns:p14="http://schemas.microsoft.com/office/powerpoint/2010/main" val="4194244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1363435" y="2569339"/>
            <a:ext cx="10131879" cy="707886"/>
          </a:xfrm>
          <a:prstGeom prst="rect">
            <a:avLst/>
          </a:prstGeom>
        </p:spPr>
        <p:txBody>
          <a:bodyPr wrap="square">
            <a:spAutoFit/>
          </a:bodyPr>
          <a:lstStyle/>
          <a:p>
            <a:r>
              <a:rPr lang="en-US" sz="2000" b="1" dirty="0">
                <a:solidFill>
                  <a:schemeClr val="bg1"/>
                </a:solidFill>
              </a:rPr>
              <a:t> </a:t>
            </a:r>
            <a:endParaRPr lang="en-US" sz="2000" dirty="0">
              <a:solidFill>
                <a:schemeClr val="bg1"/>
              </a:solidFill>
            </a:endParaRPr>
          </a:p>
          <a:p>
            <a:endParaRPr lang="en-US" sz="2000" dirty="0">
              <a:solidFill>
                <a:schemeClr val="bg1"/>
              </a:solidFill>
            </a:endParaRPr>
          </a:p>
        </p:txBody>
      </p:sp>
      <p:sp>
        <p:nvSpPr>
          <p:cNvPr id="2" name="Rectangle 1"/>
          <p:cNvSpPr/>
          <p:nvPr/>
        </p:nvSpPr>
        <p:spPr>
          <a:xfrm>
            <a:off x="571500" y="984289"/>
            <a:ext cx="10923814" cy="3170099"/>
          </a:xfrm>
          <a:prstGeom prst="rect">
            <a:avLst/>
          </a:prstGeom>
        </p:spPr>
        <p:txBody>
          <a:bodyPr wrap="square">
            <a:spAutoFit/>
          </a:bodyPr>
          <a:lstStyle/>
          <a:p>
            <a:r>
              <a:rPr lang="en-US" sz="2000" b="1" dirty="0">
                <a:solidFill>
                  <a:schemeClr val="bg1"/>
                </a:solidFill>
              </a:rPr>
              <a:t>Licensing and Inspection Fees and Taxes</a:t>
            </a:r>
            <a:r>
              <a:rPr lang="en-US" sz="2000" b="1" dirty="0" smtClean="0">
                <a:solidFill>
                  <a:schemeClr val="bg1"/>
                </a:solidFill>
              </a:rPr>
              <a:t>:</a:t>
            </a:r>
          </a:p>
          <a:p>
            <a:endParaRPr lang="en-US" sz="2000" dirty="0">
              <a:solidFill>
                <a:schemeClr val="bg1"/>
              </a:solidFill>
            </a:endParaRPr>
          </a:p>
          <a:p>
            <a:r>
              <a:rPr lang="en-US" sz="2000" dirty="0">
                <a:solidFill>
                  <a:schemeClr val="bg1"/>
                </a:solidFill>
              </a:rPr>
              <a:t>Requirements imposed on for-profit transportation services for hire by the public are typically as follows:</a:t>
            </a:r>
          </a:p>
          <a:p>
            <a:r>
              <a:rPr lang="en-US" sz="2000" dirty="0">
                <a:solidFill>
                  <a:schemeClr val="bg1"/>
                </a:solidFill>
              </a:rPr>
              <a:t> </a:t>
            </a:r>
          </a:p>
          <a:p>
            <a:r>
              <a:rPr lang="en-US" sz="2000" dirty="0">
                <a:solidFill>
                  <a:schemeClr val="bg1"/>
                </a:solidFill>
              </a:rPr>
              <a:t>►	</a:t>
            </a:r>
            <a:r>
              <a:rPr lang="en-US" sz="2000" b="1" dirty="0">
                <a:solidFill>
                  <a:schemeClr val="bg1"/>
                </a:solidFill>
              </a:rPr>
              <a:t>Pay fees that cover the costs</a:t>
            </a:r>
            <a:r>
              <a:rPr lang="en-US" sz="2000" dirty="0">
                <a:solidFill>
                  <a:schemeClr val="bg1"/>
                </a:solidFill>
              </a:rPr>
              <a:t> incurred by the public sector in carrying out the registration/licensing process, inspections, and background checks that enhance public safety. </a:t>
            </a:r>
            <a:endParaRPr lang="en-US" sz="2000" dirty="0" smtClean="0">
              <a:solidFill>
                <a:schemeClr val="bg1"/>
              </a:solidFill>
            </a:endParaRPr>
          </a:p>
          <a:p>
            <a:endParaRPr lang="en-US" sz="2000" dirty="0">
              <a:solidFill>
                <a:schemeClr val="bg1"/>
              </a:solidFill>
            </a:endParaRPr>
          </a:p>
          <a:p>
            <a:r>
              <a:rPr lang="en-US" sz="2000" dirty="0">
                <a:solidFill>
                  <a:schemeClr val="bg1"/>
                </a:solidFill>
              </a:rPr>
              <a:t>►	</a:t>
            </a:r>
            <a:r>
              <a:rPr lang="en-US" sz="2000" b="1" dirty="0">
                <a:solidFill>
                  <a:schemeClr val="bg1"/>
                </a:solidFill>
              </a:rPr>
              <a:t>Pay taxes</a:t>
            </a:r>
            <a:r>
              <a:rPr lang="en-US" sz="2000" dirty="0">
                <a:solidFill>
                  <a:schemeClr val="bg1"/>
                </a:solidFill>
              </a:rPr>
              <a:t> that are appropriate for public transportation services conducted for profit. </a:t>
            </a:r>
          </a:p>
          <a:p>
            <a:endParaRPr lang="en-US" sz="2000" dirty="0">
              <a:solidFill>
                <a:schemeClr val="bg1"/>
              </a:solidFill>
            </a:endParaRPr>
          </a:p>
        </p:txBody>
      </p:sp>
    </p:spTree>
    <p:extLst>
      <p:ext uri="{BB962C8B-B14F-4D97-AF65-F5344CB8AC3E}">
        <p14:creationId xmlns:p14="http://schemas.microsoft.com/office/powerpoint/2010/main" val="8742796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1363435" y="2569339"/>
            <a:ext cx="10131879" cy="707886"/>
          </a:xfrm>
          <a:prstGeom prst="rect">
            <a:avLst/>
          </a:prstGeom>
        </p:spPr>
        <p:txBody>
          <a:bodyPr wrap="square">
            <a:spAutoFit/>
          </a:bodyPr>
          <a:lstStyle/>
          <a:p>
            <a:r>
              <a:rPr lang="en-US" sz="2000" b="1" dirty="0">
                <a:solidFill>
                  <a:schemeClr val="bg1"/>
                </a:solidFill>
              </a:rPr>
              <a:t> </a:t>
            </a:r>
            <a:endParaRPr lang="en-US" sz="2000" dirty="0">
              <a:solidFill>
                <a:schemeClr val="bg1"/>
              </a:solidFill>
            </a:endParaRPr>
          </a:p>
          <a:p>
            <a:endParaRPr lang="en-US" sz="2000" dirty="0">
              <a:solidFill>
                <a:schemeClr val="bg1"/>
              </a:solidFill>
            </a:endParaRPr>
          </a:p>
        </p:txBody>
      </p:sp>
      <p:sp>
        <p:nvSpPr>
          <p:cNvPr id="2" name="Rectangle 1"/>
          <p:cNvSpPr/>
          <p:nvPr/>
        </p:nvSpPr>
        <p:spPr>
          <a:xfrm>
            <a:off x="571500" y="984289"/>
            <a:ext cx="10923814" cy="1938992"/>
          </a:xfrm>
          <a:prstGeom prst="rect">
            <a:avLst/>
          </a:prstGeom>
        </p:spPr>
        <p:txBody>
          <a:bodyPr wrap="square">
            <a:spAutoFit/>
          </a:bodyPr>
          <a:lstStyle/>
          <a:p>
            <a:r>
              <a:rPr lang="en-US" sz="2000" b="1" i="1" dirty="0">
                <a:solidFill>
                  <a:schemeClr val="bg1"/>
                </a:solidFill>
              </a:rPr>
              <a:t>Regulated Industry’s Position</a:t>
            </a:r>
            <a:r>
              <a:rPr lang="en-US" sz="2000" b="1" i="1" dirty="0" smtClean="0">
                <a:solidFill>
                  <a:schemeClr val="bg1"/>
                </a:solidFill>
              </a:rPr>
              <a:t>:</a:t>
            </a:r>
          </a:p>
          <a:p>
            <a:endParaRPr lang="en-US" sz="2000" dirty="0">
              <a:solidFill>
                <a:schemeClr val="bg1"/>
              </a:solidFill>
            </a:endParaRPr>
          </a:p>
          <a:p>
            <a:r>
              <a:rPr lang="en-US" sz="2000" dirty="0">
                <a:solidFill>
                  <a:schemeClr val="bg1"/>
                </a:solidFill>
              </a:rPr>
              <a:t>Fees and taxes should be relatively equal for all providers of transportation services for profit (taxicab/TNC and limousine) so as not to favor any one type of for-profit public transportation service provider over any other for-profit transportation service provider. </a:t>
            </a:r>
          </a:p>
          <a:p>
            <a:endParaRPr lang="en-US" sz="2000" dirty="0">
              <a:solidFill>
                <a:schemeClr val="bg1"/>
              </a:solidFill>
            </a:endParaRPr>
          </a:p>
        </p:txBody>
      </p:sp>
    </p:spTree>
    <p:extLst>
      <p:ext uri="{BB962C8B-B14F-4D97-AF65-F5344CB8AC3E}">
        <p14:creationId xmlns:p14="http://schemas.microsoft.com/office/powerpoint/2010/main" val="12780040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1363435" y="2569339"/>
            <a:ext cx="10131879" cy="707886"/>
          </a:xfrm>
          <a:prstGeom prst="rect">
            <a:avLst/>
          </a:prstGeom>
        </p:spPr>
        <p:txBody>
          <a:bodyPr wrap="square">
            <a:spAutoFit/>
          </a:bodyPr>
          <a:lstStyle/>
          <a:p>
            <a:r>
              <a:rPr lang="en-US" sz="2000" b="1" dirty="0">
                <a:solidFill>
                  <a:schemeClr val="bg1"/>
                </a:solidFill>
              </a:rPr>
              <a:t> </a:t>
            </a:r>
            <a:endParaRPr lang="en-US" sz="2000" dirty="0">
              <a:solidFill>
                <a:schemeClr val="bg1"/>
              </a:solidFill>
            </a:endParaRPr>
          </a:p>
          <a:p>
            <a:endParaRPr lang="en-US" sz="2000" dirty="0">
              <a:solidFill>
                <a:schemeClr val="bg1"/>
              </a:solidFill>
            </a:endParaRPr>
          </a:p>
        </p:txBody>
      </p:sp>
      <p:sp>
        <p:nvSpPr>
          <p:cNvPr id="2" name="Rectangle 1"/>
          <p:cNvSpPr/>
          <p:nvPr/>
        </p:nvSpPr>
        <p:spPr>
          <a:xfrm>
            <a:off x="571500" y="984289"/>
            <a:ext cx="10923814" cy="1938992"/>
          </a:xfrm>
          <a:prstGeom prst="rect">
            <a:avLst/>
          </a:prstGeom>
        </p:spPr>
        <p:txBody>
          <a:bodyPr wrap="square">
            <a:spAutoFit/>
          </a:bodyPr>
          <a:lstStyle/>
          <a:p>
            <a:r>
              <a:rPr lang="en-US" sz="2000" b="1" dirty="0">
                <a:solidFill>
                  <a:schemeClr val="bg1"/>
                </a:solidFill>
              </a:rPr>
              <a:t>MORE INFORMATION</a:t>
            </a:r>
            <a:endParaRPr lang="en-US" sz="2000" dirty="0">
              <a:solidFill>
                <a:schemeClr val="bg1"/>
              </a:solidFill>
            </a:endParaRPr>
          </a:p>
          <a:p>
            <a:r>
              <a:rPr lang="en-US" sz="2000" b="1" dirty="0">
                <a:solidFill>
                  <a:schemeClr val="bg1"/>
                </a:solidFill>
              </a:rPr>
              <a:t> </a:t>
            </a:r>
            <a:endParaRPr lang="en-US" sz="2000" dirty="0">
              <a:solidFill>
                <a:schemeClr val="bg1"/>
              </a:solidFill>
            </a:endParaRPr>
          </a:p>
          <a:p>
            <a:r>
              <a:rPr lang="en-US" sz="2000" b="1" dirty="0">
                <a:solidFill>
                  <a:schemeClr val="bg1"/>
                </a:solidFill>
              </a:rPr>
              <a:t>TNC public safety and licensing concerns</a:t>
            </a:r>
            <a:r>
              <a:rPr lang="en-US" sz="2000" dirty="0">
                <a:solidFill>
                  <a:schemeClr val="bg1"/>
                </a:solidFill>
              </a:rPr>
              <a:t> are addressed by the </a:t>
            </a:r>
            <a:r>
              <a:rPr lang="en-US" sz="2000" b="1" dirty="0">
                <a:solidFill>
                  <a:schemeClr val="bg1"/>
                </a:solidFill>
              </a:rPr>
              <a:t>Who’s Driving You</a:t>
            </a:r>
            <a:r>
              <a:rPr lang="en-US" sz="2000" dirty="0">
                <a:solidFill>
                  <a:schemeClr val="bg1"/>
                </a:solidFill>
              </a:rPr>
              <a:t> initiative on Facebook (</a:t>
            </a:r>
            <a:r>
              <a:rPr lang="en-US" sz="2000" u="sng" dirty="0">
                <a:solidFill>
                  <a:schemeClr val="bg1"/>
                </a:solidFill>
                <a:hlinkClick r:id="rId2"/>
              </a:rPr>
              <a:t>http://www.facebook.com/whosdrivingyou</a:t>
            </a:r>
            <a:r>
              <a:rPr lang="en-US" sz="2000" dirty="0">
                <a:solidFill>
                  <a:schemeClr val="bg1"/>
                </a:solidFill>
              </a:rPr>
              <a:t>), Twitter at @</a:t>
            </a:r>
            <a:r>
              <a:rPr lang="en-US" sz="2000" dirty="0" err="1">
                <a:solidFill>
                  <a:schemeClr val="bg1"/>
                </a:solidFill>
              </a:rPr>
              <a:t>WhosDrivingYou</a:t>
            </a:r>
            <a:r>
              <a:rPr lang="en-US" sz="2000" dirty="0">
                <a:solidFill>
                  <a:schemeClr val="bg1"/>
                </a:solidFill>
              </a:rPr>
              <a:t> (</a:t>
            </a:r>
            <a:r>
              <a:rPr lang="en-US" sz="2000" u="sng" dirty="0">
                <a:solidFill>
                  <a:schemeClr val="bg1"/>
                </a:solidFill>
                <a:hlinkClick r:id="rId3"/>
              </a:rPr>
              <a:t>http://twitter.com/WhosDrivingYou</a:t>
            </a:r>
            <a:r>
              <a:rPr lang="en-US" sz="2000" dirty="0">
                <a:solidFill>
                  <a:schemeClr val="bg1"/>
                </a:solidFill>
              </a:rPr>
              <a:t>), and its website (</a:t>
            </a:r>
            <a:r>
              <a:rPr lang="en-US" sz="2000" u="sng" dirty="0">
                <a:solidFill>
                  <a:schemeClr val="bg1"/>
                </a:solidFill>
                <a:hlinkClick r:id="rId4"/>
              </a:rPr>
              <a:t>http://www.whosdrivingyou.org</a:t>
            </a:r>
            <a:r>
              <a:rPr lang="en-US" sz="2000" dirty="0">
                <a:solidFill>
                  <a:schemeClr val="bg1"/>
                </a:solidFill>
              </a:rPr>
              <a:t>).   </a:t>
            </a:r>
          </a:p>
          <a:p>
            <a:endParaRPr lang="en-US" sz="2000" dirty="0">
              <a:solidFill>
                <a:schemeClr val="bg1"/>
              </a:solidFill>
            </a:endParaRPr>
          </a:p>
        </p:txBody>
      </p:sp>
    </p:spTree>
    <p:extLst>
      <p:ext uri="{BB962C8B-B14F-4D97-AF65-F5344CB8AC3E}">
        <p14:creationId xmlns:p14="http://schemas.microsoft.com/office/powerpoint/2010/main" val="1395909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002427" y="74069"/>
            <a:ext cx="9144000" cy="481103"/>
          </a:xfrm>
        </p:spPr>
        <p:txBody>
          <a:bodyPr>
            <a:noAutofit/>
          </a:bodyPr>
          <a:lstStyle/>
          <a:p>
            <a:r>
              <a:rPr lang="en-US" sz="2400" dirty="0">
                <a:solidFill>
                  <a:schemeClr val="bg1"/>
                </a:solidFill>
              </a:rPr>
              <a:t/>
            </a:r>
            <a:br>
              <a:rPr lang="en-US" sz="2400" dirty="0">
                <a:solidFill>
                  <a:schemeClr val="bg1"/>
                </a:solidFill>
              </a:rPr>
            </a:br>
            <a:r>
              <a:rPr lang="en-US" sz="2400" b="1" dirty="0">
                <a:solidFill>
                  <a:schemeClr val="bg1"/>
                </a:solidFill>
              </a:rPr>
              <a:t>PUBLIC SAFETY CONCERNS</a:t>
            </a:r>
            <a:endParaRPr lang="en-US" sz="2400" b="1" dirty="0">
              <a:solidFill>
                <a:schemeClr val="bg1"/>
              </a:solidFill>
            </a:endParaRPr>
          </a:p>
        </p:txBody>
      </p:sp>
      <p:sp>
        <p:nvSpPr>
          <p:cNvPr id="3" name="Subtitle 2"/>
          <p:cNvSpPr>
            <a:spLocks noGrp="1"/>
          </p:cNvSpPr>
          <p:nvPr>
            <p:ph type="subTitle" idx="1"/>
          </p:nvPr>
        </p:nvSpPr>
        <p:spPr>
          <a:xfrm>
            <a:off x="1094014" y="400050"/>
            <a:ext cx="9573986" cy="6057900"/>
          </a:xfrm>
        </p:spPr>
        <p:txBody>
          <a:bodyPr>
            <a:normAutofit/>
          </a:bodyPr>
          <a:lstStyle/>
          <a:p>
            <a:pPr lvl="0" algn="l"/>
            <a:r>
              <a:rPr lang="en-US" sz="2000" dirty="0" smtClean="0">
                <a:solidFill>
                  <a:schemeClr val="bg1"/>
                </a:solidFill>
              </a:rPr>
              <a:t>	</a:t>
            </a:r>
            <a:endParaRPr lang="en-US" sz="2000" dirty="0">
              <a:solidFill>
                <a:schemeClr val="bg1"/>
              </a:solidFill>
            </a:endParaRPr>
          </a:p>
          <a:p>
            <a:pPr lvl="0" algn="l"/>
            <a:endParaRPr lang="en-US" sz="2000" dirty="0">
              <a:solidFill>
                <a:schemeClr val="bg1"/>
              </a:solidFill>
            </a:endParaRPr>
          </a:p>
          <a:p>
            <a:pPr algn="l"/>
            <a:r>
              <a:rPr lang="en-US" sz="2000" b="1" dirty="0">
                <a:solidFill>
                  <a:schemeClr val="bg1"/>
                </a:solidFill>
              </a:rPr>
              <a:t>Customer Privacy</a:t>
            </a:r>
            <a:r>
              <a:rPr lang="en-US" sz="2000" b="1" dirty="0" smtClean="0">
                <a:solidFill>
                  <a:schemeClr val="bg1"/>
                </a:solidFill>
              </a:rPr>
              <a:t>:</a:t>
            </a:r>
          </a:p>
          <a:p>
            <a:pPr algn="l"/>
            <a:endParaRPr lang="en-US" sz="2000" dirty="0">
              <a:solidFill>
                <a:schemeClr val="bg1"/>
              </a:solidFill>
            </a:endParaRPr>
          </a:p>
          <a:p>
            <a:pPr algn="l"/>
            <a:r>
              <a:rPr lang="en-US" sz="2000" dirty="0">
                <a:solidFill>
                  <a:schemeClr val="bg1"/>
                </a:solidFill>
              </a:rPr>
              <a:t>►	The </a:t>
            </a:r>
            <a:r>
              <a:rPr lang="en-US" sz="2000" b="1" dirty="0">
                <a:solidFill>
                  <a:schemeClr val="bg1"/>
                </a:solidFill>
              </a:rPr>
              <a:t>abuse of private information by TNCs</a:t>
            </a:r>
            <a:r>
              <a:rPr lang="en-US" sz="2000" dirty="0">
                <a:solidFill>
                  <a:schemeClr val="bg1"/>
                </a:solidFill>
              </a:rPr>
              <a:t> </a:t>
            </a:r>
            <a:r>
              <a:rPr lang="en-US" sz="2000" b="1" dirty="0">
                <a:solidFill>
                  <a:schemeClr val="bg1"/>
                </a:solidFill>
              </a:rPr>
              <a:t>is rampant</a:t>
            </a:r>
            <a:r>
              <a:rPr lang="en-US" sz="2000" dirty="0">
                <a:solidFill>
                  <a:schemeClr val="bg1"/>
                </a:solidFill>
              </a:rPr>
              <a:t> and has resulted in a Congressional inquiry and serious concern by consumers.  TNCs and the licensed industry must be held to strict standards to safeguard passenger privacy. </a:t>
            </a:r>
            <a:endParaRPr lang="en-US" sz="2000" dirty="0" smtClean="0">
              <a:solidFill>
                <a:schemeClr val="bg1"/>
              </a:solidFill>
            </a:endParaRPr>
          </a:p>
          <a:p>
            <a:pPr algn="l"/>
            <a:endParaRPr lang="en-US" sz="2000" dirty="0">
              <a:solidFill>
                <a:schemeClr val="bg1"/>
              </a:solidFill>
            </a:endParaRPr>
          </a:p>
          <a:p>
            <a:pPr algn="l"/>
            <a:r>
              <a:rPr lang="en-US" sz="2000" b="1" dirty="0">
                <a:solidFill>
                  <a:schemeClr val="bg1"/>
                </a:solidFill>
              </a:rPr>
              <a:t>Driver Screening:</a:t>
            </a:r>
          </a:p>
          <a:p>
            <a:pPr algn="l"/>
            <a:endParaRPr lang="en-US" sz="2000" dirty="0">
              <a:solidFill>
                <a:schemeClr val="bg1"/>
              </a:solidFill>
            </a:endParaRPr>
          </a:p>
          <a:p>
            <a:pPr algn="l"/>
            <a:r>
              <a:rPr lang="en-US" sz="2000" b="1" dirty="0">
                <a:solidFill>
                  <a:schemeClr val="bg1"/>
                </a:solidFill>
              </a:rPr>
              <a:t>►	Taxicab drivers in major fleets are typically fingerprinted and run through police background checks.  </a:t>
            </a:r>
            <a:r>
              <a:rPr lang="en-US" sz="2000" dirty="0">
                <a:solidFill>
                  <a:schemeClr val="bg1"/>
                </a:solidFill>
              </a:rPr>
              <a:t>Unregulated TNCs do neither. </a:t>
            </a:r>
          </a:p>
          <a:p>
            <a:pPr algn="l"/>
            <a:endParaRPr lang="en-US" sz="2000" dirty="0">
              <a:solidFill>
                <a:schemeClr val="bg1"/>
              </a:solidFill>
            </a:endParaRPr>
          </a:p>
          <a:p>
            <a:pPr algn="l"/>
            <a:r>
              <a:rPr lang="en-US" sz="2000" b="1" dirty="0">
                <a:solidFill>
                  <a:schemeClr val="bg1"/>
                </a:solidFill>
              </a:rPr>
              <a:t>►	TNCs use low-cost, third-party background checks</a:t>
            </a:r>
            <a:r>
              <a:rPr lang="en-US" sz="2000" dirty="0">
                <a:solidFill>
                  <a:schemeClr val="bg1"/>
                </a:solidFill>
              </a:rPr>
              <a:t> on applicant names and social security numbers to are not thorough enough.  Time and time again, felons have been proven to be behind the wheel of TNC vehicles due to these inferior checks. </a:t>
            </a:r>
          </a:p>
          <a:p>
            <a:pPr algn="l"/>
            <a:endParaRPr lang="en-US" sz="2000" dirty="0">
              <a:solidFill>
                <a:schemeClr val="bg1"/>
              </a:solidFill>
            </a:endParaRPr>
          </a:p>
          <a:p>
            <a:pPr algn="l"/>
            <a:endParaRPr lang="en-US" sz="2000" dirty="0">
              <a:solidFill>
                <a:schemeClr val="bg1"/>
              </a:solidFill>
            </a:endParaRPr>
          </a:p>
        </p:txBody>
      </p:sp>
    </p:spTree>
    <p:extLst>
      <p:ext uri="{BB962C8B-B14F-4D97-AF65-F5344CB8AC3E}">
        <p14:creationId xmlns:p14="http://schemas.microsoft.com/office/powerpoint/2010/main" val="3460269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1632856" y="538843"/>
            <a:ext cx="8931729" cy="5862823"/>
          </a:xfrm>
          <a:prstGeom prst="rect">
            <a:avLst/>
          </a:prstGeom>
        </p:spPr>
        <p:txBody>
          <a:bodyPr wrap="square">
            <a:spAutoFit/>
          </a:bodyPr>
          <a:lstStyle/>
          <a:p>
            <a:r>
              <a:rPr lang="en-US" sz="2000" b="1" dirty="0">
                <a:solidFill>
                  <a:schemeClr val="bg1"/>
                </a:solidFill>
              </a:rPr>
              <a:t>Insurance Coverage</a:t>
            </a:r>
            <a:r>
              <a:rPr lang="en-US" sz="2000" b="1" dirty="0" smtClean="0">
                <a:solidFill>
                  <a:schemeClr val="bg1"/>
                </a:solidFill>
              </a:rPr>
              <a:t>:</a:t>
            </a:r>
          </a:p>
          <a:p>
            <a:endParaRPr lang="en-US" sz="2000" dirty="0">
              <a:solidFill>
                <a:schemeClr val="bg1"/>
              </a:solidFill>
            </a:endParaRPr>
          </a:p>
          <a:p>
            <a:r>
              <a:rPr lang="en-US" sz="2000" dirty="0">
                <a:solidFill>
                  <a:schemeClr val="bg1"/>
                </a:solidFill>
              </a:rPr>
              <a:t>►	</a:t>
            </a:r>
            <a:r>
              <a:rPr lang="en-US" sz="2000" b="1" dirty="0">
                <a:solidFill>
                  <a:schemeClr val="bg1"/>
                </a:solidFill>
              </a:rPr>
              <a:t>Taxicabs are required to carry expensive primary commercial auto liability insurance coverage costing between $5,000 and $6,000 per vehicle.</a:t>
            </a:r>
            <a:r>
              <a:rPr lang="en-US" sz="2000" dirty="0">
                <a:solidFill>
                  <a:schemeClr val="bg1"/>
                </a:solidFill>
              </a:rPr>
              <a:t>  TNCs are evading these costs to maximize profits. </a:t>
            </a:r>
            <a:endParaRPr lang="en-US" sz="2000" dirty="0" smtClean="0">
              <a:solidFill>
                <a:schemeClr val="bg1"/>
              </a:solidFill>
            </a:endParaRPr>
          </a:p>
          <a:p>
            <a:endParaRPr lang="en-US" sz="2000" dirty="0">
              <a:solidFill>
                <a:schemeClr val="bg1"/>
              </a:solidFill>
            </a:endParaRPr>
          </a:p>
          <a:p>
            <a:r>
              <a:rPr lang="en-US" sz="2000" dirty="0">
                <a:solidFill>
                  <a:schemeClr val="bg1"/>
                </a:solidFill>
              </a:rPr>
              <a:t>►	New </a:t>
            </a:r>
            <a:r>
              <a:rPr lang="en-US" sz="2000" b="1" dirty="0">
                <a:solidFill>
                  <a:schemeClr val="bg1"/>
                </a:solidFill>
              </a:rPr>
              <a:t>hybrid policies combine personal and lesser</a:t>
            </a:r>
            <a:r>
              <a:rPr lang="en-US" sz="2000" dirty="0">
                <a:solidFill>
                  <a:schemeClr val="bg1"/>
                </a:solidFill>
              </a:rPr>
              <a:t> commercial policies.  If unregulated TNCs can use them to cut costs, then so should every licensed taxicab company. </a:t>
            </a:r>
            <a:endParaRPr lang="en-US" sz="2000" dirty="0" smtClean="0">
              <a:solidFill>
                <a:schemeClr val="bg1"/>
              </a:solidFill>
            </a:endParaRPr>
          </a:p>
          <a:p>
            <a:endParaRPr lang="en-US" sz="2000" dirty="0">
              <a:solidFill>
                <a:schemeClr val="bg1"/>
              </a:solidFill>
            </a:endParaRPr>
          </a:p>
          <a:p>
            <a:r>
              <a:rPr lang="en-US" sz="2000" dirty="0">
                <a:solidFill>
                  <a:schemeClr val="bg1"/>
                </a:solidFill>
              </a:rPr>
              <a:t>►	Industry transportation companies are required to have </a:t>
            </a:r>
            <a:r>
              <a:rPr lang="en-US" sz="2000" b="1" dirty="0">
                <a:solidFill>
                  <a:schemeClr val="bg1"/>
                </a:solidFill>
              </a:rPr>
              <a:t>one primary insurance company</a:t>
            </a:r>
            <a:r>
              <a:rPr lang="en-US" sz="2000" dirty="0">
                <a:solidFill>
                  <a:schemeClr val="bg1"/>
                </a:solidFill>
              </a:rPr>
              <a:t> resolving all claims to prevent the insurer from dodging or delaying compensation. </a:t>
            </a:r>
            <a:endParaRPr lang="en-US" sz="2000" dirty="0" smtClean="0">
              <a:solidFill>
                <a:schemeClr val="bg1"/>
              </a:solidFill>
            </a:endParaRPr>
          </a:p>
          <a:p>
            <a:endParaRPr lang="en-US" sz="2000" dirty="0">
              <a:solidFill>
                <a:schemeClr val="bg1"/>
              </a:solidFill>
            </a:endParaRPr>
          </a:p>
          <a:p>
            <a:r>
              <a:rPr lang="en-US" sz="2000" dirty="0">
                <a:solidFill>
                  <a:schemeClr val="bg1"/>
                </a:solidFill>
              </a:rPr>
              <a:t>►	</a:t>
            </a:r>
            <a:r>
              <a:rPr lang="en-US" sz="2000" b="1" dirty="0">
                <a:solidFill>
                  <a:schemeClr val="bg1"/>
                </a:solidFill>
              </a:rPr>
              <a:t>Financial coverage should be identical during all periods of driver activity.</a:t>
            </a:r>
            <a:r>
              <a:rPr lang="en-US" sz="2000" dirty="0">
                <a:solidFill>
                  <a:schemeClr val="bg1"/>
                </a:solidFill>
              </a:rPr>
              <a:t>  The family of someone injured or killed by a driver waiting to be hailed should not receive less compensation than the family of someone killed by a driver ferrying passengers. </a:t>
            </a:r>
          </a:p>
          <a:p>
            <a:pPr marR="0" lvl="0">
              <a:lnSpc>
                <a:spcPct val="107000"/>
              </a:lnSpc>
              <a:spcBef>
                <a:spcPts val="0"/>
              </a:spcBef>
              <a:spcAft>
                <a:spcPts val="0"/>
              </a:spcAft>
            </a:pPr>
            <a:endPar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06574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p:cNvSpPr/>
          <p:nvPr/>
        </p:nvSpPr>
        <p:spPr>
          <a:xfrm>
            <a:off x="1183821" y="604157"/>
            <a:ext cx="8784771" cy="3807196"/>
          </a:xfrm>
          <a:prstGeom prst="rect">
            <a:avLst/>
          </a:prstGeom>
        </p:spPr>
        <p:txBody>
          <a:bodyPr wrap="square">
            <a:spAutoFit/>
          </a:bodyPr>
          <a:lstStyle/>
          <a:p>
            <a:r>
              <a:rPr lang="en-US" sz="2000" b="1" dirty="0">
                <a:solidFill>
                  <a:schemeClr val="bg1"/>
                </a:solidFill>
              </a:rPr>
              <a:t>Vehicle Safety</a:t>
            </a:r>
            <a:r>
              <a:rPr lang="en-US" sz="2000" b="1" dirty="0" smtClean="0">
                <a:solidFill>
                  <a:schemeClr val="bg1"/>
                </a:solidFill>
              </a:rPr>
              <a:t>:</a:t>
            </a:r>
          </a:p>
          <a:p>
            <a:endParaRPr lang="en-US" sz="2000" dirty="0">
              <a:solidFill>
                <a:schemeClr val="bg1"/>
              </a:solidFill>
            </a:endParaRPr>
          </a:p>
          <a:p>
            <a:r>
              <a:rPr lang="en-US" sz="2000" dirty="0">
                <a:solidFill>
                  <a:schemeClr val="bg1"/>
                </a:solidFill>
              </a:rPr>
              <a:t>►	Taxicabs must pass one or more annual </a:t>
            </a:r>
            <a:r>
              <a:rPr lang="en-US" sz="2000" b="1" dirty="0">
                <a:solidFill>
                  <a:schemeClr val="bg1"/>
                </a:solidFill>
              </a:rPr>
              <a:t>independent mechanical safety inspections.  </a:t>
            </a:r>
            <a:r>
              <a:rPr lang="en-US" sz="2000" dirty="0">
                <a:solidFill>
                  <a:schemeClr val="bg1"/>
                </a:solidFill>
              </a:rPr>
              <a:t>TNC vehicle inspections are conducted by TNC “mentors” or other representatives, if at all, and last about five minutes.  There is no “under the hood” inspection done by a licensed mechanic who actually knows how to tell if a car is safe or not.  Governments must not allow TNCs to skirt basic safety regulations. </a:t>
            </a:r>
            <a:endParaRPr lang="en-US" sz="2000" dirty="0" smtClean="0">
              <a:solidFill>
                <a:schemeClr val="bg1"/>
              </a:solidFill>
            </a:endParaRPr>
          </a:p>
          <a:p>
            <a:endParaRPr lang="en-US" sz="2000" dirty="0">
              <a:solidFill>
                <a:schemeClr val="bg1"/>
              </a:solidFill>
            </a:endParaRPr>
          </a:p>
          <a:p>
            <a:r>
              <a:rPr lang="en-US" sz="2000" dirty="0">
                <a:solidFill>
                  <a:schemeClr val="bg1"/>
                </a:solidFill>
              </a:rPr>
              <a:t>►	Taxicabs are required to have </a:t>
            </a:r>
            <a:r>
              <a:rPr lang="en-US" sz="2000" b="1" dirty="0">
                <a:solidFill>
                  <a:schemeClr val="bg1"/>
                </a:solidFill>
              </a:rPr>
              <a:t>external markings</a:t>
            </a:r>
            <a:r>
              <a:rPr lang="en-US" sz="2000" dirty="0">
                <a:solidFill>
                  <a:schemeClr val="bg1"/>
                </a:solidFill>
              </a:rPr>
              <a:t> to help the public recognize legitimate vehicles and help the authorities regulate for-hire transportation services. </a:t>
            </a:r>
          </a:p>
          <a:p>
            <a:pPr>
              <a:lnSpc>
                <a:spcPct val="107000"/>
              </a:lnSpc>
            </a:pPr>
            <a:r>
              <a:rPr lang="en-US" sz="2000"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09383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2739390" y="452674"/>
            <a:ext cx="6096000" cy="856068"/>
          </a:xfrm>
          <a:prstGeom prst="rect">
            <a:avLst/>
          </a:prstGeom>
        </p:spPr>
        <p:txBody>
          <a:bodyPr>
            <a:spAutoFit/>
          </a:bodyPr>
          <a:lstStyle/>
          <a:p>
            <a:pPr algn="ctr">
              <a:lnSpc>
                <a:spcPct val="107000"/>
              </a:lnSpc>
            </a:pPr>
            <a:r>
              <a:rPr lang="en-US" sz="2400" b="1" dirty="0">
                <a:solidFill>
                  <a:schemeClr val="bg1"/>
                </a:solidFill>
              </a:rPr>
              <a:t>CUSTOMER SERVICE ISSUES</a:t>
            </a:r>
            <a:endParaRPr lang="en-US" sz="2400" dirty="0">
              <a:solidFill>
                <a:schemeClr val="bg1"/>
              </a:solidFill>
            </a:endParaRPr>
          </a:p>
          <a:p>
            <a:pPr marR="0" lvl="0" algn="ctr">
              <a:lnSpc>
                <a:spcPct val="107000"/>
              </a:lnSpc>
              <a:spcBef>
                <a:spcPts val="0"/>
              </a:spcBef>
              <a:spcAft>
                <a:spcPts val="0"/>
              </a:spcAft>
            </a:pPr>
            <a:endParaRPr lang="en-US"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TextBox 2"/>
          <p:cNvSpPr txBox="1"/>
          <p:nvPr/>
        </p:nvSpPr>
        <p:spPr>
          <a:xfrm>
            <a:off x="1371601" y="1191986"/>
            <a:ext cx="9470570" cy="4093428"/>
          </a:xfrm>
          <a:prstGeom prst="rect">
            <a:avLst/>
          </a:prstGeom>
          <a:noFill/>
        </p:spPr>
        <p:txBody>
          <a:bodyPr wrap="square" rtlCol="0">
            <a:spAutoFit/>
          </a:bodyPr>
          <a:lstStyle/>
          <a:p>
            <a:r>
              <a:rPr lang="en-US" sz="2000" b="1" dirty="0">
                <a:solidFill>
                  <a:schemeClr val="bg1"/>
                </a:solidFill>
              </a:rPr>
              <a:t>Cost of Fares</a:t>
            </a:r>
            <a:r>
              <a:rPr lang="en-US" sz="2000" b="1" dirty="0" smtClean="0">
                <a:solidFill>
                  <a:schemeClr val="bg1"/>
                </a:solidFill>
              </a:rPr>
              <a:t>:</a:t>
            </a:r>
          </a:p>
          <a:p>
            <a:endParaRPr lang="en-US" sz="2000" dirty="0">
              <a:solidFill>
                <a:schemeClr val="bg1"/>
              </a:solidFill>
            </a:endParaRPr>
          </a:p>
          <a:p>
            <a:r>
              <a:rPr lang="en-US" sz="2000" b="1" dirty="0">
                <a:solidFill>
                  <a:schemeClr val="bg1"/>
                </a:solidFill>
              </a:rPr>
              <a:t>►	Taxicabs are an extension of public transportation, so, the public has a vested interest in ensuring they are readily available at reasonable prices.  </a:t>
            </a:r>
            <a:r>
              <a:rPr lang="en-US" sz="2000" dirty="0">
                <a:solidFill>
                  <a:schemeClr val="bg1"/>
                </a:solidFill>
              </a:rPr>
              <a:t>Their fare rates are established by a public agency and are based on time engaged and distance traveled – as calculated by a certified meter</a:t>
            </a:r>
            <a:r>
              <a:rPr lang="en-US" sz="2000" dirty="0" smtClean="0">
                <a:solidFill>
                  <a:schemeClr val="bg1"/>
                </a:solidFill>
              </a:rPr>
              <a:t>.</a:t>
            </a:r>
          </a:p>
          <a:p>
            <a:r>
              <a:rPr lang="en-US" sz="2000" dirty="0" smtClean="0">
                <a:solidFill>
                  <a:schemeClr val="bg1"/>
                </a:solidFill>
              </a:rPr>
              <a:t> </a:t>
            </a:r>
            <a:endParaRPr lang="en-US" sz="2000" dirty="0">
              <a:solidFill>
                <a:schemeClr val="bg1"/>
              </a:solidFill>
            </a:endParaRPr>
          </a:p>
          <a:p>
            <a:r>
              <a:rPr lang="en-US" sz="2000" b="1" dirty="0">
                <a:solidFill>
                  <a:schemeClr val="bg1"/>
                </a:solidFill>
              </a:rPr>
              <a:t>►	</a:t>
            </a:r>
            <a:r>
              <a:rPr lang="en-US" sz="2000" dirty="0">
                <a:solidFill>
                  <a:schemeClr val="bg1"/>
                </a:solidFill>
              </a:rPr>
              <a:t>Limousine and livery vehicle fare rates are established in advance based on the amount of time for which the vehicle is hired or are prearranged flat rates. </a:t>
            </a:r>
            <a:endParaRPr lang="en-US" sz="2000" dirty="0" smtClean="0">
              <a:solidFill>
                <a:schemeClr val="bg1"/>
              </a:solidFill>
            </a:endParaRPr>
          </a:p>
          <a:p>
            <a:endParaRPr lang="en-US" sz="2000" dirty="0">
              <a:solidFill>
                <a:schemeClr val="bg1"/>
              </a:solidFill>
            </a:endParaRPr>
          </a:p>
          <a:p>
            <a:r>
              <a:rPr lang="en-US" sz="2000" b="1" dirty="0">
                <a:solidFill>
                  <a:schemeClr val="bg1"/>
                </a:solidFill>
              </a:rPr>
              <a:t>►</a:t>
            </a:r>
            <a:r>
              <a:rPr lang="en-US" sz="2000" dirty="0">
                <a:solidFill>
                  <a:schemeClr val="bg1"/>
                </a:solidFill>
              </a:rPr>
              <a:t>	TNCs institute “surge pricing” through an undisclosed algorithm with no apparent rhyme or reason.  Industry advocates recommend limiting fare surcharges to no more than 150% to 200% above the regular fare. </a:t>
            </a:r>
          </a:p>
        </p:txBody>
      </p:sp>
    </p:spTree>
    <p:extLst>
      <p:ext uri="{BB962C8B-B14F-4D97-AF65-F5344CB8AC3E}">
        <p14:creationId xmlns:p14="http://schemas.microsoft.com/office/powerpoint/2010/main" val="629999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371601" y="1191986"/>
            <a:ext cx="9470570" cy="2246769"/>
          </a:xfrm>
          <a:prstGeom prst="rect">
            <a:avLst/>
          </a:prstGeom>
          <a:noFill/>
        </p:spPr>
        <p:txBody>
          <a:bodyPr wrap="square" rtlCol="0">
            <a:spAutoFit/>
          </a:bodyPr>
          <a:lstStyle/>
          <a:p>
            <a:r>
              <a:rPr lang="en-US" sz="2000" b="1" dirty="0">
                <a:solidFill>
                  <a:schemeClr val="bg1"/>
                </a:solidFill>
              </a:rPr>
              <a:t>Hours and Areas of Service</a:t>
            </a:r>
            <a:r>
              <a:rPr lang="en-US" sz="2000" b="1" dirty="0" smtClean="0">
                <a:solidFill>
                  <a:schemeClr val="bg1"/>
                </a:solidFill>
              </a:rPr>
              <a:t>:</a:t>
            </a:r>
          </a:p>
          <a:p>
            <a:endParaRPr lang="en-US" sz="2000" dirty="0">
              <a:solidFill>
                <a:schemeClr val="bg1"/>
              </a:solidFill>
            </a:endParaRPr>
          </a:p>
          <a:p>
            <a:r>
              <a:rPr lang="en-US" sz="2000" dirty="0">
                <a:solidFill>
                  <a:schemeClr val="bg1"/>
                </a:solidFill>
              </a:rPr>
              <a:t>►</a:t>
            </a:r>
            <a:r>
              <a:rPr lang="en-US" sz="2000" b="1" dirty="0">
                <a:solidFill>
                  <a:schemeClr val="bg1"/>
                </a:solidFill>
              </a:rPr>
              <a:t>	</a:t>
            </a:r>
            <a:r>
              <a:rPr lang="en-US" sz="2000" dirty="0">
                <a:solidFill>
                  <a:schemeClr val="bg1"/>
                </a:solidFill>
              </a:rPr>
              <a:t>Taxicab companies are typically required to provide </a:t>
            </a:r>
            <a:r>
              <a:rPr lang="en-US" sz="2000" b="1" dirty="0">
                <a:solidFill>
                  <a:schemeClr val="bg1"/>
                </a:solidFill>
              </a:rPr>
              <a:t>service 24 hours per day</a:t>
            </a:r>
            <a:r>
              <a:rPr lang="en-US" sz="2000" dirty="0">
                <a:solidFill>
                  <a:schemeClr val="bg1"/>
                </a:solidFill>
              </a:rPr>
              <a:t> to all portions of the community, including low-income neighborhoods. </a:t>
            </a:r>
            <a:endParaRPr lang="en-US" sz="2000" dirty="0" smtClean="0">
              <a:solidFill>
                <a:schemeClr val="bg1"/>
              </a:solidFill>
            </a:endParaRPr>
          </a:p>
          <a:p>
            <a:endParaRPr lang="en-US" sz="2000" dirty="0">
              <a:solidFill>
                <a:schemeClr val="bg1"/>
              </a:solidFill>
            </a:endParaRPr>
          </a:p>
          <a:p>
            <a:r>
              <a:rPr lang="en-US" sz="2000" dirty="0">
                <a:solidFill>
                  <a:schemeClr val="bg1"/>
                </a:solidFill>
              </a:rPr>
              <a:t>►</a:t>
            </a:r>
            <a:r>
              <a:rPr lang="en-US" sz="2000" b="1" dirty="0">
                <a:solidFill>
                  <a:schemeClr val="bg1"/>
                </a:solidFill>
              </a:rPr>
              <a:t>	</a:t>
            </a:r>
            <a:r>
              <a:rPr lang="en-US" sz="2000" dirty="0">
                <a:solidFill>
                  <a:schemeClr val="bg1"/>
                </a:solidFill>
              </a:rPr>
              <a:t>TNCs cherry=pick which neighborhoods they want to serve.  </a:t>
            </a:r>
            <a:r>
              <a:rPr lang="en-US" sz="2000" b="1" dirty="0">
                <a:solidFill>
                  <a:schemeClr val="bg1"/>
                </a:solidFill>
              </a:rPr>
              <a:t>This is discriminatory. </a:t>
            </a:r>
            <a:endParaRPr lang="en-US" sz="2000" dirty="0">
              <a:solidFill>
                <a:schemeClr val="bg1"/>
              </a:solidFill>
            </a:endParaRPr>
          </a:p>
        </p:txBody>
      </p:sp>
    </p:spTree>
    <p:extLst>
      <p:ext uri="{BB962C8B-B14F-4D97-AF65-F5344CB8AC3E}">
        <p14:creationId xmlns:p14="http://schemas.microsoft.com/office/powerpoint/2010/main" val="4230096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371601" y="1681844"/>
            <a:ext cx="9470570" cy="4093428"/>
          </a:xfrm>
          <a:prstGeom prst="rect">
            <a:avLst/>
          </a:prstGeom>
          <a:noFill/>
        </p:spPr>
        <p:txBody>
          <a:bodyPr wrap="square" rtlCol="0">
            <a:spAutoFit/>
          </a:bodyPr>
          <a:lstStyle/>
          <a:p>
            <a:r>
              <a:rPr lang="en-US" sz="2000" b="1" dirty="0">
                <a:solidFill>
                  <a:schemeClr val="bg1"/>
                </a:solidFill>
              </a:rPr>
              <a:t>Licensing and Inspection Fees and Taxes</a:t>
            </a:r>
            <a:r>
              <a:rPr lang="en-US" sz="2000" b="1" dirty="0" smtClean="0">
                <a:solidFill>
                  <a:schemeClr val="bg1"/>
                </a:solidFill>
              </a:rPr>
              <a:t>:</a:t>
            </a:r>
          </a:p>
          <a:p>
            <a:endParaRPr lang="en-US" sz="2000" dirty="0">
              <a:solidFill>
                <a:schemeClr val="bg1"/>
              </a:solidFill>
            </a:endParaRPr>
          </a:p>
          <a:p>
            <a:r>
              <a:rPr lang="en-US" sz="2000" dirty="0">
                <a:solidFill>
                  <a:schemeClr val="bg1"/>
                </a:solidFill>
              </a:rPr>
              <a:t>►	Licensing and inspection fees and taxes pay for the regulation, oversight, safety checks and accountability that enhance public safety.  </a:t>
            </a:r>
            <a:r>
              <a:rPr lang="en-US" sz="2000" b="1" dirty="0">
                <a:solidFill>
                  <a:schemeClr val="bg1"/>
                </a:solidFill>
              </a:rPr>
              <a:t>Taxicabs and TNCs should pay identical fees and taxes</a:t>
            </a:r>
            <a:r>
              <a:rPr lang="en-US" sz="2000" dirty="0">
                <a:solidFill>
                  <a:schemeClr val="bg1"/>
                </a:solidFill>
              </a:rPr>
              <a:t> before both provide transportation services for profit. </a:t>
            </a:r>
            <a:endParaRPr lang="en-US" sz="2000" dirty="0" smtClean="0">
              <a:solidFill>
                <a:schemeClr val="bg1"/>
              </a:solidFill>
            </a:endParaRPr>
          </a:p>
          <a:p>
            <a:endParaRPr lang="en-US" sz="2000" dirty="0" smtClean="0">
              <a:solidFill>
                <a:schemeClr val="bg1"/>
              </a:solidFill>
            </a:endParaRPr>
          </a:p>
          <a:p>
            <a:endParaRPr lang="en-US" sz="2000" dirty="0">
              <a:solidFill>
                <a:schemeClr val="bg1"/>
              </a:solidFill>
            </a:endParaRPr>
          </a:p>
          <a:p>
            <a:r>
              <a:rPr lang="en-US" sz="2000" b="1" dirty="0">
                <a:solidFill>
                  <a:schemeClr val="bg1"/>
                </a:solidFill>
              </a:rPr>
              <a:t>Limiting Vehicles:</a:t>
            </a:r>
          </a:p>
          <a:p>
            <a:endParaRPr lang="en-US" sz="2000" dirty="0">
              <a:solidFill>
                <a:schemeClr val="bg1"/>
              </a:solidFill>
            </a:endParaRPr>
          </a:p>
          <a:p>
            <a:r>
              <a:rPr lang="en-US" sz="2000" b="1" dirty="0">
                <a:solidFill>
                  <a:schemeClr val="bg1"/>
                </a:solidFill>
              </a:rPr>
              <a:t>►	</a:t>
            </a:r>
            <a:r>
              <a:rPr lang="en-US" sz="2000" dirty="0">
                <a:solidFill>
                  <a:schemeClr val="bg1"/>
                </a:solidFill>
              </a:rPr>
              <a:t>The </a:t>
            </a:r>
            <a:r>
              <a:rPr lang="en-US" sz="2000" b="1" dirty="0">
                <a:solidFill>
                  <a:schemeClr val="bg1"/>
                </a:solidFill>
              </a:rPr>
              <a:t>number of taxicabs is capped to balance permits with demand.</a:t>
            </a:r>
            <a:r>
              <a:rPr lang="en-US" sz="2000" dirty="0">
                <a:solidFill>
                  <a:schemeClr val="bg1"/>
                </a:solidFill>
              </a:rPr>
              <a:t>  Failure to do so means that streets would be clogged with taxicabs, increasing pollution and preventing drivers from earning a decent living due to oversupply. </a:t>
            </a:r>
          </a:p>
          <a:p>
            <a:endParaRPr lang="en-US" sz="2000" dirty="0">
              <a:solidFill>
                <a:schemeClr val="bg1"/>
              </a:solidFill>
            </a:endParaRPr>
          </a:p>
        </p:txBody>
      </p:sp>
      <p:sp>
        <p:nvSpPr>
          <p:cNvPr id="2" name="TextBox 1"/>
          <p:cNvSpPr txBox="1"/>
          <p:nvPr/>
        </p:nvSpPr>
        <p:spPr>
          <a:xfrm>
            <a:off x="2432957" y="693964"/>
            <a:ext cx="6792686" cy="830997"/>
          </a:xfrm>
          <a:prstGeom prst="rect">
            <a:avLst/>
          </a:prstGeom>
          <a:noFill/>
        </p:spPr>
        <p:txBody>
          <a:bodyPr wrap="square" rtlCol="0">
            <a:spAutoFit/>
          </a:bodyPr>
          <a:lstStyle/>
          <a:p>
            <a:pPr algn="ctr"/>
            <a:r>
              <a:rPr lang="en-US" sz="2400" b="1" dirty="0">
                <a:solidFill>
                  <a:schemeClr val="bg1"/>
                </a:solidFill>
              </a:rPr>
              <a:t>OVERALL PUBLIC INTEREST</a:t>
            </a:r>
            <a:endParaRPr lang="en-US" sz="2400" dirty="0">
              <a:solidFill>
                <a:schemeClr val="bg1"/>
              </a:solidFill>
            </a:endParaRPr>
          </a:p>
          <a:p>
            <a:pPr algn="ctr"/>
            <a:endParaRPr lang="en-US" sz="2400" dirty="0">
              <a:solidFill>
                <a:schemeClr val="bg1"/>
              </a:solidFill>
            </a:endParaRPr>
          </a:p>
        </p:txBody>
      </p:sp>
    </p:spTree>
    <p:extLst>
      <p:ext uri="{BB962C8B-B14F-4D97-AF65-F5344CB8AC3E}">
        <p14:creationId xmlns:p14="http://schemas.microsoft.com/office/powerpoint/2010/main" val="36868906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284</TotalTime>
  <Words>1376</Words>
  <Application>Microsoft Office PowerPoint</Application>
  <PresentationFormat>Custom</PresentationFormat>
  <Paragraphs>220</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PowerPoint Presentation</vt:lpstr>
      <vt:lpstr>    I) TNCs:  A summary of Top Public Safety &amp; Licensing Concerns</vt:lpstr>
      <vt:lpstr>PowerPoint Presentation</vt:lpstr>
      <vt:lpstr> PUBLIC SAFETY CONCERNS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dperry</dc:creator>
  <cp:lastModifiedBy>kbrezinski</cp:lastModifiedBy>
  <cp:revision>39</cp:revision>
  <cp:lastPrinted>2016-04-20T18:34:11Z</cp:lastPrinted>
  <dcterms:created xsi:type="dcterms:W3CDTF">2016-04-20T15:24:38Z</dcterms:created>
  <dcterms:modified xsi:type="dcterms:W3CDTF">2016-06-17T18:00:15Z</dcterms:modified>
</cp:coreProperties>
</file>