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9"/>
  </p:notesMasterIdLst>
  <p:sldIdLst>
    <p:sldId id="259" r:id="rId4"/>
    <p:sldId id="257" r:id="rId5"/>
    <p:sldId id="258" r:id="rId6"/>
    <p:sldId id="260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7A714A-FD2F-4A5F-B4D9-DBA1BFE7365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D896B81-D68A-4C17-B0D9-C56E5C23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83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5608" indent="-290497">
              <a:defRPr>
                <a:solidFill>
                  <a:schemeClr val="tx1"/>
                </a:solidFill>
                <a:latin typeface="Arial" charset="0"/>
              </a:defRPr>
            </a:lvl2pPr>
            <a:lvl3pPr marL="1163574" indent="-231762">
              <a:defRPr>
                <a:solidFill>
                  <a:schemeClr val="tx1"/>
                </a:solidFill>
                <a:latin typeface="Arial" charset="0"/>
              </a:defRPr>
            </a:lvl3pPr>
            <a:lvl4pPr marL="1630273" indent="-231762">
              <a:defRPr>
                <a:solidFill>
                  <a:schemeClr val="tx1"/>
                </a:solidFill>
                <a:latin typeface="Arial" charset="0"/>
              </a:defRPr>
            </a:lvl4pPr>
            <a:lvl5pPr marL="2095384" indent="-231762">
              <a:defRPr>
                <a:solidFill>
                  <a:schemeClr val="tx1"/>
                </a:solidFill>
                <a:latin typeface="Arial" charset="0"/>
              </a:defRPr>
            </a:lvl5pPr>
            <a:lvl6pPr marL="2552559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9734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908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4083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778C8BF-D643-4122-BC92-618582847935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39727" lvl="1" indent="-174616">
              <a:buFontTx/>
              <a:buChar char="•"/>
            </a:pPr>
            <a:r>
              <a:rPr lang="en-US" altLang="en-US" smtClean="0"/>
              <a:t>substantial and measureable</a:t>
            </a:r>
          </a:p>
          <a:p>
            <a:pPr marL="639727" lvl="1" indent="-174616">
              <a:buFontTx/>
              <a:buChar char="•"/>
            </a:pPr>
            <a:r>
              <a:rPr lang="en-US" altLang="en-US" smtClean="0"/>
              <a:t>formal commission action and/or well documented settlements</a:t>
            </a:r>
          </a:p>
          <a:p>
            <a:pPr marL="639727" lvl="1" indent="-174616">
              <a:buFontTx/>
              <a:buChar char="•"/>
            </a:pPr>
            <a:r>
              <a:rPr lang="en-US" altLang="en-US" smtClean="0"/>
              <a:t>cost or penalty born by the shareholder not ratepayer</a:t>
            </a:r>
          </a:p>
          <a:p>
            <a:pPr marL="639727" lvl="1" indent="-174616">
              <a:buFontTx/>
              <a:buChar char="•"/>
            </a:pPr>
            <a:r>
              <a:rPr lang="en-US" altLang="en-US" smtClean="0"/>
              <a:t>Example:  Passed a state law requiring all inactive gas lines be cut off at the main in 5 years after inactivity.</a:t>
            </a:r>
          </a:p>
          <a:p>
            <a:pPr marL="639727" lvl="1" indent="-174616">
              <a:buFontTx/>
              <a:buChar char="•"/>
            </a:pPr>
            <a:r>
              <a:rPr lang="en-US" altLang="en-US" smtClean="0"/>
              <a:t>Example:  Require cast iron frost surveys weekly in business districts during frost conditions</a:t>
            </a:r>
          </a:p>
          <a:p>
            <a:pPr marL="639727" lvl="1" indent="-174616">
              <a:buFontTx/>
              <a:buChar char="•"/>
            </a:pP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5608" indent="-290497">
              <a:defRPr>
                <a:solidFill>
                  <a:schemeClr val="tx1"/>
                </a:solidFill>
                <a:latin typeface="Arial" charset="0"/>
              </a:defRPr>
            </a:lvl2pPr>
            <a:lvl3pPr marL="1163574" indent="-231762">
              <a:defRPr>
                <a:solidFill>
                  <a:schemeClr val="tx1"/>
                </a:solidFill>
                <a:latin typeface="Arial" charset="0"/>
              </a:defRPr>
            </a:lvl3pPr>
            <a:lvl4pPr marL="1630273" indent="-231762">
              <a:defRPr>
                <a:solidFill>
                  <a:schemeClr val="tx1"/>
                </a:solidFill>
                <a:latin typeface="Arial" charset="0"/>
              </a:defRPr>
            </a:lvl4pPr>
            <a:lvl5pPr marL="2095384" indent="-231762">
              <a:defRPr>
                <a:solidFill>
                  <a:schemeClr val="tx1"/>
                </a:solidFill>
                <a:latin typeface="Arial" charset="0"/>
              </a:defRPr>
            </a:lvl5pPr>
            <a:lvl6pPr marL="2552559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9734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908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4083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919569-9A6A-478E-A568-08F61E806512}" type="slidenum">
              <a:rPr lang="en-US" altLang="en-US">
                <a:solidFill>
                  <a:prstClr val="black"/>
                </a:solidFill>
              </a:rPr>
              <a:pPr/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These should be notable items, if there are any. No need to list routine issues such as “missing documentation” unless it became systemic or otherwise notable in 2014.</a:t>
            </a:r>
          </a:p>
          <a:p>
            <a:pPr eaLnBrk="1" hangingPunct="1"/>
            <a:r>
              <a:rPr lang="en-US" altLang="en-US" smtClean="0"/>
              <a:t>Example:  Damage prevention, late on rectifier reads and repairs, person performing odorant checks no OQ, no documented pressure tests, etc.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5608" indent="-290497">
              <a:defRPr>
                <a:solidFill>
                  <a:schemeClr val="tx1"/>
                </a:solidFill>
                <a:latin typeface="Arial" charset="0"/>
              </a:defRPr>
            </a:lvl2pPr>
            <a:lvl3pPr marL="1163574" indent="-231762">
              <a:defRPr>
                <a:solidFill>
                  <a:schemeClr val="tx1"/>
                </a:solidFill>
                <a:latin typeface="Arial" charset="0"/>
              </a:defRPr>
            </a:lvl3pPr>
            <a:lvl4pPr marL="1630273" indent="-231762">
              <a:defRPr>
                <a:solidFill>
                  <a:schemeClr val="tx1"/>
                </a:solidFill>
                <a:latin typeface="Arial" charset="0"/>
              </a:defRPr>
            </a:lvl4pPr>
            <a:lvl5pPr marL="2095384" indent="-231762">
              <a:defRPr>
                <a:solidFill>
                  <a:schemeClr val="tx1"/>
                </a:solidFill>
                <a:latin typeface="Arial" charset="0"/>
              </a:defRPr>
            </a:lvl5pPr>
            <a:lvl6pPr marL="2552559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9734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908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4083" indent="-2317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D0A3B68-C972-4029-8BAF-0511A06B46C0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96B81-D68A-4C17-B0D9-C56E5C232C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4ABD6-4409-4A19-891F-B2E44F7FC0C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15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97A04-5E51-43B9-90BE-754AE4958A9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5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50673-4F2B-44A1-A55F-5B8FBCE2D61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68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819400" y="1981200"/>
            <a:ext cx="60960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454FF-217F-4EE2-963A-436AE283CEC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15403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4ABD6-4409-4A19-891F-B2E44F7FC0C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03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CD898-E483-4C6F-BF38-B8CA3B93F86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15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4130C-5EFC-4DA7-8ED0-C04B07A95BA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394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5CBC2-0310-4567-857B-6AAFC6BF49C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5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13731-DEEA-4594-87FE-A14CB588A65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15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A630C-E032-46F8-9272-AB470AB9B4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771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7E039-7B5B-4DC0-B59D-A3DC5E52B49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15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CD898-E483-4C6F-BF38-B8CA3B93F86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25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E2F78-3688-432B-AFBD-784D790B5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01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46555-5BC1-46C3-B8FD-4D6F89EB94C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78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97A04-5E51-43B9-90BE-754AE4958A9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3564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50673-4F2B-44A1-A55F-5B8FBCE2D61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525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819400" y="1981200"/>
            <a:ext cx="60960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454FF-217F-4EE2-963A-436AE283CEC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8932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4ABD6-4409-4A19-891F-B2E44F7FC0C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09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CD898-E483-4C6F-BF38-B8CA3B93F86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48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4130C-5EFC-4DA7-8ED0-C04B07A95BA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8188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5CBC2-0310-4567-857B-6AAFC6BF49C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419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13731-DEEA-4594-87FE-A14CB588A65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04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4130C-5EFC-4DA7-8ED0-C04B07A95BA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916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A630C-E032-46F8-9272-AB470AB9B4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0715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7E039-7B5B-4DC0-B59D-A3DC5E52B49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51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E2F78-3688-432B-AFBD-784D790B5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4345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46555-5BC1-46C3-B8FD-4D6F89EB94C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977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97A04-5E51-43B9-90BE-754AE4958A9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679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50673-4F2B-44A1-A55F-5B8FBCE2D61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4108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819400" y="1981200"/>
            <a:ext cx="60960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454FF-217F-4EE2-963A-436AE283CEC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2002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5CBC2-0310-4567-857B-6AAFC6BF49C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46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13731-DEEA-4594-87FE-A14CB588A65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51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A630C-E032-46F8-9272-AB470AB9B4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1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7E039-7B5B-4DC0-B59D-A3DC5E52B49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6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E2F78-3688-432B-AFBD-784D790B5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9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46555-5BC1-46C3-B8FD-4D6F89EB94C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4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ECB3766-891E-40B0-A8F3-ECC72B1D5711}" type="slidenum">
              <a:rPr lang="en-US" altLang="en-US">
                <a:solidFill>
                  <a:srgbClr val="FFFFFF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5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ECB3766-891E-40B0-A8F3-ECC72B1D5711}" type="slidenum">
              <a:rPr lang="en-US" altLang="en-US">
                <a:solidFill>
                  <a:srgbClr val="FFFFFF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0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ECB3766-891E-40B0-A8F3-ECC72B1D5711}" type="slidenum">
              <a:rPr lang="en-US" altLang="en-US">
                <a:solidFill>
                  <a:srgbClr val="FFFFFF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7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0" y="762001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2015 SAFETY SEMINAR </a:t>
            </a:r>
            <a:br>
              <a:rPr lang="en-US" altLang="en-US" b="1" dirty="0" smtClean="0"/>
            </a:b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048000"/>
            <a:ext cx="8686800" cy="1752600"/>
          </a:xfrm>
        </p:spPr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rgbClr val="FF0000"/>
                </a:solidFill>
              </a:rPr>
              <a:t>HIGHLIGHTS OF 2014</a:t>
            </a: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4267200" y="5410200"/>
            <a:ext cx="4267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C000"/>
                </a:solidFill>
                <a:latin typeface="Arial" charset="0"/>
              </a:rPr>
              <a:t>Rick Moses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C000"/>
                </a:solidFill>
                <a:latin typeface="Arial" charset="0"/>
              </a:rPr>
              <a:t>Chief, Bureau of Safety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FFC000"/>
                </a:solidFill>
                <a:latin typeface="Arial" charset="0"/>
              </a:rPr>
              <a:t>Florida</a:t>
            </a:r>
          </a:p>
        </p:txBody>
      </p:sp>
    </p:spTree>
    <p:extLst>
      <p:ext uri="{BB962C8B-B14F-4D97-AF65-F5344CB8AC3E}">
        <p14:creationId xmlns:p14="http://schemas.microsoft.com/office/powerpoint/2010/main" val="400647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dirty="0" smtClean="0"/>
              <a:t>Violation Notices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Highlight details: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 smtClean="0"/>
              <a:t>      1. 258 PHMSA and 172 PSC violations issued.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     2. 144 PHMSA and 100 PSC violations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             resolved.		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     3. Progress evaluations conducted on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             179 PHMSA and 133 PSC violations.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 smtClean="0"/>
              <a:t>      4.  35 PHMSA and 34 PSC non-closure letters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             sent.</a:t>
            </a:r>
            <a:endParaRPr lang="en-US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13CDC9-381F-401D-A2C7-67DF20ABC5C5}" type="slidenum">
              <a:rPr lang="en-US" altLang="en-US" sz="1400" smtClean="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16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/>
              <a:t>Top Enforcement Issues in 2014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1. </a:t>
            </a:r>
            <a:r>
              <a:rPr lang="en-US" altLang="en-US" smtClean="0"/>
              <a:t>Public Awareness</a:t>
            </a:r>
          </a:p>
          <a:p>
            <a:pPr eaLnBrk="1" hangingPunct="1"/>
            <a:r>
              <a:rPr lang="en-US" altLang="en-US" dirty="0" smtClean="0"/>
              <a:t>2. Procedural Manual</a:t>
            </a:r>
          </a:p>
          <a:p>
            <a:pPr eaLnBrk="1" hangingPunct="1"/>
            <a:r>
              <a:rPr lang="en-US" altLang="en-US" dirty="0" smtClean="0"/>
              <a:t>3. Atmospheric Corrosion Control</a:t>
            </a:r>
          </a:p>
          <a:p>
            <a:pPr eaLnBrk="1" hangingPunct="1"/>
            <a:r>
              <a:rPr lang="en-US" altLang="en-US" dirty="0" smtClean="0"/>
              <a:t>4. Pressure Limiting and Regulating Stations</a:t>
            </a:r>
          </a:p>
          <a:p>
            <a:pPr eaLnBrk="1" hangingPunct="1"/>
            <a:r>
              <a:rPr lang="en-US" altLang="en-US" dirty="0" smtClean="0"/>
              <a:t>5. Criteria for Cathodic Protection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CE707C-0D6A-46E9-AD4A-49892BC6AF11}" type="slidenum">
              <a:rPr lang="en-US" altLang="en-US" sz="1400" smtClean="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Upcoming Rule Changes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155269"/>
              </p:ext>
            </p:extLst>
          </p:nvPr>
        </p:nvGraphicFramePr>
        <p:xfrm>
          <a:off x="1336644" y="1295401"/>
          <a:ext cx="6309911" cy="5303907"/>
        </p:xfrm>
        <a:graphic>
          <a:graphicData uri="http://schemas.openxmlformats.org/drawingml/2006/table">
            <a:tbl>
              <a:tblPr firstRow="1" firstCol="1" lastRow="1" lastCol="1" bandRow="1" bandCol="1">
                <a:solidFill>
                  <a:schemeClr val="bg2">
                    <a:lumMod val="50000"/>
                  </a:schemeClr>
                </a:solidFill>
              </a:tblPr>
              <a:tblGrid>
                <a:gridCol w="1254156"/>
                <a:gridCol w="2048999"/>
                <a:gridCol w="3006756"/>
              </a:tblGrid>
              <a:tr h="1219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25-12.005</a:t>
                      </a:r>
                      <a:endParaRPr lang="en-US" sz="1050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Codes and Standards </a:t>
                      </a: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Adopted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25-12.008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New, Reconstructed or converted Facilities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Change the year of the code from 2011.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Adopt new code year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25-12.022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Requirements for Distribution System Valves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Substitute the word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“emergency”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for Sectionalizing.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This change would include ‘valves ahead of regulator stations’  and ‘blowdown valves’ in the requirement as they are all valves that are to be used in an emergency.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25-12.030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Construction Inspection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Remove wording allowing a person who worked on the main to inspect it.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Newly amended PHMSA rule 192.305 will not allow this (as of 3/11/15.)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6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25-12.040(3</a:t>
                      </a: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Leak</a:t>
                      </a:r>
                      <a:r>
                        <a:rPr lang="en-US" sz="1050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 Surveys, Procedures and Classification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Clarify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how many rechecks are to be done ( until there is zero residual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gas)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The rule states ‘recheck’ and does not mention what to do if the recheck still detects residual gas in the ground. 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25-12.085(1)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Written Annual</a:t>
                      </a:r>
                      <a:r>
                        <a:rPr lang="en-US" sz="1050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 Reports Required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Change the year of the report from 12-05.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PHMSA modified the form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25-12.085(2)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Written Annual Reports Required</a:t>
                      </a:r>
                      <a:endParaRPr lang="en-US" sz="10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Remove this section.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Redundant with (3)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and does not have the full transmission definition.  25-12.085(3) already refers to a transmission system which would include distribution companies.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25-12.085(3</a:t>
                      </a: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Change the year of the report from 12-05.</a:t>
                      </a: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PHMSA modified the form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39" marR="53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8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Reporting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O&amp;M to delete reference to reporting and incident to the NRC via the website. </a:t>
            </a:r>
          </a:p>
          <a:p>
            <a:r>
              <a:rPr lang="en-US" dirty="0" smtClean="0"/>
              <a:t>The website is no longer operational.</a:t>
            </a:r>
          </a:p>
          <a:p>
            <a:r>
              <a:rPr lang="en-US" dirty="0" smtClean="0"/>
              <a:t>Use </a:t>
            </a:r>
            <a:r>
              <a:rPr lang="en-US" smtClean="0"/>
              <a:t>800/424-8802 to </a:t>
            </a:r>
            <a:r>
              <a:rPr lang="en-US" dirty="0" smtClean="0"/>
              <a:t>report incidents to NRC.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CD898-E483-4C6F-BF38-B8CA3B93F86B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2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scapesB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WaterscapesB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WaterscapesB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456</Words>
  <Application>Microsoft Office PowerPoint</Application>
  <PresentationFormat>On-screen Show (4:3)</PresentationFormat>
  <Paragraphs>78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WaterscapesB</vt:lpstr>
      <vt:lpstr>1_WaterscapesB</vt:lpstr>
      <vt:lpstr>2_WaterscapesB</vt:lpstr>
      <vt:lpstr>2015 SAFETY SEMINAR  </vt:lpstr>
      <vt:lpstr>Violation Notices </vt:lpstr>
      <vt:lpstr>Top Enforcement Issues in 2014</vt:lpstr>
      <vt:lpstr>Upcoming Rule Changes</vt:lpstr>
      <vt:lpstr>Incident Reporting Change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SAFETY SEMINAR</dc:title>
  <dc:creator>Rick Moses</dc:creator>
  <cp:lastModifiedBy>Rick Moses</cp:lastModifiedBy>
  <cp:revision>7</cp:revision>
  <cp:lastPrinted>2015-04-06T14:03:41Z</cp:lastPrinted>
  <dcterms:created xsi:type="dcterms:W3CDTF">2015-03-31T12:42:12Z</dcterms:created>
  <dcterms:modified xsi:type="dcterms:W3CDTF">2015-04-06T14:04:40Z</dcterms:modified>
</cp:coreProperties>
</file>