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3" r:id="rId4"/>
    <p:sldId id="264" r:id="rId5"/>
    <p:sldId id="259" r:id="rId6"/>
    <p:sldId id="260" r:id="rId7"/>
    <p:sldId id="262" r:id="rId8"/>
    <p:sldId id="266" r:id="rId9"/>
    <p:sldId id="267" r:id="rId10"/>
    <p:sldId id="268" r:id="rId11"/>
    <p:sldId id="269" r:id="rId12"/>
    <p:sldId id="270"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60E"/>
    <a:srgbClr val="1C662F"/>
    <a:srgbClr val="621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4" d="100"/>
          <a:sy n="74"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72E643-AE33-4ECA-BC3B-EEF9C4447339}" type="datetimeFigureOut">
              <a:rPr lang="en-US" smtClean="0"/>
              <a:t>4/21/2026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A5A3E9-7786-4A9C-8FB2-4AC67D8F1DBE}" type="slidenum">
              <a:rPr lang="en-US" smtClean="0"/>
              <a:t>‹#›</a:t>
            </a:fld>
            <a:endParaRPr lang="en-US" dirty="0"/>
          </a:p>
        </p:txBody>
      </p:sp>
    </p:spTree>
    <p:extLst>
      <p:ext uri="{BB962C8B-B14F-4D97-AF65-F5344CB8AC3E}">
        <p14:creationId xmlns:p14="http://schemas.microsoft.com/office/powerpoint/2010/main" val="51481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Florida Public Service Commission</a:t>
            </a:r>
            <a:endParaRPr lang="en-US" dirty="0"/>
          </a:p>
        </p:txBody>
      </p:sp>
      <p:sp>
        <p:nvSpPr>
          <p:cNvPr id="6" name="Slide Number Placeholder 5"/>
          <p:cNvSpPr>
            <a:spLocks noGrp="1"/>
          </p:cNvSpPr>
          <p:nvPr>
            <p:ph type="sldNum" sz="quarter" idx="12"/>
          </p:nvPr>
        </p:nvSpPr>
        <p:spPr/>
        <p:txBody>
          <a:bodyPr/>
          <a:lstStyle/>
          <a:p>
            <a:fld id="{7A4DF913-68C7-4D08-9BAD-A1CE8B15D1CC}" type="slidenum">
              <a:rPr lang="en-US" smtClean="0"/>
              <a:t>‹#›</a:t>
            </a:fld>
            <a:endParaRPr lang="en-US" dirty="0"/>
          </a:p>
        </p:txBody>
      </p:sp>
      <p:sp>
        <p:nvSpPr>
          <p:cNvPr id="9" name="Rectangle 8"/>
          <p:cNvSpPr/>
          <p:nvPr userDrawn="1"/>
        </p:nvSpPr>
        <p:spPr>
          <a:xfrm>
            <a:off x="0" y="355918"/>
            <a:ext cx="419877" cy="650208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stretch>
            <a:fillRect/>
          </a:stretch>
        </p:blipFill>
        <p:spPr>
          <a:xfrm>
            <a:off x="11770172" y="365479"/>
            <a:ext cx="420660" cy="6492803"/>
          </a:xfrm>
          <a:prstGeom prst="rect">
            <a:avLst/>
          </a:prstGeom>
        </p:spPr>
      </p:pic>
      <p:sp>
        <p:nvSpPr>
          <p:cNvPr id="11" name="Rectangle 10"/>
          <p:cNvSpPr/>
          <p:nvPr userDrawn="1"/>
        </p:nvSpPr>
        <p:spPr>
          <a:xfrm>
            <a:off x="1" y="6356350"/>
            <a:ext cx="11770172" cy="5016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stretch>
            <a:fillRect/>
          </a:stretch>
        </p:blipFill>
        <p:spPr>
          <a:xfrm>
            <a:off x="4036649" y="6504773"/>
            <a:ext cx="4115157" cy="371888"/>
          </a:xfrm>
          <a:prstGeom prst="rect">
            <a:avLst/>
          </a:prstGeom>
        </p:spPr>
      </p:pic>
    </p:spTree>
    <p:extLst>
      <p:ext uri="{BB962C8B-B14F-4D97-AF65-F5344CB8AC3E}">
        <p14:creationId xmlns:p14="http://schemas.microsoft.com/office/powerpoint/2010/main" val="48076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Florida Public Service Commission</a:t>
            </a:r>
            <a:endParaRPr lang="en-US" dirty="0"/>
          </a:p>
        </p:txBody>
      </p:sp>
      <p:sp>
        <p:nvSpPr>
          <p:cNvPr id="7" name="Slide Number Placeholder 6"/>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429167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Florida Public Service Commission</a:t>
            </a:r>
            <a:endParaRPr lang="en-US" dirty="0"/>
          </a:p>
        </p:txBody>
      </p:sp>
      <p:sp>
        <p:nvSpPr>
          <p:cNvPr id="6" name="Slide Number Placeholder 5"/>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31224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Florida Public Service Commission</a:t>
            </a:r>
            <a:endParaRPr lang="en-US" dirty="0"/>
          </a:p>
        </p:txBody>
      </p:sp>
      <p:sp>
        <p:nvSpPr>
          <p:cNvPr id="6" name="Slide Number Placeholder 5"/>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145468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p:txBody>
          <a:bodyPr/>
          <a:lstStyle/>
          <a:p>
            <a:r>
              <a:rPr lang="en-US" dirty="0" smtClean="0"/>
              <a:t>Florida Public Service Commission</a:t>
            </a:r>
            <a:endParaRPr lang="en-US" dirty="0"/>
          </a:p>
        </p:txBody>
      </p:sp>
      <p:sp>
        <p:nvSpPr>
          <p:cNvPr id="8" name="Slide Number Placeholder 7"/>
          <p:cNvSpPr>
            <a:spLocks noGrp="1"/>
          </p:cNvSpPr>
          <p:nvPr>
            <p:ph type="sldNum" sz="quarter" idx="11"/>
          </p:nvPr>
        </p:nvSpPr>
        <p:spPr/>
        <p:txBody>
          <a:bodyPr/>
          <a:lstStyle/>
          <a:p>
            <a:fld id="{7A4DF913-68C7-4D08-9BAD-A1CE8B15D1CC}"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69" y="4946856"/>
            <a:ext cx="1898790" cy="1867611"/>
          </a:xfrm>
          <a:prstGeom prst="rect">
            <a:avLst/>
          </a:prstGeom>
        </p:spPr>
      </p:pic>
    </p:spTree>
    <p:extLst>
      <p:ext uri="{BB962C8B-B14F-4D97-AF65-F5344CB8AC3E}">
        <p14:creationId xmlns:p14="http://schemas.microsoft.com/office/powerpoint/2010/main" val="161274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038600" y="6483544"/>
            <a:ext cx="4114800" cy="365125"/>
          </a:xfrm>
        </p:spPr>
        <p:txBody>
          <a:bodyPr/>
          <a:lstStyle/>
          <a:p>
            <a:r>
              <a:rPr lang="en-US" dirty="0" smtClean="0"/>
              <a:t>Florida Public Service Commission</a:t>
            </a:r>
            <a:endParaRPr lang="en-US" dirty="0"/>
          </a:p>
        </p:txBody>
      </p:sp>
      <p:sp>
        <p:nvSpPr>
          <p:cNvPr id="4" name="Slide Number Placeholder 3"/>
          <p:cNvSpPr>
            <a:spLocks noGrp="1"/>
          </p:cNvSpPr>
          <p:nvPr>
            <p:ph type="sldNum" sz="quarter" idx="11"/>
          </p:nvPr>
        </p:nvSpPr>
        <p:spPr>
          <a:xfrm>
            <a:off x="9448800" y="6514970"/>
            <a:ext cx="2743200" cy="365125"/>
          </a:xfrm>
        </p:spPr>
        <p:txBody>
          <a:bodyPr/>
          <a:lstStyle/>
          <a:p>
            <a:fld id="{7A4DF913-68C7-4D08-9BAD-A1CE8B15D1CC}" type="slidenum">
              <a:rPr lang="en-US" smtClean="0"/>
              <a:pPr/>
              <a:t>‹#›</a:t>
            </a:fld>
            <a:endParaRPr lang="en-US" dirty="0"/>
          </a:p>
        </p:txBody>
      </p:sp>
    </p:spTree>
    <p:extLst>
      <p:ext uri="{BB962C8B-B14F-4D97-AF65-F5344CB8AC3E}">
        <p14:creationId xmlns:p14="http://schemas.microsoft.com/office/powerpoint/2010/main" val="268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2250" y="6486362"/>
            <a:ext cx="4114800" cy="365125"/>
          </a:xfrm>
        </p:spPr>
        <p:txBody>
          <a:bodyPr/>
          <a:lstStyle>
            <a:lvl1pPr marL="0" algn="ctr" defTabSz="914400" rtl="0" eaLnBrk="1" latinLnBrk="0" hangingPunct="1">
              <a:defRPr lang="en-US" sz="1200" kern="1200">
                <a:solidFill>
                  <a:schemeClr val="accent1">
                    <a:lumMod val="50000"/>
                  </a:schemeClr>
                </a:solidFill>
                <a:latin typeface="+mn-lt"/>
                <a:ea typeface="+mn-ea"/>
                <a:cs typeface="+mn-cs"/>
              </a:defRPr>
            </a:lvl1pPr>
          </a:lstStyle>
          <a:p>
            <a:r>
              <a:rPr lang="en-US" dirty="0" smtClean="0"/>
              <a:t>Florida Public Service Commission</a:t>
            </a:r>
            <a:endParaRPr lang="en-US" dirty="0"/>
          </a:p>
        </p:txBody>
      </p:sp>
      <p:sp>
        <p:nvSpPr>
          <p:cNvPr id="6" name="Slide Number Placeholder 5"/>
          <p:cNvSpPr>
            <a:spLocks noGrp="1"/>
          </p:cNvSpPr>
          <p:nvPr>
            <p:ph type="sldNum" sz="quarter" idx="12"/>
          </p:nvPr>
        </p:nvSpPr>
        <p:spPr>
          <a:xfrm>
            <a:off x="9448800" y="6486362"/>
            <a:ext cx="2743200" cy="365125"/>
          </a:xfrm>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68701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Florida Public Service Commission</a:t>
            </a:r>
            <a:endParaRPr lang="en-US" dirty="0"/>
          </a:p>
        </p:txBody>
      </p:sp>
      <p:sp>
        <p:nvSpPr>
          <p:cNvPr id="7" name="Slide Number Placeholder 6"/>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200600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Florida Public Service Commission</a:t>
            </a:r>
            <a:endParaRPr lang="en-US" dirty="0"/>
          </a:p>
        </p:txBody>
      </p:sp>
      <p:sp>
        <p:nvSpPr>
          <p:cNvPr id="9" name="Slide Number Placeholder 8"/>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266015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Florida Public Service Commission</a:t>
            </a:r>
            <a:endParaRPr lang="en-US" dirty="0"/>
          </a:p>
        </p:txBody>
      </p:sp>
      <p:sp>
        <p:nvSpPr>
          <p:cNvPr id="5" name="Slide Number Placeholder 4"/>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405760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Florida Public Service Commission</a:t>
            </a:r>
            <a:endParaRPr lang="en-US" dirty="0"/>
          </a:p>
        </p:txBody>
      </p:sp>
      <p:sp>
        <p:nvSpPr>
          <p:cNvPr id="4" name="Slide Number Placeholder 3"/>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280938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Florida Public Service Commission</a:t>
            </a:r>
            <a:endParaRPr lang="en-US" dirty="0"/>
          </a:p>
        </p:txBody>
      </p:sp>
      <p:sp>
        <p:nvSpPr>
          <p:cNvPr id="7" name="Slide Number Placeholder 6"/>
          <p:cNvSpPr>
            <a:spLocks noGrp="1"/>
          </p:cNvSpPr>
          <p:nvPr>
            <p:ph type="sldNum" sz="quarter" idx="12"/>
          </p:nvPr>
        </p:nvSpPr>
        <p:spPr/>
        <p:txBody>
          <a:bodyPr/>
          <a:lstStyle/>
          <a:p>
            <a:fld id="{7A4DF913-68C7-4D08-9BAD-A1CE8B15D1CC}" type="slidenum">
              <a:rPr lang="en-US" smtClean="0"/>
              <a:t>‹#›</a:t>
            </a:fld>
            <a:endParaRPr lang="en-US" dirty="0"/>
          </a:p>
        </p:txBody>
      </p:sp>
    </p:spTree>
    <p:extLst>
      <p:ext uri="{BB962C8B-B14F-4D97-AF65-F5344CB8AC3E}">
        <p14:creationId xmlns:p14="http://schemas.microsoft.com/office/powerpoint/2010/main" val="56518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a:stretch>
            <a:fillRect/>
          </a:stretch>
        </p:blipFill>
        <p:spPr>
          <a:xfrm>
            <a:off x="0" y="6358085"/>
            <a:ext cx="12193057" cy="49991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r>
              <a:rPr lang="en-US" dirty="0" smtClean="0"/>
              <a:t>Florida Public Service Commission</a:t>
            </a:r>
            <a:endParaRPr lang="en-US"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7A4DF913-68C7-4D08-9BAD-A1CE8B15D1CC}" type="slidenum">
              <a:rPr lang="en-US" smtClean="0"/>
              <a:pPr/>
              <a:t>‹#›</a:t>
            </a:fld>
            <a:endParaRPr lang="en-US" dirty="0"/>
          </a:p>
        </p:txBody>
      </p:sp>
      <p:pic>
        <p:nvPicPr>
          <p:cNvPr id="8" name="Picture 7"/>
          <p:cNvPicPr>
            <a:picLocks noChangeAspect="1"/>
          </p:cNvPicPr>
          <p:nvPr userDrawn="1"/>
        </p:nvPicPr>
        <p:blipFill>
          <a:blip r:embed="rId15">
            <a:extLst>
              <a:ext uri="{BEBA8EAE-BF5A-486C-A8C5-ECC9F3942E4B}">
                <a14:imgProps xmlns:a14="http://schemas.microsoft.com/office/drawing/2010/main">
                  <a14:imgLayer r:embed="rId16">
                    <a14:imgEffect>
                      <a14:sharpenSoften amount="25000"/>
                    </a14:imgEffect>
                    <a14:imgEffect>
                      <a14:brightnessContrast bright="-23000" contrast="52000"/>
                    </a14:imgEffect>
                  </a14:imgLayer>
                </a14:imgProps>
              </a:ext>
              <a:ext uri="{28A0092B-C50C-407E-A947-70E740481C1C}">
                <a14:useLocalDpi xmlns:a14="http://schemas.microsoft.com/office/drawing/2010/main" val="0"/>
              </a:ext>
            </a:extLst>
          </a:blip>
          <a:stretch>
            <a:fillRect/>
          </a:stretch>
        </p:blipFill>
        <p:spPr>
          <a:xfrm>
            <a:off x="270588" y="5048748"/>
            <a:ext cx="1575266" cy="1307602"/>
          </a:xfrm>
          <a:prstGeom prst="rect">
            <a:avLst/>
          </a:prstGeom>
        </p:spPr>
      </p:pic>
      <p:pic>
        <p:nvPicPr>
          <p:cNvPr id="10" name="Picture 9"/>
          <p:cNvPicPr>
            <a:picLocks noChangeAspect="1"/>
          </p:cNvPicPr>
          <p:nvPr userDrawn="1"/>
        </p:nvPicPr>
        <p:blipFill>
          <a:blip r:embed="rId14"/>
          <a:stretch>
            <a:fillRect/>
          </a:stretch>
        </p:blipFill>
        <p:spPr>
          <a:xfrm>
            <a:off x="0" y="0"/>
            <a:ext cx="12193057" cy="499915"/>
          </a:xfrm>
          <a:prstGeom prst="rect">
            <a:avLst/>
          </a:prstGeom>
        </p:spPr>
      </p:pic>
      <p:pic>
        <p:nvPicPr>
          <p:cNvPr id="11" name="Picture 10"/>
          <p:cNvPicPr>
            <a:picLocks noChangeAspect="1"/>
          </p:cNvPicPr>
          <p:nvPr userDrawn="1"/>
        </p:nvPicPr>
        <p:blipFill>
          <a:blip r:embed="rId17"/>
          <a:stretch>
            <a:fillRect/>
          </a:stretch>
        </p:blipFill>
        <p:spPr>
          <a:xfrm>
            <a:off x="0" y="365125"/>
            <a:ext cx="420660" cy="6504996"/>
          </a:xfrm>
          <a:prstGeom prst="rect">
            <a:avLst/>
          </a:prstGeom>
        </p:spPr>
      </p:pic>
      <p:pic>
        <p:nvPicPr>
          <p:cNvPr id="12" name="Picture 11"/>
          <p:cNvPicPr>
            <a:picLocks noChangeAspect="1"/>
          </p:cNvPicPr>
          <p:nvPr userDrawn="1"/>
        </p:nvPicPr>
        <p:blipFill>
          <a:blip r:embed="rId17"/>
          <a:stretch>
            <a:fillRect/>
          </a:stretch>
        </p:blipFill>
        <p:spPr>
          <a:xfrm>
            <a:off x="11775116" y="0"/>
            <a:ext cx="420660" cy="6504996"/>
          </a:xfrm>
          <a:prstGeom prst="rect">
            <a:avLst/>
          </a:prstGeom>
        </p:spPr>
      </p:pic>
    </p:spTree>
    <p:extLst>
      <p:ext uri="{BB962C8B-B14F-4D97-AF65-F5344CB8AC3E}">
        <p14:creationId xmlns:p14="http://schemas.microsoft.com/office/powerpoint/2010/main" val="55083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ctr" defTabSz="914400" rtl="0" eaLnBrk="1" latinLnBrk="0" hangingPunct="1">
        <a:lnSpc>
          <a:spcPct val="90000"/>
        </a:lnSpc>
        <a:spcBef>
          <a:spcPct val="0"/>
        </a:spcBef>
        <a:buNone/>
        <a:defRPr sz="4400" b="1" kern="1200">
          <a:solidFill>
            <a:srgbClr val="84160E"/>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662F"/>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662F"/>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662F"/>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662F"/>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662F"/>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aw.cornell.edu/regulations/florida/Fla-Admin-Code-Ann-R-25-14-0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214" y="1358828"/>
            <a:ext cx="8565573" cy="4818135"/>
          </a:xfrm>
          <a:prstGeom prst="rect">
            <a:avLst/>
          </a:prstGeom>
        </p:spPr>
      </p:pic>
      <p:sp>
        <p:nvSpPr>
          <p:cNvPr id="2" name="Title 1"/>
          <p:cNvSpPr>
            <a:spLocks noGrp="1"/>
          </p:cNvSpPr>
          <p:nvPr>
            <p:ph type="title"/>
          </p:nvPr>
        </p:nvSpPr>
        <p:spPr>
          <a:xfrm>
            <a:off x="921327" y="618692"/>
            <a:ext cx="10515600" cy="1190336"/>
          </a:xfrm>
        </p:spPr>
        <p:txBody>
          <a:bodyPr>
            <a:normAutofit fontScale="90000"/>
          </a:bodyPr>
          <a:lstStyle/>
          <a:p>
            <a:r>
              <a:rPr lang="en-US" sz="31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idx="1"/>
          </p:nvPr>
        </p:nvSpPr>
        <p:spPr>
          <a:xfrm>
            <a:off x="2103549" y="2357378"/>
            <a:ext cx="7984901" cy="2627290"/>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0" indent="0" algn="ctr">
              <a:buNone/>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Rule Development Workshop </a:t>
            </a:r>
          </a:p>
          <a:p>
            <a:pPr marL="0" indent="0" algn="ctr">
              <a:buNone/>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Staff Presentation</a:t>
            </a:r>
          </a:p>
          <a:p>
            <a:pPr marL="0" indent="0" algn="ctr">
              <a:buNone/>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April 22, 2026</a:t>
            </a:r>
          </a:p>
          <a:p>
            <a:pPr marL="0" indent="0" algn="ctr">
              <a:buNone/>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9:30 </a:t>
            </a:r>
            <a:r>
              <a:rPr lang="en-US" sz="3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AM</a:t>
            </a:r>
            <a:endPar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343755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Draft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Amendments to Rule 25-14.004</a:t>
            </a:r>
            <a:endParaRPr lang="en-US" sz="2800" dirty="0"/>
          </a:p>
        </p:txBody>
      </p:sp>
      <p:sp>
        <p:nvSpPr>
          <p:cNvPr id="3" name="Content Placeholder 2"/>
          <p:cNvSpPr>
            <a:spLocks noGrp="1"/>
          </p:cNvSpPr>
          <p:nvPr>
            <p:ph idx="1"/>
          </p:nvPr>
        </p:nvSpPr>
        <p:spPr>
          <a:xfrm>
            <a:off x="838199" y="1690688"/>
            <a:ext cx="10768445" cy="3546330"/>
          </a:xfrm>
        </p:spPr>
        <p:txBody>
          <a:bodyPr>
            <a:normAutofit lnSpcReduction="10000"/>
          </a:bodyPr>
          <a:lstStyle/>
          <a:p>
            <a:pPr marL="0" lvl="0" indent="0">
              <a:lnSpc>
                <a:spcPct val="100000"/>
              </a:lnSpc>
              <a:spcBef>
                <a:spcPts val="0"/>
              </a:spcBef>
              <a:buNone/>
            </a:pPr>
            <a:r>
              <a:rPr lang="en-US" sz="1800" b="1" i="1" dirty="0" smtClean="0">
                <a:solidFill>
                  <a:prstClr val="black"/>
                </a:solidFill>
                <a:latin typeface="Calibri" panose="020F0502020204030204"/>
                <a:ea typeface="+mn-ea"/>
              </a:rPr>
              <a:t>	Subsection </a:t>
            </a:r>
            <a:r>
              <a:rPr lang="en-US" sz="1800" b="1" i="1" dirty="0">
                <a:solidFill>
                  <a:prstClr val="black"/>
                </a:solidFill>
                <a:latin typeface="Calibri" panose="020F0502020204030204"/>
                <a:ea typeface="+mn-ea"/>
              </a:rPr>
              <a:t>(3)</a:t>
            </a:r>
          </a:p>
          <a:p>
            <a:pPr marL="0" lvl="0" indent="0">
              <a:lnSpc>
                <a:spcPct val="100000"/>
              </a:lnSpc>
              <a:spcBef>
                <a:spcPts val="0"/>
              </a:spcBef>
              <a:buNone/>
            </a:pPr>
            <a:r>
              <a:rPr lang="en-US" sz="1800" dirty="0">
                <a:solidFill>
                  <a:prstClr val="black"/>
                </a:solidFill>
                <a:latin typeface="Calibri" panose="020F0502020204030204"/>
                <a:ea typeface="+mn-ea"/>
              </a:rPr>
              <a:t>Subsection (3) of the current rule addresses what is included in the capital structure of the parent</a:t>
            </a:r>
          </a:p>
          <a:p>
            <a:pPr marL="0" lvl="0" indent="0">
              <a:lnSpc>
                <a:spcPct val="100000"/>
              </a:lnSpc>
              <a:spcBef>
                <a:spcPts val="0"/>
              </a:spcBef>
              <a:buNone/>
            </a:pPr>
            <a:r>
              <a:rPr lang="en-US" sz="1800" dirty="0">
                <a:solidFill>
                  <a:prstClr val="black"/>
                </a:solidFill>
                <a:latin typeface="Calibri" panose="020F0502020204030204"/>
                <a:ea typeface="+mn-ea"/>
              </a:rPr>
              <a:t>and notes that it is a rebuttable presumption that “a parent’s investment in any subsidiary or in its</a:t>
            </a:r>
          </a:p>
          <a:p>
            <a:pPr marL="0" lvl="0" indent="0">
              <a:lnSpc>
                <a:spcPct val="100000"/>
              </a:lnSpc>
              <a:spcBef>
                <a:spcPts val="0"/>
              </a:spcBef>
              <a:buNone/>
            </a:pPr>
            <a:r>
              <a:rPr lang="en-US" sz="1800" dirty="0">
                <a:solidFill>
                  <a:prstClr val="black"/>
                </a:solidFill>
                <a:latin typeface="Calibri" panose="020F0502020204030204"/>
                <a:ea typeface="+mn-ea"/>
              </a:rPr>
              <a:t>own operations shall be considered to have been made in the same ratios as exist in the parent’s</a:t>
            </a:r>
          </a:p>
          <a:p>
            <a:pPr marL="0" lvl="0" indent="0">
              <a:lnSpc>
                <a:spcPct val="100000"/>
              </a:lnSpc>
              <a:spcBef>
                <a:spcPts val="0"/>
              </a:spcBef>
              <a:buNone/>
            </a:pPr>
            <a:r>
              <a:rPr lang="en-US" sz="1800" dirty="0">
                <a:solidFill>
                  <a:prstClr val="black"/>
                </a:solidFill>
                <a:latin typeface="Calibri" panose="020F0502020204030204"/>
                <a:ea typeface="+mn-ea"/>
              </a:rPr>
              <a:t>overall capital structure.”</a:t>
            </a:r>
          </a:p>
          <a:p>
            <a:pPr marL="0" lvl="0" indent="0">
              <a:lnSpc>
                <a:spcPct val="100000"/>
              </a:lnSpc>
              <a:spcBef>
                <a:spcPts val="0"/>
              </a:spcBef>
              <a:buNone/>
            </a:pPr>
            <a:r>
              <a:rPr lang="en-US" sz="1800" dirty="0">
                <a:solidFill>
                  <a:prstClr val="black"/>
                </a:solidFill>
                <a:latin typeface="Calibri" panose="020F0502020204030204"/>
                <a:ea typeface="+mn-ea"/>
              </a:rPr>
              <a:t>As parent debt is not a consideration in the recommended amendments, the recommended</a:t>
            </a:r>
          </a:p>
          <a:p>
            <a:pPr marL="0" lvl="0" indent="0">
              <a:lnSpc>
                <a:spcPct val="100000"/>
              </a:lnSpc>
              <a:spcBef>
                <a:spcPts val="0"/>
              </a:spcBef>
              <a:buNone/>
            </a:pPr>
            <a:r>
              <a:rPr lang="en-US" sz="1800" dirty="0" smtClean="0">
                <a:solidFill>
                  <a:prstClr val="black"/>
                </a:solidFill>
                <a:latin typeface="Calibri" panose="020F0502020204030204"/>
                <a:ea typeface="+mn-ea"/>
              </a:rPr>
              <a:t>amendment of subsection (3) deletes the prior language in its entirety. In its place</a:t>
            </a:r>
            <a:r>
              <a:rPr lang="en-US" sz="1800" dirty="0">
                <a:solidFill>
                  <a:prstClr val="black"/>
                </a:solidFill>
                <a:latin typeface="Calibri" panose="020F0502020204030204"/>
                <a:ea typeface="+mn-ea"/>
              </a:rPr>
              <a:t>, </a:t>
            </a:r>
            <a:r>
              <a:rPr lang="en-US" sz="1800" dirty="0" smtClean="0">
                <a:solidFill>
                  <a:prstClr val="black"/>
                </a:solidFill>
                <a:latin typeface="Calibri" panose="020F0502020204030204"/>
                <a:ea typeface="+mn-ea"/>
              </a:rPr>
              <a:t>the recommended </a:t>
            </a:r>
            <a:r>
              <a:rPr lang="en-US" sz="1800" dirty="0">
                <a:solidFill>
                  <a:prstClr val="black"/>
                </a:solidFill>
                <a:latin typeface="Calibri" panose="020F0502020204030204"/>
                <a:ea typeface="+mn-ea"/>
              </a:rPr>
              <a:t>rule language of subsection (3) sets forth the method of determining the federal</a:t>
            </a:r>
          </a:p>
          <a:p>
            <a:pPr marL="0" lvl="0" indent="0">
              <a:lnSpc>
                <a:spcPct val="100000"/>
              </a:lnSpc>
              <a:spcBef>
                <a:spcPts val="0"/>
              </a:spcBef>
              <a:buNone/>
            </a:pPr>
            <a:r>
              <a:rPr lang="en-US" sz="1800" dirty="0">
                <a:solidFill>
                  <a:prstClr val="black"/>
                </a:solidFill>
                <a:latin typeface="Calibri" panose="020F0502020204030204"/>
                <a:ea typeface="+mn-ea"/>
              </a:rPr>
              <a:t>current corporate income tax of the regulated, subsidiary utility. This amount is calculated by</a:t>
            </a:r>
          </a:p>
          <a:p>
            <a:pPr marL="0" lvl="0" indent="0">
              <a:lnSpc>
                <a:spcPct val="100000"/>
              </a:lnSpc>
              <a:spcBef>
                <a:spcPts val="0"/>
              </a:spcBef>
              <a:buNone/>
            </a:pPr>
            <a:r>
              <a:rPr lang="en-US" sz="1800" dirty="0">
                <a:solidFill>
                  <a:prstClr val="black"/>
                </a:solidFill>
                <a:latin typeface="Calibri" panose="020F0502020204030204"/>
                <a:ea typeface="+mn-ea"/>
              </a:rPr>
              <a:t>multiplying the federal taxable income after state taxes (which amount was calculated pursuant</a:t>
            </a:r>
          </a:p>
          <a:p>
            <a:pPr marL="0" lvl="0" indent="0">
              <a:lnSpc>
                <a:spcPct val="100000"/>
              </a:lnSpc>
              <a:spcBef>
                <a:spcPts val="0"/>
              </a:spcBef>
              <a:buNone/>
            </a:pPr>
            <a:r>
              <a:rPr lang="en-US" sz="1800" dirty="0">
                <a:solidFill>
                  <a:prstClr val="black"/>
                </a:solidFill>
                <a:latin typeface="Calibri" panose="020F0502020204030204"/>
                <a:ea typeface="+mn-ea"/>
              </a:rPr>
              <a:t>to the recommended amendment of subsection (2)), by the federal corporate income tax rate, plus</a:t>
            </a:r>
          </a:p>
          <a:p>
            <a:pPr marL="0" lvl="0" indent="0">
              <a:lnSpc>
                <a:spcPct val="100000"/>
              </a:lnSpc>
              <a:spcBef>
                <a:spcPts val="0"/>
              </a:spcBef>
              <a:buNone/>
            </a:pPr>
            <a:r>
              <a:rPr lang="en-US" sz="1800" dirty="0">
                <a:solidFill>
                  <a:prstClr val="black"/>
                </a:solidFill>
                <a:latin typeface="Calibri" panose="020F0502020204030204"/>
                <a:ea typeface="+mn-ea"/>
              </a:rPr>
              <a:t>or minus any applicable tax adjustments or credits in accordance with applicable federal income</a:t>
            </a:r>
          </a:p>
          <a:p>
            <a:pPr marL="0" lvl="0" indent="0">
              <a:lnSpc>
                <a:spcPct val="100000"/>
              </a:lnSpc>
              <a:spcBef>
                <a:spcPts val="0"/>
              </a:spcBef>
              <a:buNone/>
            </a:pPr>
            <a:r>
              <a:rPr lang="en-US" sz="1800" dirty="0">
                <a:solidFill>
                  <a:prstClr val="black"/>
                </a:solidFill>
                <a:latin typeface="Calibri" panose="020F0502020204030204"/>
                <a:ea typeface="+mn-ea"/>
              </a:rPr>
              <a:t>tax laws and regulations.</a:t>
            </a:r>
          </a:p>
        </p:txBody>
      </p:sp>
    </p:spTree>
    <p:extLst>
      <p:ext uri="{BB962C8B-B14F-4D97-AF65-F5344CB8AC3E}">
        <p14:creationId xmlns:p14="http://schemas.microsoft.com/office/powerpoint/2010/main" val="614942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Draft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Amendments to Rule 25-14.004</a:t>
            </a:r>
            <a:endParaRPr lang="en-US" sz="2800" dirty="0"/>
          </a:p>
        </p:txBody>
      </p:sp>
      <p:sp>
        <p:nvSpPr>
          <p:cNvPr id="3" name="Content Placeholder 2"/>
          <p:cNvSpPr>
            <a:spLocks noGrp="1"/>
          </p:cNvSpPr>
          <p:nvPr>
            <p:ph idx="1"/>
          </p:nvPr>
        </p:nvSpPr>
        <p:spPr>
          <a:xfrm>
            <a:off x="838199" y="1690688"/>
            <a:ext cx="10768445" cy="3546330"/>
          </a:xfrm>
        </p:spPr>
        <p:txBody>
          <a:bodyPr>
            <a:normAutofit/>
          </a:bodyPr>
          <a:lstStyle/>
          <a:p>
            <a:pPr marL="0" lvl="0" indent="0">
              <a:lnSpc>
                <a:spcPct val="100000"/>
              </a:lnSpc>
              <a:spcBef>
                <a:spcPts val="0"/>
              </a:spcBef>
              <a:buNone/>
            </a:pPr>
            <a:r>
              <a:rPr lang="en-US" sz="1800" b="1" i="1" dirty="0">
                <a:solidFill>
                  <a:prstClr val="black"/>
                </a:solidFill>
                <a:latin typeface="Calibri" panose="020F0502020204030204"/>
                <a:ea typeface="+mn-ea"/>
              </a:rPr>
              <a:t>	Subsection (4)</a:t>
            </a:r>
          </a:p>
          <a:p>
            <a:pPr marL="0" lvl="0" indent="0">
              <a:lnSpc>
                <a:spcPct val="100000"/>
              </a:lnSpc>
              <a:spcBef>
                <a:spcPts val="0"/>
              </a:spcBef>
              <a:buNone/>
            </a:pPr>
            <a:r>
              <a:rPr lang="en-US" sz="1800" dirty="0">
                <a:solidFill>
                  <a:prstClr val="black"/>
                </a:solidFill>
                <a:latin typeface="Calibri" panose="020F0502020204030204"/>
                <a:ea typeface="+mn-ea"/>
              </a:rPr>
              <a:t>Subsection (4) of the current rule addresses how to calculate the parent debt adjustment using</a:t>
            </a:r>
          </a:p>
          <a:p>
            <a:pPr marL="0" lvl="0" indent="0">
              <a:lnSpc>
                <a:spcPct val="100000"/>
              </a:lnSpc>
              <a:spcBef>
                <a:spcPts val="0"/>
              </a:spcBef>
              <a:buNone/>
            </a:pPr>
            <a:r>
              <a:rPr lang="en-US" sz="1800" dirty="0">
                <a:solidFill>
                  <a:prstClr val="black"/>
                </a:solidFill>
                <a:latin typeface="Calibri" panose="020F0502020204030204"/>
                <a:ea typeface="+mn-ea"/>
              </a:rPr>
              <a:t>debt ratio and debt cost of the parent, the statutory tax rate applicable to the consolidated entity,</a:t>
            </a:r>
          </a:p>
          <a:p>
            <a:pPr marL="0" lvl="0" indent="0">
              <a:lnSpc>
                <a:spcPct val="100000"/>
              </a:lnSpc>
              <a:spcBef>
                <a:spcPts val="0"/>
              </a:spcBef>
              <a:buNone/>
            </a:pPr>
            <a:r>
              <a:rPr lang="en-US" sz="1800" dirty="0">
                <a:solidFill>
                  <a:prstClr val="black"/>
                </a:solidFill>
                <a:latin typeface="Calibri" panose="020F0502020204030204"/>
                <a:ea typeface="+mn-ea"/>
              </a:rPr>
              <a:t>and the equity dollars of the regulated subsidiary, excluding its retained earnings.</a:t>
            </a:r>
          </a:p>
          <a:p>
            <a:pPr marL="0" lvl="0" indent="0">
              <a:lnSpc>
                <a:spcPct val="100000"/>
              </a:lnSpc>
              <a:spcBef>
                <a:spcPts val="0"/>
              </a:spcBef>
              <a:buNone/>
            </a:pPr>
            <a:r>
              <a:rPr lang="en-US" sz="1800" dirty="0">
                <a:solidFill>
                  <a:prstClr val="black"/>
                </a:solidFill>
                <a:latin typeface="Calibri" panose="020F0502020204030204"/>
                <a:ea typeface="+mn-ea"/>
              </a:rPr>
              <a:t>As parent debt is not a consideration in the recommended amendments, the recommended</a:t>
            </a:r>
          </a:p>
          <a:p>
            <a:pPr marL="0" lvl="0" indent="0">
              <a:lnSpc>
                <a:spcPct val="100000"/>
              </a:lnSpc>
              <a:spcBef>
                <a:spcPts val="0"/>
              </a:spcBef>
              <a:buNone/>
            </a:pPr>
            <a:r>
              <a:rPr lang="en-US" sz="1800" dirty="0">
                <a:solidFill>
                  <a:prstClr val="black"/>
                </a:solidFill>
                <a:latin typeface="Calibri" panose="020F0502020204030204"/>
                <a:ea typeface="+mn-ea"/>
              </a:rPr>
              <a:t>amendment of subsection (4) deletes the prior language in its entirety. In its place, the</a:t>
            </a:r>
          </a:p>
          <a:p>
            <a:pPr marL="0" lvl="0" indent="0">
              <a:lnSpc>
                <a:spcPct val="100000"/>
              </a:lnSpc>
              <a:spcBef>
                <a:spcPts val="0"/>
              </a:spcBef>
              <a:buNone/>
            </a:pPr>
            <a:r>
              <a:rPr lang="en-US" sz="1800" dirty="0">
                <a:solidFill>
                  <a:prstClr val="black"/>
                </a:solidFill>
                <a:latin typeface="Calibri" panose="020F0502020204030204"/>
                <a:ea typeface="+mn-ea"/>
              </a:rPr>
              <a:t>recommended rule language of subsection (4) clarifies that applicable temporary adjustments to</a:t>
            </a:r>
          </a:p>
          <a:p>
            <a:pPr marL="0" lvl="0" indent="0">
              <a:lnSpc>
                <a:spcPct val="100000"/>
              </a:lnSpc>
              <a:spcBef>
                <a:spcPts val="0"/>
              </a:spcBef>
              <a:buNone/>
            </a:pPr>
            <a:r>
              <a:rPr lang="en-US" sz="1800" dirty="0">
                <a:solidFill>
                  <a:prstClr val="black"/>
                </a:solidFill>
                <a:latin typeface="Calibri" panose="020F0502020204030204"/>
                <a:ea typeface="+mn-ea"/>
              </a:rPr>
              <a:t>taxable income multiplied by the respective federal and state corporate income tax rates, plus or</a:t>
            </a:r>
          </a:p>
          <a:p>
            <a:pPr marL="0" lvl="0" indent="0">
              <a:lnSpc>
                <a:spcPct val="100000"/>
              </a:lnSpc>
              <a:spcBef>
                <a:spcPts val="0"/>
              </a:spcBef>
              <a:buNone/>
            </a:pPr>
            <a:r>
              <a:rPr lang="en-US" sz="1800" dirty="0">
                <a:solidFill>
                  <a:prstClr val="black"/>
                </a:solidFill>
                <a:latin typeface="Calibri" panose="020F0502020204030204"/>
                <a:ea typeface="+mn-ea"/>
              </a:rPr>
              <a:t>minus any applicable tax adjustments or credits in accordance with applicable federal and state</a:t>
            </a:r>
          </a:p>
          <a:p>
            <a:pPr marL="0" lvl="0" indent="0">
              <a:lnSpc>
                <a:spcPct val="100000"/>
              </a:lnSpc>
              <a:spcBef>
                <a:spcPts val="0"/>
              </a:spcBef>
              <a:buNone/>
            </a:pPr>
            <a:r>
              <a:rPr lang="en-US" sz="1800" dirty="0">
                <a:solidFill>
                  <a:prstClr val="black"/>
                </a:solidFill>
                <a:latin typeface="Calibri" panose="020F0502020204030204"/>
                <a:ea typeface="+mn-ea"/>
              </a:rPr>
              <a:t>income tax laws and regulation, shall be used in determining federal and state income tax</a:t>
            </a:r>
          </a:p>
          <a:p>
            <a:pPr marL="0" lvl="0" indent="0">
              <a:lnSpc>
                <a:spcPct val="100000"/>
              </a:lnSpc>
              <a:spcBef>
                <a:spcPts val="0"/>
              </a:spcBef>
              <a:buNone/>
            </a:pPr>
            <a:r>
              <a:rPr lang="en-US" sz="1800" dirty="0">
                <a:solidFill>
                  <a:prstClr val="black"/>
                </a:solidFill>
                <a:latin typeface="Calibri" panose="020F0502020204030204"/>
                <a:ea typeface="+mn-ea"/>
              </a:rPr>
              <a:t>expenses for the regulated utility</a:t>
            </a:r>
            <a:r>
              <a:rPr lang="en-US" sz="1800" dirty="0" smtClean="0">
                <a:solidFill>
                  <a:prstClr val="black"/>
                </a:solidFill>
                <a:latin typeface="Calibri" panose="020F0502020204030204"/>
                <a:ea typeface="+mn-ea"/>
              </a:rPr>
              <a:t>.</a:t>
            </a:r>
            <a:endParaRPr lang="en-US" sz="1800" dirty="0">
              <a:solidFill>
                <a:prstClr val="black"/>
              </a:solidFill>
              <a:latin typeface="Calibri" panose="020F0502020204030204"/>
              <a:ea typeface="+mn-ea"/>
            </a:endParaRPr>
          </a:p>
        </p:txBody>
      </p:sp>
    </p:spTree>
    <p:extLst>
      <p:ext uri="{BB962C8B-B14F-4D97-AF65-F5344CB8AC3E}">
        <p14:creationId xmlns:p14="http://schemas.microsoft.com/office/powerpoint/2010/main" val="3774137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Draft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Amendments to Rule 25-14.004</a:t>
            </a:r>
            <a:endParaRPr lang="en-US" sz="2800" dirty="0"/>
          </a:p>
        </p:txBody>
      </p:sp>
      <p:sp>
        <p:nvSpPr>
          <p:cNvPr id="3" name="Content Placeholder 2"/>
          <p:cNvSpPr>
            <a:spLocks noGrp="1"/>
          </p:cNvSpPr>
          <p:nvPr>
            <p:ph idx="1"/>
          </p:nvPr>
        </p:nvSpPr>
        <p:spPr>
          <a:xfrm>
            <a:off x="838199" y="1690688"/>
            <a:ext cx="10768445" cy="3546330"/>
          </a:xfrm>
        </p:spPr>
        <p:txBody>
          <a:bodyPr>
            <a:normAutofit/>
          </a:bodyPr>
          <a:lstStyle/>
          <a:p>
            <a:pPr marL="0" lvl="0" indent="0">
              <a:lnSpc>
                <a:spcPct val="100000"/>
              </a:lnSpc>
              <a:spcBef>
                <a:spcPts val="0"/>
              </a:spcBef>
              <a:buNone/>
            </a:pPr>
            <a:r>
              <a:rPr lang="en-US" sz="1800" b="1" i="1" dirty="0">
                <a:solidFill>
                  <a:prstClr val="black"/>
                </a:solidFill>
                <a:latin typeface="Calibri" panose="020F0502020204030204"/>
                <a:ea typeface="+mn-ea"/>
              </a:rPr>
              <a:t>	Subsection (5)</a:t>
            </a:r>
          </a:p>
          <a:p>
            <a:pPr marL="0" lvl="0" indent="0">
              <a:lnSpc>
                <a:spcPct val="100000"/>
              </a:lnSpc>
              <a:spcBef>
                <a:spcPts val="0"/>
              </a:spcBef>
              <a:buNone/>
            </a:pPr>
            <a:r>
              <a:rPr lang="en-US" sz="1800" dirty="0">
                <a:solidFill>
                  <a:prstClr val="black"/>
                </a:solidFill>
                <a:latin typeface="Calibri" panose="020F0502020204030204"/>
                <a:ea typeface="+mn-ea"/>
              </a:rPr>
              <a:t>The current version of the rule does not contain a subsection (5). The recommended amendment</a:t>
            </a:r>
          </a:p>
          <a:p>
            <a:pPr marL="0" lvl="0" indent="0">
              <a:lnSpc>
                <a:spcPct val="100000"/>
              </a:lnSpc>
              <a:spcBef>
                <a:spcPts val="0"/>
              </a:spcBef>
              <a:buNone/>
            </a:pPr>
            <a:r>
              <a:rPr lang="en-US" sz="1800" dirty="0">
                <a:solidFill>
                  <a:prstClr val="black"/>
                </a:solidFill>
                <a:latin typeface="Calibri" panose="020F0502020204030204"/>
                <a:ea typeface="+mn-ea"/>
              </a:rPr>
              <a:t>of the rule adds subsection (5), which states that total income tax expense for the regulated utility</a:t>
            </a:r>
          </a:p>
          <a:p>
            <a:pPr marL="0" lvl="0" indent="0">
              <a:lnSpc>
                <a:spcPct val="100000"/>
              </a:lnSpc>
              <a:spcBef>
                <a:spcPts val="0"/>
              </a:spcBef>
              <a:buNone/>
            </a:pPr>
            <a:r>
              <a:rPr lang="en-US" sz="1800" dirty="0">
                <a:solidFill>
                  <a:prstClr val="black"/>
                </a:solidFill>
                <a:latin typeface="Calibri" panose="020F0502020204030204"/>
                <a:ea typeface="+mn-ea"/>
              </a:rPr>
              <a:t>will be determined by adding the amounts calculated pursuant to the recommended amendments</a:t>
            </a:r>
          </a:p>
          <a:p>
            <a:pPr marL="0" lvl="0" indent="0">
              <a:lnSpc>
                <a:spcPct val="100000"/>
              </a:lnSpc>
              <a:spcBef>
                <a:spcPts val="0"/>
              </a:spcBef>
              <a:buNone/>
            </a:pPr>
            <a:r>
              <a:rPr lang="en-US" sz="1800" dirty="0">
                <a:solidFill>
                  <a:prstClr val="black"/>
                </a:solidFill>
                <a:latin typeface="Calibri" panose="020F0502020204030204"/>
                <a:ea typeface="+mn-ea"/>
              </a:rPr>
              <a:t>of subsections (1), (3), and (4) of the rule.</a:t>
            </a:r>
          </a:p>
        </p:txBody>
      </p:sp>
    </p:spTree>
    <p:extLst>
      <p:ext uri="{BB962C8B-B14F-4D97-AF65-F5344CB8AC3E}">
        <p14:creationId xmlns:p14="http://schemas.microsoft.com/office/powerpoint/2010/main" val="2083435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endParaRPr lang="en-US" sz="2800" dirty="0"/>
          </a:p>
        </p:txBody>
      </p:sp>
      <p:sp>
        <p:nvSpPr>
          <p:cNvPr id="3" name="Content Placeholder 2"/>
          <p:cNvSpPr>
            <a:spLocks noGrp="1"/>
          </p:cNvSpPr>
          <p:nvPr>
            <p:ph idx="1"/>
          </p:nvPr>
        </p:nvSpPr>
        <p:spPr>
          <a:xfrm>
            <a:off x="1828800" y="1517074"/>
            <a:ext cx="9524999" cy="4655126"/>
          </a:xfrm>
        </p:spPr>
        <p:txBody>
          <a:bodyPr>
            <a:normAutofit fontScale="32500" lnSpcReduction="20000"/>
          </a:bodyPr>
          <a:lstStyle/>
          <a:p>
            <a:pPr marL="0" indent="0">
              <a:buNone/>
            </a:pPr>
            <a:r>
              <a:rPr lang="en-US" sz="3400" dirty="0" smtClean="0">
                <a:solidFill>
                  <a:schemeClr val="tx1"/>
                </a:solidFill>
              </a:rPr>
              <a:t>25-14.004 </a:t>
            </a:r>
          </a:p>
          <a:p>
            <a:pPr marL="0" indent="0">
              <a:buNone/>
            </a:pPr>
            <a:r>
              <a:rPr lang="en-US" sz="3700" dirty="0">
                <a:solidFill>
                  <a:schemeClr val="tx1"/>
                </a:solidFill>
              </a:rPr>
              <a:t>In Commission proceedings to establish revenue requirements or address over-earnings, other than those entered into under Rule </a:t>
            </a:r>
            <a:r>
              <a:rPr lang="en-US" sz="3700" dirty="0">
                <a:solidFill>
                  <a:schemeClr val="tx1"/>
                </a:solidFill>
                <a:hlinkClick r:id="rId2"/>
              </a:rPr>
              <a:t>25-14.003</a:t>
            </a:r>
            <a:r>
              <a:rPr lang="en-US" sz="3700" dirty="0">
                <a:solidFill>
                  <a:schemeClr val="tx1"/>
                </a:solidFill>
              </a:rPr>
              <a:t>, F.A.C., the income tax expense of a regulated company shall be adjusted to reflect the income tax expense of the parent debt that may be invested in the equity of the subsidiary where a parent-subsidiary relationship exists and the parties to the relationship join in the filing of a consolidated income tax return.</a:t>
            </a:r>
          </a:p>
          <a:p>
            <a:pPr marL="0" indent="0">
              <a:buNone/>
            </a:pPr>
            <a:r>
              <a:rPr lang="en-US" sz="3700" dirty="0">
                <a:solidFill>
                  <a:schemeClr val="tx1"/>
                </a:solidFill>
              </a:rPr>
              <a:t>(1) Where the regulated utility is a subsidiary of a single parent, the income tax effect of the parent's debt invested in the equity of the subsidiary utility shall reduce the income tax expense of the utility.</a:t>
            </a:r>
          </a:p>
          <a:p>
            <a:pPr marL="0" indent="0">
              <a:buNone/>
            </a:pPr>
            <a:r>
              <a:rPr lang="en-US" sz="3700" dirty="0">
                <a:solidFill>
                  <a:schemeClr val="tx1"/>
                </a:solidFill>
              </a:rPr>
              <a:t>(2) Where the regulated utility is a subsidiary of tiered parents, the adjusted income tax effect of the debt of all parents invested in the equity of the subsidiary utility shall reduce the income tax expense of the utility.</a:t>
            </a:r>
          </a:p>
          <a:p>
            <a:pPr marL="0" indent="0">
              <a:buNone/>
            </a:pPr>
            <a:r>
              <a:rPr lang="en-US" sz="3700" dirty="0">
                <a:solidFill>
                  <a:schemeClr val="tx1"/>
                </a:solidFill>
              </a:rPr>
              <a:t>(3) The capital structure of the parent used to make the adjustment shall include at least long term debt, short term debt, common stock, cost free capital and investment tax credits, excluding retained earnings of the subsidiaries. It shall be a rebuttable presumption that a parent's investment in any subsidiary or in its own operations shall be considered to have been made in the same ratios as exist in the parent's overall capital structure.</a:t>
            </a:r>
          </a:p>
          <a:p>
            <a:pPr marL="0" indent="0">
              <a:buNone/>
            </a:pPr>
            <a:r>
              <a:rPr lang="en-US" sz="3700" dirty="0">
                <a:solidFill>
                  <a:schemeClr val="tx1"/>
                </a:solidFill>
              </a:rPr>
              <a:t>(4) The adjustment shall be made by multiplying the debt ratio of the parent by the debt cost of the parent. This product shall be multiplied by the statutory tax rate applicable to the consolidated entity. This result shall be multiplied by the equity dollars of the subsidiary, excluding its retained earnings. The resulting dollar amount shall be used to adjust the income tax expense of the utility.</a:t>
            </a:r>
          </a:p>
          <a:p>
            <a:pPr marL="0" indent="0">
              <a:buNone/>
            </a:pPr>
            <a:r>
              <a:rPr lang="en-US" sz="3700" dirty="0">
                <a:solidFill>
                  <a:schemeClr val="tx1"/>
                </a:solidFill>
              </a:rPr>
              <a:t>Notes</a:t>
            </a:r>
          </a:p>
          <a:p>
            <a:pPr marL="0" indent="0">
              <a:buNone/>
            </a:pPr>
            <a:r>
              <a:rPr lang="en-US" sz="3700" dirty="0">
                <a:solidFill>
                  <a:schemeClr val="tx1"/>
                </a:solidFill>
              </a:rPr>
              <a:t>Fla. Admin. Code Ann. R. 25-14.004</a:t>
            </a:r>
          </a:p>
          <a:p>
            <a:pPr marL="0" indent="0">
              <a:buNone/>
            </a:pPr>
            <a:r>
              <a:rPr lang="en-US" sz="3700" dirty="0">
                <a:solidFill>
                  <a:schemeClr val="tx1"/>
                </a:solidFill>
              </a:rPr>
              <a:t>Rulemaking Authority 350.127(2) FS. Law Implemented 366.05(1), 367.121(1)(a) FS.</a:t>
            </a:r>
          </a:p>
          <a:p>
            <a:pPr marL="0" indent="0">
              <a:buNone/>
            </a:pPr>
            <a:r>
              <a:rPr lang="en-US" sz="3700" dirty="0">
                <a:solidFill>
                  <a:schemeClr val="tx1"/>
                </a:solidFill>
              </a:rPr>
              <a:t>New 1-25-83, Formerly 25-14.04.</a:t>
            </a:r>
          </a:p>
          <a:p>
            <a:pPr marL="0" indent="0">
              <a:buNone/>
            </a:pPr>
            <a:r>
              <a:rPr lang="en-US" sz="3700" dirty="0">
                <a:solidFill>
                  <a:schemeClr val="tx1"/>
                </a:solidFill>
              </a:rPr>
              <a:t>New 1-25-83, Formerly 25-14.04.</a:t>
            </a:r>
          </a:p>
          <a:p>
            <a:pPr marL="0" indent="0">
              <a:buNone/>
            </a:pP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3862736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endParaRPr lang="en-US" sz="2800" dirty="0"/>
          </a:p>
        </p:txBody>
      </p:sp>
      <p:sp>
        <p:nvSpPr>
          <p:cNvPr id="3" name="Content Placeholder 2"/>
          <p:cNvSpPr>
            <a:spLocks noGrp="1"/>
          </p:cNvSpPr>
          <p:nvPr>
            <p:ph idx="1"/>
          </p:nvPr>
        </p:nvSpPr>
        <p:spPr>
          <a:xfrm>
            <a:off x="838200" y="1545215"/>
            <a:ext cx="10768445" cy="3546330"/>
          </a:xfrm>
        </p:spPr>
        <p:txBody>
          <a:bodyPr>
            <a:normAutofit/>
          </a:bodyPr>
          <a:lstStyle/>
          <a:p>
            <a:pPr marL="0" indent="0" algn="ctr">
              <a:buNone/>
            </a:pPr>
            <a:r>
              <a:rPr lang="en-US" sz="2600" u="sng" dirty="0" smtClean="0">
                <a:solidFill>
                  <a:schemeClr val="tx1"/>
                </a:solidFill>
              </a:rPr>
              <a:t>Stand-Alone Approach</a:t>
            </a:r>
          </a:p>
          <a:p>
            <a:pPr marL="0" indent="0" algn="ctr">
              <a:buNone/>
            </a:pPr>
            <a:endParaRPr lang="en-US" dirty="0" smtClean="0">
              <a:solidFill>
                <a:schemeClr val="tx1"/>
              </a:solidFill>
            </a:endParaRPr>
          </a:p>
          <a:p>
            <a:r>
              <a:rPr lang="en-US" dirty="0" smtClean="0">
                <a:solidFill>
                  <a:schemeClr val="tx1"/>
                </a:solidFill>
              </a:rPr>
              <a:t>A utility’s rates reflect only the costs and risks specifically associated with providing regulated utility service. This regulatory principle is designed to protect customers by preventing a utility from subsidizing, or being subsidized, by non-regulated investment. </a:t>
            </a:r>
          </a:p>
          <a:p>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4007544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endParaRPr lang="en-US" sz="2800" dirty="0"/>
          </a:p>
        </p:txBody>
      </p:sp>
      <p:sp>
        <p:nvSpPr>
          <p:cNvPr id="3" name="Content Placeholder 2"/>
          <p:cNvSpPr>
            <a:spLocks noGrp="1"/>
          </p:cNvSpPr>
          <p:nvPr>
            <p:ph idx="1"/>
          </p:nvPr>
        </p:nvSpPr>
        <p:spPr>
          <a:xfrm>
            <a:off x="838200" y="1545215"/>
            <a:ext cx="10768445" cy="3546330"/>
          </a:xfrm>
        </p:spPr>
        <p:txBody>
          <a:bodyPr>
            <a:normAutofit lnSpcReduction="10000"/>
          </a:bodyPr>
          <a:lstStyle/>
          <a:p>
            <a:pPr marL="0" indent="0" algn="ctr">
              <a:buNone/>
            </a:pPr>
            <a:r>
              <a:rPr lang="en-US" sz="2600" u="sng" dirty="0" smtClean="0">
                <a:solidFill>
                  <a:schemeClr val="tx1"/>
                </a:solidFill>
              </a:rPr>
              <a:t>Double-Leverage Approach</a:t>
            </a:r>
          </a:p>
          <a:p>
            <a:pPr marL="0" indent="0" algn="ctr">
              <a:buNone/>
            </a:pPr>
            <a:endParaRPr lang="en-US" dirty="0" smtClean="0">
              <a:solidFill>
                <a:schemeClr val="tx1"/>
              </a:solidFill>
            </a:endParaRPr>
          </a:p>
          <a:p>
            <a:r>
              <a:rPr lang="en-US" dirty="0" smtClean="0">
                <a:solidFill>
                  <a:schemeClr val="tx1"/>
                </a:solidFill>
              </a:rPr>
              <a:t>The double leverage approach traces the operating utility’s equity capital to its ultimate source, the parent’s debt and equity. This approach has several variants including the parent </a:t>
            </a:r>
            <a:r>
              <a:rPr lang="en-US" smtClean="0">
                <a:solidFill>
                  <a:schemeClr val="tx1"/>
                </a:solidFill>
              </a:rPr>
              <a:t>debt adjustment.</a:t>
            </a:r>
          </a:p>
          <a:p>
            <a:r>
              <a:rPr lang="en-US" dirty="0" smtClean="0">
                <a:solidFill>
                  <a:schemeClr val="tx1"/>
                </a:solidFill>
              </a:rPr>
              <a:t>The </a:t>
            </a:r>
            <a:r>
              <a:rPr lang="en-US" dirty="0">
                <a:solidFill>
                  <a:schemeClr val="tx1"/>
                </a:solidFill>
              </a:rPr>
              <a:t>required return on equity is a function of the risk the assets are exposed to and not the cost of the source of the capital.</a:t>
            </a:r>
            <a:endParaRPr lang="en-US" dirty="0" smtClean="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1266734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endParaRPr lang="en-US" sz="2800" dirty="0"/>
          </a:p>
        </p:txBody>
      </p:sp>
      <p:sp>
        <p:nvSpPr>
          <p:cNvPr id="3" name="Content Placeholder 2"/>
          <p:cNvSpPr>
            <a:spLocks noGrp="1"/>
          </p:cNvSpPr>
          <p:nvPr>
            <p:ph idx="1"/>
          </p:nvPr>
        </p:nvSpPr>
        <p:spPr>
          <a:xfrm>
            <a:off x="608211" y="1558636"/>
            <a:ext cx="10975579" cy="3528519"/>
          </a:xfrm>
        </p:spPr>
        <p:txBody>
          <a:bodyPr>
            <a:normAutofit fontScale="62500" lnSpcReduction="20000"/>
          </a:bodyPr>
          <a:lstStyle/>
          <a:p>
            <a:pPr marL="0" indent="0" algn="ctr">
              <a:buNone/>
            </a:pPr>
            <a:r>
              <a:rPr lang="en-US" sz="3800" u="sng" dirty="0" smtClean="0">
                <a:solidFill>
                  <a:schemeClr val="tx1"/>
                </a:solidFill>
              </a:rPr>
              <a:t>History of the Rule</a:t>
            </a:r>
          </a:p>
          <a:p>
            <a:pPr marL="0" indent="0" algn="ctr">
              <a:buNone/>
            </a:pPr>
            <a:endParaRPr lang="en-US" dirty="0" smtClean="0">
              <a:solidFill>
                <a:schemeClr val="tx1"/>
              </a:solidFill>
            </a:endParaRPr>
          </a:p>
          <a:p>
            <a:r>
              <a:rPr lang="en-US" sz="3800" dirty="0" smtClean="0">
                <a:solidFill>
                  <a:schemeClr val="tx1"/>
                </a:solidFill>
              </a:rPr>
              <a:t>Prior to Rule 25-14.004, the Commission typically relied on the stand-alone approach(subsidiary) approach.</a:t>
            </a:r>
          </a:p>
          <a:p>
            <a:r>
              <a:rPr lang="en-US" sz="3800" dirty="0" smtClean="0">
                <a:solidFill>
                  <a:schemeClr val="tx1"/>
                </a:solidFill>
              </a:rPr>
              <a:t>In </a:t>
            </a:r>
            <a:r>
              <a:rPr lang="en-US" sz="3800" i="1" dirty="0" smtClean="0">
                <a:solidFill>
                  <a:schemeClr val="tx1"/>
                </a:solidFill>
              </a:rPr>
              <a:t>Citizens of FL v. Hawkins</a:t>
            </a:r>
            <a:r>
              <a:rPr lang="en-US" sz="3800" dirty="0" smtClean="0">
                <a:solidFill>
                  <a:schemeClr val="tx1"/>
                </a:solidFill>
              </a:rPr>
              <a:t>, 356 So.2d 254 (Fla. 1978), the Florida Supreme Court first addressed the stand-alone vs. double leverage approach.</a:t>
            </a:r>
          </a:p>
          <a:p>
            <a:r>
              <a:rPr lang="en-US" sz="3800" dirty="0" smtClean="0">
                <a:solidFill>
                  <a:schemeClr val="tx1"/>
                </a:solidFill>
              </a:rPr>
              <a:t>In </a:t>
            </a:r>
            <a:r>
              <a:rPr lang="en-US" sz="3800" i="1" dirty="0" smtClean="0">
                <a:solidFill>
                  <a:schemeClr val="tx1"/>
                </a:solidFill>
              </a:rPr>
              <a:t>Hawkins</a:t>
            </a:r>
            <a:r>
              <a:rPr lang="en-US" sz="3800" dirty="0" smtClean="0">
                <a:solidFill>
                  <a:schemeClr val="tx1"/>
                </a:solidFill>
              </a:rPr>
              <a:t>, the court found there was insufficient record evidence to support the stand-alone (subsidiary) approach.</a:t>
            </a:r>
          </a:p>
          <a:p>
            <a:r>
              <a:rPr lang="en-US" sz="3800" dirty="0" smtClean="0">
                <a:solidFill>
                  <a:schemeClr val="tx1"/>
                </a:solidFill>
              </a:rPr>
              <a:t>Only testimony in the case was for the consolidated (double leverage) approach.</a:t>
            </a:r>
            <a:endParaRPr lang="en-US" sz="3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3318831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endParaRPr lang="en-US" sz="2800" dirty="0"/>
          </a:p>
        </p:txBody>
      </p:sp>
      <p:sp>
        <p:nvSpPr>
          <p:cNvPr id="3" name="Content Placeholder 2"/>
          <p:cNvSpPr>
            <a:spLocks noGrp="1"/>
          </p:cNvSpPr>
          <p:nvPr>
            <p:ph idx="1"/>
          </p:nvPr>
        </p:nvSpPr>
        <p:spPr>
          <a:xfrm>
            <a:off x="838199" y="1558636"/>
            <a:ext cx="10768445" cy="3678382"/>
          </a:xfrm>
        </p:spPr>
        <p:txBody>
          <a:bodyPr>
            <a:normAutofit fontScale="77500" lnSpcReduction="20000"/>
          </a:bodyPr>
          <a:lstStyle/>
          <a:p>
            <a:pPr marL="0" indent="0" algn="ctr">
              <a:buNone/>
            </a:pPr>
            <a:r>
              <a:rPr lang="en-US" sz="3200" u="sng" dirty="0" smtClean="0">
                <a:solidFill>
                  <a:schemeClr val="tx1"/>
                </a:solidFill>
              </a:rPr>
              <a:t>History of the Rule, cont.</a:t>
            </a:r>
          </a:p>
          <a:p>
            <a:pPr marL="0" indent="0" algn="ctr">
              <a:buNone/>
            </a:pPr>
            <a:endParaRPr lang="en-US" dirty="0" smtClean="0">
              <a:solidFill>
                <a:schemeClr val="tx1"/>
              </a:solidFill>
            </a:endParaRPr>
          </a:p>
          <a:p>
            <a:r>
              <a:rPr lang="en-US" sz="2400" dirty="0" smtClean="0">
                <a:solidFill>
                  <a:schemeClr val="tx1"/>
                </a:solidFill>
              </a:rPr>
              <a:t>In 1983, the Commission adopted Rule 25-14.004, reflecting the consolidated (double leverage) approach.</a:t>
            </a:r>
          </a:p>
          <a:p>
            <a:r>
              <a:rPr lang="en-US" sz="2400" dirty="0" smtClean="0">
                <a:solidFill>
                  <a:schemeClr val="tx1"/>
                </a:solidFill>
              </a:rPr>
              <a:t>Rule </a:t>
            </a:r>
            <a:r>
              <a:rPr lang="en-US" sz="2400" dirty="0">
                <a:solidFill>
                  <a:schemeClr val="tx1"/>
                </a:solidFill>
              </a:rPr>
              <a:t>25-14.004 was challenged.</a:t>
            </a:r>
          </a:p>
          <a:p>
            <a:r>
              <a:rPr lang="en-US" sz="2400" dirty="0" smtClean="0">
                <a:solidFill>
                  <a:schemeClr val="tx1"/>
                </a:solidFill>
              </a:rPr>
              <a:t>In </a:t>
            </a:r>
            <a:r>
              <a:rPr lang="en-US" sz="2400" i="1" dirty="0">
                <a:solidFill>
                  <a:schemeClr val="tx1"/>
                </a:solidFill>
              </a:rPr>
              <a:t>General Tele. Co. of Fla. v. Fla. Pub. Serv. </a:t>
            </a:r>
            <a:r>
              <a:rPr lang="en-US" sz="2400" i="1" dirty="0" err="1">
                <a:solidFill>
                  <a:schemeClr val="tx1"/>
                </a:solidFill>
              </a:rPr>
              <a:t>Comm’n</a:t>
            </a:r>
            <a:r>
              <a:rPr lang="en-US" sz="2400" dirty="0">
                <a:solidFill>
                  <a:schemeClr val="tx1"/>
                </a:solidFill>
              </a:rPr>
              <a:t>, 446 So. 2d 1063 (Fla. 1984), the Court upheld the validity of the rule, finding the rule was reasonably related to the purposes of the enabling legislation and not arbitrary or capricious.</a:t>
            </a:r>
          </a:p>
          <a:p>
            <a:r>
              <a:rPr lang="en-US" sz="2400" dirty="0" smtClean="0">
                <a:solidFill>
                  <a:schemeClr val="tx1"/>
                </a:solidFill>
              </a:rPr>
              <a:t>In </a:t>
            </a:r>
            <a:r>
              <a:rPr lang="en-US" sz="2400" i="1" dirty="0">
                <a:solidFill>
                  <a:schemeClr val="tx1"/>
                </a:solidFill>
              </a:rPr>
              <a:t>General Telephone</a:t>
            </a:r>
            <a:r>
              <a:rPr lang="en-US" sz="2400" dirty="0">
                <a:solidFill>
                  <a:schemeClr val="tx1"/>
                </a:solidFill>
              </a:rPr>
              <a:t>, the court specifically stated, “There is no single correct method of dealing with the income tax expense of a subsidiary-utility joining in the filing of a consolidated return. By choosing this particular method, the PSC is merely acting within the scope of its discretion.” </a:t>
            </a:r>
            <a:r>
              <a:rPr lang="en-US" sz="2400" i="1" dirty="0">
                <a:solidFill>
                  <a:schemeClr val="tx1"/>
                </a:solidFill>
              </a:rPr>
              <a:t>General Tele.</a:t>
            </a:r>
            <a:r>
              <a:rPr lang="en-US" sz="2400" dirty="0">
                <a:solidFill>
                  <a:schemeClr val="tx1"/>
                </a:solidFill>
              </a:rPr>
              <a:t>,. 446 So. 2d at 1067</a:t>
            </a:r>
          </a:p>
          <a:p>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4017294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Effect of Parent Debt on Federal Corporate Income Tax</a:t>
            </a:r>
            <a:endParaRPr lang="en-US" sz="2800" dirty="0"/>
          </a:p>
        </p:txBody>
      </p:sp>
      <p:sp>
        <p:nvSpPr>
          <p:cNvPr id="3" name="Content Placeholder 2"/>
          <p:cNvSpPr>
            <a:spLocks noGrp="1"/>
          </p:cNvSpPr>
          <p:nvPr>
            <p:ph idx="1"/>
          </p:nvPr>
        </p:nvSpPr>
        <p:spPr>
          <a:xfrm>
            <a:off x="838200" y="1545215"/>
            <a:ext cx="10768445" cy="3546330"/>
          </a:xfrm>
        </p:spPr>
        <p:txBody>
          <a:bodyPr>
            <a:normAutofit fontScale="85000" lnSpcReduction="10000"/>
          </a:bodyPr>
          <a:lstStyle/>
          <a:p>
            <a:pPr marL="0" indent="0" algn="ctr">
              <a:buNone/>
            </a:pPr>
            <a:r>
              <a:rPr lang="en-US" sz="2600" u="sng" dirty="0" smtClean="0">
                <a:solidFill>
                  <a:schemeClr val="tx1"/>
                </a:solidFill>
              </a:rPr>
              <a:t>Arguments Against the Parent Debt Adjustment, cont.</a:t>
            </a:r>
          </a:p>
          <a:p>
            <a:pPr marL="0" indent="0" algn="ctr">
              <a:buNone/>
            </a:pPr>
            <a:endParaRPr lang="en-US" sz="2600" u="sng" dirty="0" smtClean="0">
              <a:solidFill>
                <a:schemeClr val="tx1"/>
              </a:solidFill>
            </a:endParaRPr>
          </a:p>
          <a:p>
            <a:r>
              <a:rPr lang="en-US" dirty="0">
                <a:solidFill>
                  <a:schemeClr val="tx1"/>
                </a:solidFill>
              </a:rPr>
              <a:t>Utility will not recover the actual cost of providing utility service</a:t>
            </a:r>
            <a:r>
              <a:rPr lang="en-US" dirty="0" smtClean="0">
                <a:solidFill>
                  <a:schemeClr val="tx1"/>
                </a:solidFill>
              </a:rPr>
              <a:t>.</a:t>
            </a:r>
            <a:endParaRPr lang="en-US" dirty="0">
              <a:solidFill>
                <a:schemeClr val="tx1"/>
              </a:solidFill>
            </a:endParaRPr>
          </a:p>
          <a:p>
            <a:r>
              <a:rPr lang="en-US" dirty="0">
                <a:solidFill>
                  <a:schemeClr val="tx1"/>
                </a:solidFill>
              </a:rPr>
              <a:t>The parent debt adjustment reduces the earned return on equity</a:t>
            </a:r>
            <a:r>
              <a:rPr lang="en-US" dirty="0" smtClean="0">
                <a:solidFill>
                  <a:schemeClr val="tx1"/>
                </a:solidFill>
              </a:rPr>
              <a:t>.</a:t>
            </a:r>
          </a:p>
          <a:p>
            <a:r>
              <a:rPr lang="en-US" dirty="0">
                <a:solidFill>
                  <a:schemeClr val="tx1"/>
                </a:solidFill>
              </a:rPr>
              <a:t>In the long run, </a:t>
            </a:r>
            <a:r>
              <a:rPr lang="en-US" dirty="0" smtClean="0">
                <a:solidFill>
                  <a:schemeClr val="tx1"/>
                </a:solidFill>
              </a:rPr>
              <a:t>having </a:t>
            </a:r>
            <a:r>
              <a:rPr lang="en-US" smtClean="0">
                <a:solidFill>
                  <a:schemeClr val="tx1"/>
                </a:solidFill>
              </a:rPr>
              <a:t>utilities under-recover </a:t>
            </a:r>
            <a:r>
              <a:rPr lang="en-US" dirty="0">
                <a:solidFill>
                  <a:schemeClr val="tx1"/>
                </a:solidFill>
              </a:rPr>
              <a:t>their reasonable and prudent costs, including a fair return on equity, </a:t>
            </a:r>
            <a:r>
              <a:rPr lang="en-US" dirty="0" smtClean="0">
                <a:solidFill>
                  <a:schemeClr val="tx1"/>
                </a:solidFill>
              </a:rPr>
              <a:t>may lead </a:t>
            </a:r>
            <a:r>
              <a:rPr lang="en-US" dirty="0">
                <a:solidFill>
                  <a:schemeClr val="tx1"/>
                </a:solidFill>
              </a:rPr>
              <a:t>to increased risk and higher costs to customers</a:t>
            </a:r>
            <a:r>
              <a:rPr lang="en-US" dirty="0" smtClean="0">
                <a:solidFill>
                  <a:schemeClr val="tx1"/>
                </a:solidFill>
              </a:rPr>
              <a:t>.</a:t>
            </a:r>
          </a:p>
          <a:p>
            <a:r>
              <a:rPr lang="en-US" dirty="0" smtClean="0">
                <a:solidFill>
                  <a:schemeClr val="tx1"/>
                </a:solidFill>
              </a:rPr>
              <a:t>The required return on equity is a function of the risk the capital is exposed to and not the source of the funds.</a:t>
            </a:r>
          </a:p>
          <a:p>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2" y="4913826"/>
            <a:ext cx="1764720" cy="1849376"/>
          </a:xfrm>
          <a:prstGeom prst="rect">
            <a:avLst/>
          </a:prstGeom>
        </p:spPr>
      </p:pic>
    </p:spTree>
    <p:extLst>
      <p:ext uri="{BB962C8B-B14F-4D97-AF65-F5344CB8AC3E}">
        <p14:creationId xmlns:p14="http://schemas.microsoft.com/office/powerpoint/2010/main" val="348263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Draft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Amendments to Rule 25-14.004</a:t>
            </a:r>
            <a:endParaRPr lang="en-US" sz="2800" dirty="0"/>
          </a:p>
        </p:txBody>
      </p:sp>
      <p:sp>
        <p:nvSpPr>
          <p:cNvPr id="3" name="Content Placeholder 2"/>
          <p:cNvSpPr>
            <a:spLocks noGrp="1"/>
          </p:cNvSpPr>
          <p:nvPr>
            <p:ph idx="1"/>
          </p:nvPr>
        </p:nvSpPr>
        <p:spPr>
          <a:xfrm>
            <a:off x="838199" y="1690688"/>
            <a:ext cx="10768445" cy="3546330"/>
          </a:xfrm>
        </p:spPr>
        <p:txBody>
          <a:bodyPr>
            <a:normAutofit/>
          </a:bodyPr>
          <a:lstStyle/>
          <a:p>
            <a:pPr marL="0" lvl="0" indent="0">
              <a:lnSpc>
                <a:spcPct val="100000"/>
              </a:lnSpc>
              <a:spcBef>
                <a:spcPts val="0"/>
              </a:spcBef>
              <a:buNone/>
            </a:pPr>
            <a:r>
              <a:rPr lang="en-US" sz="1800" b="1" i="1" dirty="0" smtClean="0">
                <a:solidFill>
                  <a:prstClr val="black"/>
                </a:solidFill>
                <a:latin typeface="Calibri" panose="020F0502020204030204"/>
                <a:ea typeface="+mn-ea"/>
              </a:rPr>
              <a:t>	Subsection </a:t>
            </a:r>
            <a:r>
              <a:rPr lang="en-US" sz="1800" b="1" i="1" dirty="0">
                <a:solidFill>
                  <a:prstClr val="black"/>
                </a:solidFill>
                <a:latin typeface="Calibri" panose="020F0502020204030204"/>
                <a:ea typeface="+mn-ea"/>
              </a:rPr>
              <a:t>(1)</a:t>
            </a:r>
          </a:p>
          <a:p>
            <a:pPr marL="0" lvl="0" indent="0">
              <a:lnSpc>
                <a:spcPct val="100000"/>
              </a:lnSpc>
              <a:spcBef>
                <a:spcPts val="0"/>
              </a:spcBef>
              <a:buNone/>
            </a:pPr>
            <a:r>
              <a:rPr lang="en-US" sz="1800" dirty="0">
                <a:solidFill>
                  <a:prstClr val="black"/>
                </a:solidFill>
                <a:latin typeface="Calibri" panose="020F0502020204030204"/>
                <a:ea typeface="+mn-ea"/>
              </a:rPr>
              <a:t>Subsection (1) of the current rule addresses how to calculate the income tax effect of the parent’s</a:t>
            </a:r>
          </a:p>
          <a:p>
            <a:pPr marL="0" lvl="0" indent="0">
              <a:lnSpc>
                <a:spcPct val="100000"/>
              </a:lnSpc>
              <a:spcBef>
                <a:spcPts val="0"/>
              </a:spcBef>
              <a:buNone/>
            </a:pPr>
            <a:r>
              <a:rPr lang="en-US" sz="1800" dirty="0">
                <a:solidFill>
                  <a:prstClr val="black"/>
                </a:solidFill>
                <a:latin typeface="Calibri" panose="020F0502020204030204"/>
                <a:ea typeface="+mn-ea"/>
              </a:rPr>
              <a:t>debt when there is only one parent company.</a:t>
            </a:r>
          </a:p>
          <a:p>
            <a:pPr marL="0" lvl="0" indent="0">
              <a:lnSpc>
                <a:spcPct val="100000"/>
              </a:lnSpc>
              <a:spcBef>
                <a:spcPts val="0"/>
              </a:spcBef>
              <a:buNone/>
            </a:pPr>
            <a:r>
              <a:rPr lang="en-US" sz="1800" dirty="0">
                <a:solidFill>
                  <a:prstClr val="black"/>
                </a:solidFill>
                <a:latin typeface="Calibri" panose="020F0502020204030204"/>
                <a:ea typeface="+mn-ea"/>
              </a:rPr>
              <a:t>As parent debt is not a consideration in the recommended amendments, the recommended</a:t>
            </a:r>
          </a:p>
          <a:p>
            <a:pPr marL="0" lvl="0" indent="0">
              <a:lnSpc>
                <a:spcPct val="100000"/>
              </a:lnSpc>
              <a:spcBef>
                <a:spcPts val="0"/>
              </a:spcBef>
              <a:buNone/>
            </a:pPr>
            <a:r>
              <a:rPr lang="en-US" sz="1800" dirty="0">
                <a:solidFill>
                  <a:prstClr val="black"/>
                </a:solidFill>
                <a:latin typeface="Calibri" panose="020F0502020204030204"/>
                <a:ea typeface="+mn-ea"/>
              </a:rPr>
              <a:t>amendment of subsection (1) deletes the prior language in its entirety. In its place the</a:t>
            </a:r>
          </a:p>
          <a:p>
            <a:pPr marL="0" lvl="0" indent="0">
              <a:lnSpc>
                <a:spcPct val="100000"/>
              </a:lnSpc>
              <a:spcBef>
                <a:spcPts val="0"/>
              </a:spcBef>
              <a:buNone/>
            </a:pPr>
            <a:r>
              <a:rPr lang="en-US" sz="1800" dirty="0">
                <a:solidFill>
                  <a:prstClr val="black"/>
                </a:solidFill>
                <a:latin typeface="Calibri" panose="020F0502020204030204"/>
                <a:ea typeface="+mn-ea"/>
              </a:rPr>
              <a:t>recommended rule language of subsection (1) sets forth the method of determining state</a:t>
            </a:r>
          </a:p>
          <a:p>
            <a:pPr marL="0" lvl="0" indent="0">
              <a:lnSpc>
                <a:spcPct val="100000"/>
              </a:lnSpc>
              <a:spcBef>
                <a:spcPts val="0"/>
              </a:spcBef>
              <a:buNone/>
            </a:pPr>
            <a:r>
              <a:rPr lang="en-US" sz="1800" dirty="0">
                <a:solidFill>
                  <a:prstClr val="black"/>
                </a:solidFill>
                <a:latin typeface="Calibri" panose="020F0502020204030204"/>
                <a:ea typeface="+mn-ea"/>
              </a:rPr>
              <a:t>corporate current income tax of the regulated, subsidiary utility. This amount is calculated by</a:t>
            </a:r>
          </a:p>
          <a:p>
            <a:pPr marL="0" lvl="0" indent="0">
              <a:lnSpc>
                <a:spcPct val="100000"/>
              </a:lnSpc>
              <a:spcBef>
                <a:spcPts val="0"/>
              </a:spcBef>
              <a:buNone/>
            </a:pPr>
            <a:r>
              <a:rPr lang="en-US" sz="1800" dirty="0">
                <a:solidFill>
                  <a:prstClr val="black"/>
                </a:solidFill>
                <a:latin typeface="Calibri" panose="020F0502020204030204"/>
                <a:ea typeface="+mn-ea"/>
              </a:rPr>
              <a:t>multiplying the regulated utility’s state taxable income before state and federal income taxes by</a:t>
            </a:r>
          </a:p>
          <a:p>
            <a:pPr marL="0" lvl="0" indent="0">
              <a:lnSpc>
                <a:spcPct val="100000"/>
              </a:lnSpc>
              <a:spcBef>
                <a:spcPts val="0"/>
              </a:spcBef>
              <a:buNone/>
            </a:pPr>
            <a:r>
              <a:rPr lang="en-US" sz="1800" dirty="0">
                <a:solidFill>
                  <a:prstClr val="black"/>
                </a:solidFill>
                <a:latin typeface="Calibri" panose="020F0502020204030204"/>
                <a:ea typeface="+mn-ea"/>
              </a:rPr>
              <a:t>Florida’s corporate income tax rate, plus or minus any applicable tax adjustments or credits in</a:t>
            </a:r>
          </a:p>
          <a:p>
            <a:pPr marL="0" lvl="0" indent="0">
              <a:lnSpc>
                <a:spcPct val="100000"/>
              </a:lnSpc>
              <a:spcBef>
                <a:spcPts val="0"/>
              </a:spcBef>
              <a:buNone/>
            </a:pPr>
            <a:r>
              <a:rPr lang="en-US" sz="1800" dirty="0">
                <a:solidFill>
                  <a:prstClr val="black"/>
                </a:solidFill>
                <a:latin typeface="Calibri" panose="020F0502020204030204"/>
                <a:ea typeface="+mn-ea"/>
              </a:rPr>
              <a:t>accordance with applicable state income tax laws and regulations</a:t>
            </a:r>
            <a:r>
              <a:rPr lang="en-US" sz="1800" dirty="0" smtClean="0">
                <a:solidFill>
                  <a:prstClr val="black"/>
                </a:solidFill>
                <a:latin typeface="Calibri" panose="020F0502020204030204"/>
                <a:ea typeface="+mn-ea"/>
              </a:rPr>
              <a:t>.</a:t>
            </a:r>
            <a:endParaRPr lang="en-US" sz="1800" dirty="0">
              <a:solidFill>
                <a:prstClr val="black"/>
              </a:solidFill>
              <a:latin typeface="Calibri" panose="020F0502020204030204"/>
              <a:ea typeface="+mn-ea"/>
            </a:endParaRPr>
          </a:p>
        </p:txBody>
      </p:sp>
    </p:spTree>
    <p:extLst>
      <p:ext uri="{BB962C8B-B14F-4D97-AF65-F5344CB8AC3E}">
        <p14:creationId xmlns:p14="http://schemas.microsoft.com/office/powerpoint/2010/main" val="1392683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Draft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Amendments to Rule 25-14.004</a:t>
            </a:r>
            <a:endParaRPr lang="en-US" sz="2800" dirty="0"/>
          </a:p>
        </p:txBody>
      </p:sp>
      <p:sp>
        <p:nvSpPr>
          <p:cNvPr id="3" name="Content Placeholder 2"/>
          <p:cNvSpPr>
            <a:spLocks noGrp="1"/>
          </p:cNvSpPr>
          <p:nvPr>
            <p:ph idx="1"/>
          </p:nvPr>
        </p:nvSpPr>
        <p:spPr>
          <a:xfrm>
            <a:off x="838199" y="1690688"/>
            <a:ext cx="10768445" cy="3546330"/>
          </a:xfrm>
        </p:spPr>
        <p:txBody>
          <a:bodyPr>
            <a:normAutofit/>
          </a:bodyPr>
          <a:lstStyle/>
          <a:p>
            <a:pPr marL="0" lvl="0" indent="0">
              <a:lnSpc>
                <a:spcPct val="100000"/>
              </a:lnSpc>
              <a:spcBef>
                <a:spcPts val="0"/>
              </a:spcBef>
              <a:buNone/>
            </a:pPr>
            <a:r>
              <a:rPr lang="en-US" sz="1800" b="1" i="1" dirty="0" smtClean="0">
                <a:solidFill>
                  <a:prstClr val="black"/>
                </a:solidFill>
                <a:latin typeface="Calibri" panose="020F0502020204030204"/>
                <a:ea typeface="+mn-ea"/>
              </a:rPr>
              <a:t>	Subsection </a:t>
            </a:r>
            <a:r>
              <a:rPr lang="en-US" sz="1800" b="1" i="1" dirty="0">
                <a:solidFill>
                  <a:prstClr val="black"/>
                </a:solidFill>
                <a:latin typeface="Calibri" panose="020F0502020204030204"/>
                <a:ea typeface="+mn-ea"/>
              </a:rPr>
              <a:t>(2)</a:t>
            </a:r>
          </a:p>
          <a:p>
            <a:pPr marL="0" lvl="0" indent="0">
              <a:lnSpc>
                <a:spcPct val="100000"/>
              </a:lnSpc>
              <a:spcBef>
                <a:spcPts val="0"/>
              </a:spcBef>
              <a:buNone/>
            </a:pPr>
            <a:r>
              <a:rPr lang="en-US" sz="1800" dirty="0">
                <a:solidFill>
                  <a:prstClr val="black"/>
                </a:solidFill>
                <a:latin typeface="Calibri" panose="020F0502020204030204"/>
                <a:ea typeface="+mn-ea"/>
              </a:rPr>
              <a:t>Subsection (2) of the current rule addresses how to calculate the income tax effect of the parent’s</a:t>
            </a:r>
          </a:p>
          <a:p>
            <a:pPr marL="0" lvl="0" indent="0">
              <a:lnSpc>
                <a:spcPct val="100000"/>
              </a:lnSpc>
              <a:spcBef>
                <a:spcPts val="0"/>
              </a:spcBef>
              <a:buNone/>
            </a:pPr>
            <a:r>
              <a:rPr lang="en-US" sz="1800" dirty="0">
                <a:solidFill>
                  <a:prstClr val="black"/>
                </a:solidFill>
                <a:latin typeface="Calibri" panose="020F0502020204030204"/>
                <a:ea typeface="+mn-ea"/>
              </a:rPr>
              <a:t>debt when there is more than one parent company.</a:t>
            </a:r>
          </a:p>
          <a:p>
            <a:pPr marL="0" lvl="0" indent="0">
              <a:lnSpc>
                <a:spcPct val="100000"/>
              </a:lnSpc>
              <a:spcBef>
                <a:spcPts val="0"/>
              </a:spcBef>
              <a:buNone/>
            </a:pPr>
            <a:r>
              <a:rPr lang="en-US" sz="1800" dirty="0">
                <a:solidFill>
                  <a:prstClr val="black"/>
                </a:solidFill>
                <a:latin typeface="Calibri" panose="020F0502020204030204"/>
                <a:ea typeface="+mn-ea"/>
              </a:rPr>
              <a:t>As parent debt is not a consideration in the recommended amendments, the recommended</a:t>
            </a:r>
          </a:p>
          <a:p>
            <a:pPr marL="0" lvl="0" indent="0">
              <a:lnSpc>
                <a:spcPct val="100000"/>
              </a:lnSpc>
              <a:spcBef>
                <a:spcPts val="0"/>
              </a:spcBef>
              <a:buNone/>
            </a:pPr>
            <a:r>
              <a:rPr lang="en-US" sz="1800" dirty="0">
                <a:solidFill>
                  <a:prstClr val="black"/>
                </a:solidFill>
                <a:latin typeface="Calibri" panose="020F0502020204030204"/>
                <a:ea typeface="+mn-ea"/>
              </a:rPr>
              <a:t>amendment of subsection (2) deletes the prior language in its entirety. In its place, the</a:t>
            </a:r>
          </a:p>
          <a:p>
            <a:pPr marL="0" lvl="0" indent="0">
              <a:lnSpc>
                <a:spcPct val="100000"/>
              </a:lnSpc>
              <a:spcBef>
                <a:spcPts val="0"/>
              </a:spcBef>
              <a:buNone/>
            </a:pPr>
            <a:r>
              <a:rPr lang="en-US" sz="1800" dirty="0">
                <a:solidFill>
                  <a:prstClr val="black"/>
                </a:solidFill>
                <a:latin typeface="Calibri" panose="020F0502020204030204"/>
                <a:ea typeface="+mn-ea"/>
              </a:rPr>
              <a:t>recommended rule language of subsection (2) sets forth the method of determining the federal</a:t>
            </a:r>
          </a:p>
          <a:p>
            <a:pPr marL="0" lvl="0" indent="0">
              <a:lnSpc>
                <a:spcPct val="100000"/>
              </a:lnSpc>
              <a:spcBef>
                <a:spcPts val="0"/>
              </a:spcBef>
              <a:buNone/>
            </a:pPr>
            <a:r>
              <a:rPr lang="en-US" sz="1800" dirty="0">
                <a:solidFill>
                  <a:prstClr val="black"/>
                </a:solidFill>
                <a:latin typeface="Calibri" panose="020F0502020204030204"/>
                <a:ea typeface="+mn-ea"/>
              </a:rPr>
              <a:t>taxable income of the regulated, subsidiary utility after state corporate income tax. This amount</a:t>
            </a:r>
          </a:p>
          <a:p>
            <a:pPr marL="0" lvl="0" indent="0">
              <a:lnSpc>
                <a:spcPct val="100000"/>
              </a:lnSpc>
              <a:spcBef>
                <a:spcPts val="0"/>
              </a:spcBef>
              <a:buNone/>
            </a:pPr>
            <a:r>
              <a:rPr lang="en-US" sz="1800" dirty="0">
                <a:solidFill>
                  <a:prstClr val="black"/>
                </a:solidFill>
                <a:latin typeface="Calibri" panose="020F0502020204030204"/>
                <a:ea typeface="+mn-ea"/>
              </a:rPr>
              <a:t>is calculated by deducting the state corporate income tax amount calculated pursuant to the</a:t>
            </a:r>
          </a:p>
          <a:p>
            <a:pPr marL="0" lvl="0" indent="0">
              <a:lnSpc>
                <a:spcPct val="100000"/>
              </a:lnSpc>
              <a:spcBef>
                <a:spcPts val="0"/>
              </a:spcBef>
              <a:buNone/>
            </a:pPr>
            <a:r>
              <a:rPr lang="en-US" sz="1800" dirty="0">
                <a:solidFill>
                  <a:prstClr val="black"/>
                </a:solidFill>
                <a:latin typeface="Calibri" panose="020F0502020204030204"/>
                <a:ea typeface="+mn-ea"/>
              </a:rPr>
              <a:t>recommended amendment of subsection (1) from the regulated utility’s federal income before</a:t>
            </a:r>
          </a:p>
          <a:p>
            <a:pPr marL="0" lvl="0" indent="0">
              <a:lnSpc>
                <a:spcPct val="100000"/>
              </a:lnSpc>
              <a:spcBef>
                <a:spcPts val="0"/>
              </a:spcBef>
              <a:buNone/>
            </a:pPr>
            <a:r>
              <a:rPr lang="en-US" sz="1800" dirty="0" smtClean="0">
                <a:solidFill>
                  <a:prstClr val="black"/>
                </a:solidFill>
                <a:latin typeface="Calibri" panose="020F0502020204030204"/>
                <a:ea typeface="+mn-ea"/>
              </a:rPr>
              <a:t>taxes.</a:t>
            </a:r>
            <a:endParaRPr lang="en-US" sz="1800" dirty="0">
              <a:solidFill>
                <a:prstClr val="black"/>
              </a:solidFill>
              <a:latin typeface="Calibri" panose="020F0502020204030204"/>
              <a:ea typeface="+mn-ea"/>
            </a:endParaRPr>
          </a:p>
        </p:txBody>
      </p:sp>
    </p:spTree>
    <p:extLst>
      <p:ext uri="{BB962C8B-B14F-4D97-AF65-F5344CB8AC3E}">
        <p14:creationId xmlns:p14="http://schemas.microsoft.com/office/powerpoint/2010/main" val="540872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fect of Parent Debt on Fed. Corp. Income Tax_" id="{6061D4D2-581C-4246-8935-D728B9FFA430}" vid="{3E1112AD-954C-4024-BA12-E93BE1C9F3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450</TotalTime>
  <Words>1557</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Verdana</vt:lpstr>
      <vt:lpstr>Office Theme</vt:lpstr>
      <vt:lpstr>Effect of Parent Debt on Federal Corporate Income Tax </vt:lpstr>
      <vt:lpstr>Effect of Parent Debt on Federal Corporate Income Tax</vt:lpstr>
      <vt:lpstr>Effect of Parent Debt on Federal Corporate Income Tax</vt:lpstr>
      <vt:lpstr>Effect of Parent Debt on Federal Corporate Income Tax</vt:lpstr>
      <vt:lpstr>Effect of Parent Debt on Federal Corporate Income Tax</vt:lpstr>
      <vt:lpstr>Effect of Parent Debt on Federal Corporate Income Tax</vt:lpstr>
      <vt:lpstr>Effect of Parent Debt on Federal Corporate Income Tax</vt:lpstr>
      <vt:lpstr>Draft Amendments to Rule 25-14.004</vt:lpstr>
      <vt:lpstr>Draft Amendments to Rule 25-14.004</vt:lpstr>
      <vt:lpstr>Draft Amendments to Rule 25-14.004</vt:lpstr>
      <vt:lpstr>Draft Amendments to Rule 25-14.004</vt:lpstr>
      <vt:lpstr>Draft Amendments to Rule 25-14.004</vt:lpstr>
    </vt:vector>
  </TitlesOfParts>
  <Company>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Smith</dc:creator>
  <cp:lastModifiedBy>Susan Sapoznikoff</cp:lastModifiedBy>
  <cp:revision>46</cp:revision>
  <cp:lastPrinted>2026-04-10T18:35:32Z</cp:lastPrinted>
  <dcterms:created xsi:type="dcterms:W3CDTF">2023-09-01T14:53:57Z</dcterms:created>
  <dcterms:modified xsi:type="dcterms:W3CDTF">2026-04-21T16:26:41Z</dcterms:modified>
</cp:coreProperties>
</file>