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60" r:id="rId5"/>
    <p:sldId id="261" r:id="rId6"/>
    <p:sldId id="262" r:id="rId7"/>
    <p:sldId id="263" r:id="rId8"/>
    <p:sldId id="264" r:id="rId9"/>
    <p:sldId id="265" r:id="rId1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ll McNulty" initials="BM" lastIdx="15" clrIdx="0">
    <p:extLst>
      <p:ext uri="{19B8F6BF-5375-455C-9EA6-DF929625EA0E}">
        <p15:presenceInfo xmlns:p15="http://schemas.microsoft.com/office/powerpoint/2012/main" userId="S-1-5-21-1260539148-346119109-312552118-10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5" d="100"/>
          <a:sy n="105" d="100"/>
        </p:scale>
        <p:origin x="16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D7C0821-F13D-436A-9EF8-5D093BFB820D}" type="datetimeFigureOut">
              <a:rPr lang="en-US" smtClean="0"/>
              <a:t>9/25/2023</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70999B4-673D-4641-A8EF-E391F93EDD1D}" type="slidenum">
              <a:rPr lang="en-US" smtClean="0"/>
              <a:t>‹#›</a:t>
            </a:fld>
            <a:endParaRPr lang="en-US" dirty="0"/>
          </a:p>
        </p:txBody>
      </p:sp>
    </p:spTree>
    <p:extLst>
      <p:ext uri="{BB962C8B-B14F-4D97-AF65-F5344CB8AC3E}">
        <p14:creationId xmlns:p14="http://schemas.microsoft.com/office/powerpoint/2010/main" val="3831095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287922-C0A1-4840-A412-A6CDCA70BBF1}" type="datetime1">
              <a:rPr lang="en-US" smtClean="0"/>
              <a:t>9/25/2023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154214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17219C-C194-414A-BD28-3A46A4AE2C18}" type="datetime1">
              <a:rPr lang="en-US" smtClean="0"/>
              <a:t>9/25/2023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248015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789BE3-E6A5-4152-8177-1BA1830081E5}" type="datetime1">
              <a:rPr lang="en-US" smtClean="0"/>
              <a:t>9/25/2023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1609129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61E6C8-E18F-4FE8-9063-A972FF711D26}" type="datetime1">
              <a:rPr lang="en-US" smtClean="0"/>
              <a:t>9/25/2023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2411455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7C4D2E-65E1-4A82-B0B8-AD5FA1DCC8B5}" type="datetime1">
              <a:rPr lang="en-US" smtClean="0"/>
              <a:t>9/25/2023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2935298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5A770E-FD6E-4B4E-B946-A985806FA9EE}" type="datetime1">
              <a:rPr lang="en-US" smtClean="0"/>
              <a:t>9/25/2023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3655980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FC47FF-470F-4817-BBBB-3FB78E5F3CD6}" type="datetime1">
              <a:rPr lang="en-US" smtClean="0"/>
              <a:t>9/25/2023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2223948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F4A1AB-09AE-431B-8C36-36B2D12C724C}" type="datetime1">
              <a:rPr lang="en-US" smtClean="0"/>
              <a:t>9/25/2023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3711505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028EF-4A8F-426D-8D55-F84619EE0E0F}" type="datetime1">
              <a:rPr lang="en-US" smtClean="0"/>
              <a:t>9/25/2023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405833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0D21F4-9D58-4858-AB3A-4B11AE514499}" type="datetime1">
              <a:rPr lang="en-US" smtClean="0"/>
              <a:t>9/25/2023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1276055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F760EE-CC5F-45BA-86EE-58A0DD2346FF}" type="datetime1">
              <a:rPr lang="en-US" smtClean="0"/>
              <a:t>9/25/2023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3E71E6-5868-4640-8C98-9416A8BD2D03}" type="slidenum">
              <a:rPr lang="en-US" smtClean="0"/>
              <a:t>‹#›</a:t>
            </a:fld>
            <a:endParaRPr lang="en-US" dirty="0"/>
          </a:p>
        </p:txBody>
      </p:sp>
    </p:spTree>
    <p:extLst>
      <p:ext uri="{BB962C8B-B14F-4D97-AF65-F5344CB8AC3E}">
        <p14:creationId xmlns:p14="http://schemas.microsoft.com/office/powerpoint/2010/main" val="2581580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AFE78-3749-4755-A7B9-14BDAE2E7224}" type="datetime1">
              <a:rPr lang="en-US" smtClean="0"/>
              <a:t>9/25/2023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E71E6-5868-4640-8C98-9416A8BD2D03}" type="slidenum">
              <a:rPr lang="en-US" smtClean="0"/>
              <a:t>‹#›</a:t>
            </a:fld>
            <a:endParaRPr lang="en-US" dirty="0"/>
          </a:p>
        </p:txBody>
      </p:sp>
    </p:spTree>
    <p:extLst>
      <p:ext uri="{BB962C8B-B14F-4D97-AF65-F5344CB8AC3E}">
        <p14:creationId xmlns:p14="http://schemas.microsoft.com/office/powerpoint/2010/main" val="1362858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emf"/><Relationship Id="rId1" Type="http://schemas.openxmlformats.org/officeDocument/2006/relationships/slideLayout" Target="../slideLayouts/slideLayout7.xml"/><Relationship Id="rId5" Type="http://schemas.openxmlformats.org/officeDocument/2006/relationships/image" Target="../media/image10.emf"/><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14.emf"/><Relationship Id="rId4" Type="http://schemas.openxmlformats.org/officeDocument/2006/relationships/image" Target="../media/image13.emf"/></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34856" cy="1627632"/>
          </a:xfrm>
          <a:prstGeom prst="rect">
            <a:avLst/>
          </a:prstGeom>
          <a:gradFill flip="none" rotWithShape="1">
            <a:gsLst>
              <a:gs pos="0">
                <a:schemeClr val="accent1">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1232370" y="3077944"/>
            <a:ext cx="6722134" cy="2139047"/>
          </a:xfrm>
          <a:prstGeom prst="rect">
            <a:avLst/>
          </a:prstGeom>
        </p:spPr>
        <p:txBody>
          <a:bodyPr wrap="square">
            <a:spAutoFit/>
          </a:bodyPr>
          <a:lstStyle/>
          <a:p>
            <a:pPr algn="ctr">
              <a:lnSpc>
                <a:spcPts val="2900"/>
              </a:lnSpc>
              <a:spcAft>
                <a:spcPts val="750"/>
              </a:spcAft>
            </a:pPr>
            <a:r>
              <a:rPr lang="en-US" sz="2600" b="1" dirty="0">
                <a:latin typeface="Times New Roman" panose="02020603050405020304" pitchFamily="18" charset="0"/>
                <a:ea typeface="Calibri" panose="020F0502020204030204" pitchFamily="34" charset="0"/>
                <a:cs typeface="Times New Roman" panose="02020603050405020304" pitchFamily="18" charset="0"/>
              </a:rPr>
              <a:t>Overview of Draft Rule 25-6.0131 F.A.C., Regulatory Assessment Fees; </a:t>
            </a:r>
            <a:endParaRPr lang="en-US" sz="26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2600" b="1" dirty="0" smtClean="0">
                <a:latin typeface="Times New Roman" panose="02020603050405020304" pitchFamily="18" charset="0"/>
                <a:ea typeface="Calibri" panose="020F0502020204030204" pitchFamily="34" charset="0"/>
                <a:cs typeface="Times New Roman" panose="02020603050405020304" pitchFamily="18" charset="0"/>
              </a:rPr>
              <a:t>Investor-Owned </a:t>
            </a:r>
            <a:r>
              <a:rPr lang="en-US" sz="2600" b="1" dirty="0">
                <a:latin typeface="Times New Roman" panose="02020603050405020304" pitchFamily="18" charset="0"/>
                <a:ea typeface="Calibri" panose="020F0502020204030204" pitchFamily="34" charset="0"/>
                <a:cs typeface="Times New Roman" panose="02020603050405020304" pitchFamily="18" charset="0"/>
              </a:rPr>
              <a:t>Electric Companies, Municipal Electric Utilities, </a:t>
            </a:r>
            <a:endParaRPr lang="en-US" sz="26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2600" b="1" dirty="0" smtClean="0">
                <a:latin typeface="Times New Roman" panose="02020603050405020304" pitchFamily="18" charset="0"/>
                <a:ea typeface="Calibri" panose="020F0502020204030204" pitchFamily="34" charset="0"/>
                <a:cs typeface="Times New Roman" panose="02020603050405020304" pitchFamily="18" charset="0"/>
              </a:rPr>
              <a:t>Rural </a:t>
            </a:r>
            <a:r>
              <a:rPr lang="en-US" sz="2600" b="1" dirty="0">
                <a:latin typeface="Times New Roman" panose="02020603050405020304" pitchFamily="18" charset="0"/>
                <a:ea typeface="Calibri" panose="020F0502020204030204" pitchFamily="34" charset="0"/>
                <a:cs typeface="Times New Roman" panose="02020603050405020304" pitchFamily="18" charset="0"/>
              </a:rPr>
              <a:t>Electric Cooperatives</a:t>
            </a:r>
          </a:p>
        </p:txBody>
      </p:sp>
      <p:sp>
        <p:nvSpPr>
          <p:cNvPr id="2" name="TextBox 1"/>
          <p:cNvSpPr txBox="1"/>
          <p:nvPr/>
        </p:nvSpPr>
        <p:spPr>
          <a:xfrm>
            <a:off x="617220" y="5769633"/>
            <a:ext cx="7900416" cy="923330"/>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Apryl  C. Lynn, </a:t>
            </a:r>
            <a:r>
              <a:rPr lang="en-US" sz="1400" dirty="0" smtClean="0">
                <a:latin typeface="Times New Roman" panose="02020603050405020304" pitchFamily="18" charset="0"/>
                <a:cs typeface="Times New Roman" panose="02020603050405020304" pitchFamily="18" charset="0"/>
              </a:rPr>
              <a:t>MBA, PhD</a:t>
            </a:r>
          </a:p>
          <a:p>
            <a:pPr algn="ctr"/>
            <a:r>
              <a:rPr lang="en-US" dirty="0" smtClean="0">
                <a:latin typeface="Times New Roman" panose="02020603050405020304" pitchFamily="18" charset="0"/>
                <a:cs typeface="Times New Roman" panose="02020603050405020304" pitchFamily="18" charset="0"/>
              </a:rPr>
              <a:t>Florida Public Service Commission  </a:t>
            </a:r>
            <a:r>
              <a:rPr lang="en-US" sz="1400" dirty="0" smtClean="0">
                <a:solidFill>
                  <a:srgbClr val="0070C0"/>
                </a:solidFill>
                <a:latin typeface="Wingdings" panose="05000000000000000000" pitchFamily="2" charset="2"/>
                <a:cs typeface="Times New Roman" panose="02020603050405020304" pitchFamily="18" charset="0"/>
              </a:rPr>
              <a:t>u</a:t>
            </a:r>
            <a:r>
              <a:rPr lang="en-US" dirty="0" smtClean="0">
                <a:latin typeface="Times New Roman" panose="02020603050405020304" pitchFamily="18" charset="0"/>
                <a:cs typeface="Times New Roman" panose="02020603050405020304" pitchFamily="18" charset="0"/>
              </a:rPr>
              <a:t>  Deputy Executive Director – Administrative</a:t>
            </a:r>
          </a:p>
          <a:p>
            <a:pPr algn="ctr"/>
            <a:endParaRPr lang="en-US"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3545" y="319147"/>
            <a:ext cx="2657759" cy="2614117"/>
          </a:xfrm>
          <a:prstGeom prst="rect">
            <a:avLst/>
          </a:prstGeom>
        </p:spPr>
      </p:pic>
      <p:cxnSp>
        <p:nvCxnSpPr>
          <p:cNvPr id="5" name="Straight Connector 4"/>
          <p:cNvCxnSpPr/>
          <p:nvPr/>
        </p:nvCxnSpPr>
        <p:spPr>
          <a:xfrm>
            <a:off x="0" y="572414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439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0372" y="1037641"/>
            <a:ext cx="8014112" cy="4524315"/>
          </a:xfrm>
          <a:prstGeom prst="rect">
            <a:avLst/>
          </a:prstGeom>
        </p:spPr>
        <p:txBody>
          <a:bodyPr wrap="square">
            <a:spAutoFit/>
          </a:bodyPr>
          <a:lstStyle/>
          <a:p>
            <a:pPr marL="285750" indent="-285750">
              <a:buFont typeface="Wingdings" panose="05000000000000000000" pitchFamily="2" charset="2"/>
              <a:buChar char="q"/>
            </a:pPr>
            <a:r>
              <a:rPr lang="en-US" sz="1600" dirty="0">
                <a:latin typeface="Times New Roman" panose="02020603050405020304" pitchFamily="18" charset="0"/>
                <a:ea typeface="Calibri" panose="020F0502020204030204" pitchFamily="34" charset="0"/>
                <a:cs typeface="Times New Roman" panose="02020603050405020304" pitchFamily="18" charset="0"/>
              </a:rPr>
              <a:t>The Florida Public Service Commission (“PSC”) is a trust funded agency, whose revenues are derived solely from Regulatory Assessment Fees (“RAFs”). </a:t>
            </a: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Industry-wide </a:t>
            </a:r>
            <a:r>
              <a:rPr lang="en-US" sz="1600" dirty="0">
                <a:latin typeface="Times New Roman" panose="02020603050405020304" pitchFamily="18" charset="0"/>
                <a:ea typeface="Calibri" panose="020F0502020204030204" pitchFamily="34" charset="0"/>
                <a:cs typeface="Times New Roman" panose="02020603050405020304" pitchFamily="18" charset="0"/>
              </a:rPr>
              <a:t>RAFs, which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meet statutory </a:t>
            </a:r>
            <a:r>
              <a:rPr lang="en-US" sz="1600" dirty="0">
                <a:latin typeface="Times New Roman" panose="02020603050405020304" pitchFamily="18" charset="0"/>
                <a:ea typeface="Calibri" panose="020F0502020204030204" pitchFamily="34" charset="0"/>
                <a:cs typeface="Times New Roman" panose="02020603050405020304" pitchFamily="18" charset="0"/>
              </a:rPr>
              <a:t>requirements as set out in Chapters 350, 364, 366, 367, and 368, F.S., are adopted and levied by rule by the Commission, and therefore subject to the rulemaking process under Chapter 120, F.S</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1600" dirty="0">
                <a:latin typeface="Times New Roman" panose="02020603050405020304" pitchFamily="18" charset="0"/>
                <a:ea typeface="Calibri" panose="020F0502020204030204" pitchFamily="34" charset="0"/>
                <a:cs typeface="Times New Roman" panose="02020603050405020304" pitchFamily="18" charset="0"/>
              </a:rPr>
              <a:t> The maximum allowable fees are set by statute, with the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actual assessed fee </a:t>
            </a:r>
            <a:r>
              <a:rPr lang="en-US" sz="1600" dirty="0">
                <a:latin typeface="Times New Roman" panose="02020603050405020304" pitchFamily="18" charset="0"/>
                <a:ea typeface="Calibri" panose="020F0502020204030204" pitchFamily="34" charset="0"/>
                <a:cs typeface="Times New Roman" panose="02020603050405020304" pitchFamily="18" charset="0"/>
              </a:rPr>
              <a:t>established by rule.</a:t>
            </a:r>
          </a:p>
          <a:p>
            <a:pPr marL="285750" indent="-285750">
              <a:buFont typeface="Wingdings" panose="05000000000000000000" pitchFamily="2" charset="2"/>
              <a:buChar char="q"/>
            </a:pP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RAFs funding structure has existed for over 40 years. The RAF rate </a:t>
            </a:r>
            <a:r>
              <a:rPr lang="en-US" sz="1600" i="1" dirty="0" smtClean="0">
                <a:latin typeface="Times New Roman" panose="02020603050405020304" pitchFamily="18" charset="0"/>
                <a:ea typeface="Calibri" panose="020F0502020204030204" pitchFamily="34" charset="0"/>
                <a:cs typeface="Times New Roman" panose="02020603050405020304" pitchFamily="18" charset="0"/>
              </a:rPr>
              <a:t>by rule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for Electric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Investor – Owned Utilities (IOUs)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has not changed since 1999. The RAF rate </a:t>
            </a:r>
            <a:r>
              <a:rPr lang="en-US" sz="1600" i="1" dirty="0" smtClean="0">
                <a:latin typeface="Times New Roman" panose="02020603050405020304" pitchFamily="18" charset="0"/>
                <a:ea typeface="Calibri" panose="020F0502020204030204" pitchFamily="34" charset="0"/>
                <a:cs typeface="Times New Roman" panose="02020603050405020304" pitchFamily="18" charset="0"/>
              </a:rPr>
              <a:t>by rule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for Electric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Municipals/Cooperatives has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not changed since 1989.</a:t>
            </a:r>
          </a:p>
          <a:p>
            <a:pPr marL="285750" indent="-285750">
              <a:buFont typeface="Wingdings" panose="05000000000000000000" pitchFamily="2" charset="2"/>
              <a:buChar char="q"/>
            </a:pPr>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RAFs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for large investor-owned utilities are </a:t>
            </a:r>
            <a:r>
              <a:rPr lang="en-US" sz="1600" dirty="0">
                <a:latin typeface="Times New Roman" panose="02020603050405020304" pitchFamily="18" charset="0"/>
                <a:ea typeface="Calibri" panose="020F0502020204030204" pitchFamily="34" charset="0"/>
                <a:cs typeface="Times New Roman" panose="02020603050405020304" pitchFamily="18" charset="0"/>
              </a:rPr>
              <a:t>collected twice a year and are based on the utilities’ revenues from the previous six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months, </a:t>
            </a:r>
            <a:r>
              <a:rPr lang="en-US" sz="1600" i="1" dirty="0" smtClean="0">
                <a:latin typeface="Times New Roman" panose="02020603050405020304" pitchFamily="18" charset="0"/>
                <a:ea typeface="Calibri" panose="020F0502020204030204" pitchFamily="34" charset="0"/>
                <a:cs typeface="Times New Roman" panose="02020603050405020304" pitchFamily="18" charset="0"/>
              </a:rPr>
              <a:t>while others are collected once a year.</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 </a:t>
            </a:r>
          </a:p>
          <a:p>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r>
              <a:rPr lang="en-US" sz="1600" dirty="0">
                <a:latin typeface="Times New Roman" panose="02020603050405020304" pitchFamily="18" charset="0"/>
                <a:cs typeface="Times New Roman" panose="02020603050405020304" pitchFamily="18" charset="0"/>
              </a:rPr>
              <a:t>During the 2023 legislative </a:t>
            </a:r>
            <a:r>
              <a:rPr lang="en-US" sz="1600" dirty="0" smtClean="0">
                <a:latin typeface="Times New Roman" panose="02020603050405020304" pitchFamily="18" charset="0"/>
                <a:cs typeface="Times New Roman" panose="02020603050405020304" pitchFamily="18" charset="0"/>
              </a:rPr>
              <a:t>session, </a:t>
            </a:r>
            <a:r>
              <a:rPr lang="en-US" sz="1600" dirty="0">
                <a:latin typeface="Times New Roman" panose="02020603050405020304" pitchFamily="18" charset="0"/>
                <a:cs typeface="Times New Roman" panose="02020603050405020304" pitchFamily="18" charset="0"/>
              </a:rPr>
              <a:t>the Legislature passed a law in the Budget Implementing </a:t>
            </a:r>
            <a:r>
              <a:rPr lang="en-US" sz="1600" dirty="0" smtClean="0">
                <a:latin typeface="Times New Roman" panose="02020603050405020304" pitchFamily="18" charset="0"/>
                <a:cs typeface="Times New Roman" panose="02020603050405020304" pitchFamily="18" charset="0"/>
              </a:rPr>
              <a:t>Bill </a:t>
            </a:r>
            <a:r>
              <a:rPr lang="en-US" sz="1600" dirty="0">
                <a:latin typeface="Times New Roman" panose="02020603050405020304" pitchFamily="18" charset="0"/>
                <a:cs typeface="Times New Roman" panose="02020603050405020304" pitchFamily="18" charset="0"/>
              </a:rPr>
              <a:t>which exempted the PSC RAF function from </a:t>
            </a:r>
            <a:r>
              <a:rPr lang="en-US" sz="1600" dirty="0" smtClean="0">
                <a:latin typeface="Times New Roman" panose="02020603050405020304" pitchFamily="18" charset="0"/>
                <a:cs typeface="Times New Roman" panose="02020603050405020304" pitchFamily="18" charset="0"/>
              </a:rPr>
              <a:t>the legislative</a:t>
            </a:r>
            <a:endParaRPr lang="en-US" sz="1600" dirty="0" smtClean="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ratification </a:t>
            </a:r>
            <a:r>
              <a:rPr lang="en-US" sz="1600" dirty="0" smtClean="0">
                <a:latin typeface="Times New Roman" panose="02020603050405020304" pitchFamily="18" charset="0"/>
                <a:cs typeface="Times New Roman" panose="02020603050405020304" pitchFamily="18" charset="0"/>
              </a:rPr>
              <a:t>and SERC requirements </a:t>
            </a:r>
            <a:r>
              <a:rPr lang="en-US" sz="1600" dirty="0">
                <a:latin typeface="Times New Roman" panose="02020603050405020304" pitchFamily="18" charset="0"/>
                <a:cs typeface="Times New Roman" panose="02020603050405020304" pitchFamily="18" charset="0"/>
              </a:rPr>
              <a:t>of s. 120.541 for </a:t>
            </a:r>
            <a:r>
              <a:rPr lang="en-US" sz="1600" i="1" dirty="0">
                <a:latin typeface="Times New Roman" panose="02020603050405020304" pitchFamily="18" charset="0"/>
                <a:cs typeface="Times New Roman" panose="02020603050405020304" pitchFamily="18" charset="0"/>
              </a:rPr>
              <a:t>one </a:t>
            </a:r>
            <a:r>
              <a:rPr lang="en-US" sz="1600" i="1" dirty="0" smtClean="0">
                <a:latin typeface="Times New Roman" panose="02020603050405020304" pitchFamily="18" charset="0"/>
                <a:cs typeface="Times New Roman" panose="02020603050405020304" pitchFamily="18" charset="0"/>
              </a:rPr>
              <a:t>year</a:t>
            </a:r>
            <a:r>
              <a:rPr lang="en-US" sz="1600" dirty="0" smtClean="0">
                <a:latin typeface="Times New Roman" panose="02020603050405020304" pitchFamily="18" charset="0"/>
                <a:cs typeface="Times New Roman" panose="02020603050405020304" pitchFamily="18" charset="0"/>
              </a:rPr>
              <a:t>.</a:t>
            </a: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p:cNvSpPr txBox="1"/>
          <p:nvPr/>
        </p:nvSpPr>
        <p:spPr>
          <a:xfrm>
            <a:off x="814938" y="360538"/>
            <a:ext cx="7504980" cy="523220"/>
          </a:xfrm>
          <a:prstGeom prst="rect">
            <a:avLst/>
          </a:prstGeom>
          <a:noFill/>
        </p:spPr>
        <p:txBody>
          <a:bodyPr wrap="square" rtlCol="0">
            <a:spAutoFit/>
          </a:bodyPr>
          <a:lstStyle/>
          <a:p>
            <a:pPr algn="ctr"/>
            <a:r>
              <a:rPr lang="en-US" sz="2800" b="1" dirty="0" smtClean="0">
                <a:solidFill>
                  <a:schemeClr val="accent5">
                    <a:lumMod val="75000"/>
                  </a:schemeClr>
                </a:solidFill>
                <a:latin typeface="Times New Roman" panose="02020603050405020304" pitchFamily="18" charset="0"/>
                <a:cs typeface="Times New Roman" panose="02020603050405020304" pitchFamily="18" charset="0"/>
              </a:rPr>
              <a:t>Regulatory Assessment Fees</a:t>
            </a:r>
            <a:endParaRPr lang="en-US" sz="2800" b="1"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1F3E71E6-5868-4640-8C98-9416A8BD2D03}" type="slidenum">
              <a:rPr lang="en-US" smtClean="0"/>
              <a:t>2</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319" y="6337168"/>
            <a:ext cx="3387857" cy="457460"/>
          </a:xfrm>
          <a:prstGeom prst="rect">
            <a:avLst/>
          </a:prstGeom>
        </p:spPr>
      </p:pic>
      <p:cxnSp>
        <p:nvCxnSpPr>
          <p:cNvPr id="9" name="Straight Connector 8"/>
          <p:cNvCxnSpPr/>
          <p:nvPr/>
        </p:nvCxnSpPr>
        <p:spPr>
          <a:xfrm>
            <a:off x="0" y="622706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4031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336" y="4154309"/>
            <a:ext cx="8295894" cy="2062103"/>
          </a:xfrm>
          <a:prstGeom prst="rect">
            <a:avLst/>
          </a:prstGeom>
        </p:spPr>
        <p:txBody>
          <a:bodyPr wrap="square">
            <a:spAutoFit/>
          </a:bodyPr>
          <a:lstStyle/>
          <a:p>
            <a:pPr marL="285750" indent="-285750">
              <a:buFont typeface="Wingdings" panose="05000000000000000000" pitchFamily="2" charset="2"/>
              <a:buChar char="q"/>
            </a:pPr>
            <a:r>
              <a:rPr lang="en-US" sz="1600" dirty="0" smtClean="0">
                <a:latin typeface="Times New Roman" panose="02020603050405020304" pitchFamily="18" charset="0"/>
                <a:cs typeface="Times New Roman" panose="02020603050405020304" pitchFamily="18" charset="0"/>
              </a:rPr>
              <a:t>Revenues </a:t>
            </a:r>
            <a:r>
              <a:rPr lang="en-US" sz="1400" i="1" dirty="0" smtClean="0">
                <a:latin typeface="Times New Roman" panose="02020603050405020304" pitchFamily="18" charset="0"/>
                <a:cs typeface="Times New Roman" panose="02020603050405020304" pitchFamily="18" charset="0"/>
              </a:rPr>
              <a:t>(based on current RAF rates) </a:t>
            </a:r>
            <a:r>
              <a:rPr lang="en-US" sz="1600" dirty="0" smtClean="0">
                <a:latin typeface="Times New Roman" panose="02020603050405020304" pitchFamily="18" charset="0"/>
                <a:cs typeface="Times New Roman" panose="02020603050405020304" pitchFamily="18" charset="0"/>
              </a:rPr>
              <a:t>are </a:t>
            </a:r>
            <a:r>
              <a:rPr lang="en-US" sz="1600" dirty="0">
                <a:latin typeface="Times New Roman" panose="02020603050405020304" pitchFamily="18" charset="0"/>
                <a:cs typeface="Times New Roman" panose="02020603050405020304" pitchFamily="18" charset="0"/>
              </a:rPr>
              <a:t>projected to be well under the cost to operate, i.e. the cost of regulation.  </a:t>
            </a:r>
            <a:endParaRPr lang="en-US" sz="1600" dirty="0" smtClean="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1600" dirty="0" smtClean="0">
                <a:latin typeface="Times New Roman" panose="02020603050405020304" pitchFamily="18" charset="0"/>
                <a:cs typeface="Times New Roman" panose="02020603050405020304" pitchFamily="18" charset="0"/>
              </a:rPr>
              <a:t>In the past, management has used internal controls to offset the difference in revenues and expenditures.</a:t>
            </a:r>
          </a:p>
          <a:p>
            <a:r>
              <a:rPr lang="en-US" sz="1600"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1600" dirty="0" smtClean="0">
                <a:latin typeface="Times New Roman" panose="02020603050405020304" pitchFamily="18" charset="0"/>
                <a:cs typeface="Times New Roman" panose="02020603050405020304" pitchFamily="18" charset="0"/>
              </a:rPr>
              <a:t>The Cost of Regulation includes known operational cost and legislative mandates for more immediate </a:t>
            </a:r>
            <a:r>
              <a:rPr lang="en-US" sz="1600" dirty="0" smtClean="0">
                <a:latin typeface="Times New Roman" panose="02020603050405020304" pitchFamily="18" charset="0"/>
                <a:cs typeface="Times New Roman" panose="02020603050405020304" pitchFamily="18" charset="0"/>
              </a:rPr>
              <a:t>years </a:t>
            </a:r>
            <a:r>
              <a:rPr lang="en-US" sz="1600" dirty="0" smtClean="0">
                <a:latin typeface="Times New Roman" panose="02020603050405020304" pitchFamily="18" charset="0"/>
                <a:cs typeface="Times New Roman" panose="02020603050405020304" pitchFamily="18" charset="0"/>
              </a:rPr>
              <a:t>and a projected growth rate of 2.6% for the out years.</a:t>
            </a:r>
            <a:endParaRPr lang="en-US" sz="1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733785" y="200300"/>
            <a:ext cx="7504980" cy="461665"/>
          </a:xfrm>
          <a:prstGeom prst="rect">
            <a:avLst/>
          </a:prstGeom>
          <a:noFill/>
        </p:spPr>
        <p:txBody>
          <a:bodyPr wrap="square" rtlCol="0">
            <a:spAutoFit/>
          </a:bodyPr>
          <a:lstStyle/>
          <a:p>
            <a:pPr algn="ctr"/>
            <a:r>
              <a:rPr lang="en-US" sz="2400" b="1" dirty="0" smtClean="0">
                <a:solidFill>
                  <a:schemeClr val="accent5">
                    <a:lumMod val="75000"/>
                  </a:schemeClr>
                </a:solidFill>
                <a:latin typeface="Times New Roman" panose="02020603050405020304" pitchFamily="18" charset="0"/>
                <a:cs typeface="Times New Roman" panose="02020603050405020304" pitchFamily="18" charset="0"/>
              </a:rPr>
              <a:t>Revenues &amp; The Cost of Regulation</a:t>
            </a:r>
            <a:endParaRPr lang="en-US" sz="2400" b="1"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1F3E71E6-5868-4640-8C98-9416A8BD2D03}" type="slidenum">
              <a:rPr lang="en-US" smtClean="0"/>
              <a:t>3</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319" y="6337168"/>
            <a:ext cx="3387857" cy="457460"/>
          </a:xfrm>
          <a:prstGeom prst="rect">
            <a:avLst/>
          </a:prstGeom>
        </p:spPr>
      </p:pic>
      <p:cxnSp>
        <p:nvCxnSpPr>
          <p:cNvPr id="9" name="Straight Connector 8"/>
          <p:cNvCxnSpPr/>
          <p:nvPr/>
        </p:nvCxnSpPr>
        <p:spPr>
          <a:xfrm>
            <a:off x="0" y="622706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475488" y="697767"/>
            <a:ext cx="8222742" cy="330373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stretch>
            <a:fillRect/>
          </a:stretch>
        </p:blipFill>
        <p:spPr>
          <a:xfrm>
            <a:off x="508348" y="720379"/>
            <a:ext cx="8118159" cy="3258507"/>
          </a:xfrm>
          <a:prstGeom prst="rect">
            <a:avLst/>
          </a:prstGeom>
        </p:spPr>
      </p:pic>
    </p:spTree>
    <p:extLst>
      <p:ext uri="{BB962C8B-B14F-4D97-AF65-F5344CB8AC3E}">
        <p14:creationId xmlns:p14="http://schemas.microsoft.com/office/powerpoint/2010/main" val="39872066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25296" y="4450978"/>
            <a:ext cx="7107820" cy="1323439"/>
          </a:xfrm>
          <a:prstGeom prst="rect">
            <a:avLst/>
          </a:prstGeom>
        </p:spPr>
        <p:txBody>
          <a:bodyPr wrap="square">
            <a:spAutoFit/>
          </a:bodyPr>
          <a:lstStyle/>
          <a:p>
            <a:pPr marL="285750" indent="-285750">
              <a:buFont typeface="Wingdings" panose="05000000000000000000" pitchFamily="2" charset="2"/>
              <a:buChar char="q"/>
            </a:pPr>
            <a:r>
              <a:rPr lang="en-US" sz="1600" dirty="0">
                <a:latin typeface="Times New Roman" panose="02020603050405020304" pitchFamily="18" charset="0"/>
                <a:cs typeface="Times New Roman" panose="02020603050405020304" pitchFamily="18" charset="0"/>
              </a:rPr>
              <a:t>The relationship between revenues and expenditures </a:t>
            </a:r>
            <a:r>
              <a:rPr lang="en-US" sz="1600" dirty="0" smtClean="0">
                <a:latin typeface="Times New Roman" panose="02020603050405020304" pitchFamily="18" charset="0"/>
                <a:cs typeface="Times New Roman" panose="02020603050405020304" pitchFamily="18" charset="0"/>
              </a:rPr>
              <a:t>directly affects </a:t>
            </a:r>
            <a:r>
              <a:rPr lang="en-US" sz="1600" dirty="0">
                <a:latin typeface="Times New Roman" panose="02020603050405020304" pitchFamily="18" charset="0"/>
                <a:cs typeface="Times New Roman" panose="02020603050405020304" pitchFamily="18" charset="0"/>
              </a:rPr>
              <a:t>the </a:t>
            </a:r>
            <a:r>
              <a:rPr lang="en-US" sz="1600" dirty="0" smtClean="0">
                <a:latin typeface="Times New Roman" panose="02020603050405020304" pitchFamily="18" charset="0"/>
                <a:cs typeface="Times New Roman" panose="02020603050405020304" pitchFamily="18" charset="0"/>
              </a:rPr>
              <a:t>Regulatory Trust Fund balance.  </a:t>
            </a:r>
          </a:p>
          <a:p>
            <a:pPr marL="285750" indent="-285750">
              <a:buFont typeface="Wingdings" panose="05000000000000000000" pitchFamily="2" charset="2"/>
              <a:buChar char="q"/>
            </a:pPr>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1600" dirty="0" smtClean="0">
                <a:latin typeface="Times New Roman" panose="02020603050405020304" pitchFamily="18" charset="0"/>
                <a:cs typeface="Times New Roman" panose="02020603050405020304" pitchFamily="18" charset="0"/>
              </a:rPr>
              <a:t>When </a:t>
            </a:r>
            <a:r>
              <a:rPr lang="en-US" sz="1600" dirty="0">
                <a:latin typeface="Times New Roman" panose="02020603050405020304" pitchFamily="18" charset="0"/>
                <a:cs typeface="Times New Roman" panose="02020603050405020304" pitchFamily="18" charset="0"/>
              </a:rPr>
              <a:t>expenditures are higher than revenues collected, the trust fund </a:t>
            </a:r>
            <a:r>
              <a:rPr lang="en-US" sz="1600" dirty="0" smtClean="0">
                <a:latin typeface="Times New Roman" panose="02020603050405020304" pitchFamily="18" charset="0"/>
                <a:cs typeface="Times New Roman" panose="02020603050405020304" pitchFamily="18" charset="0"/>
              </a:rPr>
              <a:t>is used </a:t>
            </a:r>
            <a:r>
              <a:rPr lang="en-US" sz="1600" dirty="0">
                <a:latin typeface="Times New Roman" panose="02020603050405020304" pitchFamily="18" charset="0"/>
                <a:cs typeface="Times New Roman" panose="02020603050405020304" pitchFamily="18" charset="0"/>
              </a:rPr>
              <a:t>to offset </a:t>
            </a:r>
            <a:r>
              <a:rPr lang="en-US" sz="1600" dirty="0" smtClean="0">
                <a:latin typeface="Times New Roman" panose="02020603050405020304" pitchFamily="18" charset="0"/>
                <a:cs typeface="Times New Roman" panose="02020603050405020304" pitchFamily="18" charset="0"/>
              </a:rPr>
              <a:t>excess </a:t>
            </a:r>
            <a:r>
              <a:rPr lang="en-US" sz="1600" dirty="0">
                <a:latin typeface="Times New Roman" panose="02020603050405020304" pitchFamily="18" charset="0"/>
                <a:cs typeface="Times New Roman" panose="02020603050405020304" pitchFamily="18" charset="0"/>
              </a:rPr>
              <a:t>operational costs. </a:t>
            </a:r>
          </a:p>
        </p:txBody>
      </p:sp>
      <p:sp>
        <p:nvSpPr>
          <p:cNvPr id="6" name="TextBox 5"/>
          <p:cNvSpPr txBox="1"/>
          <p:nvPr/>
        </p:nvSpPr>
        <p:spPr>
          <a:xfrm>
            <a:off x="828136" y="434082"/>
            <a:ext cx="7504980" cy="461665"/>
          </a:xfrm>
          <a:prstGeom prst="rect">
            <a:avLst/>
          </a:prstGeom>
          <a:noFill/>
        </p:spPr>
        <p:txBody>
          <a:bodyPr wrap="square" rtlCol="0">
            <a:spAutoFit/>
          </a:bodyPr>
          <a:lstStyle/>
          <a:p>
            <a:pPr algn="ctr"/>
            <a:r>
              <a:rPr lang="en-US" sz="2400" b="1" dirty="0" smtClean="0">
                <a:solidFill>
                  <a:schemeClr val="accent5">
                    <a:lumMod val="75000"/>
                  </a:schemeClr>
                </a:solidFill>
                <a:latin typeface="Times New Roman" panose="02020603050405020304" pitchFamily="18" charset="0"/>
                <a:cs typeface="Times New Roman" panose="02020603050405020304" pitchFamily="18" charset="0"/>
              </a:rPr>
              <a:t>Impact of the Regulatory Trust Fund</a:t>
            </a:r>
            <a:endParaRPr lang="en-US" sz="2400" b="1"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F3E71E6-5868-4640-8C98-9416A8BD2D03}" type="slidenum">
              <a:rPr lang="en-US" smtClean="0"/>
              <a:t>4</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319" y="6337168"/>
            <a:ext cx="3387857" cy="457460"/>
          </a:xfrm>
          <a:prstGeom prst="rect">
            <a:avLst/>
          </a:prstGeom>
        </p:spPr>
      </p:pic>
      <p:cxnSp>
        <p:nvCxnSpPr>
          <p:cNvPr id="8" name="Straight Connector 7"/>
          <p:cNvCxnSpPr/>
          <p:nvPr/>
        </p:nvCxnSpPr>
        <p:spPr>
          <a:xfrm>
            <a:off x="0" y="622706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30954" y="997236"/>
            <a:ext cx="8499343" cy="330373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flipV="1">
            <a:off x="5982462" y="1555556"/>
            <a:ext cx="18288" cy="2187091"/>
          </a:xfrm>
          <a:prstGeom prst="line">
            <a:avLst/>
          </a:prstGeom>
          <a:ln>
            <a:solidFill>
              <a:schemeClr val="accent1">
                <a:lumMod val="75000"/>
              </a:schemeClr>
            </a:solidFill>
            <a:prstDash val="lgDashDot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rotWithShape="1">
          <a:blip r:embed="rId3"/>
          <a:srcRect l="4138" r="1636"/>
          <a:stretch/>
        </p:blipFill>
        <p:spPr>
          <a:xfrm>
            <a:off x="330954" y="997236"/>
            <a:ext cx="8410710" cy="3303733"/>
          </a:xfrm>
          <a:prstGeom prst="rect">
            <a:avLst/>
          </a:prstGeom>
        </p:spPr>
      </p:pic>
    </p:spTree>
    <p:extLst>
      <p:ext uri="{BB962C8B-B14F-4D97-AF65-F5344CB8AC3E}">
        <p14:creationId xmlns:p14="http://schemas.microsoft.com/office/powerpoint/2010/main" val="2816196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845" y="354388"/>
            <a:ext cx="7513607" cy="786434"/>
          </a:xfrm>
          <a:prstGeom prst="rect">
            <a:avLst/>
          </a:prstGeom>
        </p:spPr>
        <p:txBody>
          <a:bodyPr wrap="square">
            <a:spAutoFit/>
          </a:bodyPr>
          <a:lstStyle/>
          <a:p>
            <a:pPr algn="ctr">
              <a:lnSpc>
                <a:spcPts val="2200"/>
              </a:lnSpc>
              <a:spcAft>
                <a:spcPts val="1000"/>
              </a:spcAft>
            </a:pPr>
            <a:r>
              <a:rPr lang="en-US" b="1" i="1"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The Analysis of the Proposed RAF Rates</a:t>
            </a:r>
          </a:p>
          <a:p>
            <a:pPr algn="ctr">
              <a:lnSpc>
                <a:spcPts val="2200"/>
              </a:lnSpc>
              <a:spcAft>
                <a:spcPts val="1000"/>
              </a:spcAft>
            </a:pPr>
            <a:r>
              <a:rPr lang="en-US" sz="2400" b="1"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Projected Revenues - Electric Investor-Owned</a:t>
            </a:r>
            <a:endParaRPr lang="en-US" sz="2400" b="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4960239" y="4629250"/>
            <a:ext cx="2076450" cy="1171575"/>
          </a:xfrm>
          <a:prstGeom prst="rect">
            <a:avLst/>
          </a:prstGeom>
        </p:spPr>
      </p:pic>
      <p:sp>
        <p:nvSpPr>
          <p:cNvPr id="9" name="Slide Number Placeholder 8"/>
          <p:cNvSpPr>
            <a:spLocks noGrp="1"/>
          </p:cNvSpPr>
          <p:nvPr>
            <p:ph type="sldNum" sz="quarter" idx="12"/>
          </p:nvPr>
        </p:nvSpPr>
        <p:spPr/>
        <p:txBody>
          <a:bodyPr/>
          <a:lstStyle/>
          <a:p>
            <a:fld id="{1F3E71E6-5868-4640-8C98-9416A8BD2D03}" type="slidenum">
              <a:rPr lang="en-US" smtClean="0"/>
              <a:t>5</a:t>
            </a:fld>
            <a:endParaRPr lang="en-US"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319" y="6337168"/>
            <a:ext cx="3387857" cy="457460"/>
          </a:xfrm>
          <a:prstGeom prst="rect">
            <a:avLst/>
          </a:prstGeom>
        </p:spPr>
      </p:pic>
      <p:cxnSp>
        <p:nvCxnSpPr>
          <p:cNvPr id="12" name="Straight Connector 11"/>
          <p:cNvCxnSpPr/>
          <p:nvPr/>
        </p:nvCxnSpPr>
        <p:spPr>
          <a:xfrm>
            <a:off x="0" y="622706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923026" y="1157215"/>
            <a:ext cx="7264132" cy="307827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4"/>
          <a:stretch>
            <a:fillRect/>
          </a:stretch>
        </p:blipFill>
        <p:spPr>
          <a:xfrm>
            <a:off x="985717" y="1207140"/>
            <a:ext cx="7163421" cy="3007789"/>
          </a:xfrm>
          <a:prstGeom prst="rect">
            <a:avLst/>
          </a:prstGeom>
        </p:spPr>
      </p:pic>
      <p:pic>
        <p:nvPicPr>
          <p:cNvPr id="5" name="Picture 4"/>
          <p:cNvPicPr>
            <a:picLocks noChangeAspect="1"/>
          </p:cNvPicPr>
          <p:nvPr/>
        </p:nvPicPr>
        <p:blipFill>
          <a:blip r:embed="rId5"/>
          <a:stretch>
            <a:fillRect/>
          </a:stretch>
        </p:blipFill>
        <p:spPr>
          <a:xfrm>
            <a:off x="2314765" y="4368779"/>
            <a:ext cx="1533525" cy="1692518"/>
          </a:xfrm>
          <a:prstGeom prst="rect">
            <a:avLst/>
          </a:prstGeom>
        </p:spPr>
      </p:pic>
    </p:spTree>
    <p:extLst>
      <p:ext uri="{BB962C8B-B14F-4D97-AF65-F5344CB8AC3E}">
        <p14:creationId xmlns:p14="http://schemas.microsoft.com/office/powerpoint/2010/main" val="2338774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5866" y="270058"/>
            <a:ext cx="7513607" cy="786434"/>
          </a:xfrm>
          <a:prstGeom prst="rect">
            <a:avLst/>
          </a:prstGeom>
        </p:spPr>
        <p:txBody>
          <a:bodyPr wrap="square">
            <a:spAutoFit/>
          </a:bodyPr>
          <a:lstStyle/>
          <a:p>
            <a:pPr algn="ctr">
              <a:lnSpc>
                <a:spcPts val="2200"/>
              </a:lnSpc>
              <a:spcAft>
                <a:spcPts val="1000"/>
              </a:spcAft>
            </a:pPr>
            <a:r>
              <a:rPr lang="en-US" b="1" i="1"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The Analysis of the Proposed RAF Rates</a:t>
            </a:r>
          </a:p>
          <a:p>
            <a:pPr algn="ctr">
              <a:lnSpc>
                <a:spcPts val="2200"/>
              </a:lnSpc>
              <a:spcAft>
                <a:spcPts val="1000"/>
              </a:spcAft>
            </a:pPr>
            <a:r>
              <a:rPr lang="en-US" sz="2400" b="1"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Projected Revenues - Electric Municipals/Cooperatives</a:t>
            </a:r>
            <a:endParaRPr lang="en-US" sz="2400" b="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5051107" y="4581480"/>
            <a:ext cx="2333625" cy="1171575"/>
          </a:xfrm>
          <a:prstGeom prst="rect">
            <a:avLst/>
          </a:prstGeom>
        </p:spPr>
      </p:pic>
      <p:sp>
        <p:nvSpPr>
          <p:cNvPr id="7" name="Slide Number Placeholder 6"/>
          <p:cNvSpPr>
            <a:spLocks noGrp="1"/>
          </p:cNvSpPr>
          <p:nvPr>
            <p:ph type="sldNum" sz="quarter" idx="12"/>
          </p:nvPr>
        </p:nvSpPr>
        <p:spPr/>
        <p:txBody>
          <a:bodyPr/>
          <a:lstStyle/>
          <a:p>
            <a:fld id="{1F3E71E6-5868-4640-8C98-9416A8BD2D03}" type="slidenum">
              <a:rPr lang="en-US" smtClean="0"/>
              <a:t>6</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319" y="6337168"/>
            <a:ext cx="3387857" cy="457460"/>
          </a:xfrm>
          <a:prstGeom prst="rect">
            <a:avLst/>
          </a:prstGeom>
        </p:spPr>
      </p:pic>
      <p:cxnSp>
        <p:nvCxnSpPr>
          <p:cNvPr id="9" name="Straight Connector 8"/>
          <p:cNvCxnSpPr/>
          <p:nvPr/>
        </p:nvCxnSpPr>
        <p:spPr>
          <a:xfrm>
            <a:off x="0" y="622706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923025" y="1093206"/>
            <a:ext cx="7376448" cy="312142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rotWithShape="1">
          <a:blip r:embed="rId4"/>
          <a:srcRect t="8195"/>
          <a:stretch/>
        </p:blipFill>
        <p:spPr>
          <a:xfrm>
            <a:off x="969005" y="1185778"/>
            <a:ext cx="7196846" cy="2921693"/>
          </a:xfrm>
          <a:prstGeom prst="rect">
            <a:avLst/>
          </a:prstGeom>
        </p:spPr>
      </p:pic>
      <p:pic>
        <p:nvPicPr>
          <p:cNvPr id="11" name="Picture 10"/>
          <p:cNvPicPr>
            <a:picLocks noChangeAspect="1"/>
          </p:cNvPicPr>
          <p:nvPr/>
        </p:nvPicPr>
        <p:blipFill>
          <a:blip r:embed="rId5"/>
          <a:stretch>
            <a:fillRect/>
          </a:stretch>
        </p:blipFill>
        <p:spPr>
          <a:xfrm>
            <a:off x="2434209" y="4324737"/>
            <a:ext cx="1733550" cy="1792224"/>
          </a:xfrm>
          <a:prstGeom prst="rect">
            <a:avLst/>
          </a:prstGeom>
        </p:spPr>
      </p:pic>
    </p:spTree>
    <p:extLst>
      <p:ext uri="{BB962C8B-B14F-4D97-AF65-F5344CB8AC3E}">
        <p14:creationId xmlns:p14="http://schemas.microsoft.com/office/powerpoint/2010/main" val="3077571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6319" y="1184377"/>
            <a:ext cx="7985349" cy="3436838"/>
          </a:xfrm>
          <a:prstGeom prst="rect">
            <a:avLst/>
          </a:prstGeom>
        </p:spPr>
        <p:txBody>
          <a:bodyPr wrap="square">
            <a:spAutoFit/>
          </a:bodyPr>
          <a:lstStyle/>
          <a:p>
            <a:pPr marL="457200">
              <a:lnSpc>
                <a:spcPct val="115000"/>
              </a:lnSpc>
              <a:spcAft>
                <a:spcPts val="1000"/>
              </a:spcAft>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Cost of Regulation is the ability for the agency to prudently </a:t>
            </a:r>
            <a:r>
              <a:rPr lang="en-US" sz="1600" dirty="0">
                <a:latin typeface="Times New Roman" panose="02020603050405020304" pitchFamily="18" charset="0"/>
                <a:ea typeface="Calibri" panose="020F0502020204030204" pitchFamily="34" charset="0"/>
                <a:cs typeface="Times New Roman" panose="02020603050405020304" pitchFamily="18" charset="0"/>
              </a:rPr>
              <a:t>manage resources to their authorized limits in order to meet the needs of the agency under normal operating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circumstances.</a:t>
            </a:r>
          </a:p>
          <a:p>
            <a:pPr marL="457200">
              <a:lnSpc>
                <a:spcPct val="115000"/>
              </a:lnSpc>
              <a:spcAft>
                <a:spcPts val="1000"/>
              </a:spcAft>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The Cost of  Regulation considers these major factors: </a:t>
            </a:r>
          </a:p>
          <a:p>
            <a:pPr marL="1143000" indent="-338138">
              <a:lnSpc>
                <a:spcPct val="115000"/>
              </a:lnSpc>
              <a:spcAft>
                <a:spcPts val="1000"/>
              </a:spcAft>
              <a:buFont typeface="Wingdings" panose="05000000000000000000" pitchFamily="2" charset="2"/>
              <a:buChar char="q"/>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Anticipated </a:t>
            </a:r>
            <a:r>
              <a:rPr lang="en-US" sz="1600" dirty="0">
                <a:latin typeface="Times New Roman" panose="02020603050405020304" pitchFamily="18" charset="0"/>
                <a:ea typeface="Calibri" panose="020F0502020204030204" pitchFamily="34" charset="0"/>
                <a:cs typeface="Times New Roman" panose="02020603050405020304" pitchFamily="18" charset="0"/>
              </a:rPr>
              <a:t>future events (e.g. legislative mandates and other changes in law affecting operations, etc.) </a:t>
            </a: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a:p>
            <a:pPr marL="1143000" indent="-338138">
              <a:lnSpc>
                <a:spcPct val="115000"/>
              </a:lnSpc>
              <a:spcAft>
                <a:spcPts val="1000"/>
              </a:spcAft>
              <a:buFont typeface="Wingdings" panose="05000000000000000000" pitchFamily="2" charset="2"/>
              <a:buChar char="q"/>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Presumes </a:t>
            </a:r>
            <a:r>
              <a:rPr lang="en-US" sz="1600" dirty="0">
                <a:latin typeface="Times New Roman" panose="02020603050405020304" pitchFamily="18" charset="0"/>
                <a:ea typeface="Calibri" panose="020F0502020204030204" pitchFamily="34" charset="0"/>
                <a:cs typeface="Times New Roman" panose="02020603050405020304" pitchFamily="18" charset="0"/>
              </a:rPr>
              <a:t>the agency’s ability to fully and effectively access and prudently manage the resources authorized by the Legislature through the budget process. </a:t>
            </a: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a:p>
            <a:pPr marL="1143000" indent="-338138">
              <a:lnSpc>
                <a:spcPct val="115000"/>
              </a:lnSpc>
              <a:spcAft>
                <a:spcPts val="1000"/>
              </a:spcAft>
              <a:buFont typeface="Wingdings" panose="05000000000000000000" pitchFamily="2" charset="2"/>
              <a:buChar char="q"/>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Projected </a:t>
            </a:r>
            <a:r>
              <a:rPr lang="en-US" sz="1600" dirty="0">
                <a:latin typeface="Times New Roman" panose="02020603050405020304" pitchFamily="18" charset="0"/>
                <a:ea typeface="Calibri" panose="020F0502020204030204" pitchFamily="34" charset="0"/>
                <a:cs typeface="Times New Roman" panose="02020603050405020304" pitchFamily="18" charset="0"/>
              </a:rPr>
              <a:t>expenditure growth rate of  2.6%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 that captures a realistic estimate </a:t>
            </a:r>
            <a:r>
              <a:rPr lang="en-US" sz="1600" dirty="0">
                <a:latin typeface="Times New Roman" panose="02020603050405020304" pitchFamily="18" charset="0"/>
                <a:ea typeface="Calibri" panose="020F0502020204030204" pitchFamily="34" charset="0"/>
                <a:cs typeface="Times New Roman" panose="02020603050405020304" pitchFamily="18" charset="0"/>
              </a:rPr>
              <a:t>of natural growth in the cost of regulation.  </a:t>
            </a:r>
          </a:p>
        </p:txBody>
      </p:sp>
      <p:grpSp>
        <p:nvGrpSpPr>
          <p:cNvPr id="2" name="Group 1"/>
          <p:cNvGrpSpPr/>
          <p:nvPr/>
        </p:nvGrpSpPr>
        <p:grpSpPr>
          <a:xfrm>
            <a:off x="1048605" y="4750501"/>
            <a:ext cx="7211379" cy="1148204"/>
            <a:chOff x="1048605" y="4750501"/>
            <a:chExt cx="7211379" cy="1148204"/>
          </a:xfrm>
        </p:grpSpPr>
        <p:sp>
          <p:nvSpPr>
            <p:cNvPr id="6" name="Rectangle 5"/>
            <p:cNvSpPr/>
            <p:nvPr/>
          </p:nvSpPr>
          <p:spPr>
            <a:xfrm>
              <a:off x="1228291" y="4750501"/>
              <a:ext cx="6620774" cy="385362"/>
            </a:xfrm>
            <a:prstGeom prst="rect">
              <a:avLst/>
            </a:prstGeom>
          </p:spPr>
          <p:txBody>
            <a:bodyPr wrap="square">
              <a:spAutoFit/>
            </a:bodyPr>
            <a:lstStyle/>
            <a:p>
              <a:pPr marL="457200" algn="ctr">
                <a:lnSpc>
                  <a:spcPct val="115000"/>
                </a:lnSpc>
                <a:spcAft>
                  <a:spcPts val="1000"/>
                </a:spcAft>
              </a:pPr>
              <a:r>
                <a:rPr lang="en-US"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Projected Cost </a:t>
              </a:r>
              <a:r>
                <a:rPr lang="en-US"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of </a:t>
              </a:r>
              <a:r>
                <a:rPr lang="en-US"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Regulation  </a:t>
              </a:r>
              <a:endParaRPr lang="en-US"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1048605" y="5181472"/>
              <a:ext cx="7211379" cy="717233"/>
            </a:xfrm>
            <a:prstGeom prst="rect">
              <a:avLst/>
            </a:prstGeom>
          </p:spPr>
        </p:pic>
      </p:grpSp>
      <p:sp>
        <p:nvSpPr>
          <p:cNvPr id="8" name="Slide Number Placeholder 7"/>
          <p:cNvSpPr>
            <a:spLocks noGrp="1"/>
          </p:cNvSpPr>
          <p:nvPr>
            <p:ph type="sldNum" sz="quarter" idx="12"/>
          </p:nvPr>
        </p:nvSpPr>
        <p:spPr/>
        <p:txBody>
          <a:bodyPr/>
          <a:lstStyle/>
          <a:p>
            <a:fld id="{1F3E71E6-5868-4640-8C98-9416A8BD2D03}" type="slidenum">
              <a:rPr lang="en-US" smtClean="0"/>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319" y="6337168"/>
            <a:ext cx="3387857" cy="457460"/>
          </a:xfrm>
          <a:prstGeom prst="rect">
            <a:avLst/>
          </a:prstGeom>
        </p:spPr>
      </p:pic>
      <p:cxnSp>
        <p:nvCxnSpPr>
          <p:cNvPr id="10" name="Straight Connector 9"/>
          <p:cNvCxnSpPr/>
          <p:nvPr/>
        </p:nvCxnSpPr>
        <p:spPr>
          <a:xfrm>
            <a:off x="0" y="622706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843941" y="405817"/>
            <a:ext cx="7513607" cy="786434"/>
          </a:xfrm>
          <a:prstGeom prst="rect">
            <a:avLst/>
          </a:prstGeom>
        </p:spPr>
        <p:txBody>
          <a:bodyPr wrap="square">
            <a:spAutoFit/>
          </a:bodyPr>
          <a:lstStyle/>
          <a:p>
            <a:pPr algn="ctr">
              <a:lnSpc>
                <a:spcPts val="2200"/>
              </a:lnSpc>
              <a:spcAft>
                <a:spcPts val="1000"/>
              </a:spcAft>
            </a:pPr>
            <a:r>
              <a:rPr lang="en-US" b="1" i="1"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The Analysis of the Proposed RAF Rates</a:t>
            </a:r>
          </a:p>
          <a:p>
            <a:pPr algn="ctr">
              <a:lnSpc>
                <a:spcPts val="2200"/>
              </a:lnSpc>
              <a:spcAft>
                <a:spcPts val="1000"/>
              </a:spcAft>
            </a:pPr>
            <a:r>
              <a:rPr lang="en-US" sz="2400" b="1"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Projected Cost of Regulation</a:t>
            </a:r>
            <a:endParaRPr lang="en-US" sz="2400" b="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503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7726" y="174674"/>
            <a:ext cx="7239889" cy="587853"/>
          </a:xfrm>
          <a:prstGeom prst="rect">
            <a:avLst/>
          </a:prstGeom>
        </p:spPr>
        <p:txBody>
          <a:bodyPr wrap="square">
            <a:spAutoFit/>
          </a:bodyPr>
          <a:lstStyle/>
          <a:p>
            <a:pPr algn="ctr">
              <a:lnSpc>
                <a:spcPct val="115000"/>
              </a:lnSpc>
              <a:spcAft>
                <a:spcPts val="1000"/>
              </a:spcAft>
            </a:pPr>
            <a:r>
              <a:rPr lang="en-US" sz="2800" b="1"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Proposed </a:t>
            </a:r>
            <a:r>
              <a:rPr lang="en-US" sz="2800" b="1"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Regulatory Assessment Fee </a:t>
            </a:r>
            <a:r>
              <a:rPr lang="en-US" sz="2800" b="1"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Rates</a:t>
            </a:r>
          </a:p>
        </p:txBody>
      </p:sp>
      <p:sp>
        <p:nvSpPr>
          <p:cNvPr id="6" name="Rectangle 5"/>
          <p:cNvSpPr/>
          <p:nvPr/>
        </p:nvSpPr>
        <p:spPr>
          <a:xfrm>
            <a:off x="741742" y="3260494"/>
            <a:ext cx="7991856" cy="1353191"/>
          </a:xfrm>
          <a:prstGeom prst="rect">
            <a:avLst/>
          </a:prstGeom>
        </p:spPr>
        <p:txBody>
          <a:bodyPr wrap="square">
            <a:spAutoFit/>
          </a:bodyPr>
          <a:lstStyle/>
          <a:p>
            <a:pPr marL="457200" indent="-457200">
              <a:lnSpc>
                <a:spcPct val="115000"/>
              </a:lnSpc>
              <a:spcAft>
                <a:spcPts val="1000"/>
              </a:spcAft>
              <a:buFont typeface="Wingdings" panose="05000000000000000000" pitchFamily="2" charset="2"/>
              <a:buChar char="q"/>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Based on the current rate of 0.0720%, the projected revenues for FY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26/27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for Electric IOUs would be $15,473,309, potentially creating a shortfall of $2.8M.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nSpc>
                <a:spcPct val="115000"/>
              </a:lnSpc>
              <a:spcAft>
                <a:spcPts val="1000"/>
              </a:spcAft>
              <a:buFont typeface="Wingdings" panose="05000000000000000000" pitchFamily="2" charset="2"/>
              <a:buChar char="q"/>
            </a:pPr>
            <a:r>
              <a:rPr lang="en-US" sz="1600" dirty="0">
                <a:latin typeface="Times New Roman" panose="02020603050405020304" pitchFamily="18" charset="0"/>
                <a:ea typeface="Calibri" panose="020F0502020204030204" pitchFamily="34" charset="0"/>
                <a:cs typeface="Times New Roman" panose="02020603050405020304" pitchFamily="18" charset="0"/>
              </a:rPr>
              <a:t>Based on the current rate of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0.0156%, </a:t>
            </a:r>
            <a:r>
              <a:rPr lang="en-US" sz="1600" dirty="0">
                <a:latin typeface="Times New Roman" panose="02020603050405020304" pitchFamily="18" charset="0"/>
                <a:ea typeface="Calibri" panose="020F0502020204030204" pitchFamily="34" charset="0"/>
                <a:cs typeface="Times New Roman" panose="02020603050405020304" pitchFamily="18" charset="0"/>
              </a:rPr>
              <a:t>the projected revenues for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 FY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26/27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for </a:t>
            </a:r>
            <a:r>
              <a:rPr lang="en-US" sz="1600" dirty="0">
                <a:latin typeface="Times New Roman" panose="02020603050405020304" pitchFamily="18" charset="0"/>
                <a:ea typeface="Calibri" panose="020F0502020204030204" pitchFamily="34" charset="0"/>
                <a:cs typeface="Times New Roman" panose="02020603050405020304" pitchFamily="18" charset="0"/>
              </a:rPr>
              <a:t>Electric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Municipals/Cooperatives  </a:t>
            </a:r>
            <a:r>
              <a:rPr lang="en-US" sz="1600" dirty="0">
                <a:latin typeface="Times New Roman" panose="02020603050405020304" pitchFamily="18" charset="0"/>
                <a:ea typeface="Calibri" panose="020F0502020204030204" pitchFamily="34" charset="0"/>
                <a:cs typeface="Times New Roman" panose="02020603050405020304" pitchFamily="18" charset="0"/>
              </a:rPr>
              <a:t>would be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1,339,666, </a:t>
            </a:r>
            <a:r>
              <a:rPr lang="en-US" sz="1600" dirty="0">
                <a:latin typeface="Times New Roman" panose="02020603050405020304" pitchFamily="18" charset="0"/>
                <a:ea typeface="Calibri" panose="020F0502020204030204" pitchFamily="34" charset="0"/>
                <a:cs typeface="Times New Roman" panose="02020603050405020304" pitchFamily="18" charset="0"/>
              </a:rPr>
              <a:t>potentially creating a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overage of $490K.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1" name="Slide Number Placeholder 10"/>
          <p:cNvSpPr>
            <a:spLocks noGrp="1"/>
          </p:cNvSpPr>
          <p:nvPr>
            <p:ph type="sldNum" sz="quarter" idx="12"/>
          </p:nvPr>
        </p:nvSpPr>
        <p:spPr/>
        <p:txBody>
          <a:bodyPr/>
          <a:lstStyle/>
          <a:p>
            <a:fld id="{1F3E71E6-5868-4640-8C98-9416A8BD2D03}" type="slidenum">
              <a:rPr lang="en-US" smtClean="0"/>
              <a:t>8</a:t>
            </a:fld>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319" y="6337168"/>
            <a:ext cx="3387857" cy="457460"/>
          </a:xfrm>
          <a:prstGeom prst="rect">
            <a:avLst/>
          </a:prstGeom>
        </p:spPr>
      </p:pic>
      <p:cxnSp>
        <p:nvCxnSpPr>
          <p:cNvPr id="12" name="Straight Connector 11"/>
          <p:cNvCxnSpPr/>
          <p:nvPr/>
        </p:nvCxnSpPr>
        <p:spPr>
          <a:xfrm>
            <a:off x="0" y="622706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2910078" y="4723788"/>
            <a:ext cx="3314700" cy="1228725"/>
          </a:xfrm>
          <a:prstGeom prst="rect">
            <a:avLst/>
          </a:prstGeom>
        </p:spPr>
      </p:pic>
      <p:pic>
        <p:nvPicPr>
          <p:cNvPr id="5" name="Picture 4"/>
          <p:cNvPicPr>
            <a:picLocks noChangeAspect="1"/>
          </p:cNvPicPr>
          <p:nvPr/>
        </p:nvPicPr>
        <p:blipFill>
          <a:blip r:embed="rId4"/>
          <a:stretch>
            <a:fillRect/>
          </a:stretch>
        </p:blipFill>
        <p:spPr>
          <a:xfrm>
            <a:off x="871728" y="872630"/>
            <a:ext cx="3695700" cy="2181225"/>
          </a:xfrm>
          <a:prstGeom prst="rect">
            <a:avLst/>
          </a:prstGeom>
        </p:spPr>
      </p:pic>
      <p:pic>
        <p:nvPicPr>
          <p:cNvPr id="7" name="Picture 6"/>
          <p:cNvPicPr>
            <a:picLocks noChangeAspect="1"/>
          </p:cNvPicPr>
          <p:nvPr/>
        </p:nvPicPr>
        <p:blipFill>
          <a:blip r:embed="rId5"/>
          <a:stretch>
            <a:fillRect/>
          </a:stretch>
        </p:blipFill>
        <p:spPr>
          <a:xfrm>
            <a:off x="4819650" y="872630"/>
            <a:ext cx="3695700" cy="2181466"/>
          </a:xfrm>
          <a:prstGeom prst="rect">
            <a:avLst/>
          </a:prstGeom>
        </p:spPr>
      </p:pic>
    </p:spTree>
    <p:extLst>
      <p:ext uri="{BB962C8B-B14F-4D97-AF65-F5344CB8AC3E}">
        <p14:creationId xmlns:p14="http://schemas.microsoft.com/office/powerpoint/2010/main" val="2886177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F3E71E6-5868-4640-8C98-9416A8BD2D03}" type="slidenum">
              <a:rPr lang="en-US" smtClean="0"/>
              <a:t>9</a:t>
            </a:fld>
            <a:endParaRPr lang="en-US" dirty="0"/>
          </a:p>
        </p:txBody>
      </p:sp>
      <p:sp>
        <p:nvSpPr>
          <p:cNvPr id="3" name="Rectangle 2"/>
          <p:cNvSpPr/>
          <p:nvPr/>
        </p:nvSpPr>
        <p:spPr>
          <a:xfrm>
            <a:off x="0" y="0"/>
            <a:ext cx="9134856" cy="1627632"/>
          </a:xfrm>
          <a:prstGeom prst="rect">
            <a:avLst/>
          </a:prstGeom>
          <a:gradFill flip="none" rotWithShape="1">
            <a:gsLst>
              <a:gs pos="0">
                <a:schemeClr val="accent1">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1232370" y="3077944"/>
            <a:ext cx="6722134" cy="2139047"/>
          </a:xfrm>
          <a:prstGeom prst="rect">
            <a:avLst/>
          </a:prstGeom>
        </p:spPr>
        <p:txBody>
          <a:bodyPr wrap="square">
            <a:spAutoFit/>
          </a:bodyPr>
          <a:lstStyle/>
          <a:p>
            <a:pPr algn="ctr">
              <a:lnSpc>
                <a:spcPts val="2900"/>
              </a:lnSpc>
              <a:spcAft>
                <a:spcPts val="750"/>
              </a:spcAft>
            </a:pPr>
            <a:r>
              <a:rPr lang="en-US" sz="2600" b="1" dirty="0">
                <a:latin typeface="Times New Roman" panose="02020603050405020304" pitchFamily="18" charset="0"/>
                <a:ea typeface="Calibri" panose="020F0502020204030204" pitchFamily="34" charset="0"/>
                <a:cs typeface="Times New Roman" panose="02020603050405020304" pitchFamily="18" charset="0"/>
              </a:rPr>
              <a:t>Overview of Draft Rule 25-6.0131 F.A.C., Regulatory Assessment Fees; </a:t>
            </a:r>
            <a:endParaRPr lang="en-US" sz="26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2600" b="1" dirty="0" smtClean="0">
                <a:latin typeface="Times New Roman" panose="02020603050405020304" pitchFamily="18" charset="0"/>
                <a:ea typeface="Calibri" panose="020F0502020204030204" pitchFamily="34" charset="0"/>
                <a:cs typeface="Times New Roman" panose="02020603050405020304" pitchFamily="18" charset="0"/>
              </a:rPr>
              <a:t>Investor-Owned </a:t>
            </a:r>
            <a:r>
              <a:rPr lang="en-US" sz="2600" b="1" dirty="0">
                <a:latin typeface="Times New Roman" panose="02020603050405020304" pitchFamily="18" charset="0"/>
                <a:ea typeface="Calibri" panose="020F0502020204030204" pitchFamily="34" charset="0"/>
                <a:cs typeface="Times New Roman" panose="02020603050405020304" pitchFamily="18" charset="0"/>
              </a:rPr>
              <a:t>Electric Companies, Municipal Electric Utilities, </a:t>
            </a:r>
            <a:endParaRPr lang="en-US" sz="26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2600" b="1" dirty="0" smtClean="0">
                <a:latin typeface="Times New Roman" panose="02020603050405020304" pitchFamily="18" charset="0"/>
                <a:ea typeface="Calibri" panose="020F0502020204030204" pitchFamily="34" charset="0"/>
                <a:cs typeface="Times New Roman" panose="02020603050405020304" pitchFamily="18" charset="0"/>
              </a:rPr>
              <a:t>Rural </a:t>
            </a:r>
            <a:r>
              <a:rPr lang="en-US" sz="2600" b="1" dirty="0">
                <a:latin typeface="Times New Roman" panose="02020603050405020304" pitchFamily="18" charset="0"/>
                <a:ea typeface="Calibri" panose="020F0502020204030204" pitchFamily="34" charset="0"/>
                <a:cs typeface="Times New Roman" panose="02020603050405020304" pitchFamily="18" charset="0"/>
              </a:rPr>
              <a:t>Electric Cooperatives</a:t>
            </a:r>
          </a:p>
        </p:txBody>
      </p:sp>
      <p:sp>
        <p:nvSpPr>
          <p:cNvPr id="5" name="TextBox 4"/>
          <p:cNvSpPr txBox="1"/>
          <p:nvPr/>
        </p:nvSpPr>
        <p:spPr>
          <a:xfrm>
            <a:off x="470916" y="5733288"/>
            <a:ext cx="8193024" cy="923330"/>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Apryl C. Lynn, </a:t>
            </a:r>
            <a:r>
              <a:rPr lang="en-US" sz="1400" dirty="0" smtClean="0">
                <a:latin typeface="Times New Roman" panose="02020603050405020304" pitchFamily="18" charset="0"/>
                <a:cs typeface="Times New Roman" panose="02020603050405020304" pitchFamily="18" charset="0"/>
              </a:rPr>
              <a:t>MBA, PhD</a:t>
            </a:r>
          </a:p>
          <a:p>
            <a:pPr algn="ctr"/>
            <a:r>
              <a:rPr lang="en-US" dirty="0" smtClean="0">
                <a:latin typeface="Times New Roman" panose="02020603050405020304" pitchFamily="18" charset="0"/>
                <a:cs typeface="Times New Roman" panose="02020603050405020304" pitchFamily="18" charset="0"/>
              </a:rPr>
              <a:t>Florida Public Service Commission  </a:t>
            </a:r>
            <a:r>
              <a:rPr lang="en-US" sz="1400" dirty="0" smtClean="0">
                <a:solidFill>
                  <a:srgbClr val="0070C0"/>
                </a:solidFill>
                <a:latin typeface="Wingdings" panose="05000000000000000000" pitchFamily="2" charset="2"/>
                <a:cs typeface="Times New Roman" panose="02020603050405020304" pitchFamily="18" charset="0"/>
              </a:rPr>
              <a:t>u</a:t>
            </a:r>
            <a:r>
              <a:rPr lang="en-US" dirty="0" smtClean="0">
                <a:latin typeface="Times New Roman" panose="02020603050405020304" pitchFamily="18" charset="0"/>
                <a:cs typeface="Times New Roman" panose="02020603050405020304" pitchFamily="18" charset="0"/>
              </a:rPr>
              <a:t>  Deputy Executive Director – Administrative</a:t>
            </a:r>
          </a:p>
          <a:p>
            <a:pPr algn="ctr"/>
            <a:endParaRPr lang="en-US"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3545" y="319147"/>
            <a:ext cx="2657759" cy="2614117"/>
          </a:xfrm>
          <a:prstGeom prst="rect">
            <a:avLst/>
          </a:prstGeom>
        </p:spPr>
      </p:pic>
      <p:cxnSp>
        <p:nvCxnSpPr>
          <p:cNvPr id="7" name="Straight Connector 6"/>
          <p:cNvCxnSpPr/>
          <p:nvPr/>
        </p:nvCxnSpPr>
        <p:spPr>
          <a:xfrm>
            <a:off x="0" y="5724144"/>
            <a:ext cx="9134856"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09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TotalTime>
  <Words>622</Words>
  <Application>Microsoft Office PowerPoint</Application>
  <PresentationFormat>On-screen Show (4:3)</PresentationFormat>
  <Paragraphs>54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Apryl Lynn</dc:creator>
  <cp:lastModifiedBy>Apryl Lynn</cp:lastModifiedBy>
  <cp:revision>56</cp:revision>
  <cp:lastPrinted>2023-09-22T13:19:33Z</cp:lastPrinted>
  <dcterms:created xsi:type="dcterms:W3CDTF">2023-09-18T18:07:48Z</dcterms:created>
  <dcterms:modified xsi:type="dcterms:W3CDTF">2023-09-25T15:54:05Z</dcterms:modified>
</cp:coreProperties>
</file>