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1" r:id="rId6"/>
    <p:sldId id="273" r:id="rId7"/>
    <p:sldId id="274" r:id="rId8"/>
    <p:sldId id="275" r:id="rId9"/>
    <p:sldId id="272" r:id="rId10"/>
    <p:sldId id="269" r:id="rId11"/>
    <p:sldId id="270" r:id="rId12"/>
    <p:sldId id="271" r:id="rId13"/>
    <p:sldId id="266" r:id="rId14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5">
          <p15:clr>
            <a:srgbClr val="A4A3A4"/>
          </p15:clr>
        </p15:guide>
        <p15:guide id="2" pos="4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02" autoAdjust="0"/>
    <p:restoredTop sz="94660"/>
  </p:normalViewPr>
  <p:slideViewPr>
    <p:cSldViewPr snapToGrid="0" snapToObjects="1">
      <p:cViewPr>
        <p:scale>
          <a:sx n="77" d="100"/>
          <a:sy n="77" d="100"/>
        </p:scale>
        <p:origin x="-120" y="-378"/>
      </p:cViewPr>
      <p:guideLst>
        <p:guide orient="horz" pos="3015"/>
        <p:guide pos="46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06E9-11A8-D647-B466-11A17DD4C1F5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A041-ACA5-DE44-A6C8-ADD8B3C4D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5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36E7-AB26-7944-956A-2A49C98BD6D6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4C147-F613-1C4B-A720-8B9AA7691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3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88231"/>
            <a:ext cx="12435840" cy="15821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81144"/>
            <a:ext cx="10241280" cy="2103120"/>
          </a:xfrm>
        </p:spPr>
        <p:txBody>
          <a:bodyPr/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27280" y="7116606"/>
            <a:ext cx="1828800" cy="457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marL="0" algn="r" defTabSz="653110" rtl="0" eaLnBrk="1" latinLnBrk="0" hangingPunct="1">
              <a:defRPr lang="en-US" sz="4000" b="0" i="0" kern="1200" smtClean="0">
                <a:solidFill>
                  <a:srgbClr val="000000"/>
                </a:solidFill>
                <a:latin typeface="Sprint Sans Ofc Med Regular"/>
                <a:ea typeface="+mn-ea"/>
                <a:cs typeface="Sprint Sans Ofc Med Regular"/>
              </a:defRPr>
            </a:lvl1pPr>
          </a:lstStyle>
          <a:p>
            <a:fld id="{3F7246EB-1039-B148-94A0-72C9C3A8D0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975527"/>
            <a:ext cx="341376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2000" kern="1200" dirty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884903" y="1648676"/>
            <a:ext cx="8228955" cy="4937764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Content placeholder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463574" y="1648676"/>
            <a:ext cx="4272749" cy="4937764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Use this template page when showing multiple graphic elements (tables, pictures,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Header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2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029" y="404460"/>
            <a:ext cx="9524895" cy="764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029" y="1653051"/>
            <a:ext cx="12709270" cy="407802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spcBef>
                <a:spcPts val="0"/>
              </a:spcBef>
              <a:spcAft>
                <a:spcPts val="600"/>
              </a:spcAft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164"/>
            <a:ext cx="12683926" cy="1634490"/>
          </a:xfrm>
        </p:spPr>
        <p:txBody>
          <a:bodyPr anchor="b"/>
          <a:lstStyle>
            <a:lvl1pPr algn="l">
              <a:defRPr lang="en-US" sz="4000" b="0" i="0" kern="1200" dirty="0">
                <a:solidFill>
                  <a:schemeClr val="tx1"/>
                </a:solidFill>
                <a:latin typeface="Sprint Sans Ofc Med Regular"/>
                <a:ea typeface="+mj-ea"/>
                <a:cs typeface="Sprint Sans Ofc Med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42442"/>
            <a:ext cx="12683926" cy="1800224"/>
          </a:xfrm>
        </p:spPr>
        <p:txBody>
          <a:bodyPr anchor="t"/>
          <a:lstStyle>
            <a:lvl1pPr marL="0" indent="0">
              <a:buNone/>
              <a:defRPr lang="en-US" sz="4000" kern="1200" dirty="0" smtClean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7" y="404475"/>
            <a:ext cx="12705789" cy="76393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0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7" y="404475"/>
            <a:ext cx="12705789" cy="76393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477837" y="1648676"/>
            <a:ext cx="12706339" cy="5467930"/>
          </a:xfrm>
          <a:solidFill>
            <a:srgbClr val="BFBFBF"/>
          </a:solid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Use this template page when importing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838" y="1648100"/>
            <a:ext cx="12706338" cy="5468506"/>
          </a:xfrm>
          <a:solidFill>
            <a:srgbClr val="BFBFBF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template page when importing a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7" y="404475"/>
            <a:ext cx="12705789" cy="76393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5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6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88" y="276102"/>
            <a:ext cx="13167360" cy="89394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88" y="1654682"/>
            <a:ext cx="12763268" cy="53192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27280" y="7116606"/>
            <a:ext cx="1828800" cy="457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marL="0" algn="r" defTabSz="653110" rtl="0" eaLnBrk="1" latinLnBrk="0" hangingPunct="1">
              <a:defRPr lang="en-US" sz="4000" b="0" i="0" kern="1200" smtClean="0">
                <a:solidFill>
                  <a:srgbClr val="000000"/>
                </a:solidFill>
                <a:latin typeface="Sprint Sans Ofc Med Regular"/>
                <a:ea typeface="+mn-ea"/>
                <a:cs typeface="Sprint Sans Ofc Med Regular"/>
              </a:defRPr>
            </a:lvl1pPr>
          </a:lstStyle>
          <a:p>
            <a:fld id="{3F7246EB-1039-B148-94A0-72C9C3A8D0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2151"/>
            <a:ext cx="12726977" cy="0"/>
          </a:xfrm>
          <a:prstGeom prst="line">
            <a:avLst/>
          </a:prstGeom>
          <a:ln w="38100" cmpd="sng">
            <a:solidFill>
              <a:srgbClr val="EFB3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765548" y="7531374"/>
            <a:ext cx="10476108" cy="42432"/>
          </a:xfrm>
          <a:prstGeom prst="line">
            <a:avLst/>
          </a:prstGeom>
          <a:ln w="38100" cmpd="sng">
            <a:solidFill>
              <a:srgbClr val="EFB3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4353" y="7632715"/>
            <a:ext cx="7977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800" spc="20" dirty="0" smtClean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rPr>
              <a:t>©2015 Sprint. This information is subject to Sprint policies regarding use and is the property of Sprint and/or its relevant affiliates and may contain restricted, </a:t>
            </a:r>
            <a:r>
              <a:rPr lang="en-US" sz="800" kern="1200" dirty="0" smtClean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rPr>
              <a:t>confidential or privileged materials intended for the sole use of the intended recipient. Any review, use, distribution or disclosure is prohibited without authorization. </a:t>
            </a:r>
            <a:endParaRPr lang="en-US" sz="800" kern="1200" dirty="0">
              <a:solidFill>
                <a:schemeClr val="tx1"/>
              </a:solidFill>
              <a:latin typeface="Sprint Sans Ofc Regular"/>
              <a:ea typeface="+mn-ea"/>
              <a:cs typeface="Sprint Sans Ofc Regular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306418"/>
            <a:ext cx="4138134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r" defTabSz="653110" rtl="0" eaLnBrk="1" latinLnBrk="0" hangingPunct="1">
              <a:defRPr lang="en-US" sz="2500" b="0" i="0" kern="1200" smtClean="0">
                <a:solidFill>
                  <a:srgbClr val="000000"/>
                </a:solidFill>
                <a:latin typeface="Sprint Sans Ofc Med Regular"/>
                <a:ea typeface="+mn-ea"/>
                <a:cs typeface="Sprint Sans Ofc Med Regular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4353" y="7167710"/>
            <a:ext cx="79774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Sprint Sans Ofc Med"/>
              </a:rPr>
              <a:t>#MoveForward</a:t>
            </a:r>
            <a:endParaRPr lang="en-US" sz="2500" dirty="0">
              <a:latin typeface="Sprint Sans Ofc Med"/>
            </a:endParaRPr>
          </a:p>
        </p:txBody>
      </p:sp>
      <p:pic>
        <p:nvPicPr>
          <p:cNvPr id="15" name="Picture 14" descr="Sprint_Relay_Stacked_4C_NoMark.jpg"/>
          <p:cNvPicPr>
            <a:picLocks noChangeAspect="1"/>
          </p:cNvPicPr>
          <p:nvPr userDrawn="1"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8158" b="13022"/>
          <a:stretch/>
        </p:blipFill>
        <p:spPr>
          <a:xfrm>
            <a:off x="13252995" y="472204"/>
            <a:ext cx="1040297" cy="16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2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4" r:id="rId5"/>
    <p:sldLayoutId id="2147483662" r:id="rId6"/>
    <p:sldLayoutId id="2147483663" r:id="rId7"/>
    <p:sldLayoutId id="214748366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53110" rtl="0" eaLnBrk="1" latinLnBrk="0" hangingPunct="1">
        <a:spcBef>
          <a:spcPct val="0"/>
        </a:spcBef>
        <a:buNone/>
        <a:defRPr lang="en-US" sz="5000" b="0" i="0" kern="1200">
          <a:solidFill>
            <a:schemeClr val="tx1"/>
          </a:solidFill>
          <a:latin typeface="Sprint Sans Ofc Med Regular"/>
          <a:ea typeface="+mj-ea"/>
          <a:cs typeface="Sprint Sans Ofc Med Regular"/>
        </a:defRPr>
      </a:lvl1pPr>
    </p:titleStyle>
    <p:bodyStyle>
      <a:lvl1pPr marL="0" indent="0" algn="l" defTabSz="65311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1pPr>
      <a:lvl2pPr marL="0" indent="0" algn="l" defTabSz="653110" rtl="0" eaLnBrk="1" latinLnBrk="0" hangingPunct="1">
        <a:spcBef>
          <a:spcPts val="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2pPr>
      <a:lvl3pPr marL="3175" indent="0" algn="l" defTabSz="653110" rtl="0" eaLnBrk="1" latinLnBrk="0" hangingPunct="1">
        <a:spcBef>
          <a:spcPct val="20000"/>
        </a:spcBef>
        <a:buFontTx/>
        <a:buNone/>
        <a:defRPr sz="1200" b="0" i="0" kern="1200">
          <a:solidFill>
            <a:schemeClr val="tx1"/>
          </a:solidFill>
          <a:latin typeface="Sprint Sans Ofc Med Regular"/>
          <a:ea typeface="+mn-ea"/>
          <a:cs typeface="Sprint Sans Ofc Med Regular"/>
        </a:defRPr>
      </a:lvl3pPr>
      <a:lvl4pPr marL="119063" indent="-119063" algn="l" defTabSz="65311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4pPr>
      <a:lvl5pPr marL="225425" indent="-119063" algn="l" defTabSz="65311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int_Stacked_Logo_YB_Without Register 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2" y="2401824"/>
            <a:ext cx="2337816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Florida TASA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181144"/>
            <a:ext cx="13280316" cy="2103120"/>
          </a:xfrm>
        </p:spPr>
        <p:txBody>
          <a:bodyPr/>
          <a:lstStyle/>
          <a:p>
            <a:pPr algn="ctr"/>
            <a:r>
              <a:rPr lang="en-US" sz="4400" dirty="0" smtClean="0"/>
              <a:t>Jeff Branch, Customer Relations Manager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3186" y="4013629"/>
            <a:ext cx="11914094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2000" kern="1200" dirty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defRPr>
            </a:lvl1pPr>
          </a:lstStyle>
          <a:p>
            <a:pPr algn="ctr"/>
            <a:r>
              <a:rPr lang="en-US" dirty="0" smtClean="0"/>
              <a:t>Florida Public Service Commission </a:t>
            </a:r>
          </a:p>
          <a:p>
            <a:pPr algn="ctr"/>
            <a:r>
              <a:rPr lang="en-US" dirty="0" smtClean="0"/>
              <a:t>10/29/15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1" y="4715436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530" y="1394153"/>
            <a:ext cx="7482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 of TRS State report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7" y="5167679"/>
            <a:ext cx="12931316" cy="204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4" y="1960791"/>
            <a:ext cx="12931316" cy="2633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293" y="4668560"/>
            <a:ext cx="7482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 of </a:t>
            </a:r>
            <a:r>
              <a:rPr lang="en-US" dirty="0" err="1" smtClean="0"/>
              <a:t>CapTel</a:t>
            </a:r>
            <a:r>
              <a:rPr lang="en-US" dirty="0" smtClean="0"/>
              <a:t> State report </a:t>
            </a:r>
          </a:p>
        </p:txBody>
      </p:sp>
    </p:spTree>
    <p:extLst>
      <p:ext uri="{BB962C8B-B14F-4D97-AF65-F5344CB8AC3E}">
        <p14:creationId xmlns:p14="http://schemas.microsoft.com/office/powerpoint/2010/main" val="372772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186" y="1538344"/>
            <a:ext cx="820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Outline of expenses of $25K this year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7" y="2493058"/>
            <a:ext cx="13734835" cy="37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2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2029" y="1653051"/>
            <a:ext cx="7530145" cy="4078020"/>
          </a:xfrm>
        </p:spPr>
        <p:txBody>
          <a:bodyPr/>
          <a:lstStyle/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#MoveForward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Operational Update</a:t>
            </a:r>
          </a:p>
          <a:p>
            <a:pPr marL="461963" lvl="3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New Product Utilization</a:t>
            </a:r>
          </a:p>
          <a:p>
            <a:pPr marL="461963" lvl="3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TRS Utilization</a:t>
            </a:r>
          </a:p>
          <a:p>
            <a:pPr marL="461963" lvl="3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CapTel Utilization </a:t>
            </a:r>
          </a:p>
          <a:p>
            <a:pPr marL="461963" lvl="3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Quality Reports</a:t>
            </a:r>
          </a:p>
          <a:p>
            <a:pPr marL="346075" lvl="2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Outreach Services</a:t>
            </a:r>
          </a:p>
          <a:p>
            <a:pPr marL="461963" lvl="3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$25,000 Budget Utilization</a:t>
            </a:r>
            <a:endParaRPr lang="en-US" sz="2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26" y="2144357"/>
            <a:ext cx="6639260" cy="42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381" y="613185"/>
            <a:ext cx="12683926" cy="552061"/>
          </a:xfrm>
        </p:spPr>
        <p:txBody>
          <a:bodyPr/>
          <a:lstStyle/>
          <a:p>
            <a:r>
              <a:rPr lang="en-US" dirty="0" smtClean="0"/>
              <a:t>#MoveForward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6688" y="1894157"/>
            <a:ext cx="137393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Sprint </a:t>
            </a:r>
            <a:r>
              <a:rPr lang="en-US" b="1" dirty="0" smtClean="0"/>
              <a:t>Philosophy</a:t>
            </a:r>
          </a:p>
          <a:p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Technology is paramount to our customer’s future. 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b="1" dirty="0"/>
              <a:t>reating awesome solutions that deliver amazing experiences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b="1" dirty="0"/>
              <a:t>ct with integrity and treat others exactly how we wish to be treated.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We’re here </a:t>
            </a:r>
            <a:r>
              <a:rPr lang="en-US" b="1" dirty="0"/>
              <a:t>to challenge and disrupt the “Old</a:t>
            </a:r>
            <a:r>
              <a:rPr lang="en-US" dirty="0"/>
              <a:t>” mindset; that’s how we’ll reach our goal of helping you </a:t>
            </a:r>
            <a:r>
              <a:rPr lang="en-US" b="1" dirty="0"/>
              <a:t>Move Forward </a:t>
            </a:r>
            <a:r>
              <a:rPr lang="en-US" dirty="0"/>
              <a:t>everyday.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Relay services don’t stand idly by as the rest of the world charges forward.  With Sprint, you’re on a team that will charge your relay products to the forefront. </a:t>
            </a:r>
          </a:p>
        </p:txBody>
      </p:sp>
    </p:spTree>
    <p:extLst>
      <p:ext uri="{BB962C8B-B14F-4D97-AF65-F5344CB8AC3E}">
        <p14:creationId xmlns:p14="http://schemas.microsoft.com/office/powerpoint/2010/main" val="41963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Update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8387" y="2121229"/>
            <a:ext cx="8156975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Product Utilization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 Conference Captioning (RCC)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 Gate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 to English Translation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Conference Caption (RCC)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7" y="3125973"/>
            <a:ext cx="1394732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Gate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5" y="2988037"/>
            <a:ext cx="13940279" cy="16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to English Translation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2972316"/>
            <a:ext cx="13888528" cy="15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TRS Utilization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387" y="1538344"/>
            <a:ext cx="670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Graph of minutes use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7" y="2628533"/>
            <a:ext cx="13029395" cy="32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CapTel Utilization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388" y="1807285"/>
            <a:ext cx="7406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 March 2015- September 2015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7" y="2450690"/>
            <a:ext cx="13226825" cy="34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5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200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Florida TASA Meeting</vt:lpstr>
      <vt:lpstr>Agenda</vt:lpstr>
      <vt:lpstr>#MoveForward</vt:lpstr>
      <vt:lpstr>Operational Update</vt:lpstr>
      <vt:lpstr>Relay Conference Caption (RCC)</vt:lpstr>
      <vt:lpstr>French Gate</vt:lpstr>
      <vt:lpstr>Spanish to English Translation</vt:lpstr>
      <vt:lpstr>TRS Utilization</vt:lpstr>
      <vt:lpstr>CapTel Utilization</vt:lpstr>
      <vt:lpstr>Quality Reports</vt:lpstr>
      <vt:lpstr>Outreach Report</vt:lpstr>
      <vt:lpstr>PowerPoint Presentation</vt:lpstr>
    </vt:vector>
  </TitlesOfParts>
  <Company>Deutsch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Rohrbaugh</dc:creator>
  <cp:lastModifiedBy>Curtis Williams</cp:lastModifiedBy>
  <cp:revision>71</cp:revision>
  <dcterms:created xsi:type="dcterms:W3CDTF">2015-08-04T20:51:57Z</dcterms:created>
  <dcterms:modified xsi:type="dcterms:W3CDTF">2015-10-28T13:32:25Z</dcterms:modified>
</cp:coreProperties>
</file>