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12" r:id="rId1"/>
  </p:sldMasterIdLst>
  <p:handoutMasterIdLst>
    <p:handoutMasterId r:id="rId11"/>
  </p:handoutMasterIdLst>
  <p:sldIdLst>
    <p:sldId id="257" r:id="rId2"/>
    <p:sldId id="258" r:id="rId3"/>
    <p:sldId id="259" r:id="rId4"/>
    <p:sldId id="263" r:id="rId5"/>
    <p:sldId id="260" r:id="rId6"/>
    <p:sldId id="265" r:id="rId7"/>
    <p:sldId id="266" r:id="rId8"/>
    <p:sldId id="261" r:id="rId9"/>
    <p:sldId id="264" r:id="rId10"/>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02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0" d="100"/>
          <a:sy n="80" d="100"/>
        </p:scale>
        <p:origin x="120" y="7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70FD8F-0050-42E3-8B3A-6ED7CFB9852E}" type="doc">
      <dgm:prSet loTypeId="urn:microsoft.com/office/officeart/2016/7/layout/RoundedRectangleTimeline" loCatId="process" qsTypeId="urn:microsoft.com/office/officeart/2005/8/quickstyle/simple1" qsCatId="simple" csTypeId="urn:microsoft.com/office/officeart/2005/8/colors/accent1_3" csCatId="accent1" phldr="1"/>
      <dgm:spPr/>
      <dgm:t>
        <a:bodyPr/>
        <a:lstStyle/>
        <a:p>
          <a:endParaRPr lang="en-US"/>
        </a:p>
      </dgm:t>
    </dgm:pt>
    <dgm:pt modelId="{8DB5D7D5-6A1C-4ABC-8850-759A9D876047}">
      <dgm:prSet/>
      <dgm:spPr/>
      <dgm:t>
        <a:bodyPr/>
        <a:lstStyle/>
        <a:p>
          <a:r>
            <a:rPr lang="en-US" dirty="0"/>
            <a:t>1973</a:t>
          </a:r>
        </a:p>
      </dgm:t>
    </dgm:pt>
    <dgm:pt modelId="{D8874F40-D7B0-41DE-BB6F-A6014FEAB2D7}" type="parTrans" cxnId="{C5202EE1-10E9-4076-9D55-9E0CF8B152AF}">
      <dgm:prSet/>
      <dgm:spPr/>
      <dgm:t>
        <a:bodyPr/>
        <a:lstStyle/>
        <a:p>
          <a:endParaRPr lang="en-US"/>
        </a:p>
      </dgm:t>
    </dgm:pt>
    <dgm:pt modelId="{BD6E0A2E-99C8-4F5A-971A-CD211D1099FF}" type="sibTrans" cxnId="{C5202EE1-10E9-4076-9D55-9E0CF8B152AF}">
      <dgm:prSet/>
      <dgm:spPr/>
      <dgm:t>
        <a:bodyPr/>
        <a:lstStyle/>
        <a:p>
          <a:endParaRPr lang="en-US"/>
        </a:p>
      </dgm:t>
    </dgm:pt>
    <dgm:pt modelId="{96262926-A67D-4E4E-9515-5EBC67F0B634}">
      <dgm:prSet custT="1"/>
      <dgm:spPr/>
      <dgm:t>
        <a:bodyPr/>
        <a:lstStyle/>
        <a:p>
          <a:pPr algn="ctr"/>
          <a:r>
            <a:rPr lang="en-US" sz="1400" b="1" dirty="0">
              <a:solidFill>
                <a:srgbClr val="BE028D"/>
              </a:solidFill>
            </a:rPr>
            <a:t>Title VII of the Rehabilitation Act of 1973</a:t>
          </a:r>
        </a:p>
        <a:p>
          <a:pPr algn="l"/>
          <a:r>
            <a:rPr lang="en-US" sz="1200" b="0" dirty="0">
              <a:solidFill>
                <a:schemeClr val="tx1"/>
              </a:solidFill>
            </a:rPr>
            <a:t>The first legislation to require equal access to programs and activities funded by Federal agencies. Adjunct to that mandate, the Centers for Independent Living were established to provide local tools, resources and supports for integrating people with disabilities fully into their communities.</a:t>
          </a:r>
          <a:endParaRPr lang="en-US" sz="1200" b="1" dirty="0">
            <a:solidFill>
              <a:srgbClr val="BE028D"/>
            </a:solidFill>
          </a:endParaRPr>
        </a:p>
      </dgm:t>
    </dgm:pt>
    <dgm:pt modelId="{EC74E552-C501-4B0E-9400-E8B410F53D50}" type="parTrans" cxnId="{8C5B110A-FBC3-4CBF-BED2-413E87D4DAD5}">
      <dgm:prSet/>
      <dgm:spPr/>
      <dgm:t>
        <a:bodyPr/>
        <a:lstStyle/>
        <a:p>
          <a:endParaRPr lang="en-US"/>
        </a:p>
      </dgm:t>
    </dgm:pt>
    <dgm:pt modelId="{1DA7ACEB-F642-43C1-BCB5-F580B9B985B9}" type="sibTrans" cxnId="{8C5B110A-FBC3-4CBF-BED2-413E87D4DAD5}">
      <dgm:prSet/>
      <dgm:spPr/>
      <dgm:t>
        <a:bodyPr/>
        <a:lstStyle/>
        <a:p>
          <a:endParaRPr lang="en-US"/>
        </a:p>
      </dgm:t>
    </dgm:pt>
    <dgm:pt modelId="{C5146535-FD3D-4589-98A3-623B8DA4B8DB}">
      <dgm:prSet/>
      <dgm:spPr/>
      <dgm:t>
        <a:bodyPr/>
        <a:lstStyle/>
        <a:p>
          <a:r>
            <a:rPr lang="en-US" dirty="0"/>
            <a:t>1988</a:t>
          </a:r>
        </a:p>
      </dgm:t>
    </dgm:pt>
    <dgm:pt modelId="{20848F78-EC70-4162-96CE-CC68006930F0}" type="parTrans" cxnId="{8EBF857E-7408-4941-91E4-293B0F59EEF7}">
      <dgm:prSet/>
      <dgm:spPr/>
      <dgm:t>
        <a:bodyPr/>
        <a:lstStyle/>
        <a:p>
          <a:endParaRPr lang="en-US"/>
        </a:p>
      </dgm:t>
    </dgm:pt>
    <dgm:pt modelId="{7A3CCAF8-AC3A-401E-AEDD-44BBC1AA9C31}" type="sibTrans" cxnId="{8EBF857E-7408-4941-91E4-293B0F59EEF7}">
      <dgm:prSet/>
      <dgm:spPr/>
      <dgm:t>
        <a:bodyPr/>
        <a:lstStyle/>
        <a:p>
          <a:endParaRPr lang="en-US"/>
        </a:p>
      </dgm:t>
    </dgm:pt>
    <dgm:pt modelId="{E80CA270-6C90-4E17-ACEA-46B56AD54DD1}">
      <dgm:prSet custT="1"/>
      <dgm:spPr/>
      <dgm:t>
        <a:bodyPr/>
        <a:lstStyle/>
        <a:p>
          <a:pPr algn="ctr"/>
          <a:r>
            <a:rPr lang="en-US" sz="1400" b="1" dirty="0">
              <a:solidFill>
                <a:srgbClr val="BE028D"/>
              </a:solidFill>
            </a:rPr>
            <a:t>Technology-Related Assistance Act of 1988 (P.L. 100-407)</a:t>
          </a:r>
        </a:p>
        <a:p>
          <a:pPr algn="l"/>
          <a:r>
            <a:rPr lang="en-US" sz="1200" dirty="0"/>
            <a:t>This legislation provided financial assistance to States to fund needs assessments that would inform the development and implementation of a consumer-responsive statewide program of technology-related assistance for individuals with disabilities. </a:t>
          </a:r>
        </a:p>
      </dgm:t>
    </dgm:pt>
    <dgm:pt modelId="{7EEC8067-96EF-4BE0-8BE3-BA59ED78A31F}" type="parTrans" cxnId="{2DC28DF8-5C1B-4F53-A4C1-D5B63FB54BAF}">
      <dgm:prSet/>
      <dgm:spPr/>
      <dgm:t>
        <a:bodyPr/>
        <a:lstStyle/>
        <a:p>
          <a:endParaRPr lang="en-US"/>
        </a:p>
      </dgm:t>
    </dgm:pt>
    <dgm:pt modelId="{1AFE46E5-6B07-4894-8ECB-21BD7E7B8AF1}" type="sibTrans" cxnId="{2DC28DF8-5C1B-4F53-A4C1-D5B63FB54BAF}">
      <dgm:prSet/>
      <dgm:spPr/>
      <dgm:t>
        <a:bodyPr/>
        <a:lstStyle/>
        <a:p>
          <a:endParaRPr lang="en-US"/>
        </a:p>
      </dgm:t>
    </dgm:pt>
    <dgm:pt modelId="{09C152DA-7620-4852-8162-A77EC3609F3F}">
      <dgm:prSet/>
      <dgm:spPr/>
      <dgm:t>
        <a:bodyPr/>
        <a:lstStyle/>
        <a:p>
          <a:r>
            <a:rPr lang="en-US" dirty="0"/>
            <a:t>1991</a:t>
          </a:r>
        </a:p>
      </dgm:t>
    </dgm:pt>
    <dgm:pt modelId="{9F6D14C0-6C82-4CBD-8D6D-B0E117B6F2ED}" type="parTrans" cxnId="{23ECAC8B-17A4-4883-AA0E-06D66B7E788A}">
      <dgm:prSet/>
      <dgm:spPr/>
      <dgm:t>
        <a:bodyPr/>
        <a:lstStyle/>
        <a:p>
          <a:endParaRPr lang="en-US"/>
        </a:p>
      </dgm:t>
    </dgm:pt>
    <dgm:pt modelId="{0AE8D36D-0F0F-4206-AE39-0A2D73987B68}" type="sibTrans" cxnId="{23ECAC8B-17A4-4883-AA0E-06D66B7E788A}">
      <dgm:prSet/>
      <dgm:spPr/>
      <dgm:t>
        <a:bodyPr/>
        <a:lstStyle/>
        <a:p>
          <a:endParaRPr lang="en-US"/>
        </a:p>
      </dgm:t>
    </dgm:pt>
    <dgm:pt modelId="{6C8937BE-93F8-4DED-8538-1C601DAEBA66}">
      <dgm:prSet custT="1"/>
      <dgm:spPr/>
      <dgm:t>
        <a:bodyPr/>
        <a:lstStyle/>
        <a:p>
          <a:pPr algn="ctr"/>
          <a:r>
            <a:rPr lang="en-US" sz="1400" b="1" dirty="0">
              <a:solidFill>
                <a:srgbClr val="BE028D"/>
              </a:solidFill>
            </a:rPr>
            <a:t>Telecommunications Access Systems Act of 1991 (Ch. 427, F.S)</a:t>
          </a:r>
        </a:p>
      </dgm:t>
    </dgm:pt>
    <dgm:pt modelId="{77D169C6-D77F-456D-B18B-D7BE016AD87A}" type="parTrans" cxnId="{FAA8D3DD-12E8-457D-9144-B037C5678347}">
      <dgm:prSet/>
      <dgm:spPr/>
      <dgm:t>
        <a:bodyPr/>
        <a:lstStyle/>
        <a:p>
          <a:endParaRPr lang="en-US"/>
        </a:p>
      </dgm:t>
    </dgm:pt>
    <dgm:pt modelId="{A97BE953-FA9D-4BA6-A92C-494DB1F3BA59}" type="sibTrans" cxnId="{FAA8D3DD-12E8-457D-9144-B037C5678347}">
      <dgm:prSet/>
      <dgm:spPr/>
      <dgm:t>
        <a:bodyPr/>
        <a:lstStyle/>
        <a:p>
          <a:endParaRPr lang="en-US"/>
        </a:p>
      </dgm:t>
    </dgm:pt>
    <dgm:pt modelId="{6F58C5FF-9C12-4503-908D-AE04A14FD1AB}">
      <dgm:prSet custT="1"/>
      <dgm:spPr/>
      <dgm:t>
        <a:bodyPr/>
        <a:lstStyle/>
        <a:p>
          <a:pPr algn="l"/>
          <a:r>
            <a:rPr lang="en-US" sz="1200" dirty="0"/>
            <a:t>To comply with FCC regulations pursuant to Title IV of the ADA, Florida statutes were amended to charge the Public Service Commission with responsibility for overseeing a statewide telecommunications network for individuals who are deaf, hard-of-hearing, deaf-blind, or speech impaired.</a:t>
          </a:r>
        </a:p>
      </dgm:t>
    </dgm:pt>
    <dgm:pt modelId="{B6E60225-7542-43B2-9C7E-72421A27E364}" type="parTrans" cxnId="{D62A4F12-8EED-4BA2-8B57-33634E429A68}">
      <dgm:prSet/>
      <dgm:spPr/>
      <dgm:t>
        <a:bodyPr/>
        <a:lstStyle/>
        <a:p>
          <a:endParaRPr lang="en-US"/>
        </a:p>
      </dgm:t>
    </dgm:pt>
    <dgm:pt modelId="{B29F6DC6-14EF-4D6D-849B-5A29D5E99B09}" type="sibTrans" cxnId="{D62A4F12-8EED-4BA2-8B57-33634E429A68}">
      <dgm:prSet/>
      <dgm:spPr/>
      <dgm:t>
        <a:bodyPr/>
        <a:lstStyle/>
        <a:p>
          <a:endParaRPr lang="en-US"/>
        </a:p>
      </dgm:t>
    </dgm:pt>
    <dgm:pt modelId="{AB52B3CC-6563-466D-BFC3-9B6B5AFA0881}" type="pres">
      <dgm:prSet presAssocID="{6A70FD8F-0050-42E3-8B3A-6ED7CFB9852E}" presName="Name0" presStyleCnt="0">
        <dgm:presLayoutVars>
          <dgm:chMax/>
          <dgm:chPref/>
          <dgm:animLvl val="lvl"/>
        </dgm:presLayoutVars>
      </dgm:prSet>
      <dgm:spPr/>
      <dgm:t>
        <a:bodyPr/>
        <a:lstStyle/>
        <a:p>
          <a:endParaRPr lang="en-US"/>
        </a:p>
      </dgm:t>
    </dgm:pt>
    <dgm:pt modelId="{815EDF7B-AC93-4A61-87AA-CAA5D85C31A8}" type="pres">
      <dgm:prSet presAssocID="{8DB5D7D5-6A1C-4ABC-8850-759A9D876047}" presName="composite1" presStyleCnt="0"/>
      <dgm:spPr/>
    </dgm:pt>
    <dgm:pt modelId="{954381E7-0584-46DD-8108-E9BF4F2B5005}" type="pres">
      <dgm:prSet presAssocID="{8DB5D7D5-6A1C-4ABC-8850-759A9D876047}" presName="parent1" presStyleLbl="alignNode1" presStyleIdx="0" presStyleCnt="3">
        <dgm:presLayoutVars>
          <dgm:chMax val="1"/>
          <dgm:chPref val="1"/>
          <dgm:bulletEnabled val="1"/>
        </dgm:presLayoutVars>
      </dgm:prSet>
      <dgm:spPr/>
      <dgm:t>
        <a:bodyPr/>
        <a:lstStyle/>
        <a:p>
          <a:endParaRPr lang="en-US"/>
        </a:p>
      </dgm:t>
    </dgm:pt>
    <dgm:pt modelId="{5A1B764B-0DC5-47CD-BDEA-9E67799496EC}" type="pres">
      <dgm:prSet presAssocID="{8DB5D7D5-6A1C-4ABC-8850-759A9D876047}" presName="Childtext1" presStyleLbl="revTx" presStyleIdx="0" presStyleCnt="3">
        <dgm:presLayoutVars>
          <dgm:bulletEnabled val="1"/>
        </dgm:presLayoutVars>
      </dgm:prSet>
      <dgm:spPr/>
      <dgm:t>
        <a:bodyPr/>
        <a:lstStyle/>
        <a:p>
          <a:endParaRPr lang="en-US"/>
        </a:p>
      </dgm:t>
    </dgm:pt>
    <dgm:pt modelId="{122B38A3-0442-4747-820C-1F37877E2B0E}" type="pres">
      <dgm:prSet presAssocID="{8DB5D7D5-6A1C-4ABC-8850-759A9D876047}" presName="ConnectLine1" presStyleLbl="sibTrans1D1" presStyleIdx="0" presStyleCnt="3"/>
      <dgm:spPr>
        <a:noFill/>
        <a:ln w="12700" cap="rnd" cmpd="sng" algn="ctr">
          <a:solidFill>
            <a:schemeClr val="accent1">
              <a:shade val="90000"/>
              <a:hueOff val="93466"/>
              <a:satOff val="1924"/>
              <a:lumOff val="8231"/>
              <a:alphaOff val="0"/>
            </a:schemeClr>
          </a:solidFill>
          <a:prstDash val="dash"/>
        </a:ln>
        <a:effectLst/>
      </dgm:spPr>
    </dgm:pt>
    <dgm:pt modelId="{A73181F6-69BB-4A47-8277-4671A45AC8C8}" type="pres">
      <dgm:prSet presAssocID="{8DB5D7D5-6A1C-4ABC-8850-759A9D876047}" presName="ConnectLineEnd1" presStyleLbl="lnNode1" presStyleIdx="0" presStyleCnt="3"/>
      <dgm:spPr/>
    </dgm:pt>
    <dgm:pt modelId="{6E76EADA-5F61-4A59-B2F8-FA10112079FC}" type="pres">
      <dgm:prSet presAssocID="{8DB5D7D5-6A1C-4ABC-8850-759A9D876047}" presName="EmptyPane1" presStyleCnt="0"/>
      <dgm:spPr/>
    </dgm:pt>
    <dgm:pt modelId="{A8189248-0785-43F1-844C-4DE92841F254}" type="pres">
      <dgm:prSet presAssocID="{BD6E0A2E-99C8-4F5A-971A-CD211D1099FF}" presName="spaceBetweenRectangles1" presStyleCnt="0"/>
      <dgm:spPr/>
    </dgm:pt>
    <dgm:pt modelId="{218D9CD7-D48D-464C-9A1C-0F322EC540B3}" type="pres">
      <dgm:prSet presAssocID="{C5146535-FD3D-4589-98A3-623B8DA4B8DB}" presName="composite1" presStyleCnt="0"/>
      <dgm:spPr/>
    </dgm:pt>
    <dgm:pt modelId="{30804A27-188E-4A17-8FFE-97BCCA0597B8}" type="pres">
      <dgm:prSet presAssocID="{C5146535-FD3D-4589-98A3-623B8DA4B8DB}" presName="parent1" presStyleLbl="alignNode1" presStyleIdx="1" presStyleCnt="3">
        <dgm:presLayoutVars>
          <dgm:chMax val="1"/>
          <dgm:chPref val="1"/>
          <dgm:bulletEnabled val="1"/>
        </dgm:presLayoutVars>
      </dgm:prSet>
      <dgm:spPr/>
      <dgm:t>
        <a:bodyPr/>
        <a:lstStyle/>
        <a:p>
          <a:endParaRPr lang="en-US"/>
        </a:p>
      </dgm:t>
    </dgm:pt>
    <dgm:pt modelId="{DF65791B-462E-4589-B98D-F60587330CA8}" type="pres">
      <dgm:prSet presAssocID="{C5146535-FD3D-4589-98A3-623B8DA4B8DB}" presName="Childtext1" presStyleLbl="revTx" presStyleIdx="1" presStyleCnt="3">
        <dgm:presLayoutVars>
          <dgm:bulletEnabled val="1"/>
        </dgm:presLayoutVars>
      </dgm:prSet>
      <dgm:spPr/>
      <dgm:t>
        <a:bodyPr/>
        <a:lstStyle/>
        <a:p>
          <a:endParaRPr lang="en-US"/>
        </a:p>
      </dgm:t>
    </dgm:pt>
    <dgm:pt modelId="{DBA410EB-5F61-4F46-92D9-C5B0AA59EE15}" type="pres">
      <dgm:prSet presAssocID="{C5146535-FD3D-4589-98A3-623B8DA4B8DB}" presName="ConnectLine1" presStyleLbl="sibTrans1D1" presStyleIdx="1" presStyleCnt="3"/>
      <dgm:spPr>
        <a:noFill/>
        <a:ln w="12700" cap="rnd" cmpd="sng" algn="ctr">
          <a:solidFill>
            <a:schemeClr val="accent1">
              <a:shade val="90000"/>
              <a:hueOff val="140199"/>
              <a:satOff val="2886"/>
              <a:lumOff val="12346"/>
              <a:alphaOff val="0"/>
            </a:schemeClr>
          </a:solidFill>
          <a:prstDash val="dash"/>
        </a:ln>
        <a:effectLst/>
      </dgm:spPr>
    </dgm:pt>
    <dgm:pt modelId="{E1220EDB-B75C-43A5-B862-97E4C09130A7}" type="pres">
      <dgm:prSet presAssocID="{C5146535-FD3D-4589-98A3-623B8DA4B8DB}" presName="ConnectLineEnd1" presStyleLbl="lnNode1" presStyleIdx="1" presStyleCnt="3"/>
      <dgm:spPr/>
    </dgm:pt>
    <dgm:pt modelId="{D8849157-215F-4E70-9735-315E97B5AC5C}" type="pres">
      <dgm:prSet presAssocID="{C5146535-FD3D-4589-98A3-623B8DA4B8DB}" presName="EmptyPane1" presStyleCnt="0"/>
      <dgm:spPr/>
    </dgm:pt>
    <dgm:pt modelId="{7C467054-22FE-4C18-9934-29D7168DFF63}" type="pres">
      <dgm:prSet presAssocID="{7A3CCAF8-AC3A-401E-AEDD-44BBC1AA9C31}" presName="spaceBetweenRectangles1" presStyleCnt="0"/>
      <dgm:spPr/>
    </dgm:pt>
    <dgm:pt modelId="{3E3E944D-A6EC-4962-9AC1-C585A4F97BDA}" type="pres">
      <dgm:prSet presAssocID="{09C152DA-7620-4852-8162-A77EC3609F3F}" presName="composite1" presStyleCnt="0"/>
      <dgm:spPr/>
    </dgm:pt>
    <dgm:pt modelId="{566B79CB-1A41-4F5C-BF91-58D94BF93913}" type="pres">
      <dgm:prSet presAssocID="{09C152DA-7620-4852-8162-A77EC3609F3F}" presName="parent1" presStyleLbl="alignNode1" presStyleIdx="2" presStyleCnt="3">
        <dgm:presLayoutVars>
          <dgm:chMax val="1"/>
          <dgm:chPref val="1"/>
          <dgm:bulletEnabled val="1"/>
        </dgm:presLayoutVars>
      </dgm:prSet>
      <dgm:spPr/>
      <dgm:t>
        <a:bodyPr/>
        <a:lstStyle/>
        <a:p>
          <a:endParaRPr lang="en-US"/>
        </a:p>
      </dgm:t>
    </dgm:pt>
    <dgm:pt modelId="{B4723E2A-4FF1-452A-BD25-8EC364F15A6F}" type="pres">
      <dgm:prSet presAssocID="{09C152DA-7620-4852-8162-A77EC3609F3F}" presName="Childtext1" presStyleLbl="revTx" presStyleIdx="2" presStyleCnt="3">
        <dgm:presLayoutVars>
          <dgm:bulletEnabled val="1"/>
        </dgm:presLayoutVars>
      </dgm:prSet>
      <dgm:spPr/>
      <dgm:t>
        <a:bodyPr/>
        <a:lstStyle/>
        <a:p>
          <a:endParaRPr lang="en-US"/>
        </a:p>
      </dgm:t>
    </dgm:pt>
    <dgm:pt modelId="{440E9361-37D2-4157-AF38-7B49AD23708B}" type="pres">
      <dgm:prSet presAssocID="{09C152DA-7620-4852-8162-A77EC3609F3F}" presName="ConnectLine1" presStyleLbl="sibTrans1D1" presStyleIdx="2" presStyleCnt="3"/>
      <dgm:spPr>
        <a:noFill/>
        <a:ln w="12700" cap="rnd" cmpd="sng" algn="ctr">
          <a:solidFill>
            <a:schemeClr val="accent1">
              <a:shade val="90000"/>
              <a:hueOff val="186931"/>
              <a:satOff val="3848"/>
              <a:lumOff val="16461"/>
              <a:alphaOff val="0"/>
            </a:schemeClr>
          </a:solidFill>
          <a:prstDash val="dash"/>
        </a:ln>
        <a:effectLst/>
      </dgm:spPr>
    </dgm:pt>
    <dgm:pt modelId="{C45E7B63-1C71-483E-A3A8-705CE86D4D8E}" type="pres">
      <dgm:prSet presAssocID="{09C152DA-7620-4852-8162-A77EC3609F3F}" presName="ConnectLineEnd1" presStyleLbl="lnNode1" presStyleIdx="2" presStyleCnt="3"/>
      <dgm:spPr/>
    </dgm:pt>
    <dgm:pt modelId="{4174F691-D9D3-451C-9893-D177DC3AED58}" type="pres">
      <dgm:prSet presAssocID="{09C152DA-7620-4852-8162-A77EC3609F3F}" presName="EmptyPane1" presStyleCnt="0"/>
      <dgm:spPr/>
    </dgm:pt>
  </dgm:ptLst>
  <dgm:cxnLst>
    <dgm:cxn modelId="{8EBF857E-7408-4941-91E4-293B0F59EEF7}" srcId="{6A70FD8F-0050-42E3-8B3A-6ED7CFB9852E}" destId="{C5146535-FD3D-4589-98A3-623B8DA4B8DB}" srcOrd="1" destOrd="0" parTransId="{20848F78-EC70-4162-96CE-CC68006930F0}" sibTransId="{7A3CCAF8-AC3A-401E-AEDD-44BBC1AA9C31}"/>
    <dgm:cxn modelId="{F9B2D375-40BE-4E5D-AA88-61805FBFF819}" type="presOf" srcId="{8DB5D7D5-6A1C-4ABC-8850-759A9D876047}" destId="{954381E7-0584-46DD-8108-E9BF4F2B5005}" srcOrd="0" destOrd="0" presId="urn:microsoft.com/office/officeart/2016/7/layout/RoundedRectangleTimeline"/>
    <dgm:cxn modelId="{C5202EE1-10E9-4076-9D55-9E0CF8B152AF}" srcId="{6A70FD8F-0050-42E3-8B3A-6ED7CFB9852E}" destId="{8DB5D7D5-6A1C-4ABC-8850-759A9D876047}" srcOrd="0" destOrd="0" parTransId="{D8874F40-D7B0-41DE-BB6F-A6014FEAB2D7}" sibTransId="{BD6E0A2E-99C8-4F5A-971A-CD211D1099FF}"/>
    <dgm:cxn modelId="{E2BBA750-A5E4-4F50-BE16-016934379F81}" type="presOf" srcId="{6C8937BE-93F8-4DED-8538-1C601DAEBA66}" destId="{B4723E2A-4FF1-452A-BD25-8EC364F15A6F}" srcOrd="0" destOrd="0" presId="urn:microsoft.com/office/officeart/2016/7/layout/RoundedRectangleTimeline"/>
    <dgm:cxn modelId="{FAA8D3DD-12E8-457D-9144-B037C5678347}" srcId="{09C152DA-7620-4852-8162-A77EC3609F3F}" destId="{6C8937BE-93F8-4DED-8538-1C601DAEBA66}" srcOrd="0" destOrd="0" parTransId="{77D169C6-D77F-456D-B18B-D7BE016AD87A}" sibTransId="{A97BE953-FA9D-4BA6-A92C-494DB1F3BA59}"/>
    <dgm:cxn modelId="{E13585A2-54F2-486A-B317-F4D6AF7E83B9}" type="presOf" srcId="{E80CA270-6C90-4E17-ACEA-46B56AD54DD1}" destId="{DF65791B-462E-4589-B98D-F60587330CA8}" srcOrd="0" destOrd="0" presId="urn:microsoft.com/office/officeart/2016/7/layout/RoundedRectangleTimeline"/>
    <dgm:cxn modelId="{5C25BB02-FA66-40A4-9DA6-9E1CAE3A8D4E}" type="presOf" srcId="{C5146535-FD3D-4589-98A3-623B8DA4B8DB}" destId="{30804A27-188E-4A17-8FFE-97BCCA0597B8}" srcOrd="0" destOrd="0" presId="urn:microsoft.com/office/officeart/2016/7/layout/RoundedRectangleTimeline"/>
    <dgm:cxn modelId="{23ECAC8B-17A4-4883-AA0E-06D66B7E788A}" srcId="{6A70FD8F-0050-42E3-8B3A-6ED7CFB9852E}" destId="{09C152DA-7620-4852-8162-A77EC3609F3F}" srcOrd="2" destOrd="0" parTransId="{9F6D14C0-6C82-4CBD-8D6D-B0E117B6F2ED}" sibTransId="{0AE8D36D-0F0F-4206-AE39-0A2D73987B68}"/>
    <dgm:cxn modelId="{84C67813-55CE-4EBC-9032-03BD847DC17E}" type="presOf" srcId="{6A70FD8F-0050-42E3-8B3A-6ED7CFB9852E}" destId="{AB52B3CC-6563-466D-BFC3-9B6B5AFA0881}" srcOrd="0" destOrd="0" presId="urn:microsoft.com/office/officeart/2016/7/layout/RoundedRectangleTimeline"/>
    <dgm:cxn modelId="{D61B9A8D-CF9B-4CB4-B7E3-C15548DA0E91}" type="presOf" srcId="{6F58C5FF-9C12-4503-908D-AE04A14FD1AB}" destId="{B4723E2A-4FF1-452A-BD25-8EC364F15A6F}" srcOrd="0" destOrd="1" presId="urn:microsoft.com/office/officeart/2016/7/layout/RoundedRectangleTimeline"/>
    <dgm:cxn modelId="{F9540599-A193-456C-A9A9-8962E3855B0B}" type="presOf" srcId="{96262926-A67D-4E4E-9515-5EBC67F0B634}" destId="{5A1B764B-0DC5-47CD-BDEA-9E67799496EC}" srcOrd="0" destOrd="0" presId="urn:microsoft.com/office/officeart/2016/7/layout/RoundedRectangleTimeline"/>
    <dgm:cxn modelId="{D62A4F12-8EED-4BA2-8B57-33634E429A68}" srcId="{09C152DA-7620-4852-8162-A77EC3609F3F}" destId="{6F58C5FF-9C12-4503-908D-AE04A14FD1AB}" srcOrd="1" destOrd="0" parTransId="{B6E60225-7542-43B2-9C7E-72421A27E364}" sibTransId="{B29F6DC6-14EF-4D6D-849B-5A29D5E99B09}"/>
    <dgm:cxn modelId="{8C5B110A-FBC3-4CBF-BED2-413E87D4DAD5}" srcId="{8DB5D7D5-6A1C-4ABC-8850-759A9D876047}" destId="{96262926-A67D-4E4E-9515-5EBC67F0B634}" srcOrd="0" destOrd="0" parTransId="{EC74E552-C501-4B0E-9400-E8B410F53D50}" sibTransId="{1DA7ACEB-F642-43C1-BCB5-F580B9B985B9}"/>
    <dgm:cxn modelId="{2DC28DF8-5C1B-4F53-A4C1-D5B63FB54BAF}" srcId="{C5146535-FD3D-4589-98A3-623B8DA4B8DB}" destId="{E80CA270-6C90-4E17-ACEA-46B56AD54DD1}" srcOrd="0" destOrd="0" parTransId="{7EEC8067-96EF-4BE0-8BE3-BA59ED78A31F}" sibTransId="{1AFE46E5-6B07-4894-8ECB-21BD7E7B8AF1}"/>
    <dgm:cxn modelId="{22ECA226-C4EA-44F1-BCB5-77F78841DA6F}" type="presOf" srcId="{09C152DA-7620-4852-8162-A77EC3609F3F}" destId="{566B79CB-1A41-4F5C-BF91-58D94BF93913}" srcOrd="0" destOrd="0" presId="urn:microsoft.com/office/officeart/2016/7/layout/RoundedRectangleTimeline"/>
    <dgm:cxn modelId="{76459B4A-BC95-4631-A3CC-1410E80D5DFD}" type="presParOf" srcId="{AB52B3CC-6563-466D-BFC3-9B6B5AFA0881}" destId="{815EDF7B-AC93-4A61-87AA-CAA5D85C31A8}" srcOrd="0" destOrd="0" presId="urn:microsoft.com/office/officeart/2016/7/layout/RoundedRectangleTimeline"/>
    <dgm:cxn modelId="{4238FA88-CE43-4680-BFB0-73DED5612698}" type="presParOf" srcId="{815EDF7B-AC93-4A61-87AA-CAA5D85C31A8}" destId="{954381E7-0584-46DD-8108-E9BF4F2B5005}" srcOrd="0" destOrd="0" presId="urn:microsoft.com/office/officeart/2016/7/layout/RoundedRectangleTimeline"/>
    <dgm:cxn modelId="{6497CE05-0893-4952-B18A-28D71D90B841}" type="presParOf" srcId="{815EDF7B-AC93-4A61-87AA-CAA5D85C31A8}" destId="{5A1B764B-0DC5-47CD-BDEA-9E67799496EC}" srcOrd="1" destOrd="0" presId="urn:microsoft.com/office/officeart/2016/7/layout/RoundedRectangleTimeline"/>
    <dgm:cxn modelId="{CB8BA570-C0D4-4400-BED8-C9BC961A6553}" type="presParOf" srcId="{815EDF7B-AC93-4A61-87AA-CAA5D85C31A8}" destId="{122B38A3-0442-4747-820C-1F37877E2B0E}" srcOrd="2" destOrd="0" presId="urn:microsoft.com/office/officeart/2016/7/layout/RoundedRectangleTimeline"/>
    <dgm:cxn modelId="{82FC1E36-99F3-4E1F-8BD1-229D77A82EB1}" type="presParOf" srcId="{815EDF7B-AC93-4A61-87AA-CAA5D85C31A8}" destId="{A73181F6-69BB-4A47-8277-4671A45AC8C8}" srcOrd="3" destOrd="0" presId="urn:microsoft.com/office/officeart/2016/7/layout/RoundedRectangleTimeline"/>
    <dgm:cxn modelId="{7EAD7967-836C-4AB6-AAA2-ED2EF3F29E78}" type="presParOf" srcId="{815EDF7B-AC93-4A61-87AA-CAA5D85C31A8}" destId="{6E76EADA-5F61-4A59-B2F8-FA10112079FC}" srcOrd="4" destOrd="0" presId="urn:microsoft.com/office/officeart/2016/7/layout/RoundedRectangleTimeline"/>
    <dgm:cxn modelId="{3783DE09-7B3D-423E-960C-ED9DB81E314E}" type="presParOf" srcId="{AB52B3CC-6563-466D-BFC3-9B6B5AFA0881}" destId="{A8189248-0785-43F1-844C-4DE92841F254}" srcOrd="1" destOrd="0" presId="urn:microsoft.com/office/officeart/2016/7/layout/RoundedRectangleTimeline"/>
    <dgm:cxn modelId="{38B07C9C-D21D-4E2B-A78B-C30877B2689A}" type="presParOf" srcId="{AB52B3CC-6563-466D-BFC3-9B6B5AFA0881}" destId="{218D9CD7-D48D-464C-9A1C-0F322EC540B3}" srcOrd="2" destOrd="0" presId="urn:microsoft.com/office/officeart/2016/7/layout/RoundedRectangleTimeline"/>
    <dgm:cxn modelId="{E6790483-7B9E-44FB-9EAE-A282A4B9AB73}" type="presParOf" srcId="{218D9CD7-D48D-464C-9A1C-0F322EC540B3}" destId="{30804A27-188E-4A17-8FFE-97BCCA0597B8}" srcOrd="0" destOrd="0" presId="urn:microsoft.com/office/officeart/2016/7/layout/RoundedRectangleTimeline"/>
    <dgm:cxn modelId="{B31BDB48-FB8E-47F4-8F76-B90009D28A96}" type="presParOf" srcId="{218D9CD7-D48D-464C-9A1C-0F322EC540B3}" destId="{DF65791B-462E-4589-B98D-F60587330CA8}" srcOrd="1" destOrd="0" presId="urn:microsoft.com/office/officeart/2016/7/layout/RoundedRectangleTimeline"/>
    <dgm:cxn modelId="{517AE913-68B2-41AC-BE20-5D4195845D6F}" type="presParOf" srcId="{218D9CD7-D48D-464C-9A1C-0F322EC540B3}" destId="{DBA410EB-5F61-4F46-92D9-C5B0AA59EE15}" srcOrd="2" destOrd="0" presId="urn:microsoft.com/office/officeart/2016/7/layout/RoundedRectangleTimeline"/>
    <dgm:cxn modelId="{0F089045-7542-47F1-8B17-68354869406A}" type="presParOf" srcId="{218D9CD7-D48D-464C-9A1C-0F322EC540B3}" destId="{E1220EDB-B75C-43A5-B862-97E4C09130A7}" srcOrd="3" destOrd="0" presId="urn:microsoft.com/office/officeart/2016/7/layout/RoundedRectangleTimeline"/>
    <dgm:cxn modelId="{79B44ECC-99D2-49DD-9DEE-58B1D2AE6C6C}" type="presParOf" srcId="{218D9CD7-D48D-464C-9A1C-0F322EC540B3}" destId="{D8849157-215F-4E70-9735-315E97B5AC5C}" srcOrd="4" destOrd="0" presId="urn:microsoft.com/office/officeart/2016/7/layout/RoundedRectangleTimeline"/>
    <dgm:cxn modelId="{6930EC12-FB60-44F8-973F-19AC06AA90BB}" type="presParOf" srcId="{AB52B3CC-6563-466D-BFC3-9B6B5AFA0881}" destId="{7C467054-22FE-4C18-9934-29D7168DFF63}" srcOrd="3" destOrd="0" presId="urn:microsoft.com/office/officeart/2016/7/layout/RoundedRectangleTimeline"/>
    <dgm:cxn modelId="{1F4A4777-E935-453F-A5B9-015C6946FC6A}" type="presParOf" srcId="{AB52B3CC-6563-466D-BFC3-9B6B5AFA0881}" destId="{3E3E944D-A6EC-4962-9AC1-C585A4F97BDA}" srcOrd="4" destOrd="0" presId="urn:microsoft.com/office/officeart/2016/7/layout/RoundedRectangleTimeline"/>
    <dgm:cxn modelId="{94AC8B5D-A9B9-4EF3-AD1C-6024606B5BF8}" type="presParOf" srcId="{3E3E944D-A6EC-4962-9AC1-C585A4F97BDA}" destId="{566B79CB-1A41-4F5C-BF91-58D94BF93913}" srcOrd="0" destOrd="0" presId="urn:microsoft.com/office/officeart/2016/7/layout/RoundedRectangleTimeline"/>
    <dgm:cxn modelId="{A151554E-10B3-429A-9E0D-D40262ED6857}" type="presParOf" srcId="{3E3E944D-A6EC-4962-9AC1-C585A4F97BDA}" destId="{B4723E2A-4FF1-452A-BD25-8EC364F15A6F}" srcOrd="1" destOrd="0" presId="urn:microsoft.com/office/officeart/2016/7/layout/RoundedRectangleTimeline"/>
    <dgm:cxn modelId="{329635D9-081F-4DC9-88AA-E074B7400415}" type="presParOf" srcId="{3E3E944D-A6EC-4962-9AC1-C585A4F97BDA}" destId="{440E9361-37D2-4157-AF38-7B49AD23708B}" srcOrd="2" destOrd="0" presId="urn:microsoft.com/office/officeart/2016/7/layout/RoundedRectangleTimeline"/>
    <dgm:cxn modelId="{0F0D3AEA-9F0C-400E-A955-6CD1F474B6A4}" type="presParOf" srcId="{3E3E944D-A6EC-4962-9AC1-C585A4F97BDA}" destId="{C45E7B63-1C71-483E-A3A8-705CE86D4D8E}" srcOrd="3" destOrd="0" presId="urn:microsoft.com/office/officeart/2016/7/layout/RoundedRectangleTimeline"/>
    <dgm:cxn modelId="{91F0BE33-39D4-4457-A5CC-3F1682DB166D}" type="presParOf" srcId="{3E3E944D-A6EC-4962-9AC1-C585A4F97BDA}" destId="{4174F691-D9D3-451C-9893-D177DC3AED58}" srcOrd="4" destOrd="0" presId="urn:microsoft.com/office/officeart/2016/7/layout/RoundedRectangle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A70FD8F-0050-42E3-8B3A-6ED7CFB9852E}" type="doc">
      <dgm:prSet loTypeId="urn:microsoft.com/office/officeart/2016/7/layout/RoundedRectangleTimeline" loCatId="process" qsTypeId="urn:microsoft.com/office/officeart/2005/8/quickstyle/simple1" qsCatId="simple" csTypeId="urn:microsoft.com/office/officeart/2005/8/colors/accent1_3" csCatId="accent1" phldr="1"/>
      <dgm:spPr/>
      <dgm:t>
        <a:bodyPr/>
        <a:lstStyle/>
        <a:p>
          <a:endParaRPr lang="en-US"/>
        </a:p>
      </dgm:t>
    </dgm:pt>
    <dgm:pt modelId="{8DB5D7D5-6A1C-4ABC-8850-759A9D876047}">
      <dgm:prSet/>
      <dgm:spPr/>
      <dgm:t>
        <a:bodyPr/>
        <a:lstStyle/>
        <a:p>
          <a:r>
            <a:rPr lang="en-US" dirty="0"/>
            <a:t>1994</a:t>
          </a:r>
        </a:p>
      </dgm:t>
    </dgm:pt>
    <dgm:pt modelId="{D8874F40-D7B0-41DE-BB6F-A6014FEAB2D7}" type="parTrans" cxnId="{C5202EE1-10E9-4076-9D55-9E0CF8B152AF}">
      <dgm:prSet/>
      <dgm:spPr/>
      <dgm:t>
        <a:bodyPr/>
        <a:lstStyle/>
        <a:p>
          <a:endParaRPr lang="en-US"/>
        </a:p>
      </dgm:t>
    </dgm:pt>
    <dgm:pt modelId="{BD6E0A2E-99C8-4F5A-971A-CD211D1099FF}" type="sibTrans" cxnId="{C5202EE1-10E9-4076-9D55-9E0CF8B152AF}">
      <dgm:prSet/>
      <dgm:spPr/>
      <dgm:t>
        <a:bodyPr/>
        <a:lstStyle/>
        <a:p>
          <a:endParaRPr lang="en-US"/>
        </a:p>
      </dgm:t>
    </dgm:pt>
    <dgm:pt modelId="{96262926-A67D-4E4E-9515-5EBC67F0B634}">
      <dgm:prSet custT="1"/>
      <dgm:spPr/>
      <dgm:t>
        <a:bodyPr/>
        <a:lstStyle/>
        <a:p>
          <a:pPr algn="ctr"/>
          <a:r>
            <a:rPr lang="en-US" sz="1400" b="1" dirty="0">
              <a:solidFill>
                <a:srgbClr val="BE028D"/>
              </a:solidFill>
            </a:rPr>
            <a:t>1994 Amendments to the AT Act of 1988, (P.L. 103—218)</a:t>
          </a:r>
          <a:endParaRPr lang="en-US" sz="1400" dirty="0">
            <a:solidFill>
              <a:srgbClr val="BE028D"/>
            </a:solidFill>
          </a:endParaRPr>
        </a:p>
      </dgm:t>
    </dgm:pt>
    <dgm:pt modelId="{EC74E552-C501-4B0E-9400-E8B410F53D50}" type="parTrans" cxnId="{8C5B110A-FBC3-4CBF-BED2-413E87D4DAD5}">
      <dgm:prSet/>
      <dgm:spPr/>
      <dgm:t>
        <a:bodyPr/>
        <a:lstStyle/>
        <a:p>
          <a:endParaRPr lang="en-US"/>
        </a:p>
      </dgm:t>
    </dgm:pt>
    <dgm:pt modelId="{1DA7ACEB-F642-43C1-BCB5-F580B9B985B9}" type="sibTrans" cxnId="{8C5B110A-FBC3-4CBF-BED2-413E87D4DAD5}">
      <dgm:prSet/>
      <dgm:spPr/>
      <dgm:t>
        <a:bodyPr/>
        <a:lstStyle/>
        <a:p>
          <a:endParaRPr lang="en-US"/>
        </a:p>
      </dgm:t>
    </dgm:pt>
    <dgm:pt modelId="{C5146535-FD3D-4589-98A3-623B8DA4B8DB}">
      <dgm:prSet/>
      <dgm:spPr/>
      <dgm:t>
        <a:bodyPr/>
        <a:lstStyle/>
        <a:p>
          <a:r>
            <a:rPr lang="en-US" dirty="0"/>
            <a:t>1998</a:t>
          </a:r>
        </a:p>
      </dgm:t>
    </dgm:pt>
    <dgm:pt modelId="{20848F78-EC70-4162-96CE-CC68006930F0}" type="parTrans" cxnId="{8EBF857E-7408-4941-91E4-293B0F59EEF7}">
      <dgm:prSet/>
      <dgm:spPr/>
      <dgm:t>
        <a:bodyPr/>
        <a:lstStyle/>
        <a:p>
          <a:endParaRPr lang="en-US"/>
        </a:p>
      </dgm:t>
    </dgm:pt>
    <dgm:pt modelId="{7A3CCAF8-AC3A-401E-AEDD-44BBC1AA9C31}" type="sibTrans" cxnId="{8EBF857E-7408-4941-91E4-293B0F59EEF7}">
      <dgm:prSet/>
      <dgm:spPr/>
      <dgm:t>
        <a:bodyPr/>
        <a:lstStyle/>
        <a:p>
          <a:endParaRPr lang="en-US"/>
        </a:p>
      </dgm:t>
    </dgm:pt>
    <dgm:pt modelId="{E80CA270-6C90-4E17-ACEA-46B56AD54DD1}">
      <dgm:prSet custT="1"/>
      <dgm:spPr/>
      <dgm:t>
        <a:bodyPr/>
        <a:lstStyle/>
        <a:p>
          <a:pPr algn="ctr"/>
          <a:r>
            <a:rPr lang="en-US" sz="1400" b="1" dirty="0">
              <a:solidFill>
                <a:srgbClr val="BE028D"/>
              </a:solidFill>
            </a:rPr>
            <a:t>Assistive Technology Act of 1998 (P.L. 105—394)</a:t>
          </a:r>
        </a:p>
        <a:p>
          <a:pPr algn="l"/>
          <a:r>
            <a:rPr lang="en-US" sz="1200" dirty="0"/>
            <a:t>Recurring federal financial assistance was provided to States to maintain and strengthen a permanent, comprehensive statewide program of technology-related assistance for individuals with disabilities of all ages.</a:t>
          </a:r>
          <a:endParaRPr lang="en-US" sz="1200" b="0" dirty="0"/>
        </a:p>
      </dgm:t>
    </dgm:pt>
    <dgm:pt modelId="{7EEC8067-96EF-4BE0-8BE3-BA59ED78A31F}" type="parTrans" cxnId="{2DC28DF8-5C1B-4F53-A4C1-D5B63FB54BAF}">
      <dgm:prSet/>
      <dgm:spPr/>
      <dgm:t>
        <a:bodyPr/>
        <a:lstStyle/>
        <a:p>
          <a:endParaRPr lang="en-US"/>
        </a:p>
      </dgm:t>
    </dgm:pt>
    <dgm:pt modelId="{1AFE46E5-6B07-4894-8ECB-21BD7E7B8AF1}" type="sibTrans" cxnId="{2DC28DF8-5C1B-4F53-A4C1-D5B63FB54BAF}">
      <dgm:prSet/>
      <dgm:spPr/>
      <dgm:t>
        <a:bodyPr/>
        <a:lstStyle/>
        <a:p>
          <a:endParaRPr lang="en-US"/>
        </a:p>
      </dgm:t>
    </dgm:pt>
    <dgm:pt modelId="{09C152DA-7620-4852-8162-A77EC3609F3F}">
      <dgm:prSet/>
      <dgm:spPr/>
      <dgm:t>
        <a:bodyPr/>
        <a:lstStyle/>
        <a:p>
          <a:r>
            <a:rPr lang="en-US" dirty="0"/>
            <a:t>2004</a:t>
          </a:r>
        </a:p>
      </dgm:t>
    </dgm:pt>
    <dgm:pt modelId="{9F6D14C0-6C82-4CBD-8D6D-B0E117B6F2ED}" type="parTrans" cxnId="{23ECAC8B-17A4-4883-AA0E-06D66B7E788A}">
      <dgm:prSet/>
      <dgm:spPr/>
      <dgm:t>
        <a:bodyPr/>
        <a:lstStyle/>
        <a:p>
          <a:endParaRPr lang="en-US"/>
        </a:p>
      </dgm:t>
    </dgm:pt>
    <dgm:pt modelId="{0AE8D36D-0F0F-4206-AE39-0A2D73987B68}" type="sibTrans" cxnId="{23ECAC8B-17A4-4883-AA0E-06D66B7E788A}">
      <dgm:prSet/>
      <dgm:spPr/>
      <dgm:t>
        <a:bodyPr/>
        <a:lstStyle/>
        <a:p>
          <a:endParaRPr lang="en-US"/>
        </a:p>
      </dgm:t>
    </dgm:pt>
    <dgm:pt modelId="{6C8937BE-93F8-4DED-8538-1C601DAEBA66}">
      <dgm:prSet custT="1"/>
      <dgm:spPr/>
      <dgm:t>
        <a:bodyPr/>
        <a:lstStyle/>
        <a:p>
          <a:pPr algn="ctr"/>
          <a:r>
            <a:rPr lang="en-US" sz="1400" b="1" dirty="0">
              <a:solidFill>
                <a:srgbClr val="BE028D"/>
              </a:solidFill>
            </a:rPr>
            <a:t>2004 Amendments to the AT Act of 1998 (P.L.108-364)</a:t>
          </a:r>
        </a:p>
        <a:p>
          <a:pPr algn="l"/>
          <a:r>
            <a:rPr lang="en-US" sz="1200" b="0" dirty="0"/>
            <a:t>To increase program consistency across states and improve access to and acquisition of assistive technology for individuals with disabilities, the law established new required core services for AT programs: device demonstration, device lending, state financing and device reuse. </a:t>
          </a:r>
          <a:endParaRPr lang="en-US" sz="1400" b="1" dirty="0">
            <a:solidFill>
              <a:srgbClr val="BE028D"/>
            </a:solidFill>
          </a:endParaRPr>
        </a:p>
      </dgm:t>
    </dgm:pt>
    <dgm:pt modelId="{77D169C6-D77F-456D-B18B-D7BE016AD87A}" type="parTrans" cxnId="{FAA8D3DD-12E8-457D-9144-B037C5678347}">
      <dgm:prSet/>
      <dgm:spPr/>
      <dgm:t>
        <a:bodyPr/>
        <a:lstStyle/>
        <a:p>
          <a:endParaRPr lang="en-US"/>
        </a:p>
      </dgm:t>
    </dgm:pt>
    <dgm:pt modelId="{A97BE953-FA9D-4BA6-A92C-494DB1F3BA59}" type="sibTrans" cxnId="{FAA8D3DD-12E8-457D-9144-B037C5678347}">
      <dgm:prSet/>
      <dgm:spPr/>
      <dgm:t>
        <a:bodyPr/>
        <a:lstStyle/>
        <a:p>
          <a:endParaRPr lang="en-US"/>
        </a:p>
      </dgm:t>
    </dgm:pt>
    <dgm:pt modelId="{D3ED5E92-605C-468E-9065-C1EE176228B9}">
      <dgm:prSet custT="1"/>
      <dgm:spPr/>
      <dgm:t>
        <a:bodyPr/>
        <a:lstStyle/>
        <a:p>
          <a:pPr algn="l"/>
          <a:r>
            <a:rPr lang="en-US" sz="1200" dirty="0"/>
            <a:t>States received federal financial assistance to support systems change and advocacy activities designed to increase access to assistive technology through policy advocacy, technical assistance and similar activities.  </a:t>
          </a:r>
        </a:p>
        <a:p>
          <a:pPr algn="l"/>
          <a:endParaRPr lang="en-US" sz="1200" dirty="0"/>
        </a:p>
      </dgm:t>
    </dgm:pt>
    <dgm:pt modelId="{1B19E2B8-67E8-4719-A93B-96ED4BE6FE7A}" type="parTrans" cxnId="{9D2373B9-D908-4CD1-B46A-C40DD43B8AC5}">
      <dgm:prSet/>
      <dgm:spPr/>
      <dgm:t>
        <a:bodyPr/>
        <a:lstStyle/>
        <a:p>
          <a:endParaRPr lang="en-US"/>
        </a:p>
      </dgm:t>
    </dgm:pt>
    <dgm:pt modelId="{FAEEF32F-A688-42B5-AB58-5AAA2E6CDC58}" type="sibTrans" cxnId="{9D2373B9-D908-4CD1-B46A-C40DD43B8AC5}">
      <dgm:prSet/>
      <dgm:spPr/>
      <dgm:t>
        <a:bodyPr/>
        <a:lstStyle/>
        <a:p>
          <a:endParaRPr lang="en-US"/>
        </a:p>
      </dgm:t>
    </dgm:pt>
    <dgm:pt modelId="{AB52B3CC-6563-466D-BFC3-9B6B5AFA0881}" type="pres">
      <dgm:prSet presAssocID="{6A70FD8F-0050-42E3-8B3A-6ED7CFB9852E}" presName="Name0" presStyleCnt="0">
        <dgm:presLayoutVars>
          <dgm:chMax/>
          <dgm:chPref/>
          <dgm:animLvl val="lvl"/>
        </dgm:presLayoutVars>
      </dgm:prSet>
      <dgm:spPr/>
      <dgm:t>
        <a:bodyPr/>
        <a:lstStyle/>
        <a:p>
          <a:endParaRPr lang="en-US"/>
        </a:p>
      </dgm:t>
    </dgm:pt>
    <dgm:pt modelId="{815EDF7B-AC93-4A61-87AA-CAA5D85C31A8}" type="pres">
      <dgm:prSet presAssocID="{8DB5D7D5-6A1C-4ABC-8850-759A9D876047}" presName="composite1" presStyleCnt="0"/>
      <dgm:spPr/>
    </dgm:pt>
    <dgm:pt modelId="{954381E7-0584-46DD-8108-E9BF4F2B5005}" type="pres">
      <dgm:prSet presAssocID="{8DB5D7D5-6A1C-4ABC-8850-759A9D876047}" presName="parent1" presStyleLbl="alignNode1" presStyleIdx="0" presStyleCnt="3">
        <dgm:presLayoutVars>
          <dgm:chMax val="1"/>
          <dgm:chPref val="1"/>
          <dgm:bulletEnabled val="1"/>
        </dgm:presLayoutVars>
      </dgm:prSet>
      <dgm:spPr/>
      <dgm:t>
        <a:bodyPr/>
        <a:lstStyle/>
        <a:p>
          <a:endParaRPr lang="en-US"/>
        </a:p>
      </dgm:t>
    </dgm:pt>
    <dgm:pt modelId="{5A1B764B-0DC5-47CD-BDEA-9E67799496EC}" type="pres">
      <dgm:prSet presAssocID="{8DB5D7D5-6A1C-4ABC-8850-759A9D876047}" presName="Childtext1" presStyleLbl="revTx" presStyleIdx="0" presStyleCnt="3">
        <dgm:presLayoutVars>
          <dgm:bulletEnabled val="1"/>
        </dgm:presLayoutVars>
      </dgm:prSet>
      <dgm:spPr/>
      <dgm:t>
        <a:bodyPr/>
        <a:lstStyle/>
        <a:p>
          <a:endParaRPr lang="en-US"/>
        </a:p>
      </dgm:t>
    </dgm:pt>
    <dgm:pt modelId="{122B38A3-0442-4747-820C-1F37877E2B0E}" type="pres">
      <dgm:prSet presAssocID="{8DB5D7D5-6A1C-4ABC-8850-759A9D876047}" presName="ConnectLine1" presStyleLbl="sibTrans1D1" presStyleIdx="0" presStyleCnt="3"/>
      <dgm:spPr>
        <a:noFill/>
        <a:ln w="12700" cap="rnd" cmpd="sng" algn="ctr">
          <a:solidFill>
            <a:schemeClr val="accent1">
              <a:shade val="90000"/>
              <a:hueOff val="93466"/>
              <a:satOff val="1924"/>
              <a:lumOff val="8231"/>
              <a:alphaOff val="0"/>
            </a:schemeClr>
          </a:solidFill>
          <a:prstDash val="dash"/>
        </a:ln>
        <a:effectLst/>
      </dgm:spPr>
    </dgm:pt>
    <dgm:pt modelId="{A73181F6-69BB-4A47-8277-4671A45AC8C8}" type="pres">
      <dgm:prSet presAssocID="{8DB5D7D5-6A1C-4ABC-8850-759A9D876047}" presName="ConnectLineEnd1" presStyleLbl="lnNode1" presStyleIdx="0" presStyleCnt="3"/>
      <dgm:spPr/>
    </dgm:pt>
    <dgm:pt modelId="{6E76EADA-5F61-4A59-B2F8-FA10112079FC}" type="pres">
      <dgm:prSet presAssocID="{8DB5D7D5-6A1C-4ABC-8850-759A9D876047}" presName="EmptyPane1" presStyleCnt="0"/>
      <dgm:spPr/>
    </dgm:pt>
    <dgm:pt modelId="{A8189248-0785-43F1-844C-4DE92841F254}" type="pres">
      <dgm:prSet presAssocID="{BD6E0A2E-99C8-4F5A-971A-CD211D1099FF}" presName="spaceBetweenRectangles1" presStyleCnt="0"/>
      <dgm:spPr/>
    </dgm:pt>
    <dgm:pt modelId="{218D9CD7-D48D-464C-9A1C-0F322EC540B3}" type="pres">
      <dgm:prSet presAssocID="{C5146535-FD3D-4589-98A3-623B8DA4B8DB}" presName="composite1" presStyleCnt="0"/>
      <dgm:spPr/>
    </dgm:pt>
    <dgm:pt modelId="{30804A27-188E-4A17-8FFE-97BCCA0597B8}" type="pres">
      <dgm:prSet presAssocID="{C5146535-FD3D-4589-98A3-623B8DA4B8DB}" presName="parent1" presStyleLbl="alignNode1" presStyleIdx="1" presStyleCnt="3">
        <dgm:presLayoutVars>
          <dgm:chMax val="1"/>
          <dgm:chPref val="1"/>
          <dgm:bulletEnabled val="1"/>
        </dgm:presLayoutVars>
      </dgm:prSet>
      <dgm:spPr/>
      <dgm:t>
        <a:bodyPr/>
        <a:lstStyle/>
        <a:p>
          <a:endParaRPr lang="en-US"/>
        </a:p>
      </dgm:t>
    </dgm:pt>
    <dgm:pt modelId="{DF65791B-462E-4589-B98D-F60587330CA8}" type="pres">
      <dgm:prSet presAssocID="{C5146535-FD3D-4589-98A3-623B8DA4B8DB}" presName="Childtext1" presStyleLbl="revTx" presStyleIdx="1" presStyleCnt="3">
        <dgm:presLayoutVars>
          <dgm:bulletEnabled val="1"/>
        </dgm:presLayoutVars>
      </dgm:prSet>
      <dgm:spPr/>
      <dgm:t>
        <a:bodyPr/>
        <a:lstStyle/>
        <a:p>
          <a:endParaRPr lang="en-US"/>
        </a:p>
      </dgm:t>
    </dgm:pt>
    <dgm:pt modelId="{DBA410EB-5F61-4F46-92D9-C5B0AA59EE15}" type="pres">
      <dgm:prSet presAssocID="{C5146535-FD3D-4589-98A3-623B8DA4B8DB}" presName="ConnectLine1" presStyleLbl="sibTrans1D1" presStyleIdx="1" presStyleCnt="3"/>
      <dgm:spPr>
        <a:noFill/>
        <a:ln w="12700" cap="rnd" cmpd="sng" algn="ctr">
          <a:solidFill>
            <a:schemeClr val="accent1">
              <a:shade val="90000"/>
              <a:hueOff val="140199"/>
              <a:satOff val="2886"/>
              <a:lumOff val="12346"/>
              <a:alphaOff val="0"/>
            </a:schemeClr>
          </a:solidFill>
          <a:prstDash val="dash"/>
        </a:ln>
        <a:effectLst/>
      </dgm:spPr>
    </dgm:pt>
    <dgm:pt modelId="{E1220EDB-B75C-43A5-B862-97E4C09130A7}" type="pres">
      <dgm:prSet presAssocID="{C5146535-FD3D-4589-98A3-623B8DA4B8DB}" presName="ConnectLineEnd1" presStyleLbl="lnNode1" presStyleIdx="1" presStyleCnt="3"/>
      <dgm:spPr/>
    </dgm:pt>
    <dgm:pt modelId="{D8849157-215F-4E70-9735-315E97B5AC5C}" type="pres">
      <dgm:prSet presAssocID="{C5146535-FD3D-4589-98A3-623B8DA4B8DB}" presName="EmptyPane1" presStyleCnt="0"/>
      <dgm:spPr/>
    </dgm:pt>
    <dgm:pt modelId="{7C467054-22FE-4C18-9934-29D7168DFF63}" type="pres">
      <dgm:prSet presAssocID="{7A3CCAF8-AC3A-401E-AEDD-44BBC1AA9C31}" presName="spaceBetweenRectangles1" presStyleCnt="0"/>
      <dgm:spPr/>
    </dgm:pt>
    <dgm:pt modelId="{3E3E944D-A6EC-4962-9AC1-C585A4F97BDA}" type="pres">
      <dgm:prSet presAssocID="{09C152DA-7620-4852-8162-A77EC3609F3F}" presName="composite1" presStyleCnt="0"/>
      <dgm:spPr/>
    </dgm:pt>
    <dgm:pt modelId="{566B79CB-1A41-4F5C-BF91-58D94BF93913}" type="pres">
      <dgm:prSet presAssocID="{09C152DA-7620-4852-8162-A77EC3609F3F}" presName="parent1" presStyleLbl="alignNode1" presStyleIdx="2" presStyleCnt="3">
        <dgm:presLayoutVars>
          <dgm:chMax val="1"/>
          <dgm:chPref val="1"/>
          <dgm:bulletEnabled val="1"/>
        </dgm:presLayoutVars>
      </dgm:prSet>
      <dgm:spPr/>
      <dgm:t>
        <a:bodyPr/>
        <a:lstStyle/>
        <a:p>
          <a:endParaRPr lang="en-US"/>
        </a:p>
      </dgm:t>
    </dgm:pt>
    <dgm:pt modelId="{B4723E2A-4FF1-452A-BD25-8EC364F15A6F}" type="pres">
      <dgm:prSet presAssocID="{09C152DA-7620-4852-8162-A77EC3609F3F}" presName="Childtext1" presStyleLbl="revTx" presStyleIdx="2" presStyleCnt="3">
        <dgm:presLayoutVars>
          <dgm:bulletEnabled val="1"/>
        </dgm:presLayoutVars>
      </dgm:prSet>
      <dgm:spPr/>
      <dgm:t>
        <a:bodyPr/>
        <a:lstStyle/>
        <a:p>
          <a:endParaRPr lang="en-US"/>
        </a:p>
      </dgm:t>
    </dgm:pt>
    <dgm:pt modelId="{440E9361-37D2-4157-AF38-7B49AD23708B}" type="pres">
      <dgm:prSet presAssocID="{09C152DA-7620-4852-8162-A77EC3609F3F}" presName="ConnectLine1" presStyleLbl="sibTrans1D1" presStyleIdx="2" presStyleCnt="3"/>
      <dgm:spPr>
        <a:noFill/>
        <a:ln w="12700" cap="rnd" cmpd="sng" algn="ctr">
          <a:solidFill>
            <a:schemeClr val="accent1">
              <a:shade val="90000"/>
              <a:hueOff val="186931"/>
              <a:satOff val="3848"/>
              <a:lumOff val="16461"/>
              <a:alphaOff val="0"/>
            </a:schemeClr>
          </a:solidFill>
          <a:prstDash val="dash"/>
        </a:ln>
        <a:effectLst/>
      </dgm:spPr>
    </dgm:pt>
    <dgm:pt modelId="{C45E7B63-1C71-483E-A3A8-705CE86D4D8E}" type="pres">
      <dgm:prSet presAssocID="{09C152DA-7620-4852-8162-A77EC3609F3F}" presName="ConnectLineEnd1" presStyleLbl="lnNode1" presStyleIdx="2" presStyleCnt="3"/>
      <dgm:spPr/>
    </dgm:pt>
    <dgm:pt modelId="{4174F691-D9D3-451C-9893-D177DC3AED58}" type="pres">
      <dgm:prSet presAssocID="{09C152DA-7620-4852-8162-A77EC3609F3F}" presName="EmptyPane1" presStyleCnt="0"/>
      <dgm:spPr/>
    </dgm:pt>
  </dgm:ptLst>
  <dgm:cxnLst>
    <dgm:cxn modelId="{9D2373B9-D908-4CD1-B46A-C40DD43B8AC5}" srcId="{8DB5D7D5-6A1C-4ABC-8850-759A9D876047}" destId="{D3ED5E92-605C-468E-9065-C1EE176228B9}" srcOrd="1" destOrd="0" parTransId="{1B19E2B8-67E8-4719-A93B-96ED4BE6FE7A}" sibTransId="{FAEEF32F-A688-42B5-AB58-5AAA2E6CDC58}"/>
    <dgm:cxn modelId="{8EBF857E-7408-4941-91E4-293B0F59EEF7}" srcId="{6A70FD8F-0050-42E3-8B3A-6ED7CFB9852E}" destId="{C5146535-FD3D-4589-98A3-623B8DA4B8DB}" srcOrd="1" destOrd="0" parTransId="{20848F78-EC70-4162-96CE-CC68006930F0}" sibTransId="{7A3CCAF8-AC3A-401E-AEDD-44BBC1AA9C31}"/>
    <dgm:cxn modelId="{F9B2D375-40BE-4E5D-AA88-61805FBFF819}" type="presOf" srcId="{8DB5D7D5-6A1C-4ABC-8850-759A9D876047}" destId="{954381E7-0584-46DD-8108-E9BF4F2B5005}" srcOrd="0" destOrd="0" presId="urn:microsoft.com/office/officeart/2016/7/layout/RoundedRectangleTimeline"/>
    <dgm:cxn modelId="{C5202EE1-10E9-4076-9D55-9E0CF8B152AF}" srcId="{6A70FD8F-0050-42E3-8B3A-6ED7CFB9852E}" destId="{8DB5D7D5-6A1C-4ABC-8850-759A9D876047}" srcOrd="0" destOrd="0" parTransId="{D8874F40-D7B0-41DE-BB6F-A6014FEAB2D7}" sibTransId="{BD6E0A2E-99C8-4F5A-971A-CD211D1099FF}"/>
    <dgm:cxn modelId="{E2BBA750-A5E4-4F50-BE16-016934379F81}" type="presOf" srcId="{6C8937BE-93F8-4DED-8538-1C601DAEBA66}" destId="{B4723E2A-4FF1-452A-BD25-8EC364F15A6F}" srcOrd="0" destOrd="0" presId="urn:microsoft.com/office/officeart/2016/7/layout/RoundedRectangleTimeline"/>
    <dgm:cxn modelId="{FAA8D3DD-12E8-457D-9144-B037C5678347}" srcId="{09C152DA-7620-4852-8162-A77EC3609F3F}" destId="{6C8937BE-93F8-4DED-8538-1C601DAEBA66}" srcOrd="0" destOrd="0" parTransId="{77D169C6-D77F-456D-B18B-D7BE016AD87A}" sibTransId="{A97BE953-FA9D-4BA6-A92C-494DB1F3BA59}"/>
    <dgm:cxn modelId="{5D64CE88-FA80-4665-9D44-25BBF265F0C8}" type="presOf" srcId="{D3ED5E92-605C-468E-9065-C1EE176228B9}" destId="{5A1B764B-0DC5-47CD-BDEA-9E67799496EC}" srcOrd="0" destOrd="1" presId="urn:microsoft.com/office/officeart/2016/7/layout/RoundedRectangleTimeline"/>
    <dgm:cxn modelId="{E13585A2-54F2-486A-B317-F4D6AF7E83B9}" type="presOf" srcId="{E80CA270-6C90-4E17-ACEA-46B56AD54DD1}" destId="{DF65791B-462E-4589-B98D-F60587330CA8}" srcOrd="0" destOrd="0" presId="urn:microsoft.com/office/officeart/2016/7/layout/RoundedRectangleTimeline"/>
    <dgm:cxn modelId="{5C25BB02-FA66-40A4-9DA6-9E1CAE3A8D4E}" type="presOf" srcId="{C5146535-FD3D-4589-98A3-623B8DA4B8DB}" destId="{30804A27-188E-4A17-8FFE-97BCCA0597B8}" srcOrd="0" destOrd="0" presId="urn:microsoft.com/office/officeart/2016/7/layout/RoundedRectangleTimeline"/>
    <dgm:cxn modelId="{23ECAC8B-17A4-4883-AA0E-06D66B7E788A}" srcId="{6A70FD8F-0050-42E3-8B3A-6ED7CFB9852E}" destId="{09C152DA-7620-4852-8162-A77EC3609F3F}" srcOrd="2" destOrd="0" parTransId="{9F6D14C0-6C82-4CBD-8D6D-B0E117B6F2ED}" sibTransId="{0AE8D36D-0F0F-4206-AE39-0A2D73987B68}"/>
    <dgm:cxn modelId="{84C67813-55CE-4EBC-9032-03BD847DC17E}" type="presOf" srcId="{6A70FD8F-0050-42E3-8B3A-6ED7CFB9852E}" destId="{AB52B3CC-6563-466D-BFC3-9B6B5AFA0881}" srcOrd="0" destOrd="0" presId="urn:microsoft.com/office/officeart/2016/7/layout/RoundedRectangleTimeline"/>
    <dgm:cxn modelId="{F9540599-A193-456C-A9A9-8962E3855B0B}" type="presOf" srcId="{96262926-A67D-4E4E-9515-5EBC67F0B634}" destId="{5A1B764B-0DC5-47CD-BDEA-9E67799496EC}" srcOrd="0" destOrd="0" presId="urn:microsoft.com/office/officeart/2016/7/layout/RoundedRectangleTimeline"/>
    <dgm:cxn modelId="{8C5B110A-FBC3-4CBF-BED2-413E87D4DAD5}" srcId="{8DB5D7D5-6A1C-4ABC-8850-759A9D876047}" destId="{96262926-A67D-4E4E-9515-5EBC67F0B634}" srcOrd="0" destOrd="0" parTransId="{EC74E552-C501-4B0E-9400-E8B410F53D50}" sibTransId="{1DA7ACEB-F642-43C1-BCB5-F580B9B985B9}"/>
    <dgm:cxn modelId="{2DC28DF8-5C1B-4F53-A4C1-D5B63FB54BAF}" srcId="{C5146535-FD3D-4589-98A3-623B8DA4B8DB}" destId="{E80CA270-6C90-4E17-ACEA-46B56AD54DD1}" srcOrd="0" destOrd="0" parTransId="{7EEC8067-96EF-4BE0-8BE3-BA59ED78A31F}" sibTransId="{1AFE46E5-6B07-4894-8ECB-21BD7E7B8AF1}"/>
    <dgm:cxn modelId="{22ECA226-C4EA-44F1-BCB5-77F78841DA6F}" type="presOf" srcId="{09C152DA-7620-4852-8162-A77EC3609F3F}" destId="{566B79CB-1A41-4F5C-BF91-58D94BF93913}" srcOrd="0" destOrd="0" presId="urn:microsoft.com/office/officeart/2016/7/layout/RoundedRectangleTimeline"/>
    <dgm:cxn modelId="{76459B4A-BC95-4631-A3CC-1410E80D5DFD}" type="presParOf" srcId="{AB52B3CC-6563-466D-BFC3-9B6B5AFA0881}" destId="{815EDF7B-AC93-4A61-87AA-CAA5D85C31A8}" srcOrd="0" destOrd="0" presId="urn:microsoft.com/office/officeart/2016/7/layout/RoundedRectangleTimeline"/>
    <dgm:cxn modelId="{4238FA88-CE43-4680-BFB0-73DED5612698}" type="presParOf" srcId="{815EDF7B-AC93-4A61-87AA-CAA5D85C31A8}" destId="{954381E7-0584-46DD-8108-E9BF4F2B5005}" srcOrd="0" destOrd="0" presId="urn:microsoft.com/office/officeart/2016/7/layout/RoundedRectangleTimeline"/>
    <dgm:cxn modelId="{6497CE05-0893-4952-B18A-28D71D90B841}" type="presParOf" srcId="{815EDF7B-AC93-4A61-87AA-CAA5D85C31A8}" destId="{5A1B764B-0DC5-47CD-BDEA-9E67799496EC}" srcOrd="1" destOrd="0" presId="urn:microsoft.com/office/officeart/2016/7/layout/RoundedRectangleTimeline"/>
    <dgm:cxn modelId="{CB8BA570-C0D4-4400-BED8-C9BC961A6553}" type="presParOf" srcId="{815EDF7B-AC93-4A61-87AA-CAA5D85C31A8}" destId="{122B38A3-0442-4747-820C-1F37877E2B0E}" srcOrd="2" destOrd="0" presId="urn:microsoft.com/office/officeart/2016/7/layout/RoundedRectangleTimeline"/>
    <dgm:cxn modelId="{82FC1E36-99F3-4E1F-8BD1-229D77A82EB1}" type="presParOf" srcId="{815EDF7B-AC93-4A61-87AA-CAA5D85C31A8}" destId="{A73181F6-69BB-4A47-8277-4671A45AC8C8}" srcOrd="3" destOrd="0" presId="urn:microsoft.com/office/officeart/2016/7/layout/RoundedRectangleTimeline"/>
    <dgm:cxn modelId="{7EAD7967-836C-4AB6-AAA2-ED2EF3F29E78}" type="presParOf" srcId="{815EDF7B-AC93-4A61-87AA-CAA5D85C31A8}" destId="{6E76EADA-5F61-4A59-B2F8-FA10112079FC}" srcOrd="4" destOrd="0" presId="urn:microsoft.com/office/officeart/2016/7/layout/RoundedRectangleTimeline"/>
    <dgm:cxn modelId="{3783DE09-7B3D-423E-960C-ED9DB81E314E}" type="presParOf" srcId="{AB52B3CC-6563-466D-BFC3-9B6B5AFA0881}" destId="{A8189248-0785-43F1-844C-4DE92841F254}" srcOrd="1" destOrd="0" presId="urn:microsoft.com/office/officeart/2016/7/layout/RoundedRectangleTimeline"/>
    <dgm:cxn modelId="{38B07C9C-D21D-4E2B-A78B-C30877B2689A}" type="presParOf" srcId="{AB52B3CC-6563-466D-BFC3-9B6B5AFA0881}" destId="{218D9CD7-D48D-464C-9A1C-0F322EC540B3}" srcOrd="2" destOrd="0" presId="urn:microsoft.com/office/officeart/2016/7/layout/RoundedRectangleTimeline"/>
    <dgm:cxn modelId="{E6790483-7B9E-44FB-9EAE-A282A4B9AB73}" type="presParOf" srcId="{218D9CD7-D48D-464C-9A1C-0F322EC540B3}" destId="{30804A27-188E-4A17-8FFE-97BCCA0597B8}" srcOrd="0" destOrd="0" presId="urn:microsoft.com/office/officeart/2016/7/layout/RoundedRectangleTimeline"/>
    <dgm:cxn modelId="{B31BDB48-FB8E-47F4-8F76-B90009D28A96}" type="presParOf" srcId="{218D9CD7-D48D-464C-9A1C-0F322EC540B3}" destId="{DF65791B-462E-4589-B98D-F60587330CA8}" srcOrd="1" destOrd="0" presId="urn:microsoft.com/office/officeart/2016/7/layout/RoundedRectangleTimeline"/>
    <dgm:cxn modelId="{517AE913-68B2-41AC-BE20-5D4195845D6F}" type="presParOf" srcId="{218D9CD7-D48D-464C-9A1C-0F322EC540B3}" destId="{DBA410EB-5F61-4F46-92D9-C5B0AA59EE15}" srcOrd="2" destOrd="0" presId="urn:microsoft.com/office/officeart/2016/7/layout/RoundedRectangleTimeline"/>
    <dgm:cxn modelId="{0F089045-7542-47F1-8B17-68354869406A}" type="presParOf" srcId="{218D9CD7-D48D-464C-9A1C-0F322EC540B3}" destId="{E1220EDB-B75C-43A5-B862-97E4C09130A7}" srcOrd="3" destOrd="0" presId="urn:microsoft.com/office/officeart/2016/7/layout/RoundedRectangleTimeline"/>
    <dgm:cxn modelId="{79B44ECC-99D2-49DD-9DEE-58B1D2AE6C6C}" type="presParOf" srcId="{218D9CD7-D48D-464C-9A1C-0F322EC540B3}" destId="{D8849157-215F-4E70-9735-315E97B5AC5C}" srcOrd="4" destOrd="0" presId="urn:microsoft.com/office/officeart/2016/7/layout/RoundedRectangleTimeline"/>
    <dgm:cxn modelId="{6930EC12-FB60-44F8-973F-19AC06AA90BB}" type="presParOf" srcId="{AB52B3CC-6563-466D-BFC3-9B6B5AFA0881}" destId="{7C467054-22FE-4C18-9934-29D7168DFF63}" srcOrd="3" destOrd="0" presId="urn:microsoft.com/office/officeart/2016/7/layout/RoundedRectangleTimeline"/>
    <dgm:cxn modelId="{1F4A4777-E935-453F-A5B9-015C6946FC6A}" type="presParOf" srcId="{AB52B3CC-6563-466D-BFC3-9B6B5AFA0881}" destId="{3E3E944D-A6EC-4962-9AC1-C585A4F97BDA}" srcOrd="4" destOrd="0" presId="urn:microsoft.com/office/officeart/2016/7/layout/RoundedRectangleTimeline"/>
    <dgm:cxn modelId="{94AC8B5D-A9B9-4EF3-AD1C-6024606B5BF8}" type="presParOf" srcId="{3E3E944D-A6EC-4962-9AC1-C585A4F97BDA}" destId="{566B79CB-1A41-4F5C-BF91-58D94BF93913}" srcOrd="0" destOrd="0" presId="urn:microsoft.com/office/officeart/2016/7/layout/RoundedRectangleTimeline"/>
    <dgm:cxn modelId="{A151554E-10B3-429A-9E0D-D40262ED6857}" type="presParOf" srcId="{3E3E944D-A6EC-4962-9AC1-C585A4F97BDA}" destId="{B4723E2A-4FF1-452A-BD25-8EC364F15A6F}" srcOrd="1" destOrd="0" presId="urn:microsoft.com/office/officeart/2016/7/layout/RoundedRectangleTimeline"/>
    <dgm:cxn modelId="{329635D9-081F-4DC9-88AA-E074B7400415}" type="presParOf" srcId="{3E3E944D-A6EC-4962-9AC1-C585A4F97BDA}" destId="{440E9361-37D2-4157-AF38-7B49AD23708B}" srcOrd="2" destOrd="0" presId="urn:microsoft.com/office/officeart/2016/7/layout/RoundedRectangleTimeline"/>
    <dgm:cxn modelId="{0F0D3AEA-9F0C-400E-A955-6CD1F474B6A4}" type="presParOf" srcId="{3E3E944D-A6EC-4962-9AC1-C585A4F97BDA}" destId="{C45E7B63-1C71-483E-A3A8-705CE86D4D8E}" srcOrd="3" destOrd="0" presId="urn:microsoft.com/office/officeart/2016/7/layout/RoundedRectangleTimeline"/>
    <dgm:cxn modelId="{91F0BE33-39D4-4457-A5CC-3F1682DB166D}" type="presParOf" srcId="{3E3E944D-A6EC-4962-9AC1-C585A4F97BDA}" destId="{4174F691-D9D3-451C-9893-D177DC3AED58}" srcOrd="4" destOrd="0" presId="urn:microsoft.com/office/officeart/2016/7/layout/RoundedRectangle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A70FD8F-0050-42E3-8B3A-6ED7CFB9852E}" type="doc">
      <dgm:prSet loTypeId="urn:microsoft.com/office/officeart/2016/7/layout/RoundedRectangleTimeline" loCatId="process" qsTypeId="urn:microsoft.com/office/officeart/2005/8/quickstyle/simple1" qsCatId="simple" csTypeId="urn:microsoft.com/office/officeart/2005/8/colors/accent1_3" csCatId="accent1" phldr="1"/>
      <dgm:spPr/>
      <dgm:t>
        <a:bodyPr/>
        <a:lstStyle/>
        <a:p>
          <a:endParaRPr lang="en-US"/>
        </a:p>
      </dgm:t>
    </dgm:pt>
    <dgm:pt modelId="{8DB5D7D5-6A1C-4ABC-8850-759A9D876047}">
      <dgm:prSet/>
      <dgm:spPr/>
      <dgm:t>
        <a:bodyPr/>
        <a:lstStyle/>
        <a:p>
          <a:r>
            <a:rPr lang="en-US" dirty="0"/>
            <a:t>2010</a:t>
          </a:r>
        </a:p>
      </dgm:t>
    </dgm:pt>
    <dgm:pt modelId="{D8874F40-D7B0-41DE-BB6F-A6014FEAB2D7}" type="parTrans" cxnId="{C5202EE1-10E9-4076-9D55-9E0CF8B152AF}">
      <dgm:prSet/>
      <dgm:spPr/>
      <dgm:t>
        <a:bodyPr/>
        <a:lstStyle/>
        <a:p>
          <a:endParaRPr lang="en-US"/>
        </a:p>
      </dgm:t>
    </dgm:pt>
    <dgm:pt modelId="{BD6E0A2E-99C8-4F5A-971A-CD211D1099FF}" type="sibTrans" cxnId="{C5202EE1-10E9-4076-9D55-9E0CF8B152AF}">
      <dgm:prSet/>
      <dgm:spPr/>
      <dgm:t>
        <a:bodyPr/>
        <a:lstStyle/>
        <a:p>
          <a:endParaRPr lang="en-US"/>
        </a:p>
      </dgm:t>
    </dgm:pt>
    <dgm:pt modelId="{96262926-A67D-4E4E-9515-5EBC67F0B634}">
      <dgm:prSet custT="1"/>
      <dgm:spPr/>
      <dgm:t>
        <a:bodyPr/>
        <a:lstStyle/>
        <a:p>
          <a:pPr algn="ctr"/>
          <a:r>
            <a:rPr lang="en-US" sz="1400" b="1" dirty="0">
              <a:solidFill>
                <a:srgbClr val="BE028D"/>
              </a:solidFill>
            </a:rPr>
            <a:t>21</a:t>
          </a:r>
          <a:r>
            <a:rPr lang="en-US" sz="1400" b="1" baseline="30000" dirty="0">
              <a:solidFill>
                <a:srgbClr val="BE028D"/>
              </a:solidFill>
            </a:rPr>
            <a:t>st</a:t>
          </a:r>
          <a:r>
            <a:rPr lang="en-US" sz="1400" b="1" dirty="0">
              <a:solidFill>
                <a:srgbClr val="BE028D"/>
              </a:solidFill>
            </a:rPr>
            <a:t> Century Communications &amp; Video Accessibility Act</a:t>
          </a:r>
        </a:p>
        <a:p>
          <a:pPr algn="l"/>
          <a:r>
            <a:rPr lang="en-US" sz="1200" dirty="0"/>
            <a:t>To ensure that people with disabilities would have equal access to “advanced” communications – namely, digital, broadband and mobile products and services, the Act specified how and where these technologies must be made accessible to people with disabilities such as deafness and blindness.</a:t>
          </a:r>
          <a:endParaRPr lang="en-US" sz="1400" dirty="0">
            <a:solidFill>
              <a:srgbClr val="BE028D"/>
            </a:solidFill>
          </a:endParaRPr>
        </a:p>
      </dgm:t>
    </dgm:pt>
    <dgm:pt modelId="{EC74E552-C501-4B0E-9400-E8B410F53D50}" type="parTrans" cxnId="{8C5B110A-FBC3-4CBF-BED2-413E87D4DAD5}">
      <dgm:prSet/>
      <dgm:spPr/>
      <dgm:t>
        <a:bodyPr/>
        <a:lstStyle/>
        <a:p>
          <a:endParaRPr lang="en-US"/>
        </a:p>
      </dgm:t>
    </dgm:pt>
    <dgm:pt modelId="{1DA7ACEB-F642-43C1-BCB5-F580B9B985B9}" type="sibTrans" cxnId="{8C5B110A-FBC3-4CBF-BED2-413E87D4DAD5}">
      <dgm:prSet/>
      <dgm:spPr/>
      <dgm:t>
        <a:bodyPr/>
        <a:lstStyle/>
        <a:p>
          <a:endParaRPr lang="en-US"/>
        </a:p>
      </dgm:t>
    </dgm:pt>
    <dgm:pt modelId="{C5146535-FD3D-4589-98A3-623B8DA4B8DB}">
      <dgm:prSet/>
      <dgm:spPr/>
      <dgm:t>
        <a:bodyPr/>
        <a:lstStyle/>
        <a:p>
          <a:r>
            <a:rPr lang="en-US" dirty="0"/>
            <a:t>2012</a:t>
          </a:r>
        </a:p>
      </dgm:t>
    </dgm:pt>
    <dgm:pt modelId="{20848F78-EC70-4162-96CE-CC68006930F0}" type="parTrans" cxnId="{8EBF857E-7408-4941-91E4-293B0F59EEF7}">
      <dgm:prSet/>
      <dgm:spPr/>
      <dgm:t>
        <a:bodyPr/>
        <a:lstStyle/>
        <a:p>
          <a:endParaRPr lang="en-US"/>
        </a:p>
      </dgm:t>
    </dgm:pt>
    <dgm:pt modelId="{7A3CCAF8-AC3A-401E-AEDD-44BBC1AA9C31}" type="sibTrans" cxnId="{8EBF857E-7408-4941-91E4-293B0F59EEF7}">
      <dgm:prSet/>
      <dgm:spPr/>
      <dgm:t>
        <a:bodyPr/>
        <a:lstStyle/>
        <a:p>
          <a:endParaRPr lang="en-US"/>
        </a:p>
      </dgm:t>
    </dgm:pt>
    <dgm:pt modelId="{E80CA270-6C90-4E17-ACEA-46B56AD54DD1}">
      <dgm:prSet custT="1"/>
      <dgm:spPr/>
      <dgm:t>
        <a:bodyPr/>
        <a:lstStyle/>
        <a:p>
          <a:pPr algn="ctr"/>
          <a:r>
            <a:rPr lang="en-US" sz="1400" b="1" dirty="0">
              <a:solidFill>
                <a:srgbClr val="BE028D"/>
              </a:solidFill>
            </a:rPr>
            <a:t>No Wrong Door (NWD) Model Adopted</a:t>
          </a:r>
        </a:p>
        <a:p>
          <a:pPr algn="l"/>
          <a:r>
            <a:rPr lang="en-US" sz="1200" dirty="0"/>
            <a:t>In 2012, the Administration on Community Living (ACL), the Centers for Medicaid &amp; Medicare Services &amp; the Veterans Health Administration adopted the NWD model to allow seniors and individuals with disabilities to be seamlessly connected to the full range of community-based options available. </a:t>
          </a:r>
          <a:endParaRPr lang="en-US" sz="1200" b="0" dirty="0"/>
        </a:p>
      </dgm:t>
    </dgm:pt>
    <dgm:pt modelId="{7EEC8067-96EF-4BE0-8BE3-BA59ED78A31F}" type="parTrans" cxnId="{2DC28DF8-5C1B-4F53-A4C1-D5B63FB54BAF}">
      <dgm:prSet/>
      <dgm:spPr/>
      <dgm:t>
        <a:bodyPr/>
        <a:lstStyle/>
        <a:p>
          <a:endParaRPr lang="en-US"/>
        </a:p>
      </dgm:t>
    </dgm:pt>
    <dgm:pt modelId="{1AFE46E5-6B07-4894-8ECB-21BD7E7B8AF1}" type="sibTrans" cxnId="{2DC28DF8-5C1B-4F53-A4C1-D5B63FB54BAF}">
      <dgm:prSet/>
      <dgm:spPr/>
      <dgm:t>
        <a:bodyPr/>
        <a:lstStyle/>
        <a:p>
          <a:endParaRPr lang="en-US"/>
        </a:p>
      </dgm:t>
    </dgm:pt>
    <dgm:pt modelId="{09C152DA-7620-4852-8162-A77EC3609F3F}">
      <dgm:prSet/>
      <dgm:spPr/>
      <dgm:t>
        <a:bodyPr/>
        <a:lstStyle/>
        <a:p>
          <a:r>
            <a:rPr lang="en-US" dirty="0"/>
            <a:t>2014</a:t>
          </a:r>
        </a:p>
      </dgm:t>
    </dgm:pt>
    <dgm:pt modelId="{9F6D14C0-6C82-4CBD-8D6D-B0E117B6F2ED}" type="parTrans" cxnId="{23ECAC8B-17A4-4883-AA0E-06D66B7E788A}">
      <dgm:prSet/>
      <dgm:spPr/>
      <dgm:t>
        <a:bodyPr/>
        <a:lstStyle/>
        <a:p>
          <a:endParaRPr lang="en-US"/>
        </a:p>
      </dgm:t>
    </dgm:pt>
    <dgm:pt modelId="{0AE8D36D-0F0F-4206-AE39-0A2D73987B68}" type="sibTrans" cxnId="{23ECAC8B-17A4-4883-AA0E-06D66B7E788A}">
      <dgm:prSet/>
      <dgm:spPr/>
      <dgm:t>
        <a:bodyPr/>
        <a:lstStyle/>
        <a:p>
          <a:endParaRPr lang="en-US"/>
        </a:p>
      </dgm:t>
    </dgm:pt>
    <dgm:pt modelId="{6C8937BE-93F8-4DED-8538-1C601DAEBA66}">
      <dgm:prSet custT="1"/>
      <dgm:spPr/>
      <dgm:t>
        <a:bodyPr/>
        <a:lstStyle/>
        <a:p>
          <a:pPr algn="ctr"/>
          <a:r>
            <a:rPr lang="en-US" sz="1400" b="1" dirty="0">
              <a:solidFill>
                <a:srgbClr val="BE028D"/>
              </a:solidFill>
            </a:rPr>
            <a:t>Workforce Innovation &amp; Opportunity Act  (WIOA)</a:t>
          </a:r>
        </a:p>
      </dgm:t>
    </dgm:pt>
    <dgm:pt modelId="{77D169C6-D77F-456D-B18B-D7BE016AD87A}" type="parTrans" cxnId="{FAA8D3DD-12E8-457D-9144-B037C5678347}">
      <dgm:prSet/>
      <dgm:spPr/>
      <dgm:t>
        <a:bodyPr/>
        <a:lstStyle/>
        <a:p>
          <a:endParaRPr lang="en-US"/>
        </a:p>
      </dgm:t>
    </dgm:pt>
    <dgm:pt modelId="{A97BE953-FA9D-4BA6-A92C-494DB1F3BA59}" type="sibTrans" cxnId="{FAA8D3DD-12E8-457D-9144-B037C5678347}">
      <dgm:prSet/>
      <dgm:spPr/>
      <dgm:t>
        <a:bodyPr/>
        <a:lstStyle/>
        <a:p>
          <a:endParaRPr lang="en-US"/>
        </a:p>
      </dgm:t>
    </dgm:pt>
    <dgm:pt modelId="{6F58C5FF-9C12-4503-908D-AE04A14FD1AB}">
      <dgm:prSet custT="1"/>
      <dgm:spPr/>
      <dgm:t>
        <a:bodyPr/>
        <a:lstStyle/>
        <a:p>
          <a:pPr algn="l"/>
          <a:r>
            <a:rPr lang="en-US" sz="1200" b="0" dirty="0"/>
            <a:t>WIOA transferred administration of the Centers for Independent Living and the state  Assistive Technology programs from the Dept. of Education to the Administration on Community Living (ACL) to align with ACL’s mission to maximize the independence, well-being and health of older adults and people with disabilities through a seamless, no wrong door system. </a:t>
          </a:r>
        </a:p>
      </dgm:t>
    </dgm:pt>
    <dgm:pt modelId="{B29F6DC6-14EF-4D6D-849B-5A29D5E99B09}" type="sibTrans" cxnId="{D62A4F12-8EED-4BA2-8B57-33634E429A68}">
      <dgm:prSet/>
      <dgm:spPr/>
      <dgm:t>
        <a:bodyPr/>
        <a:lstStyle/>
        <a:p>
          <a:endParaRPr lang="en-US"/>
        </a:p>
      </dgm:t>
    </dgm:pt>
    <dgm:pt modelId="{B6E60225-7542-43B2-9C7E-72421A27E364}" type="parTrans" cxnId="{D62A4F12-8EED-4BA2-8B57-33634E429A68}">
      <dgm:prSet/>
      <dgm:spPr/>
      <dgm:t>
        <a:bodyPr/>
        <a:lstStyle/>
        <a:p>
          <a:endParaRPr lang="en-US"/>
        </a:p>
      </dgm:t>
    </dgm:pt>
    <dgm:pt modelId="{AB52B3CC-6563-466D-BFC3-9B6B5AFA0881}" type="pres">
      <dgm:prSet presAssocID="{6A70FD8F-0050-42E3-8B3A-6ED7CFB9852E}" presName="Name0" presStyleCnt="0">
        <dgm:presLayoutVars>
          <dgm:chMax/>
          <dgm:chPref/>
          <dgm:animLvl val="lvl"/>
        </dgm:presLayoutVars>
      </dgm:prSet>
      <dgm:spPr/>
      <dgm:t>
        <a:bodyPr/>
        <a:lstStyle/>
        <a:p>
          <a:endParaRPr lang="en-US"/>
        </a:p>
      </dgm:t>
    </dgm:pt>
    <dgm:pt modelId="{815EDF7B-AC93-4A61-87AA-CAA5D85C31A8}" type="pres">
      <dgm:prSet presAssocID="{8DB5D7D5-6A1C-4ABC-8850-759A9D876047}" presName="composite1" presStyleCnt="0"/>
      <dgm:spPr/>
    </dgm:pt>
    <dgm:pt modelId="{954381E7-0584-46DD-8108-E9BF4F2B5005}" type="pres">
      <dgm:prSet presAssocID="{8DB5D7D5-6A1C-4ABC-8850-759A9D876047}" presName="parent1" presStyleLbl="alignNode1" presStyleIdx="0" presStyleCnt="3">
        <dgm:presLayoutVars>
          <dgm:chMax val="1"/>
          <dgm:chPref val="1"/>
          <dgm:bulletEnabled val="1"/>
        </dgm:presLayoutVars>
      </dgm:prSet>
      <dgm:spPr/>
      <dgm:t>
        <a:bodyPr/>
        <a:lstStyle/>
        <a:p>
          <a:endParaRPr lang="en-US"/>
        </a:p>
      </dgm:t>
    </dgm:pt>
    <dgm:pt modelId="{5A1B764B-0DC5-47CD-BDEA-9E67799496EC}" type="pres">
      <dgm:prSet presAssocID="{8DB5D7D5-6A1C-4ABC-8850-759A9D876047}" presName="Childtext1" presStyleLbl="revTx" presStyleIdx="0" presStyleCnt="3">
        <dgm:presLayoutVars>
          <dgm:bulletEnabled val="1"/>
        </dgm:presLayoutVars>
      </dgm:prSet>
      <dgm:spPr/>
      <dgm:t>
        <a:bodyPr/>
        <a:lstStyle/>
        <a:p>
          <a:endParaRPr lang="en-US"/>
        </a:p>
      </dgm:t>
    </dgm:pt>
    <dgm:pt modelId="{122B38A3-0442-4747-820C-1F37877E2B0E}" type="pres">
      <dgm:prSet presAssocID="{8DB5D7D5-6A1C-4ABC-8850-759A9D876047}" presName="ConnectLine1" presStyleLbl="sibTrans1D1" presStyleIdx="0" presStyleCnt="3"/>
      <dgm:spPr>
        <a:noFill/>
        <a:ln w="12700" cap="rnd" cmpd="sng" algn="ctr">
          <a:solidFill>
            <a:schemeClr val="accent1">
              <a:shade val="90000"/>
              <a:hueOff val="93466"/>
              <a:satOff val="1924"/>
              <a:lumOff val="8231"/>
              <a:alphaOff val="0"/>
            </a:schemeClr>
          </a:solidFill>
          <a:prstDash val="dash"/>
        </a:ln>
        <a:effectLst/>
      </dgm:spPr>
    </dgm:pt>
    <dgm:pt modelId="{A73181F6-69BB-4A47-8277-4671A45AC8C8}" type="pres">
      <dgm:prSet presAssocID="{8DB5D7D5-6A1C-4ABC-8850-759A9D876047}" presName="ConnectLineEnd1" presStyleLbl="lnNode1" presStyleIdx="0" presStyleCnt="3"/>
      <dgm:spPr/>
    </dgm:pt>
    <dgm:pt modelId="{6E76EADA-5F61-4A59-B2F8-FA10112079FC}" type="pres">
      <dgm:prSet presAssocID="{8DB5D7D5-6A1C-4ABC-8850-759A9D876047}" presName="EmptyPane1" presStyleCnt="0"/>
      <dgm:spPr/>
    </dgm:pt>
    <dgm:pt modelId="{A8189248-0785-43F1-844C-4DE92841F254}" type="pres">
      <dgm:prSet presAssocID="{BD6E0A2E-99C8-4F5A-971A-CD211D1099FF}" presName="spaceBetweenRectangles1" presStyleCnt="0"/>
      <dgm:spPr/>
    </dgm:pt>
    <dgm:pt modelId="{218D9CD7-D48D-464C-9A1C-0F322EC540B3}" type="pres">
      <dgm:prSet presAssocID="{C5146535-FD3D-4589-98A3-623B8DA4B8DB}" presName="composite1" presStyleCnt="0"/>
      <dgm:spPr/>
    </dgm:pt>
    <dgm:pt modelId="{30804A27-188E-4A17-8FFE-97BCCA0597B8}" type="pres">
      <dgm:prSet presAssocID="{C5146535-FD3D-4589-98A3-623B8DA4B8DB}" presName="parent1" presStyleLbl="alignNode1" presStyleIdx="1" presStyleCnt="3">
        <dgm:presLayoutVars>
          <dgm:chMax val="1"/>
          <dgm:chPref val="1"/>
          <dgm:bulletEnabled val="1"/>
        </dgm:presLayoutVars>
      </dgm:prSet>
      <dgm:spPr/>
      <dgm:t>
        <a:bodyPr/>
        <a:lstStyle/>
        <a:p>
          <a:endParaRPr lang="en-US"/>
        </a:p>
      </dgm:t>
    </dgm:pt>
    <dgm:pt modelId="{DF65791B-462E-4589-B98D-F60587330CA8}" type="pres">
      <dgm:prSet presAssocID="{C5146535-FD3D-4589-98A3-623B8DA4B8DB}" presName="Childtext1" presStyleLbl="revTx" presStyleIdx="1" presStyleCnt="3">
        <dgm:presLayoutVars>
          <dgm:bulletEnabled val="1"/>
        </dgm:presLayoutVars>
      </dgm:prSet>
      <dgm:spPr/>
      <dgm:t>
        <a:bodyPr/>
        <a:lstStyle/>
        <a:p>
          <a:endParaRPr lang="en-US"/>
        </a:p>
      </dgm:t>
    </dgm:pt>
    <dgm:pt modelId="{DBA410EB-5F61-4F46-92D9-C5B0AA59EE15}" type="pres">
      <dgm:prSet presAssocID="{C5146535-FD3D-4589-98A3-623B8DA4B8DB}" presName="ConnectLine1" presStyleLbl="sibTrans1D1" presStyleIdx="1" presStyleCnt="3"/>
      <dgm:spPr>
        <a:noFill/>
        <a:ln w="12700" cap="rnd" cmpd="sng" algn="ctr">
          <a:solidFill>
            <a:schemeClr val="accent1">
              <a:shade val="90000"/>
              <a:hueOff val="140199"/>
              <a:satOff val="2886"/>
              <a:lumOff val="12346"/>
              <a:alphaOff val="0"/>
            </a:schemeClr>
          </a:solidFill>
          <a:prstDash val="dash"/>
        </a:ln>
        <a:effectLst/>
      </dgm:spPr>
    </dgm:pt>
    <dgm:pt modelId="{E1220EDB-B75C-43A5-B862-97E4C09130A7}" type="pres">
      <dgm:prSet presAssocID="{C5146535-FD3D-4589-98A3-623B8DA4B8DB}" presName="ConnectLineEnd1" presStyleLbl="lnNode1" presStyleIdx="1" presStyleCnt="3"/>
      <dgm:spPr/>
    </dgm:pt>
    <dgm:pt modelId="{D8849157-215F-4E70-9735-315E97B5AC5C}" type="pres">
      <dgm:prSet presAssocID="{C5146535-FD3D-4589-98A3-623B8DA4B8DB}" presName="EmptyPane1" presStyleCnt="0"/>
      <dgm:spPr/>
    </dgm:pt>
    <dgm:pt modelId="{7C467054-22FE-4C18-9934-29D7168DFF63}" type="pres">
      <dgm:prSet presAssocID="{7A3CCAF8-AC3A-401E-AEDD-44BBC1AA9C31}" presName="spaceBetweenRectangles1" presStyleCnt="0"/>
      <dgm:spPr/>
    </dgm:pt>
    <dgm:pt modelId="{3E3E944D-A6EC-4962-9AC1-C585A4F97BDA}" type="pres">
      <dgm:prSet presAssocID="{09C152DA-7620-4852-8162-A77EC3609F3F}" presName="composite1" presStyleCnt="0"/>
      <dgm:spPr/>
    </dgm:pt>
    <dgm:pt modelId="{566B79CB-1A41-4F5C-BF91-58D94BF93913}" type="pres">
      <dgm:prSet presAssocID="{09C152DA-7620-4852-8162-A77EC3609F3F}" presName="parent1" presStyleLbl="alignNode1" presStyleIdx="2" presStyleCnt="3">
        <dgm:presLayoutVars>
          <dgm:chMax val="1"/>
          <dgm:chPref val="1"/>
          <dgm:bulletEnabled val="1"/>
        </dgm:presLayoutVars>
      </dgm:prSet>
      <dgm:spPr/>
      <dgm:t>
        <a:bodyPr/>
        <a:lstStyle/>
        <a:p>
          <a:endParaRPr lang="en-US"/>
        </a:p>
      </dgm:t>
    </dgm:pt>
    <dgm:pt modelId="{B4723E2A-4FF1-452A-BD25-8EC364F15A6F}" type="pres">
      <dgm:prSet presAssocID="{09C152DA-7620-4852-8162-A77EC3609F3F}" presName="Childtext1" presStyleLbl="revTx" presStyleIdx="2" presStyleCnt="3">
        <dgm:presLayoutVars>
          <dgm:bulletEnabled val="1"/>
        </dgm:presLayoutVars>
      </dgm:prSet>
      <dgm:spPr/>
      <dgm:t>
        <a:bodyPr/>
        <a:lstStyle/>
        <a:p>
          <a:endParaRPr lang="en-US"/>
        </a:p>
      </dgm:t>
    </dgm:pt>
    <dgm:pt modelId="{440E9361-37D2-4157-AF38-7B49AD23708B}" type="pres">
      <dgm:prSet presAssocID="{09C152DA-7620-4852-8162-A77EC3609F3F}" presName="ConnectLine1" presStyleLbl="sibTrans1D1" presStyleIdx="2" presStyleCnt="3"/>
      <dgm:spPr>
        <a:noFill/>
        <a:ln w="12700" cap="rnd" cmpd="sng" algn="ctr">
          <a:solidFill>
            <a:schemeClr val="accent1">
              <a:shade val="90000"/>
              <a:hueOff val="186931"/>
              <a:satOff val="3848"/>
              <a:lumOff val="16461"/>
              <a:alphaOff val="0"/>
            </a:schemeClr>
          </a:solidFill>
          <a:prstDash val="dash"/>
        </a:ln>
        <a:effectLst/>
      </dgm:spPr>
    </dgm:pt>
    <dgm:pt modelId="{C45E7B63-1C71-483E-A3A8-705CE86D4D8E}" type="pres">
      <dgm:prSet presAssocID="{09C152DA-7620-4852-8162-A77EC3609F3F}" presName="ConnectLineEnd1" presStyleLbl="lnNode1" presStyleIdx="2" presStyleCnt="3"/>
      <dgm:spPr/>
    </dgm:pt>
    <dgm:pt modelId="{4174F691-D9D3-451C-9893-D177DC3AED58}" type="pres">
      <dgm:prSet presAssocID="{09C152DA-7620-4852-8162-A77EC3609F3F}" presName="EmptyPane1" presStyleCnt="0"/>
      <dgm:spPr/>
    </dgm:pt>
  </dgm:ptLst>
  <dgm:cxnLst>
    <dgm:cxn modelId="{8EBF857E-7408-4941-91E4-293B0F59EEF7}" srcId="{6A70FD8F-0050-42E3-8B3A-6ED7CFB9852E}" destId="{C5146535-FD3D-4589-98A3-623B8DA4B8DB}" srcOrd="1" destOrd="0" parTransId="{20848F78-EC70-4162-96CE-CC68006930F0}" sibTransId="{7A3CCAF8-AC3A-401E-AEDD-44BBC1AA9C31}"/>
    <dgm:cxn modelId="{F9B2D375-40BE-4E5D-AA88-61805FBFF819}" type="presOf" srcId="{8DB5D7D5-6A1C-4ABC-8850-759A9D876047}" destId="{954381E7-0584-46DD-8108-E9BF4F2B5005}" srcOrd="0" destOrd="0" presId="urn:microsoft.com/office/officeart/2016/7/layout/RoundedRectangleTimeline"/>
    <dgm:cxn modelId="{C5202EE1-10E9-4076-9D55-9E0CF8B152AF}" srcId="{6A70FD8F-0050-42E3-8B3A-6ED7CFB9852E}" destId="{8DB5D7D5-6A1C-4ABC-8850-759A9D876047}" srcOrd="0" destOrd="0" parTransId="{D8874F40-D7B0-41DE-BB6F-A6014FEAB2D7}" sibTransId="{BD6E0A2E-99C8-4F5A-971A-CD211D1099FF}"/>
    <dgm:cxn modelId="{E2BBA750-A5E4-4F50-BE16-016934379F81}" type="presOf" srcId="{6C8937BE-93F8-4DED-8538-1C601DAEBA66}" destId="{B4723E2A-4FF1-452A-BD25-8EC364F15A6F}" srcOrd="0" destOrd="0" presId="urn:microsoft.com/office/officeart/2016/7/layout/RoundedRectangleTimeline"/>
    <dgm:cxn modelId="{FAA8D3DD-12E8-457D-9144-B037C5678347}" srcId="{09C152DA-7620-4852-8162-A77EC3609F3F}" destId="{6C8937BE-93F8-4DED-8538-1C601DAEBA66}" srcOrd="0" destOrd="0" parTransId="{77D169C6-D77F-456D-B18B-D7BE016AD87A}" sibTransId="{A97BE953-FA9D-4BA6-A92C-494DB1F3BA59}"/>
    <dgm:cxn modelId="{E13585A2-54F2-486A-B317-F4D6AF7E83B9}" type="presOf" srcId="{E80CA270-6C90-4E17-ACEA-46B56AD54DD1}" destId="{DF65791B-462E-4589-B98D-F60587330CA8}" srcOrd="0" destOrd="0" presId="urn:microsoft.com/office/officeart/2016/7/layout/RoundedRectangleTimeline"/>
    <dgm:cxn modelId="{5C25BB02-FA66-40A4-9DA6-9E1CAE3A8D4E}" type="presOf" srcId="{C5146535-FD3D-4589-98A3-623B8DA4B8DB}" destId="{30804A27-188E-4A17-8FFE-97BCCA0597B8}" srcOrd="0" destOrd="0" presId="urn:microsoft.com/office/officeart/2016/7/layout/RoundedRectangleTimeline"/>
    <dgm:cxn modelId="{23ECAC8B-17A4-4883-AA0E-06D66B7E788A}" srcId="{6A70FD8F-0050-42E3-8B3A-6ED7CFB9852E}" destId="{09C152DA-7620-4852-8162-A77EC3609F3F}" srcOrd="2" destOrd="0" parTransId="{9F6D14C0-6C82-4CBD-8D6D-B0E117B6F2ED}" sibTransId="{0AE8D36D-0F0F-4206-AE39-0A2D73987B68}"/>
    <dgm:cxn modelId="{84C67813-55CE-4EBC-9032-03BD847DC17E}" type="presOf" srcId="{6A70FD8F-0050-42E3-8B3A-6ED7CFB9852E}" destId="{AB52B3CC-6563-466D-BFC3-9B6B5AFA0881}" srcOrd="0" destOrd="0" presId="urn:microsoft.com/office/officeart/2016/7/layout/RoundedRectangleTimeline"/>
    <dgm:cxn modelId="{D61B9A8D-CF9B-4CB4-B7E3-C15548DA0E91}" type="presOf" srcId="{6F58C5FF-9C12-4503-908D-AE04A14FD1AB}" destId="{B4723E2A-4FF1-452A-BD25-8EC364F15A6F}" srcOrd="0" destOrd="1" presId="urn:microsoft.com/office/officeart/2016/7/layout/RoundedRectangleTimeline"/>
    <dgm:cxn modelId="{F9540599-A193-456C-A9A9-8962E3855B0B}" type="presOf" srcId="{96262926-A67D-4E4E-9515-5EBC67F0B634}" destId="{5A1B764B-0DC5-47CD-BDEA-9E67799496EC}" srcOrd="0" destOrd="0" presId="urn:microsoft.com/office/officeart/2016/7/layout/RoundedRectangleTimeline"/>
    <dgm:cxn modelId="{D62A4F12-8EED-4BA2-8B57-33634E429A68}" srcId="{09C152DA-7620-4852-8162-A77EC3609F3F}" destId="{6F58C5FF-9C12-4503-908D-AE04A14FD1AB}" srcOrd="1" destOrd="0" parTransId="{B6E60225-7542-43B2-9C7E-72421A27E364}" sibTransId="{B29F6DC6-14EF-4D6D-849B-5A29D5E99B09}"/>
    <dgm:cxn modelId="{8C5B110A-FBC3-4CBF-BED2-413E87D4DAD5}" srcId="{8DB5D7D5-6A1C-4ABC-8850-759A9D876047}" destId="{96262926-A67D-4E4E-9515-5EBC67F0B634}" srcOrd="0" destOrd="0" parTransId="{EC74E552-C501-4B0E-9400-E8B410F53D50}" sibTransId="{1DA7ACEB-F642-43C1-BCB5-F580B9B985B9}"/>
    <dgm:cxn modelId="{2DC28DF8-5C1B-4F53-A4C1-D5B63FB54BAF}" srcId="{C5146535-FD3D-4589-98A3-623B8DA4B8DB}" destId="{E80CA270-6C90-4E17-ACEA-46B56AD54DD1}" srcOrd="0" destOrd="0" parTransId="{7EEC8067-96EF-4BE0-8BE3-BA59ED78A31F}" sibTransId="{1AFE46E5-6B07-4894-8ECB-21BD7E7B8AF1}"/>
    <dgm:cxn modelId="{22ECA226-C4EA-44F1-BCB5-77F78841DA6F}" type="presOf" srcId="{09C152DA-7620-4852-8162-A77EC3609F3F}" destId="{566B79CB-1A41-4F5C-BF91-58D94BF93913}" srcOrd="0" destOrd="0" presId="urn:microsoft.com/office/officeart/2016/7/layout/RoundedRectangleTimeline"/>
    <dgm:cxn modelId="{76459B4A-BC95-4631-A3CC-1410E80D5DFD}" type="presParOf" srcId="{AB52B3CC-6563-466D-BFC3-9B6B5AFA0881}" destId="{815EDF7B-AC93-4A61-87AA-CAA5D85C31A8}" srcOrd="0" destOrd="0" presId="urn:microsoft.com/office/officeart/2016/7/layout/RoundedRectangleTimeline"/>
    <dgm:cxn modelId="{4238FA88-CE43-4680-BFB0-73DED5612698}" type="presParOf" srcId="{815EDF7B-AC93-4A61-87AA-CAA5D85C31A8}" destId="{954381E7-0584-46DD-8108-E9BF4F2B5005}" srcOrd="0" destOrd="0" presId="urn:microsoft.com/office/officeart/2016/7/layout/RoundedRectangleTimeline"/>
    <dgm:cxn modelId="{6497CE05-0893-4952-B18A-28D71D90B841}" type="presParOf" srcId="{815EDF7B-AC93-4A61-87AA-CAA5D85C31A8}" destId="{5A1B764B-0DC5-47CD-BDEA-9E67799496EC}" srcOrd="1" destOrd="0" presId="urn:microsoft.com/office/officeart/2016/7/layout/RoundedRectangleTimeline"/>
    <dgm:cxn modelId="{CB8BA570-C0D4-4400-BED8-C9BC961A6553}" type="presParOf" srcId="{815EDF7B-AC93-4A61-87AA-CAA5D85C31A8}" destId="{122B38A3-0442-4747-820C-1F37877E2B0E}" srcOrd="2" destOrd="0" presId="urn:microsoft.com/office/officeart/2016/7/layout/RoundedRectangleTimeline"/>
    <dgm:cxn modelId="{82FC1E36-99F3-4E1F-8BD1-229D77A82EB1}" type="presParOf" srcId="{815EDF7B-AC93-4A61-87AA-CAA5D85C31A8}" destId="{A73181F6-69BB-4A47-8277-4671A45AC8C8}" srcOrd="3" destOrd="0" presId="urn:microsoft.com/office/officeart/2016/7/layout/RoundedRectangleTimeline"/>
    <dgm:cxn modelId="{7EAD7967-836C-4AB6-AAA2-ED2EF3F29E78}" type="presParOf" srcId="{815EDF7B-AC93-4A61-87AA-CAA5D85C31A8}" destId="{6E76EADA-5F61-4A59-B2F8-FA10112079FC}" srcOrd="4" destOrd="0" presId="urn:microsoft.com/office/officeart/2016/7/layout/RoundedRectangleTimeline"/>
    <dgm:cxn modelId="{3783DE09-7B3D-423E-960C-ED9DB81E314E}" type="presParOf" srcId="{AB52B3CC-6563-466D-BFC3-9B6B5AFA0881}" destId="{A8189248-0785-43F1-844C-4DE92841F254}" srcOrd="1" destOrd="0" presId="urn:microsoft.com/office/officeart/2016/7/layout/RoundedRectangleTimeline"/>
    <dgm:cxn modelId="{38B07C9C-D21D-4E2B-A78B-C30877B2689A}" type="presParOf" srcId="{AB52B3CC-6563-466D-BFC3-9B6B5AFA0881}" destId="{218D9CD7-D48D-464C-9A1C-0F322EC540B3}" srcOrd="2" destOrd="0" presId="urn:microsoft.com/office/officeart/2016/7/layout/RoundedRectangleTimeline"/>
    <dgm:cxn modelId="{E6790483-7B9E-44FB-9EAE-A282A4B9AB73}" type="presParOf" srcId="{218D9CD7-D48D-464C-9A1C-0F322EC540B3}" destId="{30804A27-188E-4A17-8FFE-97BCCA0597B8}" srcOrd="0" destOrd="0" presId="urn:microsoft.com/office/officeart/2016/7/layout/RoundedRectangleTimeline"/>
    <dgm:cxn modelId="{B31BDB48-FB8E-47F4-8F76-B90009D28A96}" type="presParOf" srcId="{218D9CD7-D48D-464C-9A1C-0F322EC540B3}" destId="{DF65791B-462E-4589-B98D-F60587330CA8}" srcOrd="1" destOrd="0" presId="urn:microsoft.com/office/officeart/2016/7/layout/RoundedRectangleTimeline"/>
    <dgm:cxn modelId="{517AE913-68B2-41AC-BE20-5D4195845D6F}" type="presParOf" srcId="{218D9CD7-D48D-464C-9A1C-0F322EC540B3}" destId="{DBA410EB-5F61-4F46-92D9-C5B0AA59EE15}" srcOrd="2" destOrd="0" presId="urn:microsoft.com/office/officeart/2016/7/layout/RoundedRectangleTimeline"/>
    <dgm:cxn modelId="{0F089045-7542-47F1-8B17-68354869406A}" type="presParOf" srcId="{218D9CD7-D48D-464C-9A1C-0F322EC540B3}" destId="{E1220EDB-B75C-43A5-B862-97E4C09130A7}" srcOrd="3" destOrd="0" presId="urn:microsoft.com/office/officeart/2016/7/layout/RoundedRectangleTimeline"/>
    <dgm:cxn modelId="{79B44ECC-99D2-49DD-9DEE-58B1D2AE6C6C}" type="presParOf" srcId="{218D9CD7-D48D-464C-9A1C-0F322EC540B3}" destId="{D8849157-215F-4E70-9735-315E97B5AC5C}" srcOrd="4" destOrd="0" presId="urn:microsoft.com/office/officeart/2016/7/layout/RoundedRectangleTimeline"/>
    <dgm:cxn modelId="{6930EC12-FB60-44F8-973F-19AC06AA90BB}" type="presParOf" srcId="{AB52B3CC-6563-466D-BFC3-9B6B5AFA0881}" destId="{7C467054-22FE-4C18-9934-29D7168DFF63}" srcOrd="3" destOrd="0" presId="urn:microsoft.com/office/officeart/2016/7/layout/RoundedRectangleTimeline"/>
    <dgm:cxn modelId="{1F4A4777-E935-453F-A5B9-015C6946FC6A}" type="presParOf" srcId="{AB52B3CC-6563-466D-BFC3-9B6B5AFA0881}" destId="{3E3E944D-A6EC-4962-9AC1-C585A4F97BDA}" srcOrd="4" destOrd="0" presId="urn:microsoft.com/office/officeart/2016/7/layout/RoundedRectangleTimeline"/>
    <dgm:cxn modelId="{94AC8B5D-A9B9-4EF3-AD1C-6024606B5BF8}" type="presParOf" srcId="{3E3E944D-A6EC-4962-9AC1-C585A4F97BDA}" destId="{566B79CB-1A41-4F5C-BF91-58D94BF93913}" srcOrd="0" destOrd="0" presId="urn:microsoft.com/office/officeart/2016/7/layout/RoundedRectangleTimeline"/>
    <dgm:cxn modelId="{A151554E-10B3-429A-9E0D-D40262ED6857}" type="presParOf" srcId="{3E3E944D-A6EC-4962-9AC1-C585A4F97BDA}" destId="{B4723E2A-4FF1-452A-BD25-8EC364F15A6F}" srcOrd="1" destOrd="0" presId="urn:microsoft.com/office/officeart/2016/7/layout/RoundedRectangleTimeline"/>
    <dgm:cxn modelId="{329635D9-081F-4DC9-88AA-E074B7400415}" type="presParOf" srcId="{3E3E944D-A6EC-4962-9AC1-C585A4F97BDA}" destId="{440E9361-37D2-4157-AF38-7B49AD23708B}" srcOrd="2" destOrd="0" presId="urn:microsoft.com/office/officeart/2016/7/layout/RoundedRectangleTimeline"/>
    <dgm:cxn modelId="{0F0D3AEA-9F0C-400E-A955-6CD1F474B6A4}" type="presParOf" srcId="{3E3E944D-A6EC-4962-9AC1-C585A4F97BDA}" destId="{C45E7B63-1C71-483E-A3A8-705CE86D4D8E}" srcOrd="3" destOrd="0" presId="urn:microsoft.com/office/officeart/2016/7/layout/RoundedRectangleTimeline"/>
    <dgm:cxn modelId="{91F0BE33-39D4-4457-A5CC-3F1682DB166D}" type="presParOf" srcId="{3E3E944D-A6EC-4962-9AC1-C585A4F97BDA}" destId="{4174F691-D9D3-451C-9893-D177DC3AED58}" srcOrd="4" destOrd="0" presId="urn:microsoft.com/office/officeart/2016/7/layout/RoundedRectangle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4381E7-0584-46DD-8108-E9BF4F2B5005}">
      <dsp:nvSpPr>
        <dsp:cNvPr id="0" name=""/>
        <dsp:cNvSpPr/>
      </dsp:nvSpPr>
      <dsp:spPr>
        <a:xfrm rot="16200000">
          <a:off x="2328055" y="314278"/>
          <a:ext cx="363378" cy="3005230"/>
        </a:xfrm>
        <a:prstGeom prst="round2SameRect">
          <a:avLst/>
        </a:prstGeom>
        <a:solidFill>
          <a:schemeClr val="accent1">
            <a:shade val="80000"/>
            <a:hueOff val="0"/>
            <a:satOff val="0"/>
            <a:lumOff val="0"/>
            <a:alphaOff val="0"/>
          </a:schemeClr>
        </a:solidFill>
        <a:ln w="2222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1">
          <a:noAutofit/>
        </a:bodyPr>
        <a:lstStyle/>
        <a:p>
          <a:pPr lvl="0" algn="ctr" defTabSz="488950">
            <a:lnSpc>
              <a:spcPct val="90000"/>
            </a:lnSpc>
            <a:spcBef>
              <a:spcPct val="0"/>
            </a:spcBef>
            <a:spcAft>
              <a:spcPct val="35000"/>
            </a:spcAft>
          </a:pPr>
          <a:r>
            <a:rPr lang="en-US" sz="1100" kern="1200" dirty="0"/>
            <a:t>1973</a:t>
          </a:r>
        </a:p>
      </dsp:txBody>
      <dsp:txXfrm rot="5400000">
        <a:off x="1024869" y="1652943"/>
        <a:ext cx="2987491" cy="327900"/>
      </dsp:txXfrm>
    </dsp:sp>
    <dsp:sp modelId="{5A1B764B-0DC5-47CD-BDEA-9E67799496EC}">
      <dsp:nvSpPr>
        <dsp:cNvPr id="0" name=""/>
        <dsp:cNvSpPr/>
      </dsp:nvSpPr>
      <dsp:spPr>
        <a:xfrm>
          <a:off x="5385" y="0"/>
          <a:ext cx="5008717" cy="1271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106680" numCol="1" spcCol="1270" anchor="b" anchorCtr="1">
          <a:noAutofit/>
        </a:bodyPr>
        <a:lstStyle/>
        <a:p>
          <a:pPr lvl="0" algn="ctr" defTabSz="622300">
            <a:lnSpc>
              <a:spcPct val="90000"/>
            </a:lnSpc>
            <a:spcBef>
              <a:spcPct val="0"/>
            </a:spcBef>
            <a:spcAft>
              <a:spcPct val="35000"/>
            </a:spcAft>
          </a:pPr>
          <a:r>
            <a:rPr lang="en-US" sz="1400" b="1" kern="1200" dirty="0">
              <a:solidFill>
                <a:srgbClr val="BE028D"/>
              </a:solidFill>
            </a:rPr>
            <a:t>Title VII of the Rehabilitation Act of 1973</a:t>
          </a:r>
        </a:p>
        <a:p>
          <a:pPr lvl="0" algn="l" defTabSz="622300">
            <a:lnSpc>
              <a:spcPct val="90000"/>
            </a:lnSpc>
            <a:spcBef>
              <a:spcPct val="0"/>
            </a:spcBef>
            <a:spcAft>
              <a:spcPct val="35000"/>
            </a:spcAft>
          </a:pPr>
          <a:r>
            <a:rPr lang="en-US" sz="1200" b="0" kern="1200" dirty="0">
              <a:solidFill>
                <a:schemeClr val="tx1"/>
              </a:solidFill>
            </a:rPr>
            <a:t>The first legislation to require equal access to programs and activities funded by Federal agencies. Adjunct to that mandate, the Centers for Independent Living were established to provide local tools, resources and supports for integrating people with disabilities fully into their communities.</a:t>
          </a:r>
          <a:endParaRPr lang="en-US" sz="1200" b="1" kern="1200" dirty="0">
            <a:solidFill>
              <a:srgbClr val="BE028D"/>
            </a:solidFill>
          </a:endParaRPr>
        </a:p>
      </dsp:txBody>
      <dsp:txXfrm>
        <a:off x="5385" y="0"/>
        <a:ext cx="5008717" cy="1271825"/>
      </dsp:txXfrm>
    </dsp:sp>
    <dsp:sp modelId="{122B38A3-0442-4747-820C-1F37877E2B0E}">
      <dsp:nvSpPr>
        <dsp:cNvPr id="0" name=""/>
        <dsp:cNvSpPr/>
      </dsp:nvSpPr>
      <dsp:spPr>
        <a:xfrm>
          <a:off x="2509744" y="1344501"/>
          <a:ext cx="0" cy="290702"/>
        </a:xfrm>
        <a:prstGeom prst="line">
          <a:avLst/>
        </a:prstGeom>
        <a:noFill/>
        <a:ln w="12700" cap="rnd" cmpd="sng" algn="ctr">
          <a:solidFill>
            <a:schemeClr val="accent1">
              <a:shade val="90000"/>
              <a:hueOff val="93466"/>
              <a:satOff val="1924"/>
              <a:lumOff val="8231"/>
              <a:alphaOff val="0"/>
            </a:schemeClr>
          </a:solidFill>
          <a:prstDash val="dash"/>
        </a:ln>
        <a:effectLst/>
      </dsp:spPr>
      <dsp:style>
        <a:lnRef idx="1">
          <a:scrgbClr r="0" g="0" b="0"/>
        </a:lnRef>
        <a:fillRef idx="0">
          <a:scrgbClr r="0" g="0" b="0"/>
        </a:fillRef>
        <a:effectRef idx="0">
          <a:scrgbClr r="0" g="0" b="0"/>
        </a:effectRef>
        <a:fontRef idx="minor"/>
      </dsp:style>
    </dsp:sp>
    <dsp:sp modelId="{A73181F6-69BB-4A47-8277-4671A45AC8C8}">
      <dsp:nvSpPr>
        <dsp:cNvPr id="0" name=""/>
        <dsp:cNvSpPr/>
      </dsp:nvSpPr>
      <dsp:spPr>
        <a:xfrm>
          <a:off x="2473406" y="1271825"/>
          <a:ext cx="72675" cy="72675"/>
        </a:xfrm>
        <a:prstGeom prst="ellipse">
          <a:avLst/>
        </a:prstGeom>
        <a:solidFill>
          <a:schemeClr val="accent1">
            <a:shade val="80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804A27-188E-4A17-8FFE-97BCCA0597B8}">
      <dsp:nvSpPr>
        <dsp:cNvPr id="0" name=""/>
        <dsp:cNvSpPr/>
      </dsp:nvSpPr>
      <dsp:spPr>
        <a:xfrm>
          <a:off x="4012359" y="1635204"/>
          <a:ext cx="3005230" cy="363378"/>
        </a:xfrm>
        <a:prstGeom prst="rect">
          <a:avLst/>
        </a:prstGeom>
        <a:solidFill>
          <a:schemeClr val="accent1">
            <a:shade val="80000"/>
            <a:hueOff val="223096"/>
            <a:satOff val="-4529"/>
            <a:lumOff val="15339"/>
            <a:alphaOff val="0"/>
          </a:schemeClr>
        </a:solidFill>
        <a:ln w="22225" cap="rnd" cmpd="sng" algn="ctr">
          <a:solidFill>
            <a:schemeClr val="accent1">
              <a:shade val="80000"/>
              <a:hueOff val="223096"/>
              <a:satOff val="-4529"/>
              <a:lumOff val="1533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1">
          <a:noAutofit/>
        </a:bodyPr>
        <a:lstStyle/>
        <a:p>
          <a:pPr lvl="0" algn="ctr" defTabSz="488950">
            <a:lnSpc>
              <a:spcPct val="90000"/>
            </a:lnSpc>
            <a:spcBef>
              <a:spcPct val="0"/>
            </a:spcBef>
            <a:spcAft>
              <a:spcPct val="35000"/>
            </a:spcAft>
          </a:pPr>
          <a:r>
            <a:rPr lang="en-US" sz="1100" kern="1200" dirty="0"/>
            <a:t>1988</a:t>
          </a:r>
        </a:p>
      </dsp:txBody>
      <dsp:txXfrm>
        <a:off x="4012359" y="1635204"/>
        <a:ext cx="3005230" cy="363378"/>
      </dsp:txXfrm>
    </dsp:sp>
    <dsp:sp modelId="{DF65791B-462E-4589-B98D-F60587330CA8}">
      <dsp:nvSpPr>
        <dsp:cNvPr id="0" name=""/>
        <dsp:cNvSpPr/>
      </dsp:nvSpPr>
      <dsp:spPr>
        <a:xfrm>
          <a:off x="3010616" y="2361961"/>
          <a:ext cx="5008717" cy="1271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6680" rIns="0" bIns="0" numCol="1" spcCol="1270" anchor="t" anchorCtr="1">
          <a:noAutofit/>
        </a:bodyPr>
        <a:lstStyle/>
        <a:p>
          <a:pPr lvl="0" algn="ctr" defTabSz="622300">
            <a:lnSpc>
              <a:spcPct val="90000"/>
            </a:lnSpc>
            <a:spcBef>
              <a:spcPct val="0"/>
            </a:spcBef>
            <a:spcAft>
              <a:spcPct val="35000"/>
            </a:spcAft>
          </a:pPr>
          <a:r>
            <a:rPr lang="en-US" sz="1400" b="1" kern="1200" dirty="0">
              <a:solidFill>
                <a:srgbClr val="BE028D"/>
              </a:solidFill>
            </a:rPr>
            <a:t>Technology-Related Assistance Act of 1988 (P.L. 100-407)</a:t>
          </a:r>
        </a:p>
        <a:p>
          <a:pPr lvl="0" algn="l" defTabSz="622300">
            <a:lnSpc>
              <a:spcPct val="90000"/>
            </a:lnSpc>
            <a:spcBef>
              <a:spcPct val="0"/>
            </a:spcBef>
            <a:spcAft>
              <a:spcPct val="35000"/>
            </a:spcAft>
          </a:pPr>
          <a:r>
            <a:rPr lang="en-US" sz="1200" kern="1200" dirty="0"/>
            <a:t>This legislation provided financial assistance to States to fund needs assessments that would inform the development and implementation of a consumer-responsive statewide program of technology-related assistance for individuals with disabilities. </a:t>
          </a:r>
        </a:p>
      </dsp:txBody>
      <dsp:txXfrm>
        <a:off x="3010616" y="2361961"/>
        <a:ext cx="5008717" cy="1271825"/>
      </dsp:txXfrm>
    </dsp:sp>
    <dsp:sp modelId="{DBA410EB-5F61-4F46-92D9-C5B0AA59EE15}">
      <dsp:nvSpPr>
        <dsp:cNvPr id="0" name=""/>
        <dsp:cNvSpPr/>
      </dsp:nvSpPr>
      <dsp:spPr>
        <a:xfrm>
          <a:off x="5514975" y="1998582"/>
          <a:ext cx="0" cy="290702"/>
        </a:xfrm>
        <a:prstGeom prst="line">
          <a:avLst/>
        </a:prstGeom>
        <a:noFill/>
        <a:ln w="12700" cap="rnd" cmpd="sng" algn="ctr">
          <a:solidFill>
            <a:schemeClr val="accent1">
              <a:shade val="90000"/>
              <a:hueOff val="140199"/>
              <a:satOff val="2886"/>
              <a:lumOff val="12346"/>
              <a:alphaOff val="0"/>
            </a:schemeClr>
          </a:solidFill>
          <a:prstDash val="dash"/>
        </a:ln>
        <a:effectLst/>
      </dsp:spPr>
      <dsp:style>
        <a:lnRef idx="1">
          <a:scrgbClr r="0" g="0" b="0"/>
        </a:lnRef>
        <a:fillRef idx="0">
          <a:scrgbClr r="0" g="0" b="0"/>
        </a:fillRef>
        <a:effectRef idx="0">
          <a:scrgbClr r="0" g="0" b="0"/>
        </a:effectRef>
        <a:fontRef idx="minor"/>
      </dsp:style>
    </dsp:sp>
    <dsp:sp modelId="{E1220EDB-B75C-43A5-B862-97E4C09130A7}">
      <dsp:nvSpPr>
        <dsp:cNvPr id="0" name=""/>
        <dsp:cNvSpPr/>
      </dsp:nvSpPr>
      <dsp:spPr>
        <a:xfrm>
          <a:off x="5478637" y="2289285"/>
          <a:ext cx="72675" cy="72675"/>
        </a:xfrm>
        <a:prstGeom prst="ellipse">
          <a:avLst/>
        </a:prstGeom>
        <a:solidFill>
          <a:schemeClr val="accent1">
            <a:shade val="80000"/>
            <a:hueOff val="223096"/>
            <a:satOff val="-4529"/>
            <a:lumOff val="15339"/>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6B79CB-1A41-4F5C-BF91-58D94BF93913}">
      <dsp:nvSpPr>
        <dsp:cNvPr id="0" name=""/>
        <dsp:cNvSpPr/>
      </dsp:nvSpPr>
      <dsp:spPr>
        <a:xfrm rot="5400000">
          <a:off x="8338516" y="314278"/>
          <a:ext cx="363378" cy="3005230"/>
        </a:xfrm>
        <a:prstGeom prst="round2SameRect">
          <a:avLst/>
        </a:prstGeom>
        <a:solidFill>
          <a:schemeClr val="accent1">
            <a:shade val="80000"/>
            <a:hueOff val="446191"/>
            <a:satOff val="-9058"/>
            <a:lumOff val="30677"/>
            <a:alphaOff val="0"/>
          </a:schemeClr>
        </a:solidFill>
        <a:ln w="22225" cap="rnd" cmpd="sng" algn="ctr">
          <a:solidFill>
            <a:schemeClr val="accent1">
              <a:shade val="80000"/>
              <a:hueOff val="446191"/>
              <a:satOff val="-9058"/>
              <a:lumOff val="3067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1">
          <a:noAutofit/>
        </a:bodyPr>
        <a:lstStyle/>
        <a:p>
          <a:pPr lvl="0" algn="ctr" defTabSz="488950">
            <a:lnSpc>
              <a:spcPct val="90000"/>
            </a:lnSpc>
            <a:spcBef>
              <a:spcPct val="0"/>
            </a:spcBef>
            <a:spcAft>
              <a:spcPct val="35000"/>
            </a:spcAft>
          </a:pPr>
          <a:r>
            <a:rPr lang="en-US" sz="1100" kern="1200" dirty="0"/>
            <a:t>1991</a:t>
          </a:r>
        </a:p>
      </dsp:txBody>
      <dsp:txXfrm rot="-5400000">
        <a:off x="7017591" y="1652943"/>
        <a:ext cx="2987491" cy="327900"/>
      </dsp:txXfrm>
    </dsp:sp>
    <dsp:sp modelId="{B4723E2A-4FF1-452A-BD25-8EC364F15A6F}">
      <dsp:nvSpPr>
        <dsp:cNvPr id="0" name=""/>
        <dsp:cNvSpPr/>
      </dsp:nvSpPr>
      <dsp:spPr>
        <a:xfrm>
          <a:off x="6015846" y="0"/>
          <a:ext cx="5008717" cy="1271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106680" numCol="1" spcCol="1270" anchor="b" anchorCtr="1">
          <a:noAutofit/>
        </a:bodyPr>
        <a:lstStyle/>
        <a:p>
          <a:pPr lvl="0" algn="ctr" defTabSz="622300">
            <a:lnSpc>
              <a:spcPct val="90000"/>
            </a:lnSpc>
            <a:spcBef>
              <a:spcPct val="0"/>
            </a:spcBef>
            <a:spcAft>
              <a:spcPct val="35000"/>
            </a:spcAft>
          </a:pPr>
          <a:r>
            <a:rPr lang="en-US" sz="1400" b="1" kern="1200" dirty="0">
              <a:solidFill>
                <a:srgbClr val="BE028D"/>
              </a:solidFill>
            </a:rPr>
            <a:t>Telecommunications Access Systems Act of 1991 (Ch. 427, F.S)</a:t>
          </a:r>
        </a:p>
        <a:p>
          <a:pPr lvl="0" algn="l" defTabSz="533400">
            <a:lnSpc>
              <a:spcPct val="90000"/>
            </a:lnSpc>
            <a:spcBef>
              <a:spcPct val="0"/>
            </a:spcBef>
            <a:spcAft>
              <a:spcPct val="35000"/>
            </a:spcAft>
          </a:pPr>
          <a:r>
            <a:rPr lang="en-US" sz="1200" kern="1200" dirty="0"/>
            <a:t>To comply with FCC regulations pursuant to Title IV of the ADA, Florida statutes were amended to charge the Public Service Commission with responsibility for overseeing a statewide telecommunications network for individuals who are deaf, hard-of-hearing, deaf-blind, or speech impaired.</a:t>
          </a:r>
        </a:p>
      </dsp:txBody>
      <dsp:txXfrm>
        <a:off x="6015846" y="0"/>
        <a:ext cx="5008717" cy="1271825"/>
      </dsp:txXfrm>
    </dsp:sp>
    <dsp:sp modelId="{440E9361-37D2-4157-AF38-7B49AD23708B}">
      <dsp:nvSpPr>
        <dsp:cNvPr id="0" name=""/>
        <dsp:cNvSpPr/>
      </dsp:nvSpPr>
      <dsp:spPr>
        <a:xfrm>
          <a:off x="8520205" y="1344501"/>
          <a:ext cx="0" cy="290702"/>
        </a:xfrm>
        <a:prstGeom prst="line">
          <a:avLst/>
        </a:prstGeom>
        <a:noFill/>
        <a:ln w="12700" cap="rnd" cmpd="sng" algn="ctr">
          <a:solidFill>
            <a:schemeClr val="accent1">
              <a:shade val="90000"/>
              <a:hueOff val="186931"/>
              <a:satOff val="3848"/>
              <a:lumOff val="16461"/>
              <a:alphaOff val="0"/>
            </a:schemeClr>
          </a:solidFill>
          <a:prstDash val="dash"/>
        </a:ln>
        <a:effectLst/>
      </dsp:spPr>
      <dsp:style>
        <a:lnRef idx="1">
          <a:scrgbClr r="0" g="0" b="0"/>
        </a:lnRef>
        <a:fillRef idx="0">
          <a:scrgbClr r="0" g="0" b="0"/>
        </a:fillRef>
        <a:effectRef idx="0">
          <a:scrgbClr r="0" g="0" b="0"/>
        </a:effectRef>
        <a:fontRef idx="minor"/>
      </dsp:style>
    </dsp:sp>
    <dsp:sp modelId="{C45E7B63-1C71-483E-A3A8-705CE86D4D8E}">
      <dsp:nvSpPr>
        <dsp:cNvPr id="0" name=""/>
        <dsp:cNvSpPr/>
      </dsp:nvSpPr>
      <dsp:spPr>
        <a:xfrm>
          <a:off x="8483867" y="1271825"/>
          <a:ext cx="72675" cy="72675"/>
        </a:xfrm>
        <a:prstGeom prst="ellipse">
          <a:avLst/>
        </a:prstGeom>
        <a:solidFill>
          <a:schemeClr val="accent1">
            <a:shade val="80000"/>
            <a:hueOff val="446191"/>
            <a:satOff val="-9058"/>
            <a:lumOff val="30677"/>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4381E7-0584-46DD-8108-E9BF4F2B5005}">
      <dsp:nvSpPr>
        <dsp:cNvPr id="0" name=""/>
        <dsp:cNvSpPr/>
      </dsp:nvSpPr>
      <dsp:spPr>
        <a:xfrm rot="16200000">
          <a:off x="2328055" y="314278"/>
          <a:ext cx="363378" cy="3005230"/>
        </a:xfrm>
        <a:prstGeom prst="round2SameRect">
          <a:avLst/>
        </a:prstGeom>
        <a:solidFill>
          <a:schemeClr val="accent1">
            <a:shade val="80000"/>
            <a:hueOff val="0"/>
            <a:satOff val="0"/>
            <a:lumOff val="0"/>
            <a:alphaOff val="0"/>
          </a:schemeClr>
        </a:solidFill>
        <a:ln w="2222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1">
          <a:noAutofit/>
        </a:bodyPr>
        <a:lstStyle/>
        <a:p>
          <a:pPr lvl="0" algn="ctr" defTabSz="488950">
            <a:lnSpc>
              <a:spcPct val="90000"/>
            </a:lnSpc>
            <a:spcBef>
              <a:spcPct val="0"/>
            </a:spcBef>
            <a:spcAft>
              <a:spcPct val="35000"/>
            </a:spcAft>
          </a:pPr>
          <a:r>
            <a:rPr lang="en-US" sz="1100" kern="1200" dirty="0"/>
            <a:t>1994</a:t>
          </a:r>
        </a:p>
      </dsp:txBody>
      <dsp:txXfrm rot="5400000">
        <a:off x="1024869" y="1652943"/>
        <a:ext cx="2987491" cy="327900"/>
      </dsp:txXfrm>
    </dsp:sp>
    <dsp:sp modelId="{5A1B764B-0DC5-47CD-BDEA-9E67799496EC}">
      <dsp:nvSpPr>
        <dsp:cNvPr id="0" name=""/>
        <dsp:cNvSpPr/>
      </dsp:nvSpPr>
      <dsp:spPr>
        <a:xfrm>
          <a:off x="5385" y="0"/>
          <a:ext cx="5008717" cy="1271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106680" numCol="1" spcCol="1270" anchor="b" anchorCtr="1">
          <a:noAutofit/>
        </a:bodyPr>
        <a:lstStyle/>
        <a:p>
          <a:pPr lvl="0" algn="ctr" defTabSz="622300">
            <a:lnSpc>
              <a:spcPct val="90000"/>
            </a:lnSpc>
            <a:spcBef>
              <a:spcPct val="0"/>
            </a:spcBef>
            <a:spcAft>
              <a:spcPct val="35000"/>
            </a:spcAft>
          </a:pPr>
          <a:r>
            <a:rPr lang="en-US" sz="1400" b="1" kern="1200" dirty="0">
              <a:solidFill>
                <a:srgbClr val="BE028D"/>
              </a:solidFill>
            </a:rPr>
            <a:t>1994 Amendments to the AT Act of 1988, (P.L. 103—218)</a:t>
          </a:r>
          <a:endParaRPr lang="en-US" sz="1400" kern="1200" dirty="0">
            <a:solidFill>
              <a:srgbClr val="BE028D"/>
            </a:solidFill>
          </a:endParaRPr>
        </a:p>
        <a:p>
          <a:pPr lvl="0" algn="l" defTabSz="533400">
            <a:lnSpc>
              <a:spcPct val="90000"/>
            </a:lnSpc>
            <a:spcBef>
              <a:spcPct val="0"/>
            </a:spcBef>
            <a:spcAft>
              <a:spcPct val="35000"/>
            </a:spcAft>
          </a:pPr>
          <a:r>
            <a:rPr lang="en-US" sz="1200" kern="1200" dirty="0"/>
            <a:t>States received federal financial assistance to support systems change and advocacy activities designed to increase access to assistive technology through policy advocacy, technical assistance and similar activities.  </a:t>
          </a:r>
        </a:p>
        <a:p>
          <a:pPr lvl="0" algn="l" defTabSz="533400">
            <a:lnSpc>
              <a:spcPct val="90000"/>
            </a:lnSpc>
            <a:spcBef>
              <a:spcPct val="0"/>
            </a:spcBef>
            <a:spcAft>
              <a:spcPct val="35000"/>
            </a:spcAft>
          </a:pPr>
          <a:endParaRPr lang="en-US" sz="1200" kern="1200" dirty="0"/>
        </a:p>
      </dsp:txBody>
      <dsp:txXfrm>
        <a:off x="5385" y="0"/>
        <a:ext cx="5008717" cy="1271825"/>
      </dsp:txXfrm>
    </dsp:sp>
    <dsp:sp modelId="{122B38A3-0442-4747-820C-1F37877E2B0E}">
      <dsp:nvSpPr>
        <dsp:cNvPr id="0" name=""/>
        <dsp:cNvSpPr/>
      </dsp:nvSpPr>
      <dsp:spPr>
        <a:xfrm>
          <a:off x="2509744" y="1344501"/>
          <a:ext cx="0" cy="290702"/>
        </a:xfrm>
        <a:prstGeom prst="line">
          <a:avLst/>
        </a:prstGeom>
        <a:noFill/>
        <a:ln w="12700" cap="rnd" cmpd="sng" algn="ctr">
          <a:solidFill>
            <a:schemeClr val="accent1">
              <a:shade val="90000"/>
              <a:hueOff val="93466"/>
              <a:satOff val="1924"/>
              <a:lumOff val="8231"/>
              <a:alphaOff val="0"/>
            </a:schemeClr>
          </a:solidFill>
          <a:prstDash val="dash"/>
        </a:ln>
        <a:effectLst/>
      </dsp:spPr>
      <dsp:style>
        <a:lnRef idx="1">
          <a:scrgbClr r="0" g="0" b="0"/>
        </a:lnRef>
        <a:fillRef idx="0">
          <a:scrgbClr r="0" g="0" b="0"/>
        </a:fillRef>
        <a:effectRef idx="0">
          <a:scrgbClr r="0" g="0" b="0"/>
        </a:effectRef>
        <a:fontRef idx="minor"/>
      </dsp:style>
    </dsp:sp>
    <dsp:sp modelId="{A73181F6-69BB-4A47-8277-4671A45AC8C8}">
      <dsp:nvSpPr>
        <dsp:cNvPr id="0" name=""/>
        <dsp:cNvSpPr/>
      </dsp:nvSpPr>
      <dsp:spPr>
        <a:xfrm>
          <a:off x="2473406" y="1271825"/>
          <a:ext cx="72675" cy="72675"/>
        </a:xfrm>
        <a:prstGeom prst="ellipse">
          <a:avLst/>
        </a:prstGeom>
        <a:solidFill>
          <a:schemeClr val="accent1">
            <a:shade val="80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804A27-188E-4A17-8FFE-97BCCA0597B8}">
      <dsp:nvSpPr>
        <dsp:cNvPr id="0" name=""/>
        <dsp:cNvSpPr/>
      </dsp:nvSpPr>
      <dsp:spPr>
        <a:xfrm>
          <a:off x="4012359" y="1635204"/>
          <a:ext cx="3005230" cy="363378"/>
        </a:xfrm>
        <a:prstGeom prst="rect">
          <a:avLst/>
        </a:prstGeom>
        <a:solidFill>
          <a:schemeClr val="accent1">
            <a:shade val="80000"/>
            <a:hueOff val="223096"/>
            <a:satOff val="-4529"/>
            <a:lumOff val="15339"/>
            <a:alphaOff val="0"/>
          </a:schemeClr>
        </a:solidFill>
        <a:ln w="22225" cap="rnd" cmpd="sng" algn="ctr">
          <a:solidFill>
            <a:schemeClr val="accent1">
              <a:shade val="80000"/>
              <a:hueOff val="223096"/>
              <a:satOff val="-4529"/>
              <a:lumOff val="1533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1">
          <a:noAutofit/>
        </a:bodyPr>
        <a:lstStyle/>
        <a:p>
          <a:pPr lvl="0" algn="ctr" defTabSz="488950">
            <a:lnSpc>
              <a:spcPct val="90000"/>
            </a:lnSpc>
            <a:spcBef>
              <a:spcPct val="0"/>
            </a:spcBef>
            <a:spcAft>
              <a:spcPct val="35000"/>
            </a:spcAft>
          </a:pPr>
          <a:r>
            <a:rPr lang="en-US" sz="1100" kern="1200" dirty="0"/>
            <a:t>1998</a:t>
          </a:r>
        </a:p>
      </dsp:txBody>
      <dsp:txXfrm>
        <a:off x="4012359" y="1635204"/>
        <a:ext cx="3005230" cy="363378"/>
      </dsp:txXfrm>
    </dsp:sp>
    <dsp:sp modelId="{DF65791B-462E-4589-B98D-F60587330CA8}">
      <dsp:nvSpPr>
        <dsp:cNvPr id="0" name=""/>
        <dsp:cNvSpPr/>
      </dsp:nvSpPr>
      <dsp:spPr>
        <a:xfrm>
          <a:off x="3010616" y="2361961"/>
          <a:ext cx="5008717" cy="1271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6680" rIns="0" bIns="0" numCol="1" spcCol="1270" anchor="t" anchorCtr="1">
          <a:noAutofit/>
        </a:bodyPr>
        <a:lstStyle/>
        <a:p>
          <a:pPr lvl="0" algn="ctr" defTabSz="622300">
            <a:lnSpc>
              <a:spcPct val="90000"/>
            </a:lnSpc>
            <a:spcBef>
              <a:spcPct val="0"/>
            </a:spcBef>
            <a:spcAft>
              <a:spcPct val="35000"/>
            </a:spcAft>
          </a:pPr>
          <a:r>
            <a:rPr lang="en-US" sz="1400" b="1" kern="1200" dirty="0">
              <a:solidFill>
                <a:srgbClr val="BE028D"/>
              </a:solidFill>
            </a:rPr>
            <a:t>Assistive Technology Act of 1998 (P.L. 105—394)</a:t>
          </a:r>
        </a:p>
        <a:p>
          <a:pPr lvl="0" algn="l" defTabSz="622300">
            <a:lnSpc>
              <a:spcPct val="90000"/>
            </a:lnSpc>
            <a:spcBef>
              <a:spcPct val="0"/>
            </a:spcBef>
            <a:spcAft>
              <a:spcPct val="35000"/>
            </a:spcAft>
          </a:pPr>
          <a:r>
            <a:rPr lang="en-US" sz="1200" kern="1200" dirty="0"/>
            <a:t>Recurring federal financial assistance was provided to States to maintain and strengthen a permanent, comprehensive statewide program of technology-related assistance for individuals with disabilities of all ages.</a:t>
          </a:r>
          <a:endParaRPr lang="en-US" sz="1200" b="0" kern="1200" dirty="0"/>
        </a:p>
      </dsp:txBody>
      <dsp:txXfrm>
        <a:off x="3010616" y="2361961"/>
        <a:ext cx="5008717" cy="1271825"/>
      </dsp:txXfrm>
    </dsp:sp>
    <dsp:sp modelId="{DBA410EB-5F61-4F46-92D9-C5B0AA59EE15}">
      <dsp:nvSpPr>
        <dsp:cNvPr id="0" name=""/>
        <dsp:cNvSpPr/>
      </dsp:nvSpPr>
      <dsp:spPr>
        <a:xfrm>
          <a:off x="5514975" y="1998582"/>
          <a:ext cx="0" cy="290702"/>
        </a:xfrm>
        <a:prstGeom prst="line">
          <a:avLst/>
        </a:prstGeom>
        <a:noFill/>
        <a:ln w="12700" cap="rnd" cmpd="sng" algn="ctr">
          <a:solidFill>
            <a:schemeClr val="accent1">
              <a:shade val="90000"/>
              <a:hueOff val="140199"/>
              <a:satOff val="2886"/>
              <a:lumOff val="12346"/>
              <a:alphaOff val="0"/>
            </a:schemeClr>
          </a:solidFill>
          <a:prstDash val="dash"/>
        </a:ln>
        <a:effectLst/>
      </dsp:spPr>
      <dsp:style>
        <a:lnRef idx="1">
          <a:scrgbClr r="0" g="0" b="0"/>
        </a:lnRef>
        <a:fillRef idx="0">
          <a:scrgbClr r="0" g="0" b="0"/>
        </a:fillRef>
        <a:effectRef idx="0">
          <a:scrgbClr r="0" g="0" b="0"/>
        </a:effectRef>
        <a:fontRef idx="minor"/>
      </dsp:style>
    </dsp:sp>
    <dsp:sp modelId="{E1220EDB-B75C-43A5-B862-97E4C09130A7}">
      <dsp:nvSpPr>
        <dsp:cNvPr id="0" name=""/>
        <dsp:cNvSpPr/>
      </dsp:nvSpPr>
      <dsp:spPr>
        <a:xfrm>
          <a:off x="5478637" y="2289285"/>
          <a:ext cx="72675" cy="72675"/>
        </a:xfrm>
        <a:prstGeom prst="ellipse">
          <a:avLst/>
        </a:prstGeom>
        <a:solidFill>
          <a:schemeClr val="accent1">
            <a:shade val="80000"/>
            <a:hueOff val="223096"/>
            <a:satOff val="-4529"/>
            <a:lumOff val="15339"/>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6B79CB-1A41-4F5C-BF91-58D94BF93913}">
      <dsp:nvSpPr>
        <dsp:cNvPr id="0" name=""/>
        <dsp:cNvSpPr/>
      </dsp:nvSpPr>
      <dsp:spPr>
        <a:xfrm rot="5400000">
          <a:off x="8338516" y="314278"/>
          <a:ext cx="363378" cy="3005230"/>
        </a:xfrm>
        <a:prstGeom prst="round2SameRect">
          <a:avLst/>
        </a:prstGeom>
        <a:solidFill>
          <a:schemeClr val="accent1">
            <a:shade val="80000"/>
            <a:hueOff val="446191"/>
            <a:satOff val="-9058"/>
            <a:lumOff val="30677"/>
            <a:alphaOff val="0"/>
          </a:schemeClr>
        </a:solidFill>
        <a:ln w="22225" cap="rnd" cmpd="sng" algn="ctr">
          <a:solidFill>
            <a:schemeClr val="accent1">
              <a:shade val="80000"/>
              <a:hueOff val="446191"/>
              <a:satOff val="-9058"/>
              <a:lumOff val="3067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1">
          <a:noAutofit/>
        </a:bodyPr>
        <a:lstStyle/>
        <a:p>
          <a:pPr lvl="0" algn="ctr" defTabSz="488950">
            <a:lnSpc>
              <a:spcPct val="90000"/>
            </a:lnSpc>
            <a:spcBef>
              <a:spcPct val="0"/>
            </a:spcBef>
            <a:spcAft>
              <a:spcPct val="35000"/>
            </a:spcAft>
          </a:pPr>
          <a:r>
            <a:rPr lang="en-US" sz="1100" kern="1200" dirty="0"/>
            <a:t>2004</a:t>
          </a:r>
        </a:p>
      </dsp:txBody>
      <dsp:txXfrm rot="-5400000">
        <a:off x="7017591" y="1652943"/>
        <a:ext cx="2987491" cy="327900"/>
      </dsp:txXfrm>
    </dsp:sp>
    <dsp:sp modelId="{B4723E2A-4FF1-452A-BD25-8EC364F15A6F}">
      <dsp:nvSpPr>
        <dsp:cNvPr id="0" name=""/>
        <dsp:cNvSpPr/>
      </dsp:nvSpPr>
      <dsp:spPr>
        <a:xfrm>
          <a:off x="6015846" y="0"/>
          <a:ext cx="5008717" cy="1271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106680" numCol="1" spcCol="1270" anchor="b" anchorCtr="1">
          <a:noAutofit/>
        </a:bodyPr>
        <a:lstStyle/>
        <a:p>
          <a:pPr lvl="0" algn="ctr" defTabSz="622300">
            <a:lnSpc>
              <a:spcPct val="90000"/>
            </a:lnSpc>
            <a:spcBef>
              <a:spcPct val="0"/>
            </a:spcBef>
            <a:spcAft>
              <a:spcPct val="35000"/>
            </a:spcAft>
          </a:pPr>
          <a:r>
            <a:rPr lang="en-US" sz="1400" b="1" kern="1200" dirty="0">
              <a:solidFill>
                <a:srgbClr val="BE028D"/>
              </a:solidFill>
            </a:rPr>
            <a:t>2004 Amendments to the AT Act of 1998 (P.L.108-364)</a:t>
          </a:r>
        </a:p>
        <a:p>
          <a:pPr lvl="0" algn="l" defTabSz="622300">
            <a:lnSpc>
              <a:spcPct val="90000"/>
            </a:lnSpc>
            <a:spcBef>
              <a:spcPct val="0"/>
            </a:spcBef>
            <a:spcAft>
              <a:spcPct val="35000"/>
            </a:spcAft>
          </a:pPr>
          <a:r>
            <a:rPr lang="en-US" sz="1200" b="0" kern="1200" dirty="0"/>
            <a:t>To increase program consistency across states and improve access to and acquisition of assistive technology for individuals with disabilities, the law established new required core services for AT programs: device demonstration, device lending, state financing and device reuse. </a:t>
          </a:r>
          <a:endParaRPr lang="en-US" sz="1400" b="1" kern="1200" dirty="0">
            <a:solidFill>
              <a:srgbClr val="BE028D"/>
            </a:solidFill>
          </a:endParaRPr>
        </a:p>
      </dsp:txBody>
      <dsp:txXfrm>
        <a:off x="6015846" y="0"/>
        <a:ext cx="5008717" cy="1271825"/>
      </dsp:txXfrm>
    </dsp:sp>
    <dsp:sp modelId="{440E9361-37D2-4157-AF38-7B49AD23708B}">
      <dsp:nvSpPr>
        <dsp:cNvPr id="0" name=""/>
        <dsp:cNvSpPr/>
      </dsp:nvSpPr>
      <dsp:spPr>
        <a:xfrm>
          <a:off x="8520205" y="1344501"/>
          <a:ext cx="0" cy="290702"/>
        </a:xfrm>
        <a:prstGeom prst="line">
          <a:avLst/>
        </a:prstGeom>
        <a:noFill/>
        <a:ln w="12700" cap="rnd" cmpd="sng" algn="ctr">
          <a:solidFill>
            <a:schemeClr val="accent1">
              <a:shade val="90000"/>
              <a:hueOff val="186931"/>
              <a:satOff val="3848"/>
              <a:lumOff val="16461"/>
              <a:alphaOff val="0"/>
            </a:schemeClr>
          </a:solidFill>
          <a:prstDash val="dash"/>
        </a:ln>
        <a:effectLst/>
      </dsp:spPr>
      <dsp:style>
        <a:lnRef idx="1">
          <a:scrgbClr r="0" g="0" b="0"/>
        </a:lnRef>
        <a:fillRef idx="0">
          <a:scrgbClr r="0" g="0" b="0"/>
        </a:fillRef>
        <a:effectRef idx="0">
          <a:scrgbClr r="0" g="0" b="0"/>
        </a:effectRef>
        <a:fontRef idx="minor"/>
      </dsp:style>
    </dsp:sp>
    <dsp:sp modelId="{C45E7B63-1C71-483E-A3A8-705CE86D4D8E}">
      <dsp:nvSpPr>
        <dsp:cNvPr id="0" name=""/>
        <dsp:cNvSpPr/>
      </dsp:nvSpPr>
      <dsp:spPr>
        <a:xfrm>
          <a:off x="8483867" y="1271825"/>
          <a:ext cx="72675" cy="72675"/>
        </a:xfrm>
        <a:prstGeom prst="ellipse">
          <a:avLst/>
        </a:prstGeom>
        <a:solidFill>
          <a:schemeClr val="accent1">
            <a:shade val="80000"/>
            <a:hueOff val="446191"/>
            <a:satOff val="-9058"/>
            <a:lumOff val="30677"/>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4381E7-0584-46DD-8108-E9BF4F2B5005}">
      <dsp:nvSpPr>
        <dsp:cNvPr id="0" name=""/>
        <dsp:cNvSpPr/>
      </dsp:nvSpPr>
      <dsp:spPr>
        <a:xfrm rot="16200000">
          <a:off x="2325014" y="344686"/>
          <a:ext cx="369460" cy="3005230"/>
        </a:xfrm>
        <a:prstGeom prst="round2SameRect">
          <a:avLst/>
        </a:prstGeom>
        <a:solidFill>
          <a:schemeClr val="accent1">
            <a:shade val="80000"/>
            <a:hueOff val="0"/>
            <a:satOff val="0"/>
            <a:lumOff val="0"/>
            <a:alphaOff val="0"/>
          </a:schemeClr>
        </a:solidFill>
        <a:ln w="22225"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1">
          <a:noAutofit/>
        </a:bodyPr>
        <a:lstStyle/>
        <a:p>
          <a:pPr lvl="0" algn="ctr" defTabSz="488950">
            <a:lnSpc>
              <a:spcPct val="90000"/>
            </a:lnSpc>
            <a:spcBef>
              <a:spcPct val="0"/>
            </a:spcBef>
            <a:spcAft>
              <a:spcPct val="35000"/>
            </a:spcAft>
          </a:pPr>
          <a:r>
            <a:rPr lang="en-US" sz="1100" kern="1200" dirty="0"/>
            <a:t>2010</a:t>
          </a:r>
        </a:p>
      </dsp:txBody>
      <dsp:txXfrm rot="5400000">
        <a:off x="1025165" y="1680607"/>
        <a:ext cx="2987194" cy="333388"/>
      </dsp:txXfrm>
    </dsp:sp>
    <dsp:sp modelId="{5A1B764B-0DC5-47CD-BDEA-9E67799496EC}">
      <dsp:nvSpPr>
        <dsp:cNvPr id="0" name=""/>
        <dsp:cNvSpPr/>
      </dsp:nvSpPr>
      <dsp:spPr>
        <a:xfrm>
          <a:off x="5385" y="0"/>
          <a:ext cx="5008717" cy="12931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106680" numCol="1" spcCol="1270" anchor="b" anchorCtr="1">
          <a:noAutofit/>
        </a:bodyPr>
        <a:lstStyle/>
        <a:p>
          <a:pPr lvl="0" algn="ctr" defTabSz="622300">
            <a:lnSpc>
              <a:spcPct val="90000"/>
            </a:lnSpc>
            <a:spcBef>
              <a:spcPct val="0"/>
            </a:spcBef>
            <a:spcAft>
              <a:spcPct val="35000"/>
            </a:spcAft>
          </a:pPr>
          <a:r>
            <a:rPr lang="en-US" sz="1400" b="1" kern="1200" dirty="0">
              <a:solidFill>
                <a:srgbClr val="BE028D"/>
              </a:solidFill>
            </a:rPr>
            <a:t>21</a:t>
          </a:r>
          <a:r>
            <a:rPr lang="en-US" sz="1400" b="1" kern="1200" baseline="30000" dirty="0">
              <a:solidFill>
                <a:srgbClr val="BE028D"/>
              </a:solidFill>
            </a:rPr>
            <a:t>st</a:t>
          </a:r>
          <a:r>
            <a:rPr lang="en-US" sz="1400" b="1" kern="1200" dirty="0">
              <a:solidFill>
                <a:srgbClr val="BE028D"/>
              </a:solidFill>
            </a:rPr>
            <a:t> Century Communications &amp; Video Accessibility Act</a:t>
          </a:r>
        </a:p>
        <a:p>
          <a:pPr lvl="0" algn="l" defTabSz="622300">
            <a:lnSpc>
              <a:spcPct val="90000"/>
            </a:lnSpc>
            <a:spcBef>
              <a:spcPct val="0"/>
            </a:spcBef>
            <a:spcAft>
              <a:spcPct val="35000"/>
            </a:spcAft>
          </a:pPr>
          <a:r>
            <a:rPr lang="en-US" sz="1200" kern="1200" dirty="0"/>
            <a:t>To ensure that people with disabilities would have equal access to “advanced” communications – namely, digital, broadband and mobile products and services, the Act specified how and where these technologies must be made accessible to people with disabilities such as deafness and blindness.</a:t>
          </a:r>
          <a:endParaRPr lang="en-US" sz="1400" kern="1200" dirty="0">
            <a:solidFill>
              <a:srgbClr val="BE028D"/>
            </a:solidFill>
          </a:endParaRPr>
        </a:p>
      </dsp:txBody>
      <dsp:txXfrm>
        <a:off x="5385" y="0"/>
        <a:ext cx="5008717" cy="1293111"/>
      </dsp:txXfrm>
    </dsp:sp>
    <dsp:sp modelId="{122B38A3-0442-4747-820C-1F37877E2B0E}">
      <dsp:nvSpPr>
        <dsp:cNvPr id="0" name=""/>
        <dsp:cNvSpPr/>
      </dsp:nvSpPr>
      <dsp:spPr>
        <a:xfrm>
          <a:off x="2509744" y="1367003"/>
          <a:ext cx="0" cy="295568"/>
        </a:xfrm>
        <a:prstGeom prst="line">
          <a:avLst/>
        </a:prstGeom>
        <a:noFill/>
        <a:ln w="12700" cap="rnd" cmpd="sng" algn="ctr">
          <a:solidFill>
            <a:schemeClr val="accent1">
              <a:shade val="90000"/>
              <a:hueOff val="93466"/>
              <a:satOff val="1924"/>
              <a:lumOff val="8231"/>
              <a:alphaOff val="0"/>
            </a:schemeClr>
          </a:solidFill>
          <a:prstDash val="dash"/>
        </a:ln>
        <a:effectLst/>
      </dsp:spPr>
      <dsp:style>
        <a:lnRef idx="1">
          <a:scrgbClr r="0" g="0" b="0"/>
        </a:lnRef>
        <a:fillRef idx="0">
          <a:scrgbClr r="0" g="0" b="0"/>
        </a:fillRef>
        <a:effectRef idx="0">
          <a:scrgbClr r="0" g="0" b="0"/>
        </a:effectRef>
        <a:fontRef idx="minor"/>
      </dsp:style>
    </dsp:sp>
    <dsp:sp modelId="{A73181F6-69BB-4A47-8277-4671A45AC8C8}">
      <dsp:nvSpPr>
        <dsp:cNvPr id="0" name=""/>
        <dsp:cNvSpPr/>
      </dsp:nvSpPr>
      <dsp:spPr>
        <a:xfrm>
          <a:off x="2472798" y="1293111"/>
          <a:ext cx="73892" cy="73892"/>
        </a:xfrm>
        <a:prstGeom prst="ellipse">
          <a:avLst/>
        </a:prstGeom>
        <a:solidFill>
          <a:schemeClr val="accent1">
            <a:shade val="80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804A27-188E-4A17-8FFE-97BCCA0597B8}">
      <dsp:nvSpPr>
        <dsp:cNvPr id="0" name=""/>
        <dsp:cNvSpPr/>
      </dsp:nvSpPr>
      <dsp:spPr>
        <a:xfrm>
          <a:off x="4012359" y="1662571"/>
          <a:ext cx="3005230" cy="369460"/>
        </a:xfrm>
        <a:prstGeom prst="rect">
          <a:avLst/>
        </a:prstGeom>
        <a:solidFill>
          <a:schemeClr val="accent1">
            <a:shade val="80000"/>
            <a:hueOff val="223096"/>
            <a:satOff val="-4529"/>
            <a:lumOff val="15339"/>
            <a:alphaOff val="0"/>
          </a:schemeClr>
        </a:solidFill>
        <a:ln w="22225" cap="rnd" cmpd="sng" algn="ctr">
          <a:solidFill>
            <a:schemeClr val="accent1">
              <a:shade val="80000"/>
              <a:hueOff val="223096"/>
              <a:satOff val="-4529"/>
              <a:lumOff val="1533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1">
          <a:noAutofit/>
        </a:bodyPr>
        <a:lstStyle/>
        <a:p>
          <a:pPr lvl="0" algn="ctr" defTabSz="488950">
            <a:lnSpc>
              <a:spcPct val="90000"/>
            </a:lnSpc>
            <a:spcBef>
              <a:spcPct val="0"/>
            </a:spcBef>
            <a:spcAft>
              <a:spcPct val="35000"/>
            </a:spcAft>
          </a:pPr>
          <a:r>
            <a:rPr lang="en-US" sz="1100" kern="1200" dirty="0"/>
            <a:t>2012</a:t>
          </a:r>
        </a:p>
      </dsp:txBody>
      <dsp:txXfrm>
        <a:off x="4012359" y="1662571"/>
        <a:ext cx="3005230" cy="369460"/>
      </dsp:txXfrm>
    </dsp:sp>
    <dsp:sp modelId="{DF65791B-462E-4589-B98D-F60587330CA8}">
      <dsp:nvSpPr>
        <dsp:cNvPr id="0" name=""/>
        <dsp:cNvSpPr/>
      </dsp:nvSpPr>
      <dsp:spPr>
        <a:xfrm>
          <a:off x="3010616" y="2401492"/>
          <a:ext cx="5008717" cy="12931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6680" rIns="0" bIns="0" numCol="1" spcCol="1270" anchor="t" anchorCtr="1">
          <a:noAutofit/>
        </a:bodyPr>
        <a:lstStyle/>
        <a:p>
          <a:pPr lvl="0" algn="ctr" defTabSz="622300">
            <a:lnSpc>
              <a:spcPct val="90000"/>
            </a:lnSpc>
            <a:spcBef>
              <a:spcPct val="0"/>
            </a:spcBef>
            <a:spcAft>
              <a:spcPct val="35000"/>
            </a:spcAft>
          </a:pPr>
          <a:r>
            <a:rPr lang="en-US" sz="1400" b="1" kern="1200" dirty="0">
              <a:solidFill>
                <a:srgbClr val="BE028D"/>
              </a:solidFill>
            </a:rPr>
            <a:t>No Wrong Door (NWD) Model Adopted</a:t>
          </a:r>
        </a:p>
        <a:p>
          <a:pPr lvl="0" algn="l" defTabSz="622300">
            <a:lnSpc>
              <a:spcPct val="90000"/>
            </a:lnSpc>
            <a:spcBef>
              <a:spcPct val="0"/>
            </a:spcBef>
            <a:spcAft>
              <a:spcPct val="35000"/>
            </a:spcAft>
          </a:pPr>
          <a:r>
            <a:rPr lang="en-US" sz="1200" kern="1200" dirty="0"/>
            <a:t>In 2012, the Administration on Community Living (ACL), the Centers for Medicaid &amp; Medicare Services &amp; the Veterans Health Administration adopted the NWD model to allow seniors and individuals with disabilities to be seamlessly connected to the full range of community-based options available. </a:t>
          </a:r>
          <a:endParaRPr lang="en-US" sz="1200" b="0" kern="1200" dirty="0"/>
        </a:p>
      </dsp:txBody>
      <dsp:txXfrm>
        <a:off x="3010616" y="2401492"/>
        <a:ext cx="5008717" cy="1293111"/>
      </dsp:txXfrm>
    </dsp:sp>
    <dsp:sp modelId="{DBA410EB-5F61-4F46-92D9-C5B0AA59EE15}">
      <dsp:nvSpPr>
        <dsp:cNvPr id="0" name=""/>
        <dsp:cNvSpPr/>
      </dsp:nvSpPr>
      <dsp:spPr>
        <a:xfrm>
          <a:off x="5514975" y="2032032"/>
          <a:ext cx="0" cy="295568"/>
        </a:xfrm>
        <a:prstGeom prst="line">
          <a:avLst/>
        </a:prstGeom>
        <a:noFill/>
        <a:ln w="12700" cap="rnd" cmpd="sng" algn="ctr">
          <a:solidFill>
            <a:schemeClr val="accent1">
              <a:shade val="90000"/>
              <a:hueOff val="140199"/>
              <a:satOff val="2886"/>
              <a:lumOff val="12346"/>
              <a:alphaOff val="0"/>
            </a:schemeClr>
          </a:solidFill>
          <a:prstDash val="dash"/>
        </a:ln>
        <a:effectLst/>
      </dsp:spPr>
      <dsp:style>
        <a:lnRef idx="1">
          <a:scrgbClr r="0" g="0" b="0"/>
        </a:lnRef>
        <a:fillRef idx="0">
          <a:scrgbClr r="0" g="0" b="0"/>
        </a:fillRef>
        <a:effectRef idx="0">
          <a:scrgbClr r="0" g="0" b="0"/>
        </a:effectRef>
        <a:fontRef idx="minor"/>
      </dsp:style>
    </dsp:sp>
    <dsp:sp modelId="{E1220EDB-B75C-43A5-B862-97E4C09130A7}">
      <dsp:nvSpPr>
        <dsp:cNvPr id="0" name=""/>
        <dsp:cNvSpPr/>
      </dsp:nvSpPr>
      <dsp:spPr>
        <a:xfrm>
          <a:off x="5478028" y="2327600"/>
          <a:ext cx="73892" cy="73892"/>
        </a:xfrm>
        <a:prstGeom prst="ellipse">
          <a:avLst/>
        </a:prstGeom>
        <a:solidFill>
          <a:schemeClr val="accent1">
            <a:shade val="80000"/>
            <a:hueOff val="223096"/>
            <a:satOff val="-4529"/>
            <a:lumOff val="15339"/>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6B79CB-1A41-4F5C-BF91-58D94BF93913}">
      <dsp:nvSpPr>
        <dsp:cNvPr id="0" name=""/>
        <dsp:cNvSpPr/>
      </dsp:nvSpPr>
      <dsp:spPr>
        <a:xfrm rot="5400000">
          <a:off x="8335475" y="344686"/>
          <a:ext cx="369460" cy="3005230"/>
        </a:xfrm>
        <a:prstGeom prst="round2SameRect">
          <a:avLst/>
        </a:prstGeom>
        <a:solidFill>
          <a:schemeClr val="accent1">
            <a:shade val="80000"/>
            <a:hueOff val="446191"/>
            <a:satOff val="-9058"/>
            <a:lumOff val="30677"/>
            <a:alphaOff val="0"/>
          </a:schemeClr>
        </a:solidFill>
        <a:ln w="22225" cap="rnd" cmpd="sng" algn="ctr">
          <a:solidFill>
            <a:schemeClr val="accent1">
              <a:shade val="80000"/>
              <a:hueOff val="446191"/>
              <a:satOff val="-9058"/>
              <a:lumOff val="3067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1">
          <a:noAutofit/>
        </a:bodyPr>
        <a:lstStyle/>
        <a:p>
          <a:pPr lvl="0" algn="ctr" defTabSz="488950">
            <a:lnSpc>
              <a:spcPct val="90000"/>
            </a:lnSpc>
            <a:spcBef>
              <a:spcPct val="0"/>
            </a:spcBef>
            <a:spcAft>
              <a:spcPct val="35000"/>
            </a:spcAft>
          </a:pPr>
          <a:r>
            <a:rPr lang="en-US" sz="1100" kern="1200" dirty="0"/>
            <a:t>2014</a:t>
          </a:r>
        </a:p>
      </dsp:txBody>
      <dsp:txXfrm rot="-5400000">
        <a:off x="7017590" y="1680607"/>
        <a:ext cx="2987194" cy="333388"/>
      </dsp:txXfrm>
    </dsp:sp>
    <dsp:sp modelId="{B4723E2A-4FF1-452A-BD25-8EC364F15A6F}">
      <dsp:nvSpPr>
        <dsp:cNvPr id="0" name=""/>
        <dsp:cNvSpPr/>
      </dsp:nvSpPr>
      <dsp:spPr>
        <a:xfrm>
          <a:off x="6015846" y="0"/>
          <a:ext cx="5008717" cy="12931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106680" numCol="1" spcCol="1270" anchor="b" anchorCtr="1">
          <a:noAutofit/>
        </a:bodyPr>
        <a:lstStyle/>
        <a:p>
          <a:pPr lvl="0" algn="ctr" defTabSz="622300">
            <a:lnSpc>
              <a:spcPct val="90000"/>
            </a:lnSpc>
            <a:spcBef>
              <a:spcPct val="0"/>
            </a:spcBef>
            <a:spcAft>
              <a:spcPct val="35000"/>
            </a:spcAft>
          </a:pPr>
          <a:r>
            <a:rPr lang="en-US" sz="1400" b="1" kern="1200" dirty="0">
              <a:solidFill>
                <a:srgbClr val="BE028D"/>
              </a:solidFill>
            </a:rPr>
            <a:t>Workforce Innovation &amp; Opportunity Act  (WIOA)</a:t>
          </a:r>
        </a:p>
        <a:p>
          <a:pPr lvl="0" algn="l" defTabSz="533400">
            <a:lnSpc>
              <a:spcPct val="90000"/>
            </a:lnSpc>
            <a:spcBef>
              <a:spcPct val="0"/>
            </a:spcBef>
            <a:spcAft>
              <a:spcPct val="35000"/>
            </a:spcAft>
          </a:pPr>
          <a:r>
            <a:rPr lang="en-US" sz="1200" b="0" kern="1200" dirty="0"/>
            <a:t>WIOA transferred administration of the Centers for Independent Living and the state  Assistive Technology programs from the Dept. of Education to the Administration on Community Living (ACL) to align with ACL’s mission to maximize the independence, well-being and health of older adults and people with disabilities through a seamless, no wrong door system. </a:t>
          </a:r>
        </a:p>
      </dsp:txBody>
      <dsp:txXfrm>
        <a:off x="6015846" y="0"/>
        <a:ext cx="5008717" cy="1293111"/>
      </dsp:txXfrm>
    </dsp:sp>
    <dsp:sp modelId="{440E9361-37D2-4157-AF38-7B49AD23708B}">
      <dsp:nvSpPr>
        <dsp:cNvPr id="0" name=""/>
        <dsp:cNvSpPr/>
      </dsp:nvSpPr>
      <dsp:spPr>
        <a:xfrm>
          <a:off x="8520205" y="1367003"/>
          <a:ext cx="0" cy="295568"/>
        </a:xfrm>
        <a:prstGeom prst="line">
          <a:avLst/>
        </a:prstGeom>
        <a:noFill/>
        <a:ln w="12700" cap="rnd" cmpd="sng" algn="ctr">
          <a:solidFill>
            <a:schemeClr val="accent1">
              <a:shade val="90000"/>
              <a:hueOff val="186931"/>
              <a:satOff val="3848"/>
              <a:lumOff val="16461"/>
              <a:alphaOff val="0"/>
            </a:schemeClr>
          </a:solidFill>
          <a:prstDash val="dash"/>
        </a:ln>
        <a:effectLst/>
      </dsp:spPr>
      <dsp:style>
        <a:lnRef idx="1">
          <a:scrgbClr r="0" g="0" b="0"/>
        </a:lnRef>
        <a:fillRef idx="0">
          <a:scrgbClr r="0" g="0" b="0"/>
        </a:fillRef>
        <a:effectRef idx="0">
          <a:scrgbClr r="0" g="0" b="0"/>
        </a:effectRef>
        <a:fontRef idx="minor"/>
      </dsp:style>
    </dsp:sp>
    <dsp:sp modelId="{C45E7B63-1C71-483E-A3A8-705CE86D4D8E}">
      <dsp:nvSpPr>
        <dsp:cNvPr id="0" name=""/>
        <dsp:cNvSpPr/>
      </dsp:nvSpPr>
      <dsp:spPr>
        <a:xfrm>
          <a:off x="8483259" y="1293111"/>
          <a:ext cx="73892" cy="73892"/>
        </a:xfrm>
        <a:prstGeom prst="ellipse">
          <a:avLst/>
        </a:prstGeom>
        <a:solidFill>
          <a:schemeClr val="accent1">
            <a:shade val="80000"/>
            <a:hueOff val="446191"/>
            <a:satOff val="-9058"/>
            <a:lumOff val="30677"/>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RoundedRectangleTimeline">
  <dgm:title val="Rounded Rectangle Timeline"/>
  <dgm:desc val="Use to show a list of events in chronological order. An invisible box contains the description while the date is shown in rectangles, except for the first and last node where the corners of the rectangle are rounded. It can display large amount of text and long descriptive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val="18"/>
      <dgm:constr type="primFontSz" for="des" forName="Childtext" val="18"/>
      <dgm:constr type="primFontSz" for="des" forName="Childtext" refType="primFontSz" refFor="des" refForName="parent" op="lte"/>
      <dgm:constr type="w" for="ch" forName="composite" refType="w"/>
      <dgm:constr type="h" for="ch" forName="composite" refType="h"/>
      <dgm:constr type="w" for="ch" forName="spaceBetweenRectangles" refType="w" refFor="ch" refForName="composite" fact="-0.4"/>
      <dgm:constr type="w" for="ch" ptType="sibTrans" op="equ"/>
      <dgm:constr type="primFontSz" for="des" forName="parent" op="equ"/>
      <dgm:constr type="primFontSz" for="des" forName="Childtext" op="equ"/>
      <dgm:constr type="primFontSz" for="des" forName="parent1" val="18"/>
      <dgm:constr type="primFontSz" for="des" forName="Childtext1" val="18"/>
      <dgm:constr type="primFontSz" for="des" forName="Childtext1" refType="primFontSz" refFor="des" refForName="parent1" op="lte"/>
      <dgm:constr type="w" for="ch" forName="composite1" refType="w"/>
      <dgm:constr type="h" for="ch" forName="composite1" refType="h"/>
      <dgm:constr type="w" for="ch" forName="spaceBetweenRectangles1" refType="w" refFor="ch" refForName="composite1" fact="-0.4"/>
      <dgm:constr type="primFontSz" for="des" forName="parent1" op="equ"/>
      <dgm:constr type="primFontSz" for="des" forName="Childtext1" op="equ"/>
    </dgm:constrLst>
    <dgm:choose name="layoutByNodeCnt">
      <dgm:if name="twoOrLessNodes" axis="ch" ptType="node" func="cnt" op="lte" val="2">
        <dgm:forEach name="nodesForEach" axis="ch" ptType="node">
          <dgm:layoutNode name="composite">
            <dgm:alg type="composite"/>
            <dgm:shape xmlns:r="http://schemas.openxmlformats.org/officeDocument/2006/relationships" r:blip="">
              <dgm:adjLst/>
            </dgm:shape>
            <dgm:choose name="casesForFirstAndLastNode1">
              <dgm:if name="startNode1" axis="self" ptType="node" func="pos" op="equ" val="1">
                <dgm:choose name="removeLineWhenOnlyOneNode1">
                  <dgm:if name="ifOnlyOneNode1" axis="followSib" ptType="node" func="cnt" op="equ" val="0">
                    <dgm:constrLst>
                      <dgm:constr type="w" for="ch" forName="parent" refType="w" fact="0.95"/>
                      <dgm:constr type="l" for="ch" forName="parent" refType="w" fact="0.025"/>
                      <dgm:constr type="t" for="ch" forName="parent" refType="h" fact="0.45"/>
                      <dgm:constr type="h" for="ch" forName="parent" refType="h" fact="0.1"/>
                      <dgm:constr type="l" for="ch" forName="Childtext" refType="w" fact="0.025"/>
                      <dgm:constr type="w" for="ch" forName="Childtext" refType="w" fact="0.95"/>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if>
                  <dgm:else name="ifMoreThanOne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else>
                </dgm:choose>
              </dgm:if>
              <dgm:else name="notStart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t" for="ch" forName="Childtext" refType="h" fact="0.65"/>
                  <dgm:constr type="w" for="ch" forName="ConnectLine"/>
                  <dgm:constr type="h" for="ch" forName="ConnectLine" refType="h" fact="0.08"/>
                  <dgm:constr type="t" for="ch" forName="ConnectLine" refType="h" fact="0.55"/>
                  <dgm:constr type="ctrX" for="ch" forName="ConnectLine" refType="w" fact="0.5"/>
                  <dgm:constr type="w" for="ch" forName="ConnectLineEnd" refType="h" fact="0.02"/>
                  <dgm:constr type="h" for="ch" forName="ConnectLineEnd" refType="h" fact="0.02"/>
                  <dgm:constr type="b" for="ch" forName="ConnectLineEnd" refType="h" fact="0.65"/>
                  <dgm:constr type="ctrX" for="ch" forName="ConnectLineEnd" refType="w" fact="0.5"/>
                  <dgm:constr type="w" for="ch" forName="EmptyPane" refType="w"/>
                  <dgm:constr type="h" for="ch" forName="EmptyPane" refType="h" fact="0.45"/>
                </dgm:constrLst>
              </dgm:else>
            </dgm:choose>
            <dgm:layoutNode name="parent"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oundRect" r:blip="">
                        <dgm:adjLst/>
                      </dgm:shape>
                    </dgm:if>
                    <dgm:else name="ifMoreThanOneNode">
                      <dgm:choose name="Name18">
                        <dgm:if name="Name19" func="var" arg="dir" op="equ" val="norm">
                          <dgm:shape xmlns:r="http://schemas.openxmlformats.org/officeDocument/2006/relationships" rot="-90" type="round2SameRect" r:blip="">
                            <dgm:adjLst/>
                          </dgm:shape>
                        </dgm:if>
                        <dgm:else name="Name20">
                          <dgm:shape xmlns:r="http://schemas.openxmlformats.org/officeDocument/2006/relationships" rot="90" type="round2SameRect" r:blip="">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90" type="round2SameRect" r:blip="">
                            <dgm:adjLst/>
                          </dgm:shape>
                        </dgm:if>
                        <dgm:else name="Name26">
                          <dgm:shape xmlns:r="http://schemas.openxmlformats.org/officeDocument/2006/relationships" rot="-90" type="round2SameRect" r:blip="">
                            <dgm:adjLst/>
                          </dgm:shape>
                        </dgm:else>
                      </dgm:choose>
                    </dgm:if>
                    <dgm:else name="Name27">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 styleLbl="revTx">
              <dgm:varLst>
                <dgm:bulletEnabled val="1"/>
              </dgm:varLst>
              <dgm:choose name="casesForTxtDirLogic">
                <dgm:if name="Name77"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xmlns="">
                      <a:ln>
                        <a:prstDash val="dash"/>
                      </a:ln>
                    </dgm1612:spPr>
                  </a:ext>
                </dgm:extLst>
              </dgm:shape>
              <dgm:presOf/>
              <dgm:constrLst/>
            </dgm:layoutNode>
            <dgm:layoutNode name="ConnectLineEnd" styleLbl="lnNode1">
              <dgm:alg type="sp"/>
              <dgm:shape xmlns:r="http://schemas.openxmlformats.org/officeDocument/2006/relationships" type="ellipse" r:blip="">
                <dgm:adjLst/>
              </dgm:shape>
              <dgm:presOf/>
              <dgm:constrLst/>
            </dgm:layoutNode>
            <dgm:layoutNode name="EmptyPane">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if>
      <dgm:else name="moreThanTwoNodes">
        <dgm:forEach name="nodesForEach1" axis="ch" ptType="node">
          <dgm:layoutNode name="composite1">
            <dgm:alg type="composite"/>
            <dgm:shape xmlns:r="http://schemas.openxmlformats.org/officeDocument/2006/relationships" r:blip="">
              <dgm:adjLst/>
            </dgm:shape>
            <dgm:choose name="casesForSnakingLogic21">
              <dgm:if name="oddNode21" axis="self" ptType="node" func="posOdd" op="equ" val="1">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w" for="ch" forName="ConnectLine1"/>
                  <dgm:constr type="h" for="ch" forName="ConnectLine1" refType="h" fact="0.08"/>
                  <dgm:constr type="t" for="ch" forName="ConnectLine1" refType="h" fact="0.37"/>
                  <dgm:constr type="ctrX" for="ch" forName="ConnectLine1" refType="w" fact="0.5"/>
                  <dgm:constr type="w" for="ch" forName="ConnectLineEnd1" refType="h" fact="0.02"/>
                  <dgm:constr type="h" for="ch" forName="ConnectLineEnd1" refType="h" fact="0.02"/>
                  <dgm:constr type="t" for="ch" forName="ConnectLineEnd1" refType="h" fact="0.35"/>
                  <dgm:constr type="ctrX" for="ch" forName="ConnectLineEnd1" refType="w" fact="0.5"/>
                  <dgm:constr type="w" for="ch" forName="EmptyPane1" refType="w"/>
                  <dgm:constr type="t" for="ch" forName="EmptyPane1" refType="h" fact="0.55"/>
                  <dgm:constr type="h" for="ch" forName="EmptyPane1" refType="h" fact="0.45"/>
                </dgm:constrLst>
              </dgm:if>
              <dgm:else name="evenNode2">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t" for="ch" forName="Childtext1" refType="h" fact="0.65"/>
                  <dgm:constr type="w" for="ch" forName="ConnectLine1"/>
                  <dgm:constr type="h" for="ch" forName="ConnectLine1" refType="h" fact="0.08"/>
                  <dgm:constr type="t" for="ch" forName="ConnectLine1" refType="h" fact="0.55"/>
                  <dgm:constr type="ctrX" for="ch" forName="ConnectLine1" refType="w" fact="0.5"/>
                  <dgm:constr type="w" for="ch" forName="ConnectLineEnd1" refType="h" fact="0.02"/>
                  <dgm:constr type="h" for="ch" forName="ConnectLineEnd1" refType="h" fact="0.02"/>
                  <dgm:constr type="b" for="ch" forName="ConnectLineEnd1" refType="h" fact="0.65"/>
                  <dgm:constr type="ctrX" for="ch" forName="ConnectLineEnd1" refType="w" fact="0.5"/>
                  <dgm:constr type="w" for="ch" forName="EmptyPane1" refType="w"/>
                  <dgm:constr type="h" for="ch" forName="EmptyPane1" refType="h" fact="0.45"/>
                </dgm:constrLst>
              </dgm:else>
            </dgm:choose>
            <dgm:layoutNode name="parent1"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12">
                <dgm:if name="startNode12" axis="self" ptType="node" func="pos" op="equ" val="1">
                  <dgm:choose name="removeLineWhenOnlyOneNode12">
                    <dgm:if name="ifOnlyOneNode12" axis="followSib" ptType="node" func="cnt" op="equ" val="0">
                      <dgm:shape xmlns:r="http://schemas.openxmlformats.org/officeDocument/2006/relationships" type="roundRect" r:blip="">
                        <dgm:adjLst/>
                      </dgm:shape>
                    </dgm:if>
                    <dgm:else name="ifMoreThanOneNode12">
                      <dgm:choose name="Name181">
                        <dgm:if name="Name191" func="var" arg="dir" op="equ" val="norm">
                          <dgm:shape xmlns:r="http://schemas.openxmlformats.org/officeDocument/2006/relationships" rot="-90" type="round2SameRect" r:blip="">
                            <dgm:adjLst/>
                          </dgm:shape>
                        </dgm:if>
                        <dgm:else name="Name201">
                          <dgm:shape xmlns:r="http://schemas.openxmlformats.org/officeDocument/2006/relationships" rot="90" type="round2SameRect" r:blip="">
                            <dgm:adjLst/>
                          </dgm:shape>
                        </dgm:else>
                      </dgm:choose>
                    </dgm:else>
                  </dgm:choose>
                </dgm:if>
                <dgm:else name="notStartNode12">
                  <dgm:choose name="Name221">
                    <dgm:if name="Name231" axis="self" ptType="node" func="revPos" op="equ" val="1">
                      <dgm:choose name="Name241">
                        <dgm:if name="Name251" func="var" arg="dir" op="equ" val="norm">
                          <dgm:shape xmlns:r="http://schemas.openxmlformats.org/officeDocument/2006/relationships" rot="90" type="round2SameRect" r:blip="">
                            <dgm:adjLst/>
                          </dgm:shape>
                        </dgm:if>
                        <dgm:else name="Name261">
                          <dgm:shape xmlns:r="http://schemas.openxmlformats.org/officeDocument/2006/relationships" rot="-90" type="round2SameRect" r:blip="">
                            <dgm:adjLst/>
                          </dgm:shape>
                        </dgm:else>
                      </dgm:choose>
                    </dgm:if>
                    <dgm:else name="Name271">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dgm:varLst>
                <dgm:bulletEnabled val="1"/>
              </dgm:varLst>
              <dgm:choose name="casesForTxtDirLogic1">
                <dgm:if name="Name771"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1">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xmlns="">
                      <a:ln>
                        <a:prstDash val="dash"/>
                      </a:ln>
                    </dgm1612:spPr>
                  </a:ext>
                </dgm:extLst>
              </dgm:shape>
              <dgm:presOf/>
              <dgm:constrLst/>
            </dgm:layoutNode>
            <dgm:layoutNode name="ConnectLineEnd1" styleLbl="lnNode1">
              <dgm:alg type="sp"/>
              <dgm:shape xmlns:r="http://schemas.openxmlformats.org/officeDocument/2006/relationships" type="ellipse" r:blip="">
                <dgm:adjLst/>
              </dgm:shape>
              <dgm:presOf/>
              <dgm:constrLst/>
            </dgm:layoutNode>
            <dgm:layoutNode name="EmptyPane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16/7/layout/RoundedRectangleTimeline">
  <dgm:title val="Rounded Rectangle Timeline"/>
  <dgm:desc val="Use to show a list of events in chronological order. An invisible box contains the description while the date is shown in rectangles, except for the first and last node where the corners of the rectangle are rounded. It can display large amount of text and long descriptive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val="18"/>
      <dgm:constr type="primFontSz" for="des" forName="Childtext" val="18"/>
      <dgm:constr type="primFontSz" for="des" forName="Childtext" refType="primFontSz" refFor="des" refForName="parent" op="lte"/>
      <dgm:constr type="w" for="ch" forName="composite" refType="w"/>
      <dgm:constr type="h" for="ch" forName="composite" refType="h"/>
      <dgm:constr type="w" for="ch" forName="spaceBetweenRectangles" refType="w" refFor="ch" refForName="composite" fact="-0.4"/>
      <dgm:constr type="w" for="ch" ptType="sibTrans" op="equ"/>
      <dgm:constr type="primFontSz" for="des" forName="parent" op="equ"/>
      <dgm:constr type="primFontSz" for="des" forName="Childtext" op="equ"/>
      <dgm:constr type="primFontSz" for="des" forName="parent1" val="18"/>
      <dgm:constr type="primFontSz" for="des" forName="Childtext1" val="18"/>
      <dgm:constr type="primFontSz" for="des" forName="Childtext1" refType="primFontSz" refFor="des" refForName="parent1" op="lte"/>
      <dgm:constr type="w" for="ch" forName="composite1" refType="w"/>
      <dgm:constr type="h" for="ch" forName="composite1" refType="h"/>
      <dgm:constr type="w" for="ch" forName="spaceBetweenRectangles1" refType="w" refFor="ch" refForName="composite1" fact="-0.4"/>
      <dgm:constr type="primFontSz" for="des" forName="parent1" op="equ"/>
      <dgm:constr type="primFontSz" for="des" forName="Childtext1" op="equ"/>
    </dgm:constrLst>
    <dgm:choose name="layoutByNodeCnt">
      <dgm:if name="twoOrLessNodes" axis="ch" ptType="node" func="cnt" op="lte" val="2">
        <dgm:forEach name="nodesForEach" axis="ch" ptType="node">
          <dgm:layoutNode name="composite">
            <dgm:alg type="composite"/>
            <dgm:shape xmlns:r="http://schemas.openxmlformats.org/officeDocument/2006/relationships" r:blip="">
              <dgm:adjLst/>
            </dgm:shape>
            <dgm:choose name="casesForFirstAndLastNode1">
              <dgm:if name="startNode1" axis="self" ptType="node" func="pos" op="equ" val="1">
                <dgm:choose name="removeLineWhenOnlyOneNode1">
                  <dgm:if name="ifOnlyOneNode1" axis="followSib" ptType="node" func="cnt" op="equ" val="0">
                    <dgm:constrLst>
                      <dgm:constr type="w" for="ch" forName="parent" refType="w" fact="0.95"/>
                      <dgm:constr type="l" for="ch" forName="parent" refType="w" fact="0.025"/>
                      <dgm:constr type="t" for="ch" forName="parent" refType="h" fact="0.45"/>
                      <dgm:constr type="h" for="ch" forName="parent" refType="h" fact="0.1"/>
                      <dgm:constr type="l" for="ch" forName="Childtext" refType="w" fact="0.025"/>
                      <dgm:constr type="w" for="ch" forName="Childtext" refType="w" fact="0.95"/>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if>
                  <dgm:else name="ifMoreThanOne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else>
                </dgm:choose>
              </dgm:if>
              <dgm:else name="notStart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t" for="ch" forName="Childtext" refType="h" fact="0.65"/>
                  <dgm:constr type="w" for="ch" forName="ConnectLine"/>
                  <dgm:constr type="h" for="ch" forName="ConnectLine" refType="h" fact="0.08"/>
                  <dgm:constr type="t" for="ch" forName="ConnectLine" refType="h" fact="0.55"/>
                  <dgm:constr type="ctrX" for="ch" forName="ConnectLine" refType="w" fact="0.5"/>
                  <dgm:constr type="w" for="ch" forName="ConnectLineEnd" refType="h" fact="0.02"/>
                  <dgm:constr type="h" for="ch" forName="ConnectLineEnd" refType="h" fact="0.02"/>
                  <dgm:constr type="b" for="ch" forName="ConnectLineEnd" refType="h" fact="0.65"/>
                  <dgm:constr type="ctrX" for="ch" forName="ConnectLineEnd" refType="w" fact="0.5"/>
                  <dgm:constr type="w" for="ch" forName="EmptyPane" refType="w"/>
                  <dgm:constr type="h" for="ch" forName="EmptyPane" refType="h" fact="0.45"/>
                </dgm:constrLst>
              </dgm:else>
            </dgm:choose>
            <dgm:layoutNode name="parent"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oundRect" r:blip="">
                        <dgm:adjLst/>
                      </dgm:shape>
                    </dgm:if>
                    <dgm:else name="ifMoreThanOneNode">
                      <dgm:choose name="Name18">
                        <dgm:if name="Name19" func="var" arg="dir" op="equ" val="norm">
                          <dgm:shape xmlns:r="http://schemas.openxmlformats.org/officeDocument/2006/relationships" rot="-90" type="round2SameRect" r:blip="">
                            <dgm:adjLst/>
                          </dgm:shape>
                        </dgm:if>
                        <dgm:else name="Name20">
                          <dgm:shape xmlns:r="http://schemas.openxmlformats.org/officeDocument/2006/relationships" rot="90" type="round2SameRect" r:blip="">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90" type="round2SameRect" r:blip="">
                            <dgm:adjLst/>
                          </dgm:shape>
                        </dgm:if>
                        <dgm:else name="Name26">
                          <dgm:shape xmlns:r="http://schemas.openxmlformats.org/officeDocument/2006/relationships" rot="-90" type="round2SameRect" r:blip="">
                            <dgm:adjLst/>
                          </dgm:shape>
                        </dgm:else>
                      </dgm:choose>
                    </dgm:if>
                    <dgm:else name="Name27">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 styleLbl="revTx">
              <dgm:varLst>
                <dgm:bulletEnabled val="1"/>
              </dgm:varLst>
              <dgm:choose name="casesForTxtDirLogic">
                <dgm:if name="Name77"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xmlns="">
                      <a:ln>
                        <a:prstDash val="dash"/>
                      </a:ln>
                    </dgm1612:spPr>
                  </a:ext>
                </dgm:extLst>
              </dgm:shape>
              <dgm:presOf/>
              <dgm:constrLst/>
            </dgm:layoutNode>
            <dgm:layoutNode name="ConnectLineEnd" styleLbl="lnNode1">
              <dgm:alg type="sp"/>
              <dgm:shape xmlns:r="http://schemas.openxmlformats.org/officeDocument/2006/relationships" type="ellipse" r:blip="">
                <dgm:adjLst/>
              </dgm:shape>
              <dgm:presOf/>
              <dgm:constrLst/>
            </dgm:layoutNode>
            <dgm:layoutNode name="EmptyPane">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if>
      <dgm:else name="moreThanTwoNodes">
        <dgm:forEach name="nodesForEach1" axis="ch" ptType="node">
          <dgm:layoutNode name="composite1">
            <dgm:alg type="composite"/>
            <dgm:shape xmlns:r="http://schemas.openxmlformats.org/officeDocument/2006/relationships" r:blip="">
              <dgm:adjLst/>
            </dgm:shape>
            <dgm:choose name="casesForSnakingLogic21">
              <dgm:if name="oddNode21" axis="self" ptType="node" func="posOdd" op="equ" val="1">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w" for="ch" forName="ConnectLine1"/>
                  <dgm:constr type="h" for="ch" forName="ConnectLine1" refType="h" fact="0.08"/>
                  <dgm:constr type="t" for="ch" forName="ConnectLine1" refType="h" fact="0.37"/>
                  <dgm:constr type="ctrX" for="ch" forName="ConnectLine1" refType="w" fact="0.5"/>
                  <dgm:constr type="w" for="ch" forName="ConnectLineEnd1" refType="h" fact="0.02"/>
                  <dgm:constr type="h" for="ch" forName="ConnectLineEnd1" refType="h" fact="0.02"/>
                  <dgm:constr type="t" for="ch" forName="ConnectLineEnd1" refType="h" fact="0.35"/>
                  <dgm:constr type="ctrX" for="ch" forName="ConnectLineEnd1" refType="w" fact="0.5"/>
                  <dgm:constr type="w" for="ch" forName="EmptyPane1" refType="w"/>
                  <dgm:constr type="t" for="ch" forName="EmptyPane1" refType="h" fact="0.55"/>
                  <dgm:constr type="h" for="ch" forName="EmptyPane1" refType="h" fact="0.45"/>
                </dgm:constrLst>
              </dgm:if>
              <dgm:else name="evenNode2">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t" for="ch" forName="Childtext1" refType="h" fact="0.65"/>
                  <dgm:constr type="w" for="ch" forName="ConnectLine1"/>
                  <dgm:constr type="h" for="ch" forName="ConnectLine1" refType="h" fact="0.08"/>
                  <dgm:constr type="t" for="ch" forName="ConnectLine1" refType="h" fact="0.55"/>
                  <dgm:constr type="ctrX" for="ch" forName="ConnectLine1" refType="w" fact="0.5"/>
                  <dgm:constr type="w" for="ch" forName="ConnectLineEnd1" refType="h" fact="0.02"/>
                  <dgm:constr type="h" for="ch" forName="ConnectLineEnd1" refType="h" fact="0.02"/>
                  <dgm:constr type="b" for="ch" forName="ConnectLineEnd1" refType="h" fact="0.65"/>
                  <dgm:constr type="ctrX" for="ch" forName="ConnectLineEnd1" refType="w" fact="0.5"/>
                  <dgm:constr type="w" for="ch" forName="EmptyPane1" refType="w"/>
                  <dgm:constr type="h" for="ch" forName="EmptyPane1" refType="h" fact="0.45"/>
                </dgm:constrLst>
              </dgm:else>
            </dgm:choose>
            <dgm:layoutNode name="parent1"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12">
                <dgm:if name="startNode12" axis="self" ptType="node" func="pos" op="equ" val="1">
                  <dgm:choose name="removeLineWhenOnlyOneNode12">
                    <dgm:if name="ifOnlyOneNode12" axis="followSib" ptType="node" func="cnt" op="equ" val="0">
                      <dgm:shape xmlns:r="http://schemas.openxmlformats.org/officeDocument/2006/relationships" type="roundRect" r:blip="">
                        <dgm:adjLst/>
                      </dgm:shape>
                    </dgm:if>
                    <dgm:else name="ifMoreThanOneNode12">
                      <dgm:choose name="Name181">
                        <dgm:if name="Name191" func="var" arg="dir" op="equ" val="norm">
                          <dgm:shape xmlns:r="http://schemas.openxmlformats.org/officeDocument/2006/relationships" rot="-90" type="round2SameRect" r:blip="">
                            <dgm:adjLst/>
                          </dgm:shape>
                        </dgm:if>
                        <dgm:else name="Name201">
                          <dgm:shape xmlns:r="http://schemas.openxmlformats.org/officeDocument/2006/relationships" rot="90" type="round2SameRect" r:blip="">
                            <dgm:adjLst/>
                          </dgm:shape>
                        </dgm:else>
                      </dgm:choose>
                    </dgm:else>
                  </dgm:choose>
                </dgm:if>
                <dgm:else name="notStartNode12">
                  <dgm:choose name="Name221">
                    <dgm:if name="Name231" axis="self" ptType="node" func="revPos" op="equ" val="1">
                      <dgm:choose name="Name241">
                        <dgm:if name="Name251" func="var" arg="dir" op="equ" val="norm">
                          <dgm:shape xmlns:r="http://schemas.openxmlformats.org/officeDocument/2006/relationships" rot="90" type="round2SameRect" r:blip="">
                            <dgm:adjLst/>
                          </dgm:shape>
                        </dgm:if>
                        <dgm:else name="Name261">
                          <dgm:shape xmlns:r="http://schemas.openxmlformats.org/officeDocument/2006/relationships" rot="-90" type="round2SameRect" r:blip="">
                            <dgm:adjLst/>
                          </dgm:shape>
                        </dgm:else>
                      </dgm:choose>
                    </dgm:if>
                    <dgm:else name="Name271">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dgm:varLst>
                <dgm:bulletEnabled val="1"/>
              </dgm:varLst>
              <dgm:choose name="casesForTxtDirLogic1">
                <dgm:if name="Name771"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1">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xmlns="">
                      <a:ln>
                        <a:prstDash val="dash"/>
                      </a:ln>
                    </dgm1612:spPr>
                  </a:ext>
                </dgm:extLst>
              </dgm:shape>
              <dgm:presOf/>
              <dgm:constrLst/>
            </dgm:layoutNode>
            <dgm:layoutNode name="ConnectLineEnd1" styleLbl="lnNode1">
              <dgm:alg type="sp"/>
              <dgm:shape xmlns:r="http://schemas.openxmlformats.org/officeDocument/2006/relationships" type="ellipse" r:blip="">
                <dgm:adjLst/>
              </dgm:shape>
              <dgm:presOf/>
              <dgm:constrLst/>
            </dgm:layoutNode>
            <dgm:layoutNode name="EmptyPane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16/7/layout/RoundedRectangleTimeline">
  <dgm:title val="Rounded Rectangle Timeline"/>
  <dgm:desc val="Use to show a list of events in chronological order. An invisible box contains the description while the date is shown in rectangles, except for the first and last node where the corners of the rectangle are rounded. It can display large amount of text and long descriptive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val="18"/>
      <dgm:constr type="primFontSz" for="des" forName="Childtext" val="18"/>
      <dgm:constr type="primFontSz" for="des" forName="Childtext" refType="primFontSz" refFor="des" refForName="parent" op="lte"/>
      <dgm:constr type="w" for="ch" forName="composite" refType="w"/>
      <dgm:constr type="h" for="ch" forName="composite" refType="h"/>
      <dgm:constr type="w" for="ch" forName="spaceBetweenRectangles" refType="w" refFor="ch" refForName="composite" fact="-0.4"/>
      <dgm:constr type="w" for="ch" ptType="sibTrans" op="equ"/>
      <dgm:constr type="primFontSz" for="des" forName="parent" op="equ"/>
      <dgm:constr type="primFontSz" for="des" forName="Childtext" op="equ"/>
      <dgm:constr type="primFontSz" for="des" forName="parent1" val="18"/>
      <dgm:constr type="primFontSz" for="des" forName="Childtext1" val="18"/>
      <dgm:constr type="primFontSz" for="des" forName="Childtext1" refType="primFontSz" refFor="des" refForName="parent1" op="lte"/>
      <dgm:constr type="w" for="ch" forName="composite1" refType="w"/>
      <dgm:constr type="h" for="ch" forName="composite1" refType="h"/>
      <dgm:constr type="w" for="ch" forName="spaceBetweenRectangles1" refType="w" refFor="ch" refForName="composite1" fact="-0.4"/>
      <dgm:constr type="primFontSz" for="des" forName="parent1" op="equ"/>
      <dgm:constr type="primFontSz" for="des" forName="Childtext1" op="equ"/>
    </dgm:constrLst>
    <dgm:choose name="layoutByNodeCnt">
      <dgm:if name="twoOrLessNodes" axis="ch" ptType="node" func="cnt" op="lte" val="2">
        <dgm:forEach name="nodesForEach" axis="ch" ptType="node">
          <dgm:layoutNode name="composite">
            <dgm:alg type="composite"/>
            <dgm:shape xmlns:r="http://schemas.openxmlformats.org/officeDocument/2006/relationships" r:blip="">
              <dgm:adjLst/>
            </dgm:shape>
            <dgm:choose name="casesForFirstAndLastNode1">
              <dgm:if name="startNode1" axis="self" ptType="node" func="pos" op="equ" val="1">
                <dgm:choose name="removeLineWhenOnlyOneNode1">
                  <dgm:if name="ifOnlyOneNode1" axis="followSib" ptType="node" func="cnt" op="equ" val="0">
                    <dgm:constrLst>
                      <dgm:constr type="w" for="ch" forName="parent" refType="w" fact="0.95"/>
                      <dgm:constr type="l" for="ch" forName="parent" refType="w" fact="0.025"/>
                      <dgm:constr type="t" for="ch" forName="parent" refType="h" fact="0.45"/>
                      <dgm:constr type="h" for="ch" forName="parent" refType="h" fact="0.1"/>
                      <dgm:constr type="l" for="ch" forName="Childtext" refType="w" fact="0.025"/>
                      <dgm:constr type="w" for="ch" forName="Childtext" refType="w" fact="0.95"/>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if>
                  <dgm:else name="ifMoreThanOne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else>
                </dgm:choose>
              </dgm:if>
              <dgm:else name="notStart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t" for="ch" forName="Childtext" refType="h" fact="0.65"/>
                  <dgm:constr type="w" for="ch" forName="ConnectLine"/>
                  <dgm:constr type="h" for="ch" forName="ConnectLine" refType="h" fact="0.08"/>
                  <dgm:constr type="t" for="ch" forName="ConnectLine" refType="h" fact="0.55"/>
                  <dgm:constr type="ctrX" for="ch" forName="ConnectLine" refType="w" fact="0.5"/>
                  <dgm:constr type="w" for="ch" forName="ConnectLineEnd" refType="h" fact="0.02"/>
                  <dgm:constr type="h" for="ch" forName="ConnectLineEnd" refType="h" fact="0.02"/>
                  <dgm:constr type="b" for="ch" forName="ConnectLineEnd" refType="h" fact="0.65"/>
                  <dgm:constr type="ctrX" for="ch" forName="ConnectLineEnd" refType="w" fact="0.5"/>
                  <dgm:constr type="w" for="ch" forName="EmptyPane" refType="w"/>
                  <dgm:constr type="h" for="ch" forName="EmptyPane" refType="h" fact="0.45"/>
                </dgm:constrLst>
              </dgm:else>
            </dgm:choose>
            <dgm:layoutNode name="parent"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oundRect" r:blip="">
                        <dgm:adjLst/>
                      </dgm:shape>
                    </dgm:if>
                    <dgm:else name="ifMoreThanOneNode">
                      <dgm:choose name="Name18">
                        <dgm:if name="Name19" func="var" arg="dir" op="equ" val="norm">
                          <dgm:shape xmlns:r="http://schemas.openxmlformats.org/officeDocument/2006/relationships" rot="-90" type="round2SameRect" r:blip="">
                            <dgm:adjLst/>
                          </dgm:shape>
                        </dgm:if>
                        <dgm:else name="Name20">
                          <dgm:shape xmlns:r="http://schemas.openxmlformats.org/officeDocument/2006/relationships" rot="90" type="round2SameRect" r:blip="">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90" type="round2SameRect" r:blip="">
                            <dgm:adjLst/>
                          </dgm:shape>
                        </dgm:if>
                        <dgm:else name="Name26">
                          <dgm:shape xmlns:r="http://schemas.openxmlformats.org/officeDocument/2006/relationships" rot="-90" type="round2SameRect" r:blip="">
                            <dgm:adjLst/>
                          </dgm:shape>
                        </dgm:else>
                      </dgm:choose>
                    </dgm:if>
                    <dgm:else name="Name27">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 styleLbl="revTx">
              <dgm:varLst>
                <dgm:bulletEnabled val="1"/>
              </dgm:varLst>
              <dgm:choose name="casesForTxtDirLogic">
                <dgm:if name="Name77"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xmlns="">
                      <a:ln>
                        <a:prstDash val="dash"/>
                      </a:ln>
                    </dgm1612:spPr>
                  </a:ext>
                </dgm:extLst>
              </dgm:shape>
              <dgm:presOf/>
              <dgm:constrLst/>
            </dgm:layoutNode>
            <dgm:layoutNode name="ConnectLineEnd" styleLbl="lnNode1">
              <dgm:alg type="sp"/>
              <dgm:shape xmlns:r="http://schemas.openxmlformats.org/officeDocument/2006/relationships" type="ellipse" r:blip="">
                <dgm:adjLst/>
              </dgm:shape>
              <dgm:presOf/>
              <dgm:constrLst/>
            </dgm:layoutNode>
            <dgm:layoutNode name="EmptyPane">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if>
      <dgm:else name="moreThanTwoNodes">
        <dgm:forEach name="nodesForEach1" axis="ch" ptType="node">
          <dgm:layoutNode name="composite1">
            <dgm:alg type="composite"/>
            <dgm:shape xmlns:r="http://schemas.openxmlformats.org/officeDocument/2006/relationships" r:blip="">
              <dgm:adjLst/>
            </dgm:shape>
            <dgm:choose name="casesForSnakingLogic21">
              <dgm:if name="oddNode21" axis="self" ptType="node" func="posOdd" op="equ" val="1">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w" for="ch" forName="ConnectLine1"/>
                  <dgm:constr type="h" for="ch" forName="ConnectLine1" refType="h" fact="0.08"/>
                  <dgm:constr type="t" for="ch" forName="ConnectLine1" refType="h" fact="0.37"/>
                  <dgm:constr type="ctrX" for="ch" forName="ConnectLine1" refType="w" fact="0.5"/>
                  <dgm:constr type="w" for="ch" forName="ConnectLineEnd1" refType="h" fact="0.02"/>
                  <dgm:constr type="h" for="ch" forName="ConnectLineEnd1" refType="h" fact="0.02"/>
                  <dgm:constr type="t" for="ch" forName="ConnectLineEnd1" refType="h" fact="0.35"/>
                  <dgm:constr type="ctrX" for="ch" forName="ConnectLineEnd1" refType="w" fact="0.5"/>
                  <dgm:constr type="w" for="ch" forName="EmptyPane1" refType="w"/>
                  <dgm:constr type="t" for="ch" forName="EmptyPane1" refType="h" fact="0.55"/>
                  <dgm:constr type="h" for="ch" forName="EmptyPane1" refType="h" fact="0.45"/>
                </dgm:constrLst>
              </dgm:if>
              <dgm:else name="evenNode2">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t" for="ch" forName="Childtext1" refType="h" fact="0.65"/>
                  <dgm:constr type="w" for="ch" forName="ConnectLine1"/>
                  <dgm:constr type="h" for="ch" forName="ConnectLine1" refType="h" fact="0.08"/>
                  <dgm:constr type="t" for="ch" forName="ConnectLine1" refType="h" fact="0.55"/>
                  <dgm:constr type="ctrX" for="ch" forName="ConnectLine1" refType="w" fact="0.5"/>
                  <dgm:constr type="w" for="ch" forName="ConnectLineEnd1" refType="h" fact="0.02"/>
                  <dgm:constr type="h" for="ch" forName="ConnectLineEnd1" refType="h" fact="0.02"/>
                  <dgm:constr type="b" for="ch" forName="ConnectLineEnd1" refType="h" fact="0.65"/>
                  <dgm:constr type="ctrX" for="ch" forName="ConnectLineEnd1" refType="w" fact="0.5"/>
                  <dgm:constr type="w" for="ch" forName="EmptyPane1" refType="w"/>
                  <dgm:constr type="h" for="ch" forName="EmptyPane1" refType="h" fact="0.45"/>
                </dgm:constrLst>
              </dgm:else>
            </dgm:choose>
            <dgm:layoutNode name="parent1"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12">
                <dgm:if name="startNode12" axis="self" ptType="node" func="pos" op="equ" val="1">
                  <dgm:choose name="removeLineWhenOnlyOneNode12">
                    <dgm:if name="ifOnlyOneNode12" axis="followSib" ptType="node" func="cnt" op="equ" val="0">
                      <dgm:shape xmlns:r="http://schemas.openxmlformats.org/officeDocument/2006/relationships" type="roundRect" r:blip="">
                        <dgm:adjLst/>
                      </dgm:shape>
                    </dgm:if>
                    <dgm:else name="ifMoreThanOneNode12">
                      <dgm:choose name="Name181">
                        <dgm:if name="Name191" func="var" arg="dir" op="equ" val="norm">
                          <dgm:shape xmlns:r="http://schemas.openxmlformats.org/officeDocument/2006/relationships" rot="-90" type="round2SameRect" r:blip="">
                            <dgm:adjLst/>
                          </dgm:shape>
                        </dgm:if>
                        <dgm:else name="Name201">
                          <dgm:shape xmlns:r="http://schemas.openxmlformats.org/officeDocument/2006/relationships" rot="90" type="round2SameRect" r:blip="">
                            <dgm:adjLst/>
                          </dgm:shape>
                        </dgm:else>
                      </dgm:choose>
                    </dgm:else>
                  </dgm:choose>
                </dgm:if>
                <dgm:else name="notStartNode12">
                  <dgm:choose name="Name221">
                    <dgm:if name="Name231" axis="self" ptType="node" func="revPos" op="equ" val="1">
                      <dgm:choose name="Name241">
                        <dgm:if name="Name251" func="var" arg="dir" op="equ" val="norm">
                          <dgm:shape xmlns:r="http://schemas.openxmlformats.org/officeDocument/2006/relationships" rot="90" type="round2SameRect" r:blip="">
                            <dgm:adjLst/>
                          </dgm:shape>
                        </dgm:if>
                        <dgm:else name="Name261">
                          <dgm:shape xmlns:r="http://schemas.openxmlformats.org/officeDocument/2006/relationships" rot="-90" type="round2SameRect" r:blip="">
                            <dgm:adjLst/>
                          </dgm:shape>
                        </dgm:else>
                      </dgm:choose>
                    </dgm:if>
                    <dgm:else name="Name271">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dgm:varLst>
                <dgm:bulletEnabled val="1"/>
              </dgm:varLst>
              <dgm:choose name="casesForTxtDirLogic1">
                <dgm:if name="Name771"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1">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xmlns="">
                      <a:ln>
                        <a:prstDash val="dash"/>
                      </a:ln>
                    </dgm1612:spPr>
                  </a:ext>
                </dgm:extLst>
              </dgm:shape>
              <dgm:presOf/>
              <dgm:constrLst/>
            </dgm:layoutNode>
            <dgm:layoutNode name="ConnectLineEnd1" styleLbl="lnNode1">
              <dgm:alg type="sp"/>
              <dgm:shape xmlns:r="http://schemas.openxmlformats.org/officeDocument/2006/relationships" type="ellipse" r:blip="">
                <dgm:adjLst/>
              </dgm:shape>
              <dgm:presOf/>
              <dgm:constrLst/>
            </dgm:layoutNode>
            <dgm:layoutNode name="EmptyPane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sz="quarter" idx="1"/>
          </p:nvPr>
        </p:nvSpPr>
        <p:spPr>
          <a:xfrm>
            <a:off x="3936768" y="0"/>
            <a:ext cx="3011699" cy="463408"/>
          </a:xfrm>
          <a:prstGeom prst="rect">
            <a:avLst/>
          </a:prstGeom>
        </p:spPr>
        <p:txBody>
          <a:bodyPr vert="horz" lIns="92492" tIns="46246" rIns="92492" bIns="46246" rtlCol="0"/>
          <a:lstStyle>
            <a:lvl1pPr algn="r">
              <a:defRPr sz="1200"/>
            </a:lvl1pPr>
          </a:lstStyle>
          <a:p>
            <a:fld id="{35866BB8-0277-4B30-B63F-CCB8A1EB3B7B}" type="datetimeFigureOut">
              <a:rPr lang="en-US" smtClean="0"/>
              <a:t>10/21/2021</a:t>
            </a:fld>
            <a:endParaRPr lang="en-US"/>
          </a:p>
        </p:txBody>
      </p:sp>
      <p:sp>
        <p:nvSpPr>
          <p:cNvPr id="4" name="Footer Placeholder 3"/>
          <p:cNvSpPr>
            <a:spLocks noGrp="1"/>
          </p:cNvSpPr>
          <p:nvPr>
            <p:ph type="ftr" sz="quarter" idx="2"/>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69"/>
            <a:ext cx="3011699" cy="463407"/>
          </a:xfrm>
          <a:prstGeom prst="rect">
            <a:avLst/>
          </a:prstGeom>
        </p:spPr>
        <p:txBody>
          <a:bodyPr vert="horz" lIns="92492" tIns="46246" rIns="92492" bIns="46246" rtlCol="0" anchor="b"/>
          <a:lstStyle>
            <a:lvl1pPr algn="r">
              <a:defRPr sz="1200"/>
            </a:lvl1pPr>
          </a:lstStyle>
          <a:p>
            <a:fld id="{AF9349FA-8AF3-4871-9792-D3FFBEB64695}" type="slidenum">
              <a:rPr lang="en-US" smtClean="0"/>
              <a:t>‹#›</a:t>
            </a:fld>
            <a:endParaRPr lang="en-US"/>
          </a:p>
        </p:txBody>
      </p:sp>
    </p:spTree>
    <p:extLst>
      <p:ext uri="{BB962C8B-B14F-4D97-AF65-F5344CB8AC3E}">
        <p14:creationId xmlns:p14="http://schemas.microsoft.com/office/powerpoint/2010/main" val="156106999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10/21/2021</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90017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10/21/2021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83591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ED291B17-9318-49DB-B28B-6E5994AE9581}" type="datetime1">
              <a:rPr lang="en-US" smtClean="0"/>
              <a:t>10/21/2021</a:t>
            </a:fld>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88849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10/21/2021</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52443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10/21/2021</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6680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10/21/2021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83323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10/21/2021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48046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10/21/2021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2936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10/21/2021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29494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10/21/2021</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261766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10/21/2021</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73289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ED291B17-9318-49DB-B28B-6E5994AE9581}" type="datetime1">
              <a:rPr lang="en-US" smtClean="0"/>
              <a:t>10/21/2021</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000897896"/>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11" r:id="rId5"/>
    <p:sldLayoutId id="2147483760" r:id="rId6"/>
    <p:sldLayoutId id="2147483762" r:id="rId7"/>
    <p:sldLayoutId id="2147483706" r:id="rId8"/>
    <p:sldLayoutId id="2147483709" r:id="rId9"/>
    <p:sldLayoutId id="2147483707" r:id="rId10"/>
    <p:sldLayoutId id="2147483708" r:id="rId11"/>
  </p:sldLayoutIdLst>
  <p:hf sldNum="0" hdr="0" ftr="0" dt="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D6D7A0BC-0046-4CAA-8E7F-DCAFE511EA0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21E816-31F5-48BB-BD02-D15F2F18B48A}"/>
              </a:ext>
            </a:extLst>
          </p:cNvPr>
          <p:cNvSpPr>
            <a:spLocks noGrp="1"/>
          </p:cNvSpPr>
          <p:nvPr>
            <p:ph type="ctrTitle"/>
          </p:nvPr>
        </p:nvSpPr>
        <p:spPr>
          <a:xfrm>
            <a:off x="581191" y="1020431"/>
            <a:ext cx="10993549" cy="1475013"/>
          </a:xfrm>
        </p:spPr>
        <p:txBody>
          <a:bodyPr>
            <a:normAutofit/>
          </a:bodyPr>
          <a:lstStyle/>
          <a:p>
            <a:r>
              <a:rPr lang="en-US" dirty="0">
                <a:solidFill>
                  <a:schemeClr val="accent1"/>
                </a:solidFill>
              </a:rPr>
              <a:t>Telecommunications access in Florida</a:t>
            </a:r>
          </a:p>
        </p:txBody>
      </p:sp>
      <p:sp>
        <p:nvSpPr>
          <p:cNvPr id="3" name="Subtitle 2">
            <a:extLst>
              <a:ext uri="{FF2B5EF4-FFF2-40B4-BE49-F238E27FC236}">
                <a16:creationId xmlns:a16="http://schemas.microsoft.com/office/drawing/2014/main" id="{835D6E6B-3353-491C-A3C6-F278D6CED8B3}"/>
              </a:ext>
            </a:extLst>
          </p:cNvPr>
          <p:cNvSpPr>
            <a:spLocks noGrp="1"/>
          </p:cNvSpPr>
          <p:nvPr>
            <p:ph type="subTitle" idx="1"/>
          </p:nvPr>
        </p:nvSpPr>
        <p:spPr>
          <a:xfrm>
            <a:off x="581194" y="2495445"/>
            <a:ext cx="10993546" cy="468233"/>
          </a:xfrm>
        </p:spPr>
        <p:txBody>
          <a:bodyPr>
            <a:normAutofit/>
          </a:bodyPr>
          <a:lstStyle/>
          <a:p>
            <a:r>
              <a:rPr lang="en-US" dirty="0">
                <a:solidFill>
                  <a:schemeClr val="tx1"/>
                </a:solidFill>
              </a:rPr>
              <a:t>integrating statewide systems to improve outcomes and efficiency</a:t>
            </a:r>
          </a:p>
        </p:txBody>
      </p:sp>
      <p:sp>
        <p:nvSpPr>
          <p:cNvPr id="20" name="Rectangle 19">
            <a:extLst>
              <a:ext uri="{FF2B5EF4-FFF2-40B4-BE49-F238E27FC236}">
                <a16:creationId xmlns:a16="http://schemas.microsoft.com/office/drawing/2014/main" id="{E7C6334F-6411-41EC-AD7D-179EDD8B58C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id="{E6B02CEE-3AF8-4349-9B3E-8970E6DF62B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3">
            <a:extLst>
              <a:ext uri="{FF2B5EF4-FFF2-40B4-BE49-F238E27FC236}">
                <a16:creationId xmlns:a16="http://schemas.microsoft.com/office/drawing/2014/main" id="{AAA01CF0-3FB5-44EB-B7DE-F2E86374C2F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pic>
        <p:nvPicPr>
          <p:cNvPr id="6" name="Picture 5" descr="A close up of a logo&#10;&#10;Description automatically generated">
            <a:extLst>
              <a:ext uri="{FF2B5EF4-FFF2-40B4-BE49-F238E27FC236}">
                <a16:creationId xmlns:a16="http://schemas.microsoft.com/office/drawing/2014/main" id="{F1A8C364-94D4-4630-BAD0-78722F347055}"/>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a:stretch/>
        </p:blipFill>
        <p:spPr>
          <a:xfrm>
            <a:off x="448733" y="3081867"/>
            <a:ext cx="11260667" cy="3310466"/>
          </a:xfrm>
          <a:prstGeom prst="rect">
            <a:avLst/>
          </a:prstGeom>
        </p:spPr>
      </p:pic>
    </p:spTree>
    <p:extLst>
      <p:ext uri="{BB962C8B-B14F-4D97-AF65-F5344CB8AC3E}">
        <p14:creationId xmlns:p14="http://schemas.microsoft.com/office/powerpoint/2010/main" val="24758055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62972-3449-42D1-8185-B4BEFD52AB44}"/>
              </a:ext>
            </a:extLst>
          </p:cNvPr>
          <p:cNvSpPr>
            <a:spLocks noGrp="1"/>
          </p:cNvSpPr>
          <p:nvPr>
            <p:ph type="title"/>
          </p:nvPr>
        </p:nvSpPr>
        <p:spPr/>
        <p:txBody>
          <a:bodyPr/>
          <a:lstStyle/>
          <a:p>
            <a:r>
              <a:rPr lang="en-US" dirty="0">
                <a:solidFill>
                  <a:schemeClr val="accent1"/>
                </a:solidFill>
              </a:rPr>
              <a:t>History of relevant public policy</a:t>
            </a:r>
          </a:p>
        </p:txBody>
      </p:sp>
      <p:graphicFrame>
        <p:nvGraphicFramePr>
          <p:cNvPr id="4" name="Content Placeholder 2">
            <a:extLst>
              <a:ext uri="{FF2B5EF4-FFF2-40B4-BE49-F238E27FC236}">
                <a16:creationId xmlns:a16="http://schemas.microsoft.com/office/drawing/2014/main" id="{FF3F0D82-0AA6-45C3-8367-955CBFA02ED6}"/>
              </a:ext>
            </a:extLst>
          </p:cNvPr>
          <p:cNvGraphicFramePr>
            <a:graphicFrameLocks noGrp="1"/>
          </p:cNvGraphicFramePr>
          <p:nvPr>
            <p:ph idx="1"/>
            <p:extLst>
              <p:ext uri="{D42A27DB-BD31-4B8C-83A1-F6EECF244321}">
                <p14:modId xmlns:p14="http://schemas.microsoft.com/office/powerpoint/2010/main" val="218814822"/>
              </p:ext>
            </p:extLst>
          </p:nvPr>
        </p:nvGraphicFramePr>
        <p:xfrm>
          <a:off x="581025" y="2362584"/>
          <a:ext cx="11029950" cy="36337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37846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62972-3449-42D1-8185-B4BEFD52AB44}"/>
              </a:ext>
            </a:extLst>
          </p:cNvPr>
          <p:cNvSpPr>
            <a:spLocks noGrp="1"/>
          </p:cNvSpPr>
          <p:nvPr>
            <p:ph type="title"/>
          </p:nvPr>
        </p:nvSpPr>
        <p:spPr/>
        <p:txBody>
          <a:bodyPr/>
          <a:lstStyle/>
          <a:p>
            <a:r>
              <a:rPr lang="en-US" dirty="0">
                <a:solidFill>
                  <a:schemeClr val="accent1"/>
                </a:solidFill>
              </a:rPr>
              <a:t>History of relevant public policy</a:t>
            </a:r>
          </a:p>
        </p:txBody>
      </p:sp>
      <p:graphicFrame>
        <p:nvGraphicFramePr>
          <p:cNvPr id="4" name="Content Placeholder 2">
            <a:extLst>
              <a:ext uri="{FF2B5EF4-FFF2-40B4-BE49-F238E27FC236}">
                <a16:creationId xmlns:a16="http://schemas.microsoft.com/office/drawing/2014/main" id="{FF3F0D82-0AA6-45C3-8367-955CBFA02ED6}"/>
              </a:ext>
            </a:extLst>
          </p:cNvPr>
          <p:cNvGraphicFramePr>
            <a:graphicFrameLocks noGrp="1"/>
          </p:cNvGraphicFramePr>
          <p:nvPr>
            <p:ph idx="1"/>
            <p:extLst>
              <p:ext uri="{D42A27DB-BD31-4B8C-83A1-F6EECF244321}">
                <p14:modId xmlns:p14="http://schemas.microsoft.com/office/powerpoint/2010/main" val="460184664"/>
              </p:ext>
            </p:extLst>
          </p:nvPr>
        </p:nvGraphicFramePr>
        <p:xfrm>
          <a:off x="581025" y="2278500"/>
          <a:ext cx="11029950" cy="36337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885304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62972-3449-42D1-8185-B4BEFD52AB44}"/>
              </a:ext>
            </a:extLst>
          </p:cNvPr>
          <p:cNvSpPr>
            <a:spLocks noGrp="1"/>
          </p:cNvSpPr>
          <p:nvPr>
            <p:ph type="title"/>
          </p:nvPr>
        </p:nvSpPr>
        <p:spPr/>
        <p:txBody>
          <a:bodyPr/>
          <a:lstStyle/>
          <a:p>
            <a:r>
              <a:rPr lang="en-US" dirty="0">
                <a:solidFill>
                  <a:schemeClr val="accent1"/>
                </a:solidFill>
              </a:rPr>
              <a:t>History of relevant public policy</a:t>
            </a:r>
          </a:p>
        </p:txBody>
      </p:sp>
      <p:graphicFrame>
        <p:nvGraphicFramePr>
          <p:cNvPr id="4" name="Content Placeholder 2">
            <a:extLst>
              <a:ext uri="{FF2B5EF4-FFF2-40B4-BE49-F238E27FC236}">
                <a16:creationId xmlns:a16="http://schemas.microsoft.com/office/drawing/2014/main" id="{FF3F0D82-0AA6-45C3-8367-955CBFA02ED6}"/>
              </a:ext>
            </a:extLst>
          </p:cNvPr>
          <p:cNvGraphicFramePr>
            <a:graphicFrameLocks noGrp="1"/>
          </p:cNvGraphicFramePr>
          <p:nvPr>
            <p:ph idx="1"/>
            <p:extLst>
              <p:ext uri="{D42A27DB-BD31-4B8C-83A1-F6EECF244321}">
                <p14:modId xmlns:p14="http://schemas.microsoft.com/office/powerpoint/2010/main" val="174285179"/>
              </p:ext>
            </p:extLst>
          </p:nvPr>
        </p:nvGraphicFramePr>
        <p:xfrm>
          <a:off x="581025" y="2217684"/>
          <a:ext cx="11029950" cy="36946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428843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Current situation in </a:t>
            </a:r>
            <a:r>
              <a:rPr lang="en-US" dirty="0" err="1">
                <a:solidFill>
                  <a:schemeClr val="accent1"/>
                </a:solidFill>
              </a:rPr>
              <a:t>florida</a:t>
            </a:r>
            <a:endParaRPr lang="en-US" dirty="0">
              <a:solidFill>
                <a:schemeClr val="accent1"/>
              </a:solidFill>
            </a:endParaRPr>
          </a:p>
        </p:txBody>
      </p:sp>
      <p:sp>
        <p:nvSpPr>
          <p:cNvPr id="3" name="Content Placeholder 2"/>
          <p:cNvSpPr>
            <a:spLocks noGrp="1"/>
          </p:cNvSpPr>
          <p:nvPr>
            <p:ph idx="1"/>
          </p:nvPr>
        </p:nvSpPr>
        <p:spPr/>
        <p:txBody>
          <a:bodyPr/>
          <a:lstStyle/>
          <a:p>
            <a:pPr lvl="0"/>
            <a:r>
              <a:rPr lang="en-US" dirty="0"/>
              <a:t>The number of consumers served by the Florida Telecommunications Relay (FTRI) has decreased by more than 75 percent since 2010. The FTRI service delivery model is centralized out of Tallahassee and does not take advantage of the statewide network of federally funded, non-profit, disability-serving organizations charged with ensuring access to assistive supports and technology related to communication. </a:t>
            </a:r>
          </a:p>
          <a:p>
            <a:r>
              <a:rPr lang="en-US" dirty="0"/>
              <a:t>Regional Distribution Centers (RDCs) are not incentivized to conduct robust outreach because the FTRI reimbursement rates do not cover their costs. The results are evident in the declining numbers of individuals served by the FTRI program every year for the past 10 years.</a:t>
            </a:r>
          </a:p>
          <a:p>
            <a:r>
              <a:rPr lang="en-US" dirty="0"/>
              <a:t>FTRI was established in 1991, prior to the law creating assistive technology programs in every state (1994). The continuation of a separate entity to provide accessible telecommunications technology duplicates the work and investment that has already been made in the state assistive technology program.</a:t>
            </a:r>
          </a:p>
          <a:p>
            <a:endParaRPr lang="en-US" dirty="0"/>
          </a:p>
        </p:txBody>
      </p:sp>
    </p:spTree>
    <p:extLst>
      <p:ext uri="{BB962C8B-B14F-4D97-AF65-F5344CB8AC3E}">
        <p14:creationId xmlns:p14="http://schemas.microsoft.com/office/powerpoint/2010/main" val="3037820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7461" y="680703"/>
            <a:ext cx="10258097" cy="5507880"/>
          </a:xfrm>
          <a:prstGeom prst="rect">
            <a:avLst/>
          </a:prstGeom>
        </p:spPr>
      </p:pic>
    </p:spTree>
    <p:extLst>
      <p:ext uri="{BB962C8B-B14F-4D97-AF65-F5344CB8AC3E}">
        <p14:creationId xmlns:p14="http://schemas.microsoft.com/office/powerpoint/2010/main" val="32825182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620" y="704192"/>
            <a:ext cx="10638064" cy="5400863"/>
          </a:xfrm>
          <a:prstGeom prst="rect">
            <a:avLst/>
          </a:prstGeom>
        </p:spPr>
      </p:pic>
    </p:spTree>
    <p:extLst>
      <p:ext uri="{BB962C8B-B14F-4D97-AF65-F5344CB8AC3E}">
        <p14:creationId xmlns:p14="http://schemas.microsoft.com/office/powerpoint/2010/main" val="41857542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979499"/>
          </a:xfrm>
        </p:spPr>
        <p:txBody>
          <a:bodyPr/>
          <a:lstStyle/>
          <a:p>
            <a:r>
              <a:rPr lang="en-US" dirty="0">
                <a:solidFill>
                  <a:schemeClr val="accent1"/>
                </a:solidFill>
              </a:rPr>
              <a:t>Proposal to improve service delivery</a:t>
            </a:r>
          </a:p>
        </p:txBody>
      </p:sp>
      <p:sp>
        <p:nvSpPr>
          <p:cNvPr id="3" name="Content Placeholder 2"/>
          <p:cNvSpPr>
            <a:spLocks noGrp="1"/>
          </p:cNvSpPr>
          <p:nvPr>
            <p:ph idx="1"/>
          </p:nvPr>
        </p:nvSpPr>
        <p:spPr>
          <a:xfrm>
            <a:off x="581192" y="1839310"/>
            <a:ext cx="11029615" cy="4410488"/>
          </a:xfrm>
        </p:spPr>
        <p:txBody>
          <a:bodyPr>
            <a:normAutofit fontScale="92500" lnSpcReduction="20000"/>
          </a:bodyPr>
          <a:lstStyle/>
          <a:p>
            <a:pPr marL="0" indent="0">
              <a:buNone/>
            </a:pPr>
            <a:r>
              <a:rPr lang="en-US" sz="1900" b="1" dirty="0"/>
              <a:t>State Assistive Technology Program as Administrator</a:t>
            </a:r>
          </a:p>
          <a:p>
            <a:r>
              <a:rPr lang="en-US" dirty="0"/>
              <a:t>As the official Assistive Technology Program for the state of Florida, the Florida Alliance for Assistive Services &amp; Technology (FAAST) has unparalleled experience and expertise in the purchase, maintenance, use and reuse of assistive technology equipment. FAAST can leverage its significant resources to improve consumer access to services and reduce administrative costs by eliminating the need for a stand-alone agency for the FTRI program. </a:t>
            </a:r>
          </a:p>
          <a:p>
            <a:pPr marL="0" indent="0">
              <a:buNone/>
            </a:pPr>
            <a:r>
              <a:rPr lang="en-US" sz="1900" b="1" dirty="0"/>
              <a:t>Centers for Independent Living as Statewide Regional Distribution Center Network</a:t>
            </a:r>
          </a:p>
          <a:p>
            <a:r>
              <a:rPr lang="en-US" dirty="0"/>
              <a:t>As federally funded disability service providers serving all 67 counties in Florida, </a:t>
            </a:r>
            <a:r>
              <a:rPr lang="en-US" dirty="0">
                <a:solidFill>
                  <a:schemeClr val="tx1"/>
                </a:solidFill>
              </a:rPr>
              <a:t>the state’s network of Centers for Independent Living (CILs) are uniquely equipped </a:t>
            </a:r>
            <a:r>
              <a:rPr lang="en-US" dirty="0"/>
              <a:t>to deliver a decentralized, consumer-centric service model that is responsive to local needs, demographics, geography and all disabilities. The decentralized approach can reduce administrative overhead by spreading costs across the network of established CILs.</a:t>
            </a:r>
          </a:p>
          <a:p>
            <a:r>
              <a:rPr lang="en-US" dirty="0"/>
              <a:t>The CILs will contract with current FTRI deaf and hearing service providers to ensure continuity of local services for consumers.</a:t>
            </a:r>
          </a:p>
          <a:p>
            <a:r>
              <a:rPr lang="en-US" dirty="0"/>
              <a:t>Moving from the FTRI RDC model to a fixed rate contract with CILs with specific, measurable deliverables and increased RDC responsibilities will ensure more consumers are served and will ensure a more dependable and accessible community resource for individuals who are deaf, speech impaired, and/or hard of hearing.</a:t>
            </a:r>
          </a:p>
          <a:p>
            <a:endParaRPr lang="en-US" dirty="0"/>
          </a:p>
        </p:txBody>
      </p:sp>
    </p:spTree>
    <p:extLst>
      <p:ext uri="{BB962C8B-B14F-4D97-AF65-F5344CB8AC3E}">
        <p14:creationId xmlns:p14="http://schemas.microsoft.com/office/powerpoint/2010/main" val="3986458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335" y="673331"/>
            <a:ext cx="10640290" cy="5843848"/>
          </a:xfrm>
          <a:prstGeom prst="rect">
            <a:avLst/>
          </a:prstGeom>
        </p:spPr>
      </p:pic>
    </p:spTree>
    <p:extLst>
      <p:ext uri="{BB962C8B-B14F-4D97-AF65-F5344CB8AC3E}">
        <p14:creationId xmlns:p14="http://schemas.microsoft.com/office/powerpoint/2010/main" val="3587138118"/>
      </p:ext>
    </p:extLst>
  </p:cSld>
  <p:clrMapOvr>
    <a:masterClrMapping/>
  </p:clrMapOvr>
</p:sld>
</file>

<file path=ppt/theme/theme1.xml><?xml version="1.0" encoding="utf-8"?>
<a:theme xmlns:a="http://schemas.openxmlformats.org/drawingml/2006/main" name="DividendVTI">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OUR.pptx" id="{C8B94E25-33BD-45D5-BF09-DFDE6F66F827}" vid="{3906A810-667D-48F7-952C-A904CEA9ED6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Future forward</Template>
  <TotalTime>0</TotalTime>
  <Words>896</Words>
  <Application>Microsoft Office PowerPoint</Application>
  <PresentationFormat>Widescreen</PresentationFormat>
  <Paragraphs>43</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Calibri</vt:lpstr>
      <vt:lpstr>Franklin Gothic Book</vt:lpstr>
      <vt:lpstr>Franklin Gothic Demi</vt:lpstr>
      <vt:lpstr>Wingdings 2</vt:lpstr>
      <vt:lpstr>DividendVTI</vt:lpstr>
      <vt:lpstr>Telecommunications access in Florida</vt:lpstr>
      <vt:lpstr>History of relevant public policy</vt:lpstr>
      <vt:lpstr>History of relevant public policy</vt:lpstr>
      <vt:lpstr>History of relevant public policy</vt:lpstr>
      <vt:lpstr>Current situation in florida</vt:lpstr>
      <vt:lpstr>PowerPoint Presentation</vt:lpstr>
      <vt:lpstr>PowerPoint Presentation</vt:lpstr>
      <vt:lpstr>Proposal to improve service delivery</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2021-09-20T14:56:10Z</dcterms:created>
  <dcterms:modified xsi:type="dcterms:W3CDTF">2021-10-21T19:05:57Z</dcterms:modified>
</cp:coreProperties>
</file>