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4"/>
    <p:sldMasterId id="2147483741" r:id="rId5"/>
    <p:sldMasterId id="2147483733" r:id="rId6"/>
    <p:sldMasterId id="2147483763" r:id="rId7"/>
    <p:sldMasterId id="2147483682" r:id="rId8"/>
  </p:sldMasterIdLst>
  <p:notesMasterIdLst>
    <p:notesMasterId r:id="rId24"/>
  </p:notesMasterIdLst>
  <p:handoutMasterIdLst>
    <p:handoutMasterId r:id="rId25"/>
  </p:handoutMasterIdLst>
  <p:sldIdLst>
    <p:sldId id="6185" r:id="rId9"/>
    <p:sldId id="6191" r:id="rId10"/>
    <p:sldId id="287" r:id="rId11"/>
    <p:sldId id="6193" r:id="rId12"/>
    <p:sldId id="6194" r:id="rId13"/>
    <p:sldId id="6196" r:id="rId14"/>
    <p:sldId id="6197" r:id="rId15"/>
    <p:sldId id="6198" r:id="rId16"/>
    <p:sldId id="6199" r:id="rId17"/>
    <p:sldId id="6200" r:id="rId18"/>
    <p:sldId id="6201" r:id="rId19"/>
    <p:sldId id="338" r:id="rId20"/>
    <p:sldId id="336" r:id="rId21"/>
    <p:sldId id="337" r:id="rId22"/>
    <p:sldId id="306" r:id="rId23"/>
  </p:sldIdLst>
  <p:sldSz cx="6858000" cy="5143500"/>
  <p:notesSz cx="6934200" cy="9220200"/>
  <p:defaultTextStyle>
    <a:defPPr>
      <a:defRPr lang="en-US"/>
    </a:defPPr>
    <a:lvl1pPr marL="0" algn="l" defTabSz="3428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1" algn="l" defTabSz="3428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1" algn="l" defTabSz="3428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11" algn="l" defTabSz="3428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82" algn="l" defTabSz="3428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52" algn="l" defTabSz="3428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23" algn="l" defTabSz="3428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094" algn="l" defTabSz="3428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63" algn="l" defTabSz="3428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04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a Cruz, Cyril" initials="DCC" lastIdx="18" clrIdx="0">
    <p:extLst>
      <p:ext uri="{19B8F6BF-5375-455C-9EA6-DF929625EA0E}">
        <p15:presenceInfo xmlns:p15="http://schemas.microsoft.com/office/powerpoint/2012/main" userId="S::cyril.delacruz104@t-mobile.com::3165a301-5101-4d12-b2ad-d49bf58334db" providerId="AD"/>
      </p:ext>
    </p:extLst>
  </p:cmAuthor>
  <p:cmAuthor id="2" name="Terri Sharp" initials="TS" lastIdx="12" clrIdx="1">
    <p:extLst>
      <p:ext uri="{19B8F6BF-5375-455C-9EA6-DF929625EA0E}">
        <p15:presenceInfo xmlns:p15="http://schemas.microsoft.com/office/powerpoint/2012/main" userId="S::yrtto615@sharpro.onmicrosoft.com::437029a7-d81b-4e26-b24c-362300a07a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8C8"/>
    <a:srgbClr val="CC006A"/>
    <a:srgbClr val="861B54"/>
    <a:srgbClr val="E20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6E8B5B-EE59-4E9A-AA85-D8F88348DDA4}" v="3" dt="2023-05-03T14:14:35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7" autoAdjust="0"/>
    <p:restoredTop sz="85034" autoAdjust="0"/>
  </p:normalViewPr>
  <p:slideViewPr>
    <p:cSldViewPr snapToGrid="0" snapToObjects="1">
      <p:cViewPr varScale="1">
        <p:scale>
          <a:sx n="152" d="100"/>
          <a:sy n="152" d="100"/>
        </p:scale>
        <p:origin x="1422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3" d="100"/>
        <a:sy n="83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2712" y="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ch, Jeffrey" userId="f37e3fee-ceb5-4505-8d64-44dd0416ca86" providerId="ADAL" clId="{936E8B5B-EE59-4E9A-AA85-D8F88348DDA4}"/>
    <pc:docChg chg="custSel addSld delSld modSld sldOrd">
      <pc:chgData name="Branch, Jeffrey" userId="f37e3fee-ceb5-4505-8d64-44dd0416ca86" providerId="ADAL" clId="{936E8B5B-EE59-4E9A-AA85-D8F88348DDA4}" dt="2023-05-04T13:08:30.906" v="144" actId="20577"/>
      <pc:docMkLst>
        <pc:docMk/>
      </pc:docMkLst>
      <pc:sldChg chg="modSp add mod ord">
        <pc:chgData name="Branch, Jeffrey" userId="f37e3fee-ceb5-4505-8d64-44dd0416ca86" providerId="ADAL" clId="{936E8B5B-EE59-4E9A-AA85-D8F88348DDA4}" dt="2023-05-03T14:16:47.927" v="35" actId="20577"/>
        <pc:sldMkLst>
          <pc:docMk/>
          <pc:sldMk cId="1260021039" sldId="336"/>
        </pc:sldMkLst>
        <pc:spChg chg="mod">
          <ac:chgData name="Branch, Jeffrey" userId="f37e3fee-ceb5-4505-8d64-44dd0416ca86" providerId="ADAL" clId="{936E8B5B-EE59-4E9A-AA85-D8F88348DDA4}" dt="2023-05-03T14:16:47.927" v="35" actId="20577"/>
          <ac:spMkLst>
            <pc:docMk/>
            <pc:sldMk cId="1260021039" sldId="336"/>
            <ac:spMk id="4" creationId="{BB6209A1-6E09-E77F-7D35-703947AD8D2C}"/>
          </ac:spMkLst>
        </pc:spChg>
      </pc:sldChg>
      <pc:sldChg chg="modSp add mod">
        <pc:chgData name="Branch, Jeffrey" userId="f37e3fee-ceb5-4505-8d64-44dd0416ca86" providerId="ADAL" clId="{936E8B5B-EE59-4E9A-AA85-D8F88348DDA4}" dt="2023-05-04T13:08:30.906" v="144" actId="20577"/>
        <pc:sldMkLst>
          <pc:docMk/>
          <pc:sldMk cId="4072550905" sldId="337"/>
        </pc:sldMkLst>
        <pc:spChg chg="mod">
          <ac:chgData name="Branch, Jeffrey" userId="f37e3fee-ceb5-4505-8d64-44dd0416ca86" providerId="ADAL" clId="{936E8B5B-EE59-4E9A-AA85-D8F88348DDA4}" dt="2023-05-04T13:08:30.906" v="144" actId="20577"/>
          <ac:spMkLst>
            <pc:docMk/>
            <pc:sldMk cId="4072550905" sldId="337"/>
            <ac:spMk id="4" creationId="{BB6209A1-6E09-E77F-7D35-703947AD8D2C}"/>
          </ac:spMkLst>
        </pc:spChg>
      </pc:sldChg>
      <pc:sldChg chg="add ord">
        <pc:chgData name="Branch, Jeffrey" userId="f37e3fee-ceb5-4505-8d64-44dd0416ca86" providerId="ADAL" clId="{936E8B5B-EE59-4E9A-AA85-D8F88348DDA4}" dt="2023-05-03T14:15:05.765" v="19"/>
        <pc:sldMkLst>
          <pc:docMk/>
          <pc:sldMk cId="2658766755" sldId="338"/>
        </pc:sldMkLst>
      </pc:sldChg>
      <pc:sldChg chg="modSp mod">
        <pc:chgData name="Branch, Jeffrey" userId="f37e3fee-ceb5-4505-8d64-44dd0416ca86" providerId="ADAL" clId="{936E8B5B-EE59-4E9A-AA85-D8F88348DDA4}" dt="2023-05-01T14:35:23.278" v="13" actId="20577"/>
        <pc:sldMkLst>
          <pc:docMk/>
          <pc:sldMk cId="2590642823" sldId="6185"/>
        </pc:sldMkLst>
        <pc:spChg chg="mod">
          <ac:chgData name="Branch, Jeffrey" userId="f37e3fee-ceb5-4505-8d64-44dd0416ca86" providerId="ADAL" clId="{936E8B5B-EE59-4E9A-AA85-D8F88348DDA4}" dt="2023-05-01T14:35:23.278" v="13" actId="20577"/>
          <ac:spMkLst>
            <pc:docMk/>
            <pc:sldMk cId="2590642823" sldId="6185"/>
            <ac:spMk id="4" creationId="{B5001C72-B5A0-574D-93A5-EB0E7438CFB0}"/>
          </ac:spMkLst>
        </pc:spChg>
      </pc:sldChg>
      <pc:sldChg chg="modSp mod">
        <pc:chgData name="Branch, Jeffrey" userId="f37e3fee-ceb5-4505-8d64-44dd0416ca86" providerId="ADAL" clId="{936E8B5B-EE59-4E9A-AA85-D8F88348DDA4}" dt="2023-05-03T14:27:07.260" v="131" actId="20577"/>
        <pc:sldMkLst>
          <pc:docMk/>
          <pc:sldMk cId="561195244" sldId="6191"/>
        </pc:sldMkLst>
        <pc:spChg chg="mod">
          <ac:chgData name="Branch, Jeffrey" userId="f37e3fee-ceb5-4505-8d64-44dd0416ca86" providerId="ADAL" clId="{936E8B5B-EE59-4E9A-AA85-D8F88348DDA4}" dt="2023-05-03T14:27:07.260" v="131" actId="20577"/>
          <ac:spMkLst>
            <pc:docMk/>
            <pc:sldMk cId="561195244" sldId="6191"/>
            <ac:spMk id="2" creationId="{00000000-0000-0000-0000-000000000000}"/>
          </ac:spMkLst>
        </pc:spChg>
      </pc:sldChg>
      <pc:sldChg chg="del">
        <pc:chgData name="Branch, Jeffrey" userId="f37e3fee-ceb5-4505-8d64-44dd0416ca86" providerId="ADAL" clId="{936E8B5B-EE59-4E9A-AA85-D8F88348DDA4}" dt="2023-05-04T13:07:48.821" v="132" actId="2696"/>
        <pc:sldMkLst>
          <pc:docMk/>
          <pc:sldMk cId="4211552325" sldId="6192"/>
        </pc:sldMkLst>
      </pc:sldChg>
      <pc:sldChg chg="addSp delSp modSp mod">
        <pc:chgData name="Branch, Jeffrey" userId="f37e3fee-ceb5-4505-8d64-44dd0416ca86" providerId="ADAL" clId="{936E8B5B-EE59-4E9A-AA85-D8F88348DDA4}" dt="2023-04-27T17:57:20.814" v="3" actId="1076"/>
        <pc:sldMkLst>
          <pc:docMk/>
          <pc:sldMk cId="953456867" sldId="6201"/>
        </pc:sldMkLst>
        <pc:picChg chg="add mod">
          <ac:chgData name="Branch, Jeffrey" userId="f37e3fee-ceb5-4505-8d64-44dd0416ca86" providerId="ADAL" clId="{936E8B5B-EE59-4E9A-AA85-D8F88348DDA4}" dt="2023-04-27T17:57:20.814" v="3" actId="1076"/>
          <ac:picMkLst>
            <pc:docMk/>
            <pc:sldMk cId="953456867" sldId="6201"/>
            <ac:picMk id="4" creationId="{85CC24A3-AFFF-06C9-D8CD-348914BF6212}"/>
          </ac:picMkLst>
        </pc:picChg>
        <pc:picChg chg="del">
          <ac:chgData name="Branch, Jeffrey" userId="f37e3fee-ceb5-4505-8d64-44dd0416ca86" providerId="ADAL" clId="{936E8B5B-EE59-4E9A-AA85-D8F88348DDA4}" dt="2023-04-27T17:54:26.090" v="0" actId="478"/>
          <ac:picMkLst>
            <pc:docMk/>
            <pc:sldMk cId="953456867" sldId="6201"/>
            <ac:picMk id="5" creationId="{ADABC9A4-0036-41DD-903E-7BBB98B770BA}"/>
          </ac:picMkLst>
        </pc:picChg>
      </pc:sldChg>
      <pc:sldChg chg="del">
        <pc:chgData name="Branch, Jeffrey" userId="f37e3fee-ceb5-4505-8d64-44dd0416ca86" providerId="ADAL" clId="{936E8B5B-EE59-4E9A-AA85-D8F88348DDA4}" dt="2023-05-03T14:21:37.835" v="66" actId="2696"/>
        <pc:sldMkLst>
          <pc:docMk/>
          <pc:sldMk cId="3813325275" sldId="6202"/>
        </pc:sldMkLst>
      </pc:sldChg>
      <pc:sldChg chg="new del">
        <pc:chgData name="Branch, Jeffrey" userId="f37e3fee-ceb5-4505-8d64-44dd0416ca86" providerId="ADAL" clId="{936E8B5B-EE59-4E9A-AA85-D8F88348DDA4}" dt="2023-05-03T14:22:23.579" v="67" actId="2696"/>
        <pc:sldMkLst>
          <pc:docMk/>
          <pc:sldMk cId="1475668772" sldId="620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4"/>
          <c:order val="4"/>
          <c:tx>
            <c:strRef>
              <c:f>'YTD Traffic Totals'!$BB$2</c:f>
              <c:strCache>
                <c:ptCount val="1"/>
                <c:pt idx="0">
                  <c:v>2020-2021</c:v>
                </c:pt>
              </c:strCache>
              <c:extLst xmlns:c15="http://schemas.microsoft.com/office/drawing/2012/chart"/>
            </c:strRef>
          </c:tx>
          <c:spPr>
            <a:solidFill>
              <a:srgbClr val="CC006A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5555555555555558E-3"/>
                  <c:y val="-2.6021977301459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56C-4925-8D9B-F80F9FB307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Totals'!$BB$66:$BM$66</c:f>
              <c:numCache>
                <c:formatCode>#,##0</c:formatCode>
                <c:ptCount val="12"/>
                <c:pt idx="0">
                  <c:v>555</c:v>
                </c:pt>
                <c:pt idx="1">
                  <c:v>2010</c:v>
                </c:pt>
                <c:pt idx="2">
                  <c:v>2865</c:v>
                </c:pt>
                <c:pt idx="3">
                  <c:v>8490</c:v>
                </c:pt>
                <c:pt idx="4">
                  <c:v>11835</c:v>
                </c:pt>
                <c:pt idx="5">
                  <c:v>7065</c:v>
                </c:pt>
                <c:pt idx="6">
                  <c:v>570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8988-423B-AD22-46345FBB8183}"/>
            </c:ext>
          </c:extLst>
        </c:ser>
        <c:ser>
          <c:idx val="5"/>
          <c:order val="5"/>
          <c:tx>
            <c:strRef>
              <c:f>'YTD Traffic Totals'!$BP$2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4074074074073903E-3"/>
                  <c:y val="-2.9274724464142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56C-4925-8D9B-F80F9FB307BF}"/>
                </c:ext>
              </c:extLst>
            </c:dLbl>
            <c:dLbl>
              <c:idx val="1"/>
              <c:layout>
                <c:manualLayout>
                  <c:x val="1.6666666666666632E-2"/>
                  <c:y val="-1.9516482976094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56C-4925-8D9B-F80F9FB307BF}"/>
                </c:ext>
              </c:extLst>
            </c:dLbl>
            <c:dLbl>
              <c:idx val="2"/>
              <c:layout>
                <c:manualLayout>
                  <c:x val="3.7037037037036696E-3"/>
                  <c:y val="-3.5780218789506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56C-4925-8D9B-F80F9FB307BF}"/>
                </c:ext>
              </c:extLst>
            </c:dLbl>
            <c:dLbl>
              <c:idx val="3"/>
              <c:layout>
                <c:manualLayout>
                  <c:x val="1.2962962962962963E-2"/>
                  <c:y val="-2.276923013877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56C-4925-8D9B-F80F9FB307BF}"/>
                </c:ext>
              </c:extLst>
            </c:dLbl>
            <c:dLbl>
              <c:idx val="4"/>
              <c:layout>
                <c:manualLayout>
                  <c:x val="9.2592592592591911E-3"/>
                  <c:y val="-2.9274724464141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56C-4925-8D9B-F80F9FB307BF}"/>
                </c:ext>
              </c:extLst>
            </c:dLbl>
            <c:dLbl>
              <c:idx val="5"/>
              <c:layout>
                <c:manualLayout>
                  <c:x val="1.1111111111111044E-2"/>
                  <c:y val="-2.6021977301459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56C-4925-8D9B-F80F9FB307BF}"/>
                </c:ext>
              </c:extLst>
            </c:dLbl>
            <c:dLbl>
              <c:idx val="6"/>
              <c:layout>
                <c:manualLayout>
                  <c:x val="1.1111111111111044E-2"/>
                  <c:y val="-9.75824148804730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F56C-4925-8D9B-F80F9FB307BF}"/>
                </c:ext>
              </c:extLst>
            </c:dLbl>
            <c:dLbl>
              <c:idx val="7"/>
              <c:layout>
                <c:manualLayout>
                  <c:x val="5.5555555555555558E-3"/>
                  <c:y val="-1.9516482976094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F56C-4925-8D9B-F80F9FB307BF}"/>
                </c:ext>
              </c:extLst>
            </c:dLbl>
            <c:dLbl>
              <c:idx val="9"/>
              <c:layout>
                <c:manualLayout>
                  <c:x val="7.4074074074072715E-3"/>
                  <c:y val="-1.9516482976094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F56C-4925-8D9B-F80F9FB307BF}"/>
                </c:ext>
              </c:extLst>
            </c:dLbl>
            <c:dLbl>
              <c:idx val="10"/>
              <c:layout>
                <c:manualLayout>
                  <c:x val="3.7037037037037038E-3"/>
                  <c:y val="-1.9516482976094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56C-4925-8D9B-F80F9FB307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Totals'!$BP$66:$CA$66</c:f>
              <c:numCache>
                <c:formatCode>#,##0</c:formatCode>
                <c:ptCount val="12"/>
                <c:pt idx="0">
                  <c:v>375</c:v>
                </c:pt>
                <c:pt idx="1">
                  <c:v>450</c:v>
                </c:pt>
                <c:pt idx="2">
                  <c:v>0</c:v>
                </c:pt>
                <c:pt idx="3">
                  <c:v>300</c:v>
                </c:pt>
                <c:pt idx="4">
                  <c:v>195</c:v>
                </c:pt>
                <c:pt idx="5">
                  <c:v>60</c:v>
                </c:pt>
                <c:pt idx="6">
                  <c:v>45</c:v>
                </c:pt>
                <c:pt idx="7">
                  <c:v>60</c:v>
                </c:pt>
                <c:pt idx="8">
                  <c:v>0</c:v>
                </c:pt>
                <c:pt idx="9">
                  <c:v>105</c:v>
                </c:pt>
                <c:pt idx="10">
                  <c:v>165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88-423B-AD22-46345FBB8183}"/>
            </c:ext>
          </c:extLst>
        </c:ser>
        <c:ser>
          <c:idx val="6"/>
          <c:order val="6"/>
          <c:tx>
            <c:strRef>
              <c:f>'YTD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40740740740740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56C-4925-8D9B-F80F9FB307BF}"/>
                </c:ext>
              </c:extLst>
            </c:dLbl>
            <c:dLbl>
              <c:idx val="1"/>
              <c:layout>
                <c:manualLayout>
                  <c:x val="7.4074074074074077E-3"/>
                  <c:y val="-3.25274716268243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56C-4925-8D9B-F80F9FB307BF}"/>
                </c:ext>
              </c:extLst>
            </c:dLbl>
            <c:dLbl>
              <c:idx val="3"/>
              <c:layout>
                <c:manualLayout>
                  <c:x val="1.1111111111111112E-2"/>
                  <c:y val="-3.25274716268243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56C-4925-8D9B-F80F9FB307BF}"/>
                </c:ext>
              </c:extLst>
            </c:dLbl>
            <c:dLbl>
              <c:idx val="4"/>
              <c:layout>
                <c:manualLayout>
                  <c:x val="7.40740740740740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56C-4925-8D9B-F80F9FB307BF}"/>
                </c:ext>
              </c:extLst>
            </c:dLbl>
            <c:dLbl>
              <c:idx val="5"/>
              <c:layout>
                <c:manualLayout>
                  <c:x val="7.4074074074073392E-3"/>
                  <c:y val="-1.192660181938031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56C-4925-8D9B-F80F9FB307BF}"/>
                </c:ext>
              </c:extLst>
            </c:dLbl>
            <c:dLbl>
              <c:idx val="6"/>
              <c:layout>
                <c:manualLayout>
                  <c:x val="5.5555555555555558E-3"/>
                  <c:y val="-1.192660181938031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56C-4925-8D9B-F80F9FB307BF}"/>
                </c:ext>
              </c:extLst>
            </c:dLbl>
            <c:dLbl>
              <c:idx val="7"/>
              <c:layout>
                <c:manualLayout>
                  <c:x val="7.4074074074074077E-3"/>
                  <c:y val="-3.25274716268243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56C-4925-8D9B-F80F9FB307BF}"/>
                </c:ext>
              </c:extLst>
            </c:dLbl>
            <c:dLbl>
              <c:idx val="8"/>
              <c:layout>
                <c:manualLayout>
                  <c:x val="1.851851851851716E-3"/>
                  <c:y val="-1.192660181938031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56C-4925-8D9B-F80F9FB307BF}"/>
                </c:ext>
              </c:extLst>
            </c:dLbl>
            <c:dLbl>
              <c:idx val="9"/>
              <c:layout>
                <c:manualLayout>
                  <c:x val="5.5555555555555558E-3"/>
                  <c:y val="-1.192660181938031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56C-4925-8D9B-F80F9FB307BF}"/>
                </c:ext>
              </c:extLst>
            </c:dLbl>
            <c:dLbl>
              <c:idx val="10"/>
              <c:layout>
                <c:manualLayout>
                  <c:x val="5.5555555555555558E-3"/>
                  <c:y val="-1.192660181938031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56C-4925-8D9B-F80F9FB307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Totals'!$CB$66:$CM$66</c:f>
              <c:numCache>
                <c:formatCode>#,##0</c:formatCode>
                <c:ptCount val="12"/>
                <c:pt idx="0">
                  <c:v>150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88-423B-AD22-46345FBB81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52788416"/>
        <c:axId val="45279497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rgbClr val="00B0F0"/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effectLst/>
                  <a:sp3d>
                    <a:contourClr>
                      <a:schemeClr val="tx1">
                        <a:lumMod val="65000"/>
                        <a:lumOff val="35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'YTD Traffic Totals'!$B$66:$M$66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1890</c:v>
                      </c:pt>
                      <c:pt idx="1">
                        <c:v>2070</c:v>
                      </c:pt>
                      <c:pt idx="2">
                        <c:v>2715</c:v>
                      </c:pt>
                      <c:pt idx="3">
                        <c:v>3615</c:v>
                      </c:pt>
                      <c:pt idx="4">
                        <c:v>1995</c:v>
                      </c:pt>
                      <c:pt idx="5">
                        <c:v>1665</c:v>
                      </c:pt>
                      <c:pt idx="6">
                        <c:v>630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8988-423B-AD22-46345FBB818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FFC000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Totals'!$N$66:$Y$66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855</c:v>
                      </c:pt>
                      <c:pt idx="1">
                        <c:v>1290</c:v>
                      </c:pt>
                      <c:pt idx="2">
                        <c:v>705</c:v>
                      </c:pt>
                      <c:pt idx="3">
                        <c:v>705</c:v>
                      </c:pt>
                      <c:pt idx="4">
                        <c:v>0</c:v>
                      </c:pt>
                      <c:pt idx="5">
                        <c:v>90</c:v>
                      </c:pt>
                      <c:pt idx="6">
                        <c:v>120</c:v>
                      </c:pt>
                      <c:pt idx="7">
                        <c:v>0</c:v>
                      </c:pt>
                      <c:pt idx="8">
                        <c:v>90</c:v>
                      </c:pt>
                      <c:pt idx="9">
                        <c:v>510</c:v>
                      </c:pt>
                      <c:pt idx="10">
                        <c:v>90</c:v>
                      </c:pt>
                      <c:pt idx="11">
                        <c:v>120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8988-423B-AD22-46345FBB818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Totals'!$Z$66:$AK$66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120</c:v>
                      </c:pt>
                      <c:pt idx="1">
                        <c:v>810</c:v>
                      </c:pt>
                      <c:pt idx="2">
                        <c:v>2010</c:v>
                      </c:pt>
                      <c:pt idx="3">
                        <c:v>570</c:v>
                      </c:pt>
                      <c:pt idx="4">
                        <c:v>60</c:v>
                      </c:pt>
                      <c:pt idx="5">
                        <c:v>0</c:v>
                      </c:pt>
                      <c:pt idx="6">
                        <c:v>90</c:v>
                      </c:pt>
                      <c:pt idx="7">
                        <c:v>435</c:v>
                      </c:pt>
                      <c:pt idx="8">
                        <c:v>450</c:v>
                      </c:pt>
                      <c:pt idx="9">
                        <c:v>60</c:v>
                      </c:pt>
                      <c:pt idx="10">
                        <c:v>135</c:v>
                      </c:pt>
                      <c:pt idx="11">
                        <c:v>1485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988-423B-AD22-46345FBB8183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Totals'!$AN$66:$AY$66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960</c:v>
                      </c:pt>
                      <c:pt idx="1">
                        <c:v>375</c:v>
                      </c:pt>
                      <c:pt idx="2">
                        <c:v>0</c:v>
                      </c:pt>
                      <c:pt idx="3">
                        <c:v>285</c:v>
                      </c:pt>
                      <c:pt idx="4">
                        <c:v>390</c:v>
                      </c:pt>
                      <c:pt idx="5">
                        <c:v>585</c:v>
                      </c:pt>
                      <c:pt idx="6">
                        <c:v>1710</c:v>
                      </c:pt>
                      <c:pt idx="7">
                        <c:v>1560</c:v>
                      </c:pt>
                      <c:pt idx="8">
                        <c:v>390</c:v>
                      </c:pt>
                      <c:pt idx="9">
                        <c:v>540</c:v>
                      </c:pt>
                      <c:pt idx="10">
                        <c:v>150</c:v>
                      </c:pt>
                      <c:pt idx="11">
                        <c:v>660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988-423B-AD22-46345FBB8183}"/>
                  </c:ext>
                </c:extLst>
              </c15:ser>
            </c15:filteredBarSeries>
          </c:ext>
        </c:extLst>
      </c:bar3DChart>
      <c:catAx>
        <c:axId val="45278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52794976"/>
        <c:crosses val="autoZero"/>
        <c:auto val="1"/>
        <c:lblAlgn val="ctr"/>
        <c:lblOffset val="100"/>
        <c:noMultiLvlLbl val="0"/>
      </c:catAx>
      <c:valAx>
        <c:axId val="45279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5278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4"/>
          <c:order val="4"/>
          <c:tx>
            <c:strRef>
              <c:f>'YTD Traffic Totals'!$BB$2</c:f>
              <c:strCache>
                <c:ptCount val="1"/>
                <c:pt idx="0">
                  <c:v>2020-2021</c:v>
                </c:pt>
              </c:strCache>
              <c:extLst xmlns:c15="http://schemas.microsoft.com/office/drawing/2012/chart"/>
            </c:strRef>
          </c:tx>
          <c:spPr>
            <a:solidFill>
              <a:srgbClr val="CC006A"/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Totals'!$BB$67:$BM$67</c:f>
              <c:numCache>
                <c:formatCode>#,##0</c:formatCode>
                <c:ptCount val="12"/>
                <c:pt idx="0">
                  <c:v>555</c:v>
                </c:pt>
                <c:pt idx="1">
                  <c:v>2565</c:v>
                </c:pt>
                <c:pt idx="2">
                  <c:v>5430</c:v>
                </c:pt>
                <c:pt idx="3">
                  <c:v>13920</c:v>
                </c:pt>
                <c:pt idx="4">
                  <c:v>25755</c:v>
                </c:pt>
                <c:pt idx="5">
                  <c:v>32820</c:v>
                </c:pt>
                <c:pt idx="6">
                  <c:v>33390</c:v>
                </c:pt>
                <c:pt idx="7">
                  <c:v>33390</c:v>
                </c:pt>
                <c:pt idx="8">
                  <c:v>33390</c:v>
                </c:pt>
                <c:pt idx="9">
                  <c:v>33390</c:v>
                </c:pt>
                <c:pt idx="10">
                  <c:v>33390</c:v>
                </c:pt>
                <c:pt idx="11">
                  <c:v>33390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53C2-4BE9-94CB-735B4C33DE81}"/>
            </c:ext>
          </c:extLst>
        </c:ser>
        <c:ser>
          <c:idx val="5"/>
          <c:order val="5"/>
          <c:tx>
            <c:strRef>
              <c:f>'YTD Traffic Totals'!$BP$2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Totals'!$BP$67:$CA$67</c:f>
              <c:numCache>
                <c:formatCode>#,##0</c:formatCode>
                <c:ptCount val="12"/>
                <c:pt idx="0">
                  <c:v>375</c:v>
                </c:pt>
                <c:pt idx="1">
                  <c:v>825</c:v>
                </c:pt>
                <c:pt idx="2">
                  <c:v>825</c:v>
                </c:pt>
                <c:pt idx="3">
                  <c:v>1125</c:v>
                </c:pt>
                <c:pt idx="4">
                  <c:v>1320</c:v>
                </c:pt>
                <c:pt idx="5">
                  <c:v>1380</c:v>
                </c:pt>
                <c:pt idx="6">
                  <c:v>1425</c:v>
                </c:pt>
                <c:pt idx="7">
                  <c:v>1485</c:v>
                </c:pt>
                <c:pt idx="8">
                  <c:v>1485</c:v>
                </c:pt>
                <c:pt idx="9">
                  <c:v>1590</c:v>
                </c:pt>
                <c:pt idx="10">
                  <c:v>1755</c:v>
                </c:pt>
                <c:pt idx="11">
                  <c:v>1755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C2-4BE9-94CB-735B4C33DE81}"/>
            </c:ext>
          </c:extLst>
        </c:ser>
        <c:ser>
          <c:idx val="6"/>
          <c:order val="6"/>
          <c:tx>
            <c:strRef>
              <c:f>'YTD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Totals'!$CB$67:$CM$67</c:f>
              <c:numCache>
                <c:formatCode>#,##0</c:formatCode>
                <c:ptCount val="12"/>
                <c:pt idx="0">
                  <c:v>150</c:v>
                </c:pt>
                <c:pt idx="1">
                  <c:v>150</c:v>
                </c:pt>
                <c:pt idx="2">
                  <c:v>150</c:v>
                </c:pt>
                <c:pt idx="3">
                  <c:v>150</c:v>
                </c:pt>
                <c:pt idx="4">
                  <c:v>240</c:v>
                </c:pt>
                <c:pt idx="5">
                  <c:v>240</c:v>
                </c:pt>
                <c:pt idx="6">
                  <c:v>240</c:v>
                </c:pt>
                <c:pt idx="7">
                  <c:v>240</c:v>
                </c:pt>
                <c:pt idx="8">
                  <c:v>240</c:v>
                </c:pt>
                <c:pt idx="9">
                  <c:v>240</c:v>
                </c:pt>
                <c:pt idx="10">
                  <c:v>240</c:v>
                </c:pt>
                <c:pt idx="11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C2-4BE9-94CB-735B4C33DE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094984"/>
        <c:axId val="46611040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'YTD Traffic Totals'!$B$67:$M$67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1890</c:v>
                      </c:pt>
                      <c:pt idx="1">
                        <c:v>3960</c:v>
                      </c:pt>
                      <c:pt idx="2">
                        <c:v>6675</c:v>
                      </c:pt>
                      <c:pt idx="3">
                        <c:v>10290</c:v>
                      </c:pt>
                      <c:pt idx="4">
                        <c:v>12285</c:v>
                      </c:pt>
                      <c:pt idx="5">
                        <c:v>13950</c:v>
                      </c:pt>
                      <c:pt idx="6">
                        <c:v>14580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53C2-4BE9-94CB-735B4C33DE8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Totals'!$N$67:$Y$67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855</c:v>
                      </c:pt>
                      <c:pt idx="1">
                        <c:v>2145</c:v>
                      </c:pt>
                      <c:pt idx="2">
                        <c:v>2850</c:v>
                      </c:pt>
                      <c:pt idx="3">
                        <c:v>3555</c:v>
                      </c:pt>
                      <c:pt idx="4">
                        <c:v>3555</c:v>
                      </c:pt>
                      <c:pt idx="5">
                        <c:v>3645</c:v>
                      </c:pt>
                      <c:pt idx="6">
                        <c:v>3765</c:v>
                      </c:pt>
                      <c:pt idx="7">
                        <c:v>3765</c:v>
                      </c:pt>
                      <c:pt idx="8">
                        <c:v>3855</c:v>
                      </c:pt>
                      <c:pt idx="9">
                        <c:v>4365</c:v>
                      </c:pt>
                      <c:pt idx="10">
                        <c:v>4455</c:v>
                      </c:pt>
                      <c:pt idx="11">
                        <c:v>4575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53C2-4BE9-94CB-735B4C33DE8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Totals'!$Z$67:$AK$67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120</c:v>
                      </c:pt>
                      <c:pt idx="1">
                        <c:v>930</c:v>
                      </c:pt>
                      <c:pt idx="2">
                        <c:v>2940</c:v>
                      </c:pt>
                      <c:pt idx="3">
                        <c:v>3510</c:v>
                      </c:pt>
                      <c:pt idx="4">
                        <c:v>3570</c:v>
                      </c:pt>
                      <c:pt idx="5">
                        <c:v>3570</c:v>
                      </c:pt>
                      <c:pt idx="6">
                        <c:v>3660</c:v>
                      </c:pt>
                      <c:pt idx="7">
                        <c:v>4095</c:v>
                      </c:pt>
                      <c:pt idx="8">
                        <c:v>4545</c:v>
                      </c:pt>
                      <c:pt idx="9">
                        <c:v>4605</c:v>
                      </c:pt>
                      <c:pt idx="10">
                        <c:v>4740</c:v>
                      </c:pt>
                      <c:pt idx="11">
                        <c:v>6225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3C2-4BE9-94CB-735B4C33DE81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Totals'!$AN$67:$AY$67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960</c:v>
                      </c:pt>
                      <c:pt idx="1">
                        <c:v>1335</c:v>
                      </c:pt>
                      <c:pt idx="2">
                        <c:v>1335</c:v>
                      </c:pt>
                      <c:pt idx="3">
                        <c:v>1620</c:v>
                      </c:pt>
                      <c:pt idx="4">
                        <c:v>2010</c:v>
                      </c:pt>
                      <c:pt idx="5">
                        <c:v>2595</c:v>
                      </c:pt>
                      <c:pt idx="6">
                        <c:v>4305</c:v>
                      </c:pt>
                      <c:pt idx="7">
                        <c:v>5865</c:v>
                      </c:pt>
                      <c:pt idx="8">
                        <c:v>6255</c:v>
                      </c:pt>
                      <c:pt idx="9">
                        <c:v>6795</c:v>
                      </c:pt>
                      <c:pt idx="10">
                        <c:v>6945</c:v>
                      </c:pt>
                      <c:pt idx="11">
                        <c:v>7605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3C2-4BE9-94CB-735B4C33DE81}"/>
                  </c:ext>
                </c:extLst>
              </c15:ser>
            </c15:filteredBarSeries>
          </c:ext>
        </c:extLst>
      </c:bar3DChart>
      <c:catAx>
        <c:axId val="466094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66110400"/>
        <c:crosses val="autoZero"/>
        <c:auto val="1"/>
        <c:lblAlgn val="ctr"/>
        <c:lblOffset val="100"/>
        <c:noMultiLvlLbl val="0"/>
      </c:catAx>
      <c:valAx>
        <c:axId val="46611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66094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4"/>
          <c:order val="4"/>
          <c:tx>
            <c:strRef>
              <c:f>'YTD Traffic Totals'!$BB$2</c:f>
              <c:strCache>
                <c:ptCount val="1"/>
                <c:pt idx="0">
                  <c:v>2020-2021</c:v>
                </c:pt>
              </c:strCache>
              <c:extLst xmlns:c15="http://schemas.microsoft.com/office/drawing/2012/chart"/>
            </c:strRef>
          </c:tx>
          <c:spPr>
            <a:solidFill>
              <a:srgbClr val="CC006A"/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Totals'!$BB$27:$BM$27</c:f>
              <c:numCache>
                <c:formatCode>#,##0.00;[Red]#,##0.00</c:formatCode>
                <c:ptCount val="12"/>
                <c:pt idx="0">
                  <c:v>89546.670000000013</c:v>
                </c:pt>
                <c:pt idx="1">
                  <c:v>82069.03</c:v>
                </c:pt>
                <c:pt idx="2">
                  <c:v>78663.47</c:v>
                </c:pt>
                <c:pt idx="3">
                  <c:v>80449.38</c:v>
                </c:pt>
                <c:pt idx="4">
                  <c:v>79509.440000000002</c:v>
                </c:pt>
                <c:pt idx="5">
                  <c:v>82593</c:v>
                </c:pt>
                <c:pt idx="6">
                  <c:v>81586.040000000008</c:v>
                </c:pt>
                <c:pt idx="7">
                  <c:v>89288.590000000011</c:v>
                </c:pt>
                <c:pt idx="8">
                  <c:v>83548.109999999986</c:v>
                </c:pt>
                <c:pt idx="9">
                  <c:v>93963.150000000009</c:v>
                </c:pt>
                <c:pt idx="10">
                  <c:v>104810.29</c:v>
                </c:pt>
                <c:pt idx="11">
                  <c:v>92717.389999999985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7020-4C3D-98E9-98DA238E2ECF}"/>
            </c:ext>
          </c:extLst>
        </c:ser>
        <c:ser>
          <c:idx val="5"/>
          <c:order val="5"/>
          <c:tx>
            <c:strRef>
              <c:f>'YTD Traffic Totals'!$BP$2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Totals'!$BP$27:$CA$27</c:f>
              <c:numCache>
                <c:formatCode>#,##0.00;[Red]#,##0.00</c:formatCode>
                <c:ptCount val="12"/>
                <c:pt idx="0">
                  <c:v>89254.02</c:v>
                </c:pt>
                <c:pt idx="1">
                  <c:v>61848.80000000001</c:v>
                </c:pt>
                <c:pt idx="2">
                  <c:v>72495.460000000006</c:v>
                </c:pt>
                <c:pt idx="3">
                  <c:v>76701.58</c:v>
                </c:pt>
                <c:pt idx="4">
                  <c:v>71393.010000000009</c:v>
                </c:pt>
                <c:pt idx="5">
                  <c:v>75189.500000000015</c:v>
                </c:pt>
                <c:pt idx="6">
                  <c:v>77090.97</c:v>
                </c:pt>
                <c:pt idx="7">
                  <c:v>78355.06</c:v>
                </c:pt>
                <c:pt idx="8">
                  <c:v>78256.73</c:v>
                </c:pt>
                <c:pt idx="9">
                  <c:v>73303.930000000008</c:v>
                </c:pt>
                <c:pt idx="10">
                  <c:v>81480.800000000003</c:v>
                </c:pt>
                <c:pt idx="11">
                  <c:v>73844.959999999977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20-4C3D-98E9-98DA238E2ECF}"/>
            </c:ext>
          </c:extLst>
        </c:ser>
        <c:ser>
          <c:idx val="6"/>
          <c:order val="6"/>
          <c:tx>
            <c:strRef>
              <c:f>'YTD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Totals'!$CB$27:$CM$27</c:f>
              <c:numCache>
                <c:formatCode>#,##0.00;[Red]#,##0.00</c:formatCode>
                <c:ptCount val="12"/>
                <c:pt idx="0">
                  <c:v>76493.580000000016</c:v>
                </c:pt>
                <c:pt idx="1">
                  <c:v>61106.92</c:v>
                </c:pt>
                <c:pt idx="2">
                  <c:v>61140.27</c:v>
                </c:pt>
                <c:pt idx="3">
                  <c:v>57612.010000000009</c:v>
                </c:pt>
                <c:pt idx="4">
                  <c:v>60808.160000000003</c:v>
                </c:pt>
                <c:pt idx="5">
                  <c:v>59979.589999999989</c:v>
                </c:pt>
                <c:pt idx="6">
                  <c:v>56385.39</c:v>
                </c:pt>
                <c:pt idx="7">
                  <c:v>62632.000000000007</c:v>
                </c:pt>
                <c:pt idx="8">
                  <c:v>61125.650000000009</c:v>
                </c:pt>
                <c:pt idx="9">
                  <c:v>54624.62</c:v>
                </c:pt>
                <c:pt idx="10">
                  <c:v>66353.139999999985</c:v>
                </c:pt>
                <c:pt idx="11">
                  <c:v>52883.229999999996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20-4C3D-98E9-98DA238E2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997944"/>
        <c:axId val="60199860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'YTD Traffic Totals'!$B$27:$M$27</c15:sqref>
                        </c15:formulaRef>
                      </c:ext>
                    </c:extLst>
                    <c:numCache>
                      <c:formatCode>#,##0.00;[Red]#,##0.00</c:formatCode>
                      <c:ptCount val="12"/>
                      <c:pt idx="0">
                        <c:v>91108.319999999992</c:v>
                      </c:pt>
                      <c:pt idx="1">
                        <c:v>77763.399999999994</c:v>
                      </c:pt>
                      <c:pt idx="2">
                        <c:v>78530.47</c:v>
                      </c:pt>
                      <c:pt idx="3">
                        <c:v>77694.009999999995</c:v>
                      </c:pt>
                      <c:pt idx="4">
                        <c:v>75922.91</c:v>
                      </c:pt>
                      <c:pt idx="5">
                        <c:v>87721.549999999988</c:v>
                      </c:pt>
                      <c:pt idx="6">
                        <c:v>80980.17</c:v>
                      </c:pt>
                      <c:pt idx="7">
                        <c:v>89721.600000000006</c:v>
                      </c:pt>
                      <c:pt idx="8">
                        <c:v>85408.41</c:v>
                      </c:pt>
                      <c:pt idx="9">
                        <c:v>91088.98000000001</c:v>
                      </c:pt>
                      <c:pt idx="10">
                        <c:v>97550.659999999989</c:v>
                      </c:pt>
                      <c:pt idx="11">
                        <c:v>82283.12000000001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7020-4C3D-98E9-98DA238E2ECF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EAB200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Totals'!$N$27:$Y$27</c15:sqref>
                        </c15:formulaRef>
                      </c:ext>
                    </c:extLst>
                    <c:numCache>
                      <c:formatCode>#,##0.00;[Red]#,##0.00</c:formatCode>
                      <c:ptCount val="12"/>
                      <c:pt idx="0">
                        <c:v>87699.61</c:v>
                      </c:pt>
                      <c:pt idx="1">
                        <c:v>79842.87</c:v>
                      </c:pt>
                      <c:pt idx="2">
                        <c:v>85869.099999999991</c:v>
                      </c:pt>
                      <c:pt idx="3">
                        <c:v>84144.150000000009</c:v>
                      </c:pt>
                      <c:pt idx="4">
                        <c:v>82127.510000000009</c:v>
                      </c:pt>
                      <c:pt idx="5">
                        <c:v>92063.809999999983</c:v>
                      </c:pt>
                      <c:pt idx="6">
                        <c:v>92426.73</c:v>
                      </c:pt>
                      <c:pt idx="7">
                        <c:v>138200.30000000002</c:v>
                      </c:pt>
                      <c:pt idx="8">
                        <c:v>111815.96999999999</c:v>
                      </c:pt>
                      <c:pt idx="9">
                        <c:v>107252.73999999999</c:v>
                      </c:pt>
                      <c:pt idx="10">
                        <c:v>113476.78</c:v>
                      </c:pt>
                      <c:pt idx="11">
                        <c:v>92484.73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7020-4C3D-98E9-98DA238E2EC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Totals'!$Z$27:$AK$27</c15:sqref>
                        </c15:formulaRef>
                      </c:ext>
                    </c:extLst>
                    <c:numCache>
                      <c:formatCode>#,##0.00;[Red]#,##0.00</c:formatCode>
                      <c:ptCount val="12"/>
                      <c:pt idx="0">
                        <c:v>99876.42</c:v>
                      </c:pt>
                      <c:pt idx="1">
                        <c:v>85064.36</c:v>
                      </c:pt>
                      <c:pt idx="2">
                        <c:v>92401.26</c:v>
                      </c:pt>
                      <c:pt idx="3">
                        <c:v>91209.53</c:v>
                      </c:pt>
                      <c:pt idx="4">
                        <c:v>91476.02</c:v>
                      </c:pt>
                      <c:pt idx="5">
                        <c:v>99820.68</c:v>
                      </c:pt>
                      <c:pt idx="6">
                        <c:v>98079.609999999986</c:v>
                      </c:pt>
                      <c:pt idx="7">
                        <c:v>110728.26</c:v>
                      </c:pt>
                      <c:pt idx="8">
                        <c:v>110500.31999999998</c:v>
                      </c:pt>
                      <c:pt idx="9">
                        <c:v>110748.24999999999</c:v>
                      </c:pt>
                      <c:pt idx="10">
                        <c:v>113615.30000000002</c:v>
                      </c:pt>
                      <c:pt idx="11">
                        <c:v>100970.13999999998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7020-4C3D-98E9-98DA238E2ECF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Totals'!$AN$27:$AY$27</c15:sqref>
                        </c15:formulaRef>
                      </c:ext>
                    </c:extLst>
                    <c:numCache>
                      <c:formatCode>#,##0.00;[Red]#,##0.00</c:formatCode>
                      <c:ptCount val="12"/>
                      <c:pt idx="0">
                        <c:v>100030.35000000002</c:v>
                      </c:pt>
                      <c:pt idx="1">
                        <c:v>97081.280000000013</c:v>
                      </c:pt>
                      <c:pt idx="2">
                        <c:v>95634.05</c:v>
                      </c:pt>
                      <c:pt idx="3">
                        <c:v>93571.439999999988</c:v>
                      </c:pt>
                      <c:pt idx="4">
                        <c:v>92092.909999999989</c:v>
                      </c:pt>
                      <c:pt idx="5">
                        <c:v>92567.79</c:v>
                      </c:pt>
                      <c:pt idx="6">
                        <c:v>86522.599999999991</c:v>
                      </c:pt>
                      <c:pt idx="7">
                        <c:v>92138.63</c:v>
                      </c:pt>
                      <c:pt idx="8">
                        <c:v>84608.040000000008</c:v>
                      </c:pt>
                      <c:pt idx="9">
                        <c:v>93524.159999999989</c:v>
                      </c:pt>
                      <c:pt idx="10">
                        <c:v>99571.569999999992</c:v>
                      </c:pt>
                      <c:pt idx="11">
                        <c:v>85662.719999999987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7020-4C3D-98E9-98DA238E2ECF}"/>
                  </c:ext>
                </c:extLst>
              </c15:ser>
            </c15:filteredBarSeries>
          </c:ext>
        </c:extLst>
      </c:bar3DChart>
      <c:catAx>
        <c:axId val="601997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98600"/>
        <c:crosses val="autoZero"/>
        <c:auto val="1"/>
        <c:lblAlgn val="ctr"/>
        <c:lblOffset val="100"/>
        <c:noMultiLvlLbl val="0"/>
      </c:catAx>
      <c:valAx>
        <c:axId val="601998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[Red]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97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4"/>
          <c:order val="4"/>
          <c:tx>
            <c:v>2020-2021</c:v>
          </c:tx>
          <c:spPr>
            <a:solidFill>
              <a:srgbClr val="CC006A"/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Totals'!$BB$42:$BM$42</c:f>
              <c:numCache>
                <c:formatCode>#,##0.00</c:formatCode>
                <c:ptCount val="12"/>
                <c:pt idx="0">
                  <c:v>8100.46</c:v>
                </c:pt>
                <c:pt idx="1">
                  <c:v>8017.58</c:v>
                </c:pt>
                <c:pt idx="2">
                  <c:v>5720.57</c:v>
                </c:pt>
                <c:pt idx="3">
                  <c:v>6866.27</c:v>
                </c:pt>
                <c:pt idx="4">
                  <c:v>7431.55</c:v>
                </c:pt>
                <c:pt idx="5">
                  <c:v>8103.45</c:v>
                </c:pt>
                <c:pt idx="6">
                  <c:v>7529.55</c:v>
                </c:pt>
                <c:pt idx="7">
                  <c:v>8426.5300000000007</c:v>
                </c:pt>
                <c:pt idx="8">
                  <c:v>6392.55</c:v>
                </c:pt>
                <c:pt idx="9">
                  <c:v>7780.03</c:v>
                </c:pt>
                <c:pt idx="10">
                  <c:v>7848.52</c:v>
                </c:pt>
                <c:pt idx="11">
                  <c:v>8612.36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9C6E-48D8-82F8-DC4297E8D258}"/>
            </c:ext>
          </c:extLst>
        </c:ser>
        <c:ser>
          <c:idx val="5"/>
          <c:order val="5"/>
          <c:tx>
            <c:strRef>
              <c:f>'YTD Traffic Totals'!$BP$2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Totals'!$BP$42:$CA$42</c:f>
              <c:numCache>
                <c:formatCode>#,##0.00</c:formatCode>
                <c:ptCount val="12"/>
                <c:pt idx="0">
                  <c:v>6540.35</c:v>
                </c:pt>
                <c:pt idx="1">
                  <c:v>5829.16</c:v>
                </c:pt>
                <c:pt idx="2">
                  <c:v>6376.14</c:v>
                </c:pt>
                <c:pt idx="3">
                  <c:v>6641.33</c:v>
                </c:pt>
                <c:pt idx="4">
                  <c:v>6620.49</c:v>
                </c:pt>
                <c:pt idx="5">
                  <c:v>7377.42</c:v>
                </c:pt>
                <c:pt idx="6">
                  <c:v>8714.5</c:v>
                </c:pt>
                <c:pt idx="7">
                  <c:v>7694.39</c:v>
                </c:pt>
                <c:pt idx="8">
                  <c:v>7671.49</c:v>
                </c:pt>
                <c:pt idx="9">
                  <c:v>6656.08</c:v>
                </c:pt>
                <c:pt idx="10">
                  <c:v>7659.53</c:v>
                </c:pt>
                <c:pt idx="11">
                  <c:v>6846.49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6E-48D8-82F8-DC4297E8D258}"/>
            </c:ext>
          </c:extLst>
        </c:ser>
        <c:ser>
          <c:idx val="6"/>
          <c:order val="6"/>
          <c:tx>
            <c:strRef>
              <c:f>'YTD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Totals'!$CB$42:$CM$42</c:f>
              <c:numCache>
                <c:formatCode>#,##0.00</c:formatCode>
                <c:ptCount val="12"/>
                <c:pt idx="0">
                  <c:v>7301.03</c:v>
                </c:pt>
                <c:pt idx="1">
                  <c:v>5388.39</c:v>
                </c:pt>
                <c:pt idx="2">
                  <c:v>4744.03</c:v>
                </c:pt>
                <c:pt idx="3">
                  <c:v>5677.16</c:v>
                </c:pt>
                <c:pt idx="4">
                  <c:v>6003.33</c:v>
                </c:pt>
                <c:pt idx="5">
                  <c:v>6113.23</c:v>
                </c:pt>
                <c:pt idx="6">
                  <c:v>7094.13</c:v>
                </c:pt>
                <c:pt idx="7">
                  <c:v>6939.17</c:v>
                </c:pt>
                <c:pt idx="8">
                  <c:v>6656.36</c:v>
                </c:pt>
                <c:pt idx="9">
                  <c:v>5753.39</c:v>
                </c:pt>
                <c:pt idx="10">
                  <c:v>8402.44</c:v>
                </c:pt>
                <c:pt idx="11">
                  <c:v>5921.35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6E-48D8-82F8-DC4297E8D2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5940160"/>
        <c:axId val="81594344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'YTD Traffic Totals'!$BB$42:$BM$42</c15:sqref>
                        </c15:formulaRef>
                      </c:ext>
                    </c:extLst>
                    <c:numCache>
                      <c:formatCode>#,##0.00</c:formatCode>
                      <c:ptCount val="12"/>
                      <c:pt idx="0">
                        <c:v>8100.46</c:v>
                      </c:pt>
                      <c:pt idx="1">
                        <c:v>8017.58</c:v>
                      </c:pt>
                      <c:pt idx="2">
                        <c:v>5720.57</c:v>
                      </c:pt>
                      <c:pt idx="3">
                        <c:v>6866.27</c:v>
                      </c:pt>
                      <c:pt idx="4">
                        <c:v>7431.55</c:v>
                      </c:pt>
                      <c:pt idx="5">
                        <c:v>8103.45</c:v>
                      </c:pt>
                      <c:pt idx="6">
                        <c:v>7529.55</c:v>
                      </c:pt>
                      <c:pt idx="7">
                        <c:v>8426.5300000000007</c:v>
                      </c:pt>
                      <c:pt idx="8">
                        <c:v>6392.55</c:v>
                      </c:pt>
                      <c:pt idx="9">
                        <c:v>7780.03</c:v>
                      </c:pt>
                      <c:pt idx="10">
                        <c:v>7848.52</c:v>
                      </c:pt>
                      <c:pt idx="11">
                        <c:v>8612.36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9C6E-48D8-82F8-DC4297E8D25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EAB200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Totals'!$N$42:$Y$42</c15:sqref>
                        </c15:formulaRef>
                      </c:ext>
                    </c:extLst>
                    <c:numCache>
                      <c:formatCode>#,##0.00</c:formatCode>
                      <c:ptCount val="12"/>
                      <c:pt idx="0">
                        <c:v>8948.44</c:v>
                      </c:pt>
                      <c:pt idx="1">
                        <c:v>7745.44</c:v>
                      </c:pt>
                      <c:pt idx="2">
                        <c:v>7205.51</c:v>
                      </c:pt>
                      <c:pt idx="3">
                        <c:v>6865.24</c:v>
                      </c:pt>
                      <c:pt idx="4">
                        <c:v>7706.12</c:v>
                      </c:pt>
                      <c:pt idx="5">
                        <c:v>7130.16</c:v>
                      </c:pt>
                      <c:pt idx="6">
                        <c:v>7716.51</c:v>
                      </c:pt>
                      <c:pt idx="7">
                        <c:v>12916.34</c:v>
                      </c:pt>
                      <c:pt idx="8">
                        <c:v>9436.41</c:v>
                      </c:pt>
                      <c:pt idx="9">
                        <c:v>11714.32</c:v>
                      </c:pt>
                      <c:pt idx="10">
                        <c:v>14957.58</c:v>
                      </c:pt>
                      <c:pt idx="11">
                        <c:v>11525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9C6E-48D8-82F8-DC4297E8D25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Totals'!$Z$42:$AK$42</c15:sqref>
                        </c15:formulaRef>
                      </c:ext>
                    </c:extLst>
                    <c:numCache>
                      <c:formatCode>#,##0.00</c:formatCode>
                      <c:ptCount val="12"/>
                      <c:pt idx="0">
                        <c:v>12519.37</c:v>
                      </c:pt>
                      <c:pt idx="1">
                        <c:v>8429.2900000000009</c:v>
                      </c:pt>
                      <c:pt idx="2">
                        <c:v>8870.36</c:v>
                      </c:pt>
                      <c:pt idx="3">
                        <c:v>7735.41</c:v>
                      </c:pt>
                      <c:pt idx="4">
                        <c:v>8592.4500000000007</c:v>
                      </c:pt>
                      <c:pt idx="5">
                        <c:v>7398.28</c:v>
                      </c:pt>
                      <c:pt idx="6">
                        <c:v>7359.26</c:v>
                      </c:pt>
                      <c:pt idx="7">
                        <c:v>8001.02</c:v>
                      </c:pt>
                      <c:pt idx="8">
                        <c:v>7122.02</c:v>
                      </c:pt>
                      <c:pt idx="9">
                        <c:v>7846.48</c:v>
                      </c:pt>
                      <c:pt idx="10">
                        <c:v>10228.040000000001</c:v>
                      </c:pt>
                      <c:pt idx="11">
                        <c:v>7656.06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9C6E-48D8-82F8-DC4297E8D258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Totals'!$AN$42:$AY$42</c15:sqref>
                        </c15:formulaRef>
                      </c:ext>
                    </c:extLst>
                    <c:numCache>
                      <c:formatCode>#,##0.00</c:formatCode>
                      <c:ptCount val="12"/>
                      <c:pt idx="0">
                        <c:v>8712.5499999999993</c:v>
                      </c:pt>
                      <c:pt idx="1">
                        <c:v>7767.58</c:v>
                      </c:pt>
                      <c:pt idx="2">
                        <c:v>7714.32</c:v>
                      </c:pt>
                      <c:pt idx="3">
                        <c:v>7921.15</c:v>
                      </c:pt>
                      <c:pt idx="4">
                        <c:v>8715.5499999999993</c:v>
                      </c:pt>
                      <c:pt idx="5">
                        <c:v>6661.46</c:v>
                      </c:pt>
                      <c:pt idx="6">
                        <c:v>7800.53</c:v>
                      </c:pt>
                      <c:pt idx="7">
                        <c:v>7707.09</c:v>
                      </c:pt>
                      <c:pt idx="8">
                        <c:v>7558.57</c:v>
                      </c:pt>
                      <c:pt idx="9">
                        <c:v>7323.28</c:v>
                      </c:pt>
                      <c:pt idx="10">
                        <c:v>11437.33</c:v>
                      </c:pt>
                      <c:pt idx="11">
                        <c:v>9359.07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9C6E-48D8-82F8-DC4297E8D258}"/>
                  </c:ext>
                </c:extLst>
              </c15:ser>
            </c15:filteredBarSeries>
          </c:ext>
        </c:extLst>
      </c:bar3DChart>
      <c:catAx>
        <c:axId val="81594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815943440"/>
        <c:crosses val="autoZero"/>
        <c:auto val="1"/>
        <c:lblAlgn val="ctr"/>
        <c:lblOffset val="100"/>
        <c:noMultiLvlLbl val="0"/>
      </c:catAx>
      <c:valAx>
        <c:axId val="81594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81594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4"/>
          <c:order val="4"/>
          <c:tx>
            <c:strRef>
              <c:f>'YTD Traffic Totals'!$BB$2</c:f>
              <c:strCache>
                <c:ptCount val="1"/>
                <c:pt idx="0">
                  <c:v>2020-2021</c:v>
                </c:pt>
              </c:strCache>
              <c:extLst xmlns:c15="http://schemas.microsoft.com/office/drawing/2012/chart"/>
            </c:strRef>
          </c:tx>
          <c:spPr>
            <a:solidFill>
              <a:srgbClr val="CC006A"/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Totals'!$BB$35:$BM$35</c:f>
              <c:numCache>
                <c:formatCode>_(* #,##0.00_);_(* \(#,##0.00\);_(* "-"??_);_(@_)</c:formatCode>
                <c:ptCount val="12"/>
                <c:pt idx="0">
                  <c:v>3737.38</c:v>
                </c:pt>
                <c:pt idx="1">
                  <c:v>2778.3299999999995</c:v>
                </c:pt>
                <c:pt idx="2">
                  <c:v>1440.1</c:v>
                </c:pt>
                <c:pt idx="3">
                  <c:v>1495.86</c:v>
                </c:pt>
                <c:pt idx="4">
                  <c:v>2939.2100000000005</c:v>
                </c:pt>
                <c:pt idx="5">
                  <c:v>2925.2300000000005</c:v>
                </c:pt>
                <c:pt idx="6">
                  <c:v>3130.56</c:v>
                </c:pt>
                <c:pt idx="7">
                  <c:v>2507.81</c:v>
                </c:pt>
                <c:pt idx="8" formatCode="#,##0.00_);[Red]\(#,##0.00\)">
                  <c:v>4292.5200000000004</c:v>
                </c:pt>
                <c:pt idx="9" formatCode="#,##0.00_);[Red]\(#,##0.00\)">
                  <c:v>8410.77</c:v>
                </c:pt>
                <c:pt idx="10" formatCode="#,##0.00_);[Red]\(#,##0.00\)">
                  <c:v>2580.6300000000006</c:v>
                </c:pt>
                <c:pt idx="11" formatCode="#,##0.00_);[Red]\(#,##0.00\)">
                  <c:v>1769.7400000000002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E554-4BE4-8F5F-D84465206D14}"/>
            </c:ext>
          </c:extLst>
        </c:ser>
        <c:ser>
          <c:idx val="5"/>
          <c:order val="5"/>
          <c:tx>
            <c:strRef>
              <c:f>'YTD Traffic Totals'!$BP$2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Totals'!$BP$35:$CA$35</c:f>
              <c:numCache>
                <c:formatCode>_(* #,##0.00_);_(* \(#,##0.00\);_(* "-"??_);_(@_)</c:formatCode>
                <c:ptCount val="12"/>
                <c:pt idx="0">
                  <c:v>1625.1100000000001</c:v>
                </c:pt>
                <c:pt idx="1">
                  <c:v>1998.24</c:v>
                </c:pt>
                <c:pt idx="2">
                  <c:v>1231.72</c:v>
                </c:pt>
                <c:pt idx="3">
                  <c:v>2209.0200000000004</c:v>
                </c:pt>
                <c:pt idx="4">
                  <c:v>2532.7400000000002</c:v>
                </c:pt>
                <c:pt idx="5">
                  <c:v>1740.8799999999999</c:v>
                </c:pt>
                <c:pt idx="6">
                  <c:v>1734.7999999999997</c:v>
                </c:pt>
                <c:pt idx="7">
                  <c:v>1518.13</c:v>
                </c:pt>
                <c:pt idx="8" formatCode="#,##0.00_);[Red]\(#,##0.00\)">
                  <c:v>2015.8500000000001</c:v>
                </c:pt>
                <c:pt idx="9" formatCode="#,##0.00_);[Red]\(#,##0.00\)">
                  <c:v>3179.42</c:v>
                </c:pt>
                <c:pt idx="10" formatCode="#,##0.00_);[Red]\(#,##0.00\)">
                  <c:v>4339.6099999999997</c:v>
                </c:pt>
                <c:pt idx="11" formatCode="#,##0.00_);[Red]\(#,##0.00\)">
                  <c:v>1995.3600000000001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54-4BE4-8F5F-D84465206D14}"/>
            </c:ext>
          </c:extLst>
        </c:ser>
        <c:ser>
          <c:idx val="6"/>
          <c:order val="6"/>
          <c:tx>
            <c:strRef>
              <c:f>'YTD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Totals'!$CB$35:$CM$35</c:f>
              <c:numCache>
                <c:formatCode>_(* #,##0.00_);_(* \(#,##0.00\);_(* "-"??_);_(@_)</c:formatCode>
                <c:ptCount val="12"/>
                <c:pt idx="0">
                  <c:v>2012.2399999999998</c:v>
                </c:pt>
                <c:pt idx="1">
                  <c:v>2087.0299999999997</c:v>
                </c:pt>
                <c:pt idx="2">
                  <c:v>1571.29</c:v>
                </c:pt>
                <c:pt idx="3">
                  <c:v>1639.92</c:v>
                </c:pt>
                <c:pt idx="4">
                  <c:v>1961.1100000000001</c:v>
                </c:pt>
                <c:pt idx="5">
                  <c:v>1803.6100000000004</c:v>
                </c:pt>
                <c:pt idx="6">
                  <c:v>1019.0600000000001</c:v>
                </c:pt>
                <c:pt idx="7">
                  <c:v>3477.63</c:v>
                </c:pt>
                <c:pt idx="8">
                  <c:v>4332.2700000000004</c:v>
                </c:pt>
                <c:pt idx="9">
                  <c:v>2518.1999999999998</c:v>
                </c:pt>
                <c:pt idx="10">
                  <c:v>1956.2600000000002</c:v>
                </c:pt>
                <c:pt idx="11">
                  <c:v>1184.7099999999998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54-4BE4-8F5F-D84465206D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958912"/>
        <c:axId val="60196416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'YTD Traffic Totals'!$B$35:$M$35</c15:sqref>
                        </c15:formulaRef>
                      </c:ext>
                    </c:extLst>
                    <c:numCache>
                      <c:formatCode>0.00_);[Red]\(0.00\)</c:formatCode>
                      <c:ptCount val="12"/>
                      <c:pt idx="0">
                        <c:v>991.56999999999982</c:v>
                      </c:pt>
                      <c:pt idx="1">
                        <c:v>691.52</c:v>
                      </c:pt>
                      <c:pt idx="2">
                        <c:v>647.20000000000005</c:v>
                      </c:pt>
                      <c:pt idx="3">
                        <c:v>667.2</c:v>
                      </c:pt>
                      <c:pt idx="4">
                        <c:v>729</c:v>
                      </c:pt>
                      <c:pt idx="5">
                        <c:v>1016.7400000000002</c:v>
                      </c:pt>
                      <c:pt idx="6">
                        <c:v>971.79</c:v>
                      </c:pt>
                      <c:pt idx="7">
                        <c:v>952.17000000000007</c:v>
                      </c:pt>
                      <c:pt idx="8">
                        <c:v>524.44000000000005</c:v>
                      </c:pt>
                      <c:pt idx="9">
                        <c:v>1247.1799999999998</c:v>
                      </c:pt>
                      <c:pt idx="10">
                        <c:v>1236.0100000000002</c:v>
                      </c:pt>
                      <c:pt idx="11">
                        <c:v>1235.25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E554-4BE4-8F5F-D84465206D1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EAB200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Totals'!$N$35:$Y$35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12"/>
                      <c:pt idx="0">
                        <c:v>1194.8400000000001</c:v>
                      </c:pt>
                      <c:pt idx="1">
                        <c:v>1143.6599999999999</c:v>
                      </c:pt>
                      <c:pt idx="2">
                        <c:v>1967.68</c:v>
                      </c:pt>
                      <c:pt idx="3">
                        <c:v>2545.6400000000003</c:v>
                      </c:pt>
                      <c:pt idx="4">
                        <c:v>1951.38</c:v>
                      </c:pt>
                      <c:pt idx="5">
                        <c:v>2318.9899999999998</c:v>
                      </c:pt>
                      <c:pt idx="6">
                        <c:v>2635.38</c:v>
                      </c:pt>
                      <c:pt idx="7" formatCode="0.00_);[Red]\(0.00\)">
                        <c:v>2026.91</c:v>
                      </c:pt>
                      <c:pt idx="8" formatCode="0.00_);[Red]\(0.00\)">
                        <c:v>2482.9699999999993</c:v>
                      </c:pt>
                      <c:pt idx="9" formatCode="0.00_);[Red]\(0.00\)">
                        <c:v>2696.81</c:v>
                      </c:pt>
                      <c:pt idx="10" formatCode="0.00_);[Red]\(0.00\)">
                        <c:v>2656.14</c:v>
                      </c:pt>
                      <c:pt idx="11" formatCode="0.00_);[Red]\(0.00\)">
                        <c:v>2070.7400000000002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E554-4BE4-8F5F-D84465206D14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Totals'!$Z$35:$AK$35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12"/>
                      <c:pt idx="0">
                        <c:v>1799.83</c:v>
                      </c:pt>
                      <c:pt idx="1">
                        <c:v>1939.6299999999997</c:v>
                      </c:pt>
                      <c:pt idx="2">
                        <c:v>3599.99</c:v>
                      </c:pt>
                      <c:pt idx="3">
                        <c:v>3532.3</c:v>
                      </c:pt>
                      <c:pt idx="4">
                        <c:v>4622.7699999999995</c:v>
                      </c:pt>
                      <c:pt idx="5">
                        <c:v>5343.59</c:v>
                      </c:pt>
                      <c:pt idx="6">
                        <c:v>7281.1900000000005</c:v>
                      </c:pt>
                      <c:pt idx="7" formatCode="0.00_);[Red]\(0.00\)">
                        <c:v>2747.7400000000007</c:v>
                      </c:pt>
                      <c:pt idx="8" formatCode="0.00_);[Red]\(0.00\)">
                        <c:v>9022.27</c:v>
                      </c:pt>
                      <c:pt idx="9" formatCode="0.00_);[Red]\(0.00\)">
                        <c:v>2242.1800000000003</c:v>
                      </c:pt>
                      <c:pt idx="10" formatCode="0.00_);[Red]\(0.00\)">
                        <c:v>1924.2900000000002</c:v>
                      </c:pt>
                      <c:pt idx="11" formatCode="0.00_);[Red]\(0.00\)">
                        <c:v>4254.55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554-4BE4-8F5F-D84465206D14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Totals'!$AN$35:$AY$35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12"/>
                      <c:pt idx="0">
                        <c:v>6053.69</c:v>
                      </c:pt>
                      <c:pt idx="1">
                        <c:v>2853.99</c:v>
                      </c:pt>
                      <c:pt idx="2">
                        <c:v>2994.6799999999994</c:v>
                      </c:pt>
                      <c:pt idx="3">
                        <c:v>3914.9999999999995</c:v>
                      </c:pt>
                      <c:pt idx="4">
                        <c:v>4773.0700000000006</c:v>
                      </c:pt>
                      <c:pt idx="5">
                        <c:v>3444.5400000000004</c:v>
                      </c:pt>
                      <c:pt idx="6">
                        <c:v>2303.2400000000002</c:v>
                      </c:pt>
                      <c:pt idx="7">
                        <c:v>2524.7799999999997</c:v>
                      </c:pt>
                      <c:pt idx="8" formatCode="0.00_);[Red]\(0.00\)">
                        <c:v>1676.22</c:v>
                      </c:pt>
                      <c:pt idx="9" formatCode="0.00_);[Red]\(0.00\)">
                        <c:v>2089.06</c:v>
                      </c:pt>
                      <c:pt idx="10" formatCode="#,##0.00_);[Red]\(#,##0.00\)">
                        <c:v>3310.0199999999995</c:v>
                      </c:pt>
                      <c:pt idx="11" formatCode="#,##0.00_);[Red]\(#,##0.00\)">
                        <c:v>2664.0699999999997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554-4BE4-8F5F-D84465206D14}"/>
                  </c:ext>
                </c:extLst>
              </c15:ser>
            </c15:filteredBarSeries>
          </c:ext>
        </c:extLst>
      </c:bar3DChart>
      <c:catAx>
        <c:axId val="60195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64160"/>
        <c:crosses val="autoZero"/>
        <c:auto val="1"/>
        <c:lblAlgn val="ctr"/>
        <c:lblOffset val="100"/>
        <c:noMultiLvlLbl val="0"/>
      </c:catAx>
      <c:valAx>
        <c:axId val="60196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58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4"/>
          <c:order val="4"/>
          <c:tx>
            <c:strRef>
              <c:f>'YTD Traffic Totals'!$BB$2</c:f>
              <c:strCache>
                <c:ptCount val="1"/>
                <c:pt idx="0">
                  <c:v>2020-2021</c:v>
                </c:pt>
              </c:strCache>
              <c:extLst xmlns:c15="http://schemas.microsoft.com/office/drawing/2012/chart"/>
            </c:strRef>
          </c:tx>
          <c:spPr>
            <a:solidFill>
              <a:srgbClr val="CC006A"/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Totals'!$BB$63:$BM$63</c:f>
              <c:numCache>
                <c:formatCode>#,##0.00</c:formatCode>
                <c:ptCount val="12"/>
                <c:pt idx="0">
                  <c:v>39977.040000000008</c:v>
                </c:pt>
                <c:pt idx="1">
                  <c:v>41626.019999999997</c:v>
                </c:pt>
                <c:pt idx="2">
                  <c:v>38948.189999999995</c:v>
                </c:pt>
                <c:pt idx="3">
                  <c:v>36102.329999999994</c:v>
                </c:pt>
                <c:pt idx="4">
                  <c:v>34762.14</c:v>
                </c:pt>
                <c:pt idx="5">
                  <c:v>33094.509999999995</c:v>
                </c:pt>
                <c:pt idx="6">
                  <c:v>31000.83</c:v>
                </c:pt>
                <c:pt idx="7">
                  <c:v>34351.229999999996</c:v>
                </c:pt>
                <c:pt idx="8">
                  <c:v>31319.700000000008</c:v>
                </c:pt>
                <c:pt idx="9">
                  <c:v>34003.03</c:v>
                </c:pt>
                <c:pt idx="10">
                  <c:v>30936.04</c:v>
                </c:pt>
                <c:pt idx="11">
                  <c:v>27919.209999999995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1DA9-440D-AF40-FBB31274FAF8}"/>
            </c:ext>
          </c:extLst>
        </c:ser>
        <c:ser>
          <c:idx val="5"/>
          <c:order val="5"/>
          <c:tx>
            <c:strRef>
              <c:f>'YTD Traffic Totals'!$BP$2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Totals'!$BP$63:$CA$63</c:f>
              <c:numCache>
                <c:formatCode>#,##0.00</c:formatCode>
                <c:ptCount val="12"/>
                <c:pt idx="0">
                  <c:v>30630.230000000003</c:v>
                </c:pt>
                <c:pt idx="1">
                  <c:v>28559.420000000006</c:v>
                </c:pt>
                <c:pt idx="2">
                  <c:v>26815.439999999999</c:v>
                </c:pt>
                <c:pt idx="3">
                  <c:v>24945.98</c:v>
                </c:pt>
                <c:pt idx="4">
                  <c:v>21861.809999999998</c:v>
                </c:pt>
                <c:pt idx="5">
                  <c:v>20988.12</c:v>
                </c:pt>
                <c:pt idx="6">
                  <c:v>20992.639999999999</c:v>
                </c:pt>
                <c:pt idx="7">
                  <c:v>18793.080000000005</c:v>
                </c:pt>
                <c:pt idx="8">
                  <c:v>22572.06</c:v>
                </c:pt>
                <c:pt idx="9">
                  <c:v>19303.399999999998</c:v>
                </c:pt>
                <c:pt idx="10">
                  <c:v>20434.130000000005</c:v>
                </c:pt>
                <c:pt idx="11">
                  <c:v>17485.580000000002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A9-440D-AF40-FBB31274FAF8}"/>
            </c:ext>
          </c:extLst>
        </c:ser>
        <c:ser>
          <c:idx val="6"/>
          <c:order val="6"/>
          <c:tx>
            <c:strRef>
              <c:f>'YTD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'YTD Traffic Totals'!$CB$3:$CM$3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Totals'!$CB$63:$CM$63</c:f>
              <c:numCache>
                <c:formatCode>#,##0.00</c:formatCode>
                <c:ptCount val="12"/>
                <c:pt idx="0">
                  <c:v>18208.640000000003</c:v>
                </c:pt>
                <c:pt idx="1">
                  <c:v>17308.05</c:v>
                </c:pt>
                <c:pt idx="2">
                  <c:v>19801.04</c:v>
                </c:pt>
                <c:pt idx="3">
                  <c:v>18294.62</c:v>
                </c:pt>
                <c:pt idx="4">
                  <c:v>15325.620000000003</c:v>
                </c:pt>
                <c:pt idx="5">
                  <c:v>16786.350000000002</c:v>
                </c:pt>
                <c:pt idx="6">
                  <c:v>15952.02</c:v>
                </c:pt>
                <c:pt idx="7">
                  <c:v>14326.93</c:v>
                </c:pt>
                <c:pt idx="8">
                  <c:v>14028.92</c:v>
                </c:pt>
                <c:pt idx="9">
                  <c:v>14391.87</c:v>
                </c:pt>
                <c:pt idx="10">
                  <c:v>14613.349999999999</c:v>
                </c:pt>
                <c:pt idx="11">
                  <c:v>11743.06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A9-440D-AF40-FBB31274F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991384"/>
        <c:axId val="601988432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'YTD Traffic Totals'!$B$63:$M$63</c15:sqref>
                        </c15:formulaRef>
                      </c:ext>
                    </c:extLst>
                    <c:numCache>
                      <c:formatCode>#,##0.00</c:formatCode>
                      <c:ptCount val="12"/>
                      <c:pt idx="0">
                        <c:v>108695.54</c:v>
                      </c:pt>
                      <c:pt idx="1">
                        <c:v>100800.32000000001</c:v>
                      </c:pt>
                      <c:pt idx="2">
                        <c:v>99745.179999999978</c:v>
                      </c:pt>
                      <c:pt idx="3">
                        <c:v>95446.299999999988</c:v>
                      </c:pt>
                      <c:pt idx="4">
                        <c:v>86985.799999999988</c:v>
                      </c:pt>
                      <c:pt idx="5">
                        <c:v>94251.3</c:v>
                      </c:pt>
                      <c:pt idx="6">
                        <c:v>87108.04</c:v>
                      </c:pt>
                      <c:pt idx="7">
                        <c:v>85346.52</c:v>
                      </c:pt>
                      <c:pt idx="8">
                        <c:v>81679.73000000001</c:v>
                      </c:pt>
                      <c:pt idx="9">
                        <c:v>82868.139999999985</c:v>
                      </c:pt>
                      <c:pt idx="10">
                        <c:v>89403.62999999999</c:v>
                      </c:pt>
                      <c:pt idx="11">
                        <c:v>78741.430000000008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1DA9-440D-AF40-FBB31274FAF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FFC30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Totals'!$N$63:$Y$63</c15:sqref>
                        </c15:formulaRef>
                      </c:ext>
                    </c:extLst>
                    <c:numCache>
                      <c:formatCode>#,##0.00</c:formatCode>
                      <c:ptCount val="12"/>
                      <c:pt idx="0">
                        <c:v>85479.37999999999</c:v>
                      </c:pt>
                      <c:pt idx="1">
                        <c:v>77399.8</c:v>
                      </c:pt>
                      <c:pt idx="2">
                        <c:v>76971.64</c:v>
                      </c:pt>
                      <c:pt idx="3">
                        <c:v>75423.490000000005</c:v>
                      </c:pt>
                      <c:pt idx="4">
                        <c:v>72675.460000000006</c:v>
                      </c:pt>
                      <c:pt idx="5">
                        <c:v>72549.350000000006</c:v>
                      </c:pt>
                      <c:pt idx="6">
                        <c:v>68454.48000000001</c:v>
                      </c:pt>
                      <c:pt idx="7">
                        <c:v>64361.46</c:v>
                      </c:pt>
                      <c:pt idx="8">
                        <c:v>62510.389999999992</c:v>
                      </c:pt>
                      <c:pt idx="9">
                        <c:v>63261.55</c:v>
                      </c:pt>
                      <c:pt idx="10">
                        <c:v>69109.169999999984</c:v>
                      </c:pt>
                      <c:pt idx="11">
                        <c:v>57739.96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1DA9-440D-AF40-FBB31274FAF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Totals'!$Z$63:$AK$63</c15:sqref>
                        </c15:formulaRef>
                      </c:ext>
                    </c:extLst>
                    <c:numCache>
                      <c:formatCode>#,##0.00</c:formatCode>
                      <c:ptCount val="12"/>
                      <c:pt idx="0">
                        <c:v>64263.69</c:v>
                      </c:pt>
                      <c:pt idx="1">
                        <c:v>59858.6</c:v>
                      </c:pt>
                      <c:pt idx="2">
                        <c:v>58550.81</c:v>
                      </c:pt>
                      <c:pt idx="3">
                        <c:v>52690.900000000016</c:v>
                      </c:pt>
                      <c:pt idx="4">
                        <c:v>51221.21</c:v>
                      </c:pt>
                      <c:pt idx="5">
                        <c:v>53436.650000000009</c:v>
                      </c:pt>
                      <c:pt idx="6">
                        <c:v>49782.549999999996</c:v>
                      </c:pt>
                      <c:pt idx="7">
                        <c:v>47413.279999999999</c:v>
                      </c:pt>
                      <c:pt idx="8">
                        <c:v>46873.18</c:v>
                      </c:pt>
                      <c:pt idx="9">
                        <c:v>49301.37000000001</c:v>
                      </c:pt>
                      <c:pt idx="10">
                        <c:v>48632.35</c:v>
                      </c:pt>
                      <c:pt idx="11">
                        <c:v>40287.009999999995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DA9-440D-AF40-FBB31274FAF8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Totals'!$CB$3:$CM$3</c15:sqref>
                        </c15:formulaRef>
                      </c:ext>
                    </c:extLst>
                    <c:strCache>
                      <c:ptCount val="12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  <c:pt idx="6">
                        <c:v>SEP</c:v>
                      </c:pt>
                      <c:pt idx="7">
                        <c:v>OCT</c:v>
                      </c:pt>
                      <c:pt idx="8">
                        <c:v>NOV</c:v>
                      </c:pt>
                      <c:pt idx="9">
                        <c:v>DEC</c:v>
                      </c:pt>
                      <c:pt idx="10">
                        <c:v>JAN</c:v>
                      </c:pt>
                      <c:pt idx="11">
                        <c:v>FEB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'YTD Traffic Totals'!$AN$63:$AY$63</c15:sqref>
                        </c15:formulaRef>
                      </c:ext>
                    </c:extLst>
                    <c:numCache>
                      <c:formatCode>#,##0.00</c:formatCode>
                      <c:ptCount val="12"/>
                      <c:pt idx="0">
                        <c:v>41410.999999999993</c:v>
                      </c:pt>
                      <c:pt idx="1">
                        <c:v>38276.49</c:v>
                      </c:pt>
                      <c:pt idx="2">
                        <c:v>40681.069999999992</c:v>
                      </c:pt>
                      <c:pt idx="3">
                        <c:v>40543.65</c:v>
                      </c:pt>
                      <c:pt idx="4">
                        <c:v>37651.769999999997</c:v>
                      </c:pt>
                      <c:pt idx="5">
                        <c:v>38277.53</c:v>
                      </c:pt>
                      <c:pt idx="6">
                        <c:v>36382.11</c:v>
                      </c:pt>
                      <c:pt idx="7">
                        <c:v>35698.76</c:v>
                      </c:pt>
                      <c:pt idx="8">
                        <c:v>31823.260000000002</c:v>
                      </c:pt>
                      <c:pt idx="9">
                        <c:v>35358.58</c:v>
                      </c:pt>
                      <c:pt idx="10">
                        <c:v>37053</c:v>
                      </c:pt>
                      <c:pt idx="11">
                        <c:v>34587.350000000006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1DA9-440D-AF40-FBB31274FAF8}"/>
                  </c:ext>
                </c:extLst>
              </c15:ser>
            </c15:filteredBarSeries>
          </c:ext>
        </c:extLst>
      </c:bar3DChart>
      <c:catAx>
        <c:axId val="601991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88432"/>
        <c:crosses val="autoZero"/>
        <c:auto val="1"/>
        <c:lblAlgn val="ctr"/>
        <c:lblOffset val="100"/>
        <c:noMultiLvlLbl val="0"/>
      </c:catAx>
      <c:valAx>
        <c:axId val="60198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91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05448" cy="46132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US" dirty="0">
              <a:latin typeface="Tele-GroteskFet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184" y="0"/>
            <a:ext cx="3005448" cy="46132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BD364A1E-6E60-4CD6-B2F0-4356C26C9977}" type="datetimeFigureOut">
              <a:rPr lang="en-US" smtClean="0">
                <a:latin typeface="Tele-GroteskFet" pitchFamily="2" charset="0"/>
              </a:rPr>
              <a:pPr/>
              <a:t>5/18/2023</a:t>
            </a:fld>
            <a:endParaRPr lang="en-US" dirty="0">
              <a:latin typeface="Tele-GroteskFet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57302"/>
            <a:ext cx="3005448" cy="461325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US" dirty="0">
              <a:latin typeface="Tele-GroteskFet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183" y="8757301"/>
            <a:ext cx="3005448" cy="462899"/>
          </a:xfrm>
          <a:prstGeom prst="rect">
            <a:avLst/>
          </a:prstGeom>
        </p:spPr>
        <p:txBody>
          <a:bodyPr vert="horz" lIns="90580" tIns="45290" rIns="90580" bIns="45290" rtlCol="0" anchor="b"/>
          <a:lstStyle>
            <a:lvl1pPr algn="r">
              <a:defRPr sz="1200"/>
            </a:lvl1pPr>
          </a:lstStyle>
          <a:p>
            <a:fld id="{AFF7B38F-DBD3-46D3-B639-1C4522B4B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95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05448" cy="46132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>
                <a:latin typeface="Tele-GroteskFe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184" y="0"/>
            <a:ext cx="3005448" cy="46132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>
                <a:latin typeface="Tele-GroteskFet" pitchFamily="2" charset="0"/>
              </a:defRPr>
            </a:lvl1pPr>
          </a:lstStyle>
          <a:p>
            <a:fld id="{B6B915B9-B80B-41A1-AD12-80536BCB267C}" type="datetimeFigureOut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048" y="4380225"/>
            <a:ext cx="5546104" cy="4148776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57302"/>
            <a:ext cx="3005448" cy="461325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>
                <a:latin typeface="Tele-GroteskFet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184" y="8757302"/>
            <a:ext cx="3005448" cy="461325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>
                <a:latin typeface="Tele-GroteskFet" pitchFamily="2" charset="0"/>
              </a:defRPr>
            </a:lvl1pPr>
          </a:lstStyle>
          <a:p>
            <a:fld id="{828D7002-10C4-4E85-AF1E-2279343860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5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41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42871" algn="l" defTabSz="685741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685741" algn="l" defTabSz="685741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028611" algn="l" defTabSz="685741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371482" algn="l" defTabSz="685741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1714352" algn="l" defTabSz="685741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2057223" algn="l" defTabSz="685741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400094" algn="l" defTabSz="685741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742963" algn="l" defTabSz="685741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D7002-10C4-4E85-AF1E-2279343860D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36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01-1 - Cover - White No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938661"/>
            <a:ext cx="2171700" cy="151607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ctr">
              <a:defRPr sz="675" b="0" i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r>
              <a:rPr lang="en-US" dirty="0"/>
              <a:t>T-Mobile Confidential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878875" y="1913049"/>
            <a:ext cx="5100250" cy="958339"/>
          </a:xfrm>
          <a:prstGeom prst="rect">
            <a:avLst/>
          </a:prstGeom>
        </p:spPr>
        <p:txBody>
          <a:bodyPr wrap="square">
            <a:normAutofit/>
          </a:bodyPr>
          <a:lstStyle>
            <a:lvl1pPr algn="ctr">
              <a:lnSpc>
                <a:spcPct val="75000"/>
              </a:lnSpc>
              <a:defRPr sz="5400" b="0" i="0">
                <a:solidFill>
                  <a:schemeClr val="bg1"/>
                </a:solidFill>
                <a:latin typeface="+mj-lt"/>
                <a:cs typeface="Tele-GroteskUlt" pitchFamily="2" charset="0"/>
              </a:defRPr>
            </a:lvl1pPr>
          </a:lstStyle>
          <a:p>
            <a:r>
              <a:rPr lang="en-US" dirty="0"/>
              <a:t>Cover slide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22944" y="2940674"/>
            <a:ext cx="2812113" cy="5486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+mj-lt"/>
                <a:cs typeface="Tele-GroteskFet" pitchFamily="2" charset="0"/>
              </a:defRPr>
            </a:lvl1pPr>
            <a:lvl2pPr marL="25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2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3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2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60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Speaker Name &amp; 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708E2C-21D6-4B65-A92D-47FA130CBC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148" y="4416698"/>
            <a:ext cx="1877704" cy="565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5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7-2 - 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AEF473-162D-4E4A-B151-A64DD5D5236E}"/>
              </a:ext>
            </a:extLst>
          </p:cNvPr>
          <p:cNvSpPr txBox="1"/>
          <p:nvPr userDrawn="1"/>
        </p:nvSpPr>
        <p:spPr>
          <a:xfrm>
            <a:off x="2314112" y="1286111"/>
            <a:ext cx="2229778" cy="1993879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7900" dirty="0">
                <a:solidFill>
                  <a:schemeClr val="bg1"/>
                </a:solidFill>
                <a:latin typeface="+mj-lt"/>
                <a:cs typeface="Arial" pitchFamily="34" charset="0"/>
              </a:rPr>
              <a:t>Let’s</a:t>
            </a:r>
          </a:p>
          <a:p>
            <a:pPr algn="ctr">
              <a:lnSpc>
                <a:spcPct val="60000"/>
              </a:lnSpc>
            </a:pPr>
            <a:r>
              <a:rPr lang="en-US" sz="7900" dirty="0">
                <a:solidFill>
                  <a:schemeClr val="bg1"/>
                </a:solidFill>
                <a:latin typeface="+mj-lt"/>
                <a:cs typeface="Arial" pitchFamily="34" charset="0"/>
              </a:rPr>
              <a:t>talk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CC56CF-57AB-49D1-9C10-F487A78EC7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498040" y="4311717"/>
            <a:ext cx="1861920" cy="55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8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3-1 - Section - No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23496" y="1627682"/>
            <a:ext cx="6172200" cy="1177346"/>
          </a:xfrm>
          <a:prstGeom prst="rect">
            <a:avLst/>
          </a:prstGeom>
        </p:spPr>
        <p:txBody>
          <a:bodyPr vert="horz" lIns="73152" tIns="34340" rIns="68681" bIns="3434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6059" y="2805028"/>
            <a:ext cx="4787074" cy="36428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257552" rtl="0" eaLnBrk="1" latinLnBrk="0" hangingPunct="1">
              <a:spcBef>
                <a:spcPct val="0"/>
              </a:spcBef>
              <a:buNone/>
              <a:defRPr lang="en-US" sz="2400" b="1" i="0" kern="1200" dirty="0">
                <a:solidFill>
                  <a:schemeClr val="tx1"/>
                </a:solidFill>
                <a:latin typeface="+mj-lt"/>
                <a:ea typeface="+mj-ea"/>
                <a:cs typeface="Tele-GroteskUlt" pitchFamily="2" charset="0"/>
              </a:defRPr>
            </a:lvl1pPr>
            <a:lvl2pPr marL="25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2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3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2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60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Single support line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296223-8DFC-8D41-9C1E-B45774586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9338" y="4945695"/>
            <a:ext cx="2171700" cy="151607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r">
              <a:defRPr sz="675" b="0" i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r>
              <a:rPr lang="en-US"/>
              <a:t>T-Mobile Confidential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7C6F683-20AD-6742-B04D-8B2D64745CC1}"/>
              </a:ext>
            </a:extLst>
          </p:cNvPr>
          <p:cNvSpPr txBox="1">
            <a:spLocks/>
          </p:cNvSpPr>
          <p:nvPr userDrawn="1"/>
        </p:nvSpPr>
        <p:spPr>
          <a:xfrm>
            <a:off x="6490502" y="4945695"/>
            <a:ext cx="349559" cy="151607"/>
          </a:xfrm>
          <a:prstGeom prst="rect">
            <a:avLst/>
          </a:prstGeom>
        </p:spPr>
        <p:txBody>
          <a:bodyPr vert="horz" lIns="51511" tIns="25755" rIns="51511" bIns="25755" rtlCol="0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F40C39-5108-E841-85F7-F0B9C0D30E8D}" type="slidenum">
              <a:rPr lang="en-US" sz="675" smtClean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/>
              <a:t>‹#›</a:t>
            </a:fld>
            <a:endParaRPr lang="en-US" sz="675" dirty="0">
              <a:solidFill>
                <a:schemeClr val="bg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7E7D6E-7F81-4D42-801A-9A618C2B3F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26022" y="4716251"/>
            <a:ext cx="1210324" cy="36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4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1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137159" y="877824"/>
            <a:ext cx="6583680" cy="3886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" y="146305"/>
            <a:ext cx="6583679" cy="552973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A3D2B7D-EF97-994E-8D9B-ACCBF56FC173}"/>
              </a:ext>
            </a:extLst>
          </p:cNvPr>
          <p:cNvSpPr txBox="1">
            <a:spLocks/>
          </p:cNvSpPr>
          <p:nvPr userDrawn="1"/>
        </p:nvSpPr>
        <p:spPr>
          <a:xfrm>
            <a:off x="4219338" y="4945695"/>
            <a:ext cx="2171700" cy="151607"/>
          </a:xfrm>
          <a:prstGeom prst="rect">
            <a:avLst/>
          </a:prstGeom>
        </p:spPr>
        <p:txBody>
          <a:bodyPr vert="horz" lIns="51511" tIns="25755" rIns="51511" bIns="25755" rtlCol="0" anchor="ctr"/>
          <a:lstStyle>
            <a:defPPr>
              <a:defRPr lang="en-US"/>
            </a:defPPr>
            <a:lvl1pPr marL="0" algn="r" defTabSz="342871" rtl="0" eaLnBrk="1" latinLnBrk="0" hangingPunct="1">
              <a:defRPr sz="900" b="0" i="0" kern="1200">
                <a:solidFill>
                  <a:schemeClr val="accent1"/>
                </a:solidFill>
                <a:latin typeface="Tele-GroteskHal" pitchFamily="2" charset="0"/>
                <a:ea typeface="+mn-ea"/>
                <a:cs typeface="Tele-GroteskHal" pitchFamily="2" charset="0"/>
              </a:defRPr>
            </a:lvl1pPr>
            <a:lvl2pPr marL="34287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4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75" baseline="0" dirty="0"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t>T-Mobile Confidential</a:t>
            </a:r>
          </a:p>
        </p:txBody>
      </p:sp>
    </p:spTree>
    <p:extLst>
      <p:ext uri="{BB962C8B-B14F-4D97-AF65-F5344CB8AC3E}">
        <p14:creationId xmlns:p14="http://schemas.microsoft.com/office/powerpoint/2010/main" val="195315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2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137160" y="877824"/>
            <a:ext cx="3223260" cy="3886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504438" y="877824"/>
            <a:ext cx="3223260" cy="3886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37160" y="146305"/>
            <a:ext cx="6590538" cy="552973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26FCFD8-FE16-3149-A9AA-9C2713F0F13B}"/>
              </a:ext>
            </a:extLst>
          </p:cNvPr>
          <p:cNvSpPr txBox="1">
            <a:spLocks/>
          </p:cNvSpPr>
          <p:nvPr userDrawn="1"/>
        </p:nvSpPr>
        <p:spPr>
          <a:xfrm>
            <a:off x="4219338" y="4945695"/>
            <a:ext cx="2171700" cy="151607"/>
          </a:xfrm>
          <a:prstGeom prst="rect">
            <a:avLst/>
          </a:prstGeom>
        </p:spPr>
        <p:txBody>
          <a:bodyPr vert="horz" lIns="51511" tIns="25755" rIns="51511" bIns="25755" rtlCol="0" anchor="ctr"/>
          <a:lstStyle>
            <a:defPPr>
              <a:defRPr lang="en-US"/>
            </a:defPPr>
            <a:lvl1pPr marL="0" algn="r" defTabSz="342871" rtl="0" eaLnBrk="1" latinLnBrk="0" hangingPunct="1">
              <a:defRPr sz="900" b="0" i="0" kern="1200">
                <a:solidFill>
                  <a:schemeClr val="accent1"/>
                </a:solidFill>
                <a:latin typeface="Tele-GroteskHal" pitchFamily="2" charset="0"/>
                <a:ea typeface="+mn-ea"/>
                <a:cs typeface="Tele-GroteskHal" pitchFamily="2" charset="0"/>
              </a:defRPr>
            </a:lvl1pPr>
            <a:lvl2pPr marL="34287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4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75"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t>T-Mobile Confidential</a:t>
            </a:r>
            <a:endParaRPr lang="en-US" sz="675" dirty="0"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16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3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620EC0D-69D2-8F4B-8843-C2E18150249D}"/>
              </a:ext>
            </a:extLst>
          </p:cNvPr>
          <p:cNvSpPr/>
          <p:nvPr userDrawn="1"/>
        </p:nvSpPr>
        <p:spPr>
          <a:xfrm>
            <a:off x="0" y="0"/>
            <a:ext cx="6858000" cy="87782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137159" y="1024129"/>
            <a:ext cx="6583680" cy="373989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A3D2B7D-EF97-994E-8D9B-ACCBF56FC173}"/>
              </a:ext>
            </a:extLst>
          </p:cNvPr>
          <p:cNvSpPr txBox="1">
            <a:spLocks/>
          </p:cNvSpPr>
          <p:nvPr userDrawn="1"/>
        </p:nvSpPr>
        <p:spPr>
          <a:xfrm>
            <a:off x="4219338" y="4945695"/>
            <a:ext cx="2171700" cy="151607"/>
          </a:xfrm>
          <a:prstGeom prst="rect">
            <a:avLst/>
          </a:prstGeom>
        </p:spPr>
        <p:txBody>
          <a:bodyPr vert="horz" lIns="51511" tIns="25755" rIns="51511" bIns="25755" rtlCol="0" anchor="ctr"/>
          <a:lstStyle>
            <a:defPPr>
              <a:defRPr lang="en-US"/>
            </a:defPPr>
            <a:lvl1pPr marL="0" algn="r" defTabSz="342871" rtl="0" eaLnBrk="1" latinLnBrk="0" hangingPunct="1">
              <a:defRPr sz="900" b="0" i="0" kern="1200">
                <a:solidFill>
                  <a:schemeClr val="accent1"/>
                </a:solidFill>
                <a:latin typeface="Tele-GroteskHal" pitchFamily="2" charset="0"/>
                <a:ea typeface="+mn-ea"/>
                <a:cs typeface="Tele-GroteskHal" pitchFamily="2" charset="0"/>
              </a:defRPr>
            </a:lvl1pPr>
            <a:lvl2pPr marL="34287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4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75" dirty="0"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t>T-Mobile Confidential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A43DBD-867D-45E0-B4F9-DBC44C739D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of slide</a:t>
            </a:r>
          </a:p>
        </p:txBody>
      </p:sp>
    </p:spTree>
    <p:extLst>
      <p:ext uri="{BB962C8B-B14F-4D97-AF65-F5344CB8AC3E}">
        <p14:creationId xmlns:p14="http://schemas.microsoft.com/office/powerpoint/2010/main" val="308890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4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459D3BA-3FF1-9C42-8A28-0D281A8ACDB3}"/>
              </a:ext>
            </a:extLst>
          </p:cNvPr>
          <p:cNvSpPr/>
          <p:nvPr userDrawn="1"/>
        </p:nvSpPr>
        <p:spPr>
          <a:xfrm>
            <a:off x="0" y="0"/>
            <a:ext cx="6858000" cy="87782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137160" y="1024128"/>
            <a:ext cx="3223260" cy="37398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504438" y="1024128"/>
            <a:ext cx="3223260" cy="37398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26FCFD8-FE16-3149-A9AA-9C2713F0F13B}"/>
              </a:ext>
            </a:extLst>
          </p:cNvPr>
          <p:cNvSpPr txBox="1">
            <a:spLocks/>
          </p:cNvSpPr>
          <p:nvPr userDrawn="1"/>
        </p:nvSpPr>
        <p:spPr>
          <a:xfrm>
            <a:off x="4219338" y="4945695"/>
            <a:ext cx="2171700" cy="151607"/>
          </a:xfrm>
          <a:prstGeom prst="rect">
            <a:avLst/>
          </a:prstGeom>
        </p:spPr>
        <p:txBody>
          <a:bodyPr vert="horz" lIns="51511" tIns="25755" rIns="51511" bIns="25755" rtlCol="0" anchor="ctr"/>
          <a:lstStyle>
            <a:defPPr>
              <a:defRPr lang="en-US"/>
            </a:defPPr>
            <a:lvl1pPr marL="0" algn="r" defTabSz="342871" rtl="0" eaLnBrk="1" latinLnBrk="0" hangingPunct="1">
              <a:defRPr sz="900" b="0" i="0" kern="1200">
                <a:solidFill>
                  <a:schemeClr val="accent1"/>
                </a:solidFill>
                <a:latin typeface="Tele-GroteskHal" pitchFamily="2" charset="0"/>
                <a:ea typeface="+mn-ea"/>
                <a:cs typeface="Tele-GroteskHal" pitchFamily="2" charset="0"/>
              </a:defRPr>
            </a:lvl1pPr>
            <a:lvl2pPr marL="34287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4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75"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t>T-Mobile Confidential</a:t>
            </a:r>
            <a:endParaRPr lang="en-US" sz="675" dirty="0"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B5C64-75A3-43D2-B5C8-BDCB0E7F28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60" y="143989"/>
            <a:ext cx="6618809" cy="55297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of slide</a:t>
            </a:r>
          </a:p>
        </p:txBody>
      </p:sp>
    </p:spTree>
    <p:extLst>
      <p:ext uri="{BB962C8B-B14F-4D97-AF65-F5344CB8AC3E}">
        <p14:creationId xmlns:p14="http://schemas.microsoft.com/office/powerpoint/2010/main" val="345447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01 - Cover - Image Righ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286DC9-B74D-428B-AF00-85642F1CBF2D}"/>
              </a:ext>
            </a:extLst>
          </p:cNvPr>
          <p:cNvSpPr/>
          <p:nvPr userDrawn="1"/>
        </p:nvSpPr>
        <p:spPr>
          <a:xfrm>
            <a:off x="1" y="2"/>
            <a:ext cx="4287179" cy="51434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4114" y="1973506"/>
            <a:ext cx="4114908" cy="716131"/>
          </a:xfrm>
          <a:prstGeom prst="rect">
            <a:avLst/>
          </a:prstGeom>
        </p:spPr>
        <p:txBody>
          <a:bodyPr vert="horz" wrap="square" lIns="73152" tIns="34340" rIns="68681" bIns="34340" rtlCol="0" anchor="ctr">
            <a:spAutoFit/>
          </a:bodyPr>
          <a:lstStyle>
            <a:lvl1pPr algn="ctr">
              <a:lnSpc>
                <a:spcPct val="75000"/>
              </a:lnSpc>
              <a:defRPr sz="5400">
                <a:solidFill>
                  <a:schemeClr val="bg1"/>
                </a:solidFill>
                <a:latin typeface="TeleNeo Office Medium" panose="020B0604040202090203" pitchFamily="34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r>
              <a:rPr lang="en-US"/>
              <a:t>COVER SLIDE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792" y="2601321"/>
            <a:ext cx="4114160" cy="36084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257552" rtl="0" eaLnBrk="1" latinLnBrk="0" hangingPunct="1">
              <a:spcBef>
                <a:spcPct val="0"/>
              </a:spcBef>
              <a:buNone/>
              <a:defRPr lang="en-US" sz="1800" b="0" i="0" kern="1200" dirty="0">
                <a:solidFill>
                  <a:schemeClr val="bg1"/>
                </a:solidFill>
                <a:latin typeface="TeleNeo Office" panose="020B0504040202090203" pitchFamily="34" charset="0"/>
                <a:ea typeface="TeleGrotesk Next" pitchFamily="2" charset="0"/>
                <a:cs typeface="TeleGrotesk Next" pitchFamily="2" charset="0"/>
              </a:defRPr>
            </a:lvl1pPr>
            <a:lvl2pPr marL="25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2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3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2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60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SPEAKER NAME &amp; DATE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45272-BCAB-FC45-9785-46E2BAFE5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86739" y="4945695"/>
            <a:ext cx="2171700" cy="151607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r">
              <a:defRPr sz="675" b="0" i="0">
                <a:solidFill>
                  <a:schemeClr val="bg1"/>
                </a:solidFill>
                <a:latin typeface="Tele-GroteskHal" pitchFamily="2" charset="0"/>
                <a:cs typeface="Tele-GroteskHal" pitchFamily="2" charset="0"/>
              </a:defRPr>
            </a:lvl1pPr>
          </a:lstStyle>
          <a:p>
            <a:r>
              <a:rPr lang="en-US"/>
              <a:t>T-Mobile Confidential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30EEC3-7DD5-460F-94C0-7635267B39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114" y="4456303"/>
            <a:ext cx="1408278" cy="565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86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4 - Body Slides - Magenta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4D0FDE7-10E7-2F4D-A3FF-87540C87D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9338" y="4945695"/>
            <a:ext cx="2171700" cy="151607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r">
              <a:defRPr sz="675" b="0" i="0">
                <a:solidFill>
                  <a:schemeClr val="accent1"/>
                </a:solidFill>
                <a:latin typeface="Tele-GroteskHal" pitchFamily="2" charset="0"/>
                <a:cs typeface="Tele-GroteskHal" pitchFamily="2" charset="0"/>
              </a:defRPr>
            </a:lvl1pPr>
          </a:lstStyle>
          <a:p>
            <a:r>
              <a:rPr lang="en-US"/>
              <a:t>T-Mobile Confidential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7149F3-7EA2-4EE2-90F3-C366A5A169ED}"/>
              </a:ext>
            </a:extLst>
          </p:cNvPr>
          <p:cNvSpPr/>
          <p:nvPr userDrawn="1"/>
        </p:nvSpPr>
        <p:spPr>
          <a:xfrm>
            <a:off x="0" y="0"/>
            <a:ext cx="6858000" cy="87782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4DCD92E-C661-4F91-9289-C10D0E196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60" y="146305"/>
            <a:ext cx="6583679" cy="552973"/>
          </a:xfrm>
        </p:spPr>
        <p:txBody>
          <a:bodyPr>
            <a:noAutofit/>
          </a:bodyPr>
          <a:lstStyle>
            <a:lvl1pPr>
              <a:defRPr sz="2400" baseline="0">
                <a:solidFill>
                  <a:schemeClr val="bg1"/>
                </a:solidFill>
                <a:latin typeface="TeleNeo Office Medium" panose="020B0604040202090203" pitchFamily="34" charset="0"/>
              </a:defRPr>
            </a:lvl1pPr>
          </a:lstStyle>
          <a:p>
            <a:r>
              <a:rPr lang="en-US"/>
              <a:t>TITLE OF SLIDE</a:t>
            </a:r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E3B15005-5D89-4820-974B-B10DBE616D98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37159" y="1024129"/>
            <a:ext cx="6583680" cy="3739895"/>
          </a:xfrm>
        </p:spPr>
        <p:txBody>
          <a:bodyPr>
            <a:noAutofit/>
          </a:bodyPr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eleNeo Office" panose="020B0504040202090203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eleNeo Office" panose="020B0504040202090203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eleNeo Office" panose="020B0504040202090203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eleNeo Office" panose="020B0504040202090203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TeleNeo Office" panose="020B050404020209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912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7-1 - 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83D2CE-937D-4551-A782-896235269B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69543" y="4389969"/>
            <a:ext cx="1518912" cy="371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F01E48-23B4-45D1-BE7B-6E969D66DF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59485" y="873925"/>
            <a:ext cx="2063046" cy="305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207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 userDrawn="1"/>
        </p:nvSpPr>
        <p:spPr>
          <a:xfrm>
            <a:off x="192881" y="1493342"/>
            <a:ext cx="6074570" cy="9667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343403" rtl="0" eaLnBrk="1" latinLnBrk="0" hangingPunct="1">
              <a:spcBef>
                <a:spcPct val="0"/>
              </a:spcBef>
              <a:buNone/>
              <a:defRPr sz="4000" b="0" i="0" kern="1200">
                <a:solidFill>
                  <a:srgbClr val="E20074"/>
                </a:solidFill>
                <a:latin typeface="Tele-GroteskUlt" pitchFamily="2" charset="0"/>
                <a:ea typeface="+mj-ea"/>
                <a:cs typeface="Tele-GroteskUlt" pitchFamily="2" charset="0"/>
              </a:defRPr>
            </a:lvl1pPr>
          </a:lstStyle>
          <a:p>
            <a:r>
              <a:rPr lang="en-US" sz="3000" b="0" dirty="0">
                <a:solidFill>
                  <a:schemeClr val="accent1"/>
                </a:solidFill>
                <a:latin typeface="+mj-lt"/>
              </a:rPr>
              <a:t>Cover</a:t>
            </a:r>
            <a:r>
              <a:rPr lang="en-US" sz="3000" b="0" baseline="0" dirty="0">
                <a:solidFill>
                  <a:schemeClr val="accent1"/>
                </a:solidFill>
                <a:latin typeface="+mj-lt"/>
              </a:rPr>
              <a:t> Pages</a:t>
            </a:r>
            <a:endParaRPr lang="en-US" sz="3000" b="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5" name="Picture 4" descr="A picture containing object, clock, meter&#10;&#10;Description automatically generated">
            <a:extLst>
              <a:ext uri="{FF2B5EF4-FFF2-40B4-BE49-F238E27FC236}">
                <a16:creationId xmlns:a16="http://schemas.microsoft.com/office/drawing/2014/main" id="{0770D950-855E-47BA-9702-37D2E727FEF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3883" y="157993"/>
            <a:ext cx="585529" cy="14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60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</p:sldLayoutIdLst>
  <p:hf sldNum="0" hdr="0" dt="0"/>
  <p:txStyles>
    <p:titleStyle>
      <a:lvl1pPr algn="l" defTabSz="257552" rtl="0" eaLnBrk="1" latinLnBrk="0" hangingPunct="1">
        <a:spcBef>
          <a:spcPct val="0"/>
        </a:spcBef>
        <a:buNone/>
        <a:defRPr sz="2400" b="0" i="0" kern="1200">
          <a:solidFill>
            <a:schemeClr val="tx1">
              <a:lumMod val="75000"/>
              <a:lumOff val="25000"/>
            </a:schemeClr>
          </a:solidFill>
          <a:latin typeface="Tele-GroteskFet" pitchFamily="2" charset="0"/>
          <a:ea typeface="+mj-ea"/>
          <a:cs typeface="Tele-GroteskFet" pitchFamily="2" charset="0"/>
        </a:defRPr>
      </a:lvl1pPr>
    </p:titleStyle>
    <p:bodyStyle>
      <a:lvl1pPr marL="193164" indent="-193164" algn="l" defTabSz="257552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b="0" i="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418523" indent="-160970" algn="l" defTabSz="257552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350" b="0" i="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643880" indent="-128776" algn="l" defTabSz="257552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125" b="0" i="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901433" indent="-128776" algn="l" defTabSz="257552" rtl="0" eaLnBrk="1" latinLnBrk="0" hangingPunct="1">
        <a:spcBef>
          <a:spcPct val="20000"/>
        </a:spcBef>
        <a:buFont typeface="Wingdings" panose="05000000000000000000" pitchFamily="2" charset="2"/>
        <a:buChar char="§"/>
        <a:defRPr sz="900" b="0" i="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158985" indent="-128776" algn="l" defTabSz="257552" rtl="0" eaLnBrk="1" latinLnBrk="0" hangingPunct="1">
        <a:spcBef>
          <a:spcPct val="20000"/>
        </a:spcBef>
        <a:buFont typeface="Wingdings" panose="05000000000000000000" pitchFamily="2" charset="2"/>
        <a:buChar char="§"/>
        <a:defRPr sz="900" b="0" i="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271462" y="1353642"/>
            <a:ext cx="6074570" cy="9667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343403" rtl="0" eaLnBrk="1" latinLnBrk="0" hangingPunct="1">
              <a:spcBef>
                <a:spcPct val="0"/>
              </a:spcBef>
              <a:buNone/>
              <a:defRPr sz="4000" b="0" i="0" kern="1200">
                <a:solidFill>
                  <a:srgbClr val="E20074"/>
                </a:solidFill>
                <a:latin typeface="Tele-GroteskUlt" pitchFamily="2" charset="0"/>
                <a:ea typeface="+mj-ea"/>
                <a:cs typeface="Tele-GroteskUlt" pitchFamily="2" charset="0"/>
              </a:defRPr>
            </a:lvl1pPr>
          </a:lstStyle>
          <a:p>
            <a:r>
              <a:rPr lang="en-US" sz="3000" dirty="0">
                <a:solidFill>
                  <a:schemeClr val="accent1"/>
                </a:solidFill>
                <a:latin typeface="+mj-lt"/>
              </a:rPr>
              <a:t>Section title slides  </a:t>
            </a:r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271463" y="1985460"/>
            <a:ext cx="5181600" cy="15133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343403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chemeClr val="tx1"/>
                </a:solidFill>
                <a:latin typeface="Tele-GroteskFet" pitchFamily="2" charset="0"/>
                <a:ea typeface="+mn-ea"/>
                <a:cs typeface="Tele-GroteskFet" pitchFamily="2" charset="0"/>
              </a:defRPr>
            </a:lvl1pPr>
            <a:lvl2pPr marL="343403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2pPr>
            <a:lvl3pPr marL="686806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3pPr>
            <a:lvl4pPr marL="1030209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4pPr>
            <a:lvl5pPr marL="1373612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1717015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60418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3820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7223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50" dirty="0">
                <a:latin typeface="+mn-lt"/>
              </a:rPr>
              <a:t>The</a:t>
            </a:r>
            <a:r>
              <a:rPr lang="en-US" sz="1350" baseline="0" dirty="0">
                <a:latin typeface="+mn-lt"/>
              </a:rPr>
              <a:t> provided layouts should be used for sub-sections or individual chapters within a presentation. </a:t>
            </a:r>
            <a:endParaRPr lang="en-US" sz="135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946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hf sldNum="0" hdr="0" dt="0"/>
  <p:txStyles>
    <p:titleStyle>
      <a:lvl1pPr algn="l" defTabSz="257552" rtl="0" eaLnBrk="1" latinLnBrk="0" hangingPunct="1">
        <a:spcBef>
          <a:spcPct val="0"/>
        </a:spcBef>
        <a:buNone/>
        <a:defRPr sz="2400" b="0" i="0" kern="1200">
          <a:solidFill>
            <a:schemeClr val="tx1">
              <a:lumMod val="75000"/>
              <a:lumOff val="25000"/>
            </a:schemeClr>
          </a:solidFill>
          <a:latin typeface="Tele-GroteskFet" pitchFamily="2" charset="0"/>
          <a:ea typeface="+mj-ea"/>
          <a:cs typeface="Tele-GroteskFet" pitchFamily="2" charset="0"/>
        </a:defRPr>
      </a:lvl1pPr>
    </p:titleStyle>
    <p:bodyStyle>
      <a:lvl1pPr marL="193164" indent="-193164" algn="l" defTabSz="257552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Arial" pitchFamily="34" charset="0"/>
        </a:defRPr>
      </a:lvl1pPr>
      <a:lvl2pPr marL="418523" indent="-160970" algn="l" defTabSz="257552" rtl="0" eaLnBrk="1" latinLnBrk="0" hangingPunct="1">
        <a:spcBef>
          <a:spcPct val="20000"/>
        </a:spcBef>
        <a:buFont typeface="Arial"/>
        <a:buChar char="–"/>
        <a:defRPr sz="1350" b="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Arial" pitchFamily="34" charset="0"/>
        </a:defRPr>
      </a:lvl2pPr>
      <a:lvl3pPr marL="643880" indent="-128776" algn="l" defTabSz="257552" rtl="0" eaLnBrk="1" latinLnBrk="0" hangingPunct="1">
        <a:spcBef>
          <a:spcPct val="20000"/>
        </a:spcBef>
        <a:buFont typeface="Arial"/>
        <a:buChar char="•"/>
        <a:defRPr sz="1125" b="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Arial" pitchFamily="34" charset="0"/>
        </a:defRPr>
      </a:lvl3pPr>
      <a:lvl4pPr marL="901433" indent="-128776" algn="l" defTabSz="257552" rtl="0" eaLnBrk="1" latinLnBrk="0" hangingPunct="1">
        <a:spcBef>
          <a:spcPct val="20000"/>
        </a:spcBef>
        <a:buFont typeface="Arial"/>
        <a:buChar char="–"/>
        <a:defRPr sz="900" b="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Arial" pitchFamily="34" charset="0"/>
        </a:defRPr>
      </a:lvl4pPr>
      <a:lvl5pPr marL="1158985" indent="-128776" algn="l" defTabSz="257552" rtl="0" eaLnBrk="1" latinLnBrk="0" hangingPunct="1">
        <a:spcBef>
          <a:spcPct val="20000"/>
        </a:spcBef>
        <a:buFont typeface="Arial"/>
        <a:buChar char="»"/>
        <a:defRPr sz="900" b="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" y="150252"/>
            <a:ext cx="6618809" cy="552973"/>
          </a:xfrm>
          <a:prstGeom prst="rect">
            <a:avLst/>
          </a:prstGeom>
        </p:spPr>
        <p:txBody>
          <a:bodyPr vert="horz" lIns="68681" tIns="34340" rIns="68681" bIns="34340" rtlCol="0" anchor="ctr">
            <a:normAutofit/>
          </a:bodyPr>
          <a:lstStyle/>
          <a:p>
            <a:r>
              <a:rPr lang="en-US" dirty="0"/>
              <a:t>Body – no image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" y="876075"/>
            <a:ext cx="6618809" cy="3883704"/>
          </a:xfrm>
          <a:prstGeom prst="rect">
            <a:avLst/>
          </a:prstGeom>
        </p:spPr>
        <p:txBody>
          <a:bodyPr vert="horz" lIns="68681" tIns="34340" rIns="68681" bIns="3434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361AF82-B2CD-DC4C-882F-DF7021C9A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9338" y="4945695"/>
            <a:ext cx="2171700" cy="151607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r">
              <a:defRPr sz="675" b="0" i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r>
              <a:rPr lang="en-US"/>
              <a:t>T-Mobile Confidential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4763E8-FA2B-9141-8ABC-5B7B38C2C35E}"/>
              </a:ext>
            </a:extLst>
          </p:cNvPr>
          <p:cNvSpPr txBox="1">
            <a:spLocks/>
          </p:cNvSpPr>
          <p:nvPr userDrawn="1"/>
        </p:nvSpPr>
        <p:spPr>
          <a:xfrm>
            <a:off x="6490502" y="4945695"/>
            <a:ext cx="349559" cy="151607"/>
          </a:xfrm>
          <a:prstGeom prst="rect">
            <a:avLst/>
          </a:prstGeom>
        </p:spPr>
        <p:txBody>
          <a:bodyPr vert="horz" lIns="51511" tIns="25755" rIns="51511" bIns="25755" rtlCol="0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F40C39-5108-E841-85F7-F0B9C0D30E8D}" type="slidenum">
              <a:rPr lang="en-US" sz="675" smtClean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/>
              <a:t>‹#›</a:t>
            </a:fld>
            <a:endParaRPr lang="en-US" sz="675" dirty="0">
              <a:solidFill>
                <a:schemeClr val="accent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2772EE-2AD6-485C-8BFE-2F52C6A72F9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37160" y="4802934"/>
            <a:ext cx="1198798" cy="25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01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839" r:id="rId3"/>
    <p:sldLayoutId id="2147483852" r:id="rId4"/>
    <p:sldLayoutId id="2147483869" r:id="rId5"/>
    <p:sldLayoutId id="2147483870" r:id="rId6"/>
  </p:sldLayoutIdLst>
  <p:hf sldNum="0" hdr="0" dt="0"/>
  <p:txStyles>
    <p:titleStyle>
      <a:lvl1pPr algn="l" defTabSz="257552" rtl="0" eaLnBrk="1" latinLnBrk="0" hangingPunct="1">
        <a:spcBef>
          <a:spcPct val="0"/>
        </a:spcBef>
        <a:buNone/>
        <a:defRPr sz="2400" b="0" i="0" kern="1200">
          <a:solidFill>
            <a:schemeClr val="accent1"/>
          </a:solidFill>
          <a:latin typeface="+mj-lt"/>
          <a:ea typeface="TeleGrotesk Next Ultra" pitchFamily="2" charset="0"/>
          <a:cs typeface="TeleGrotesk Next Ultra" pitchFamily="2" charset="0"/>
        </a:defRPr>
      </a:lvl1pPr>
    </p:titleStyle>
    <p:bodyStyle>
      <a:lvl1pPr marL="193164" indent="-193164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1800" b="1" i="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418523" indent="-160970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1350" b="0" i="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643880" indent="-128776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1125" b="0" i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901433" indent="-128776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900" b="0" i="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1158985" indent="-128776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" y="150252"/>
            <a:ext cx="6618809" cy="552973"/>
          </a:xfrm>
          <a:prstGeom prst="rect">
            <a:avLst/>
          </a:prstGeom>
        </p:spPr>
        <p:txBody>
          <a:bodyPr vert="horz" lIns="68681" tIns="34340" rIns="68681" bIns="34340" rtlCol="0" anchor="ctr">
            <a:normAutofit/>
          </a:bodyPr>
          <a:lstStyle/>
          <a:p>
            <a:r>
              <a:rPr lang="en-US" dirty="0"/>
              <a:t>Body Slides with Image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" y="876075"/>
            <a:ext cx="6618809" cy="3883704"/>
          </a:xfrm>
          <a:prstGeom prst="rect">
            <a:avLst/>
          </a:prstGeom>
        </p:spPr>
        <p:txBody>
          <a:bodyPr vert="horz" lIns="68681" tIns="34340" rIns="68681" bIns="3434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00C36C0-C151-B84F-89D6-B19CD7E69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9338" y="4945695"/>
            <a:ext cx="2171700" cy="151607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r">
              <a:defRPr sz="675" b="0" i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r>
              <a:rPr lang="en-US"/>
              <a:t>T-Mobile Confidential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085C0C0-F226-FE41-8EA1-E5BCBD71401B}"/>
              </a:ext>
            </a:extLst>
          </p:cNvPr>
          <p:cNvSpPr txBox="1">
            <a:spLocks/>
          </p:cNvSpPr>
          <p:nvPr userDrawn="1"/>
        </p:nvSpPr>
        <p:spPr>
          <a:xfrm>
            <a:off x="6490502" y="4945695"/>
            <a:ext cx="349559" cy="151607"/>
          </a:xfrm>
          <a:prstGeom prst="rect">
            <a:avLst/>
          </a:prstGeom>
        </p:spPr>
        <p:txBody>
          <a:bodyPr vert="horz" lIns="51511" tIns="25755" rIns="51511" bIns="25755" rtlCol="0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F40C39-5108-E841-85F7-F0B9C0D30E8D}" type="slidenum">
              <a:rPr lang="en-US" sz="675" smtClean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/>
              <a:t>‹#›</a:t>
            </a:fld>
            <a:endParaRPr lang="en-US" sz="675" dirty="0">
              <a:solidFill>
                <a:schemeClr val="accent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17956093-5648-4CA0-9276-7F3A74D6B5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8686" y="4761890"/>
            <a:ext cx="1037771" cy="21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1136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l" defTabSz="257552" rtl="0" eaLnBrk="1" latinLnBrk="0" hangingPunct="1">
        <a:spcBef>
          <a:spcPct val="0"/>
        </a:spcBef>
        <a:buNone/>
        <a:defRPr sz="2400" b="0" i="0" kern="1200">
          <a:solidFill>
            <a:schemeClr val="accent1"/>
          </a:solidFill>
          <a:latin typeface="+mj-lt"/>
          <a:ea typeface="+mj-ea"/>
          <a:cs typeface="Tele-GroteskUlt" pitchFamily="2" charset="0"/>
        </a:defRPr>
      </a:lvl1pPr>
    </p:titleStyle>
    <p:bodyStyle>
      <a:lvl1pPr marL="193164" indent="-193164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1800" b="1" i="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418523" indent="-160970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1350" b="0" i="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643880" indent="-128776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1125" b="0" i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901433" indent="-128776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900" b="0" i="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1158985" indent="-128776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192881" y="1493342"/>
            <a:ext cx="6074570" cy="9667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343403" rtl="0" eaLnBrk="1" latinLnBrk="0" hangingPunct="1">
              <a:spcBef>
                <a:spcPct val="0"/>
              </a:spcBef>
              <a:buNone/>
              <a:defRPr sz="4000" b="0" i="0" kern="1200">
                <a:solidFill>
                  <a:srgbClr val="E20074"/>
                </a:solidFill>
                <a:latin typeface="Tele-GroteskUlt" pitchFamily="2" charset="0"/>
                <a:ea typeface="+mj-ea"/>
                <a:cs typeface="Tele-GroteskUlt" pitchFamily="2" charset="0"/>
              </a:defRPr>
            </a:lvl1pPr>
          </a:lstStyle>
          <a:p>
            <a:r>
              <a:rPr lang="en-US" sz="3000" dirty="0">
                <a:solidFill>
                  <a:schemeClr val="accent1"/>
                </a:solidFill>
                <a:latin typeface="+mj-lt"/>
              </a:rPr>
              <a:t>Closing</a:t>
            </a:r>
            <a:r>
              <a:rPr lang="en-US" sz="3000" baseline="0" dirty="0">
                <a:solidFill>
                  <a:schemeClr val="accent1"/>
                </a:solidFill>
                <a:latin typeface="+mj-lt"/>
              </a:rPr>
              <a:t> Slides</a:t>
            </a:r>
            <a:endParaRPr lang="en-US" sz="30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545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22" r:id="rId2"/>
  </p:sldLayoutIdLst>
  <p:hf sldNum="0" hdr="0" dt="0"/>
  <p:txStyles>
    <p:titleStyle>
      <a:lvl1pPr algn="ctr" defTabSz="257552" rtl="0" eaLnBrk="1" latinLnBrk="0" hangingPunct="1">
        <a:spcBef>
          <a:spcPct val="0"/>
        </a:spcBef>
        <a:buNone/>
        <a:defRPr sz="2400" b="0" i="0" kern="1200">
          <a:solidFill>
            <a:schemeClr val="tx1">
              <a:lumMod val="75000"/>
              <a:lumOff val="25000"/>
            </a:schemeClr>
          </a:solidFill>
          <a:latin typeface="Tele-GroteskUlt" pitchFamily="2" charset="0"/>
          <a:ea typeface="+mj-ea"/>
          <a:cs typeface="Tele-GroteskUlt" pitchFamily="2" charset="0"/>
        </a:defRPr>
      </a:lvl1pPr>
    </p:titleStyle>
    <p:bodyStyle>
      <a:lvl1pPr marL="193164" indent="-193164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1800" b="0" i="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Arial" pitchFamily="34" charset="0"/>
        </a:defRPr>
      </a:lvl1pPr>
      <a:lvl2pPr marL="418523" indent="-160970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13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2pPr>
      <a:lvl3pPr marL="643880" indent="-128776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1125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3pPr>
      <a:lvl4pPr marL="901433" indent="-128776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4pPr>
      <a:lvl5pPr marL="1158985" indent="-128776" algn="l" defTabSz="257552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2D66A0-C419-FD48-BC4E-59AAD7D25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T-Mobile Confidential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FE06B7-50B4-384E-9317-D63148F61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61689"/>
            <a:ext cx="6858000" cy="958339"/>
          </a:xfrm>
        </p:spPr>
        <p:txBody>
          <a:bodyPr>
            <a:normAutofit fontScale="90000"/>
          </a:bodyPr>
          <a:lstStyle/>
          <a:p>
            <a:r>
              <a:rPr lang="en-US" dirty="0"/>
              <a:t>Florida Relay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5001C72-B5A0-574D-93A5-EB0E7438C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3020" y="3143038"/>
            <a:ext cx="2812113" cy="548640"/>
          </a:xfrm>
        </p:spPr>
        <p:txBody>
          <a:bodyPr>
            <a:noAutofit/>
          </a:bodyPr>
          <a:lstStyle/>
          <a:p>
            <a:r>
              <a:rPr lang="en-US" dirty="0"/>
              <a:t>Jeffrey Branch</a:t>
            </a:r>
          </a:p>
          <a:p>
            <a:r>
              <a:rPr lang="en-US" dirty="0"/>
              <a:t>Account Executive</a:t>
            </a:r>
          </a:p>
          <a:p>
            <a:r>
              <a:rPr lang="en-US" dirty="0"/>
              <a:t>May 2023</a:t>
            </a:r>
          </a:p>
          <a:p>
            <a:endParaRPr lang="en-US" dirty="0"/>
          </a:p>
        </p:txBody>
      </p:sp>
      <p:pic>
        <p:nvPicPr>
          <p:cNvPr id="5" name="Picture 4" descr="Florida Relay Logo 150 dpi.tif">
            <a:extLst>
              <a:ext uri="{FF2B5EF4-FFF2-40B4-BE49-F238E27FC236}">
                <a16:creationId xmlns:a16="http://schemas.microsoft.com/office/drawing/2014/main" id="{EC18F46E-C837-44F6-AE0A-80F749A54C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615" y="223054"/>
            <a:ext cx="2603517" cy="21291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906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CapTel State Quality Report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56AE69-6043-41FC-8C5B-4F50722C9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1590"/>
            <a:ext cx="6858000" cy="11327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05599B-4A72-4F81-9519-9DB717A45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49773"/>
            <a:ext cx="6858000" cy="9316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434853-E9D2-2929-6DDE-F76B7277C7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86820"/>
            <a:ext cx="6858000" cy="87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33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Outreach Expense Report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CC24A3-AFFF-06C9-D8CD-348914BF6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01" y="1254048"/>
            <a:ext cx="6500398" cy="282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4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2156B8-5996-48A5-88D7-210408154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14" y="1107381"/>
            <a:ext cx="4114908" cy="2568471"/>
          </a:xfrm>
        </p:spPr>
        <p:txBody>
          <a:bodyPr/>
          <a:lstStyle/>
          <a:p>
            <a:r>
              <a:rPr lang="en-US" dirty="0"/>
              <a:t>Voice Response Unit (VRU)</a:t>
            </a:r>
            <a:br>
              <a:rPr lang="en-US" dirty="0"/>
            </a:br>
            <a:r>
              <a:rPr lang="en-US" dirty="0"/>
              <a:t>Solutions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8F9A3D-05AF-43D0-8BAC-9C9FBBF8F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T-Mobile Confidential</a:t>
            </a:r>
          </a:p>
        </p:txBody>
      </p:sp>
    </p:spTree>
    <p:extLst>
      <p:ext uri="{BB962C8B-B14F-4D97-AF65-F5344CB8AC3E}">
        <p14:creationId xmlns:p14="http://schemas.microsoft.com/office/powerpoint/2010/main" val="265876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BA496B-B449-83E1-DA3A-DB8E074C3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T-Mobile Confidential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46A3EF-417F-4700-B2F7-1798355C8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Response Unit (VRU) solutions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209A1-6E09-E77F-7D35-703947AD8D2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37159" y="1232355"/>
            <a:ext cx="6583679" cy="2983600"/>
          </a:xfrm>
        </p:spPr>
        <p:txBody>
          <a:bodyPr/>
          <a:lstStyle/>
          <a:p>
            <a:r>
              <a:rPr lang="en-US" sz="2100" i="1" dirty="0"/>
              <a:t>What is Voice Response Unit</a:t>
            </a:r>
            <a:r>
              <a:rPr lang="en-US" sz="2100" dirty="0"/>
              <a:t>? </a:t>
            </a:r>
          </a:p>
          <a:p>
            <a:pPr lvl="1"/>
            <a:r>
              <a:rPr lang="en-US" sz="2100" dirty="0"/>
              <a:t>VRU is an automated telephone answering system that provides callers with a  prerecorded messages. </a:t>
            </a:r>
          </a:p>
          <a:p>
            <a:pPr marL="257552" lvl="1" indent="0">
              <a:buNone/>
            </a:pPr>
            <a:endParaRPr lang="en-US" sz="2100" dirty="0"/>
          </a:p>
          <a:p>
            <a:r>
              <a:rPr lang="en-US" sz="2100" dirty="0">
                <a:solidFill>
                  <a:srgbClr val="000000"/>
                </a:solidFill>
                <a:latin typeface="+mj-lt"/>
              </a:rPr>
              <a:t>T-Mobile Accessibility implemented the VRU to address the issue of a growing number of misdials and robocalls that reach Florida Relay Service. </a:t>
            </a:r>
          </a:p>
          <a:p>
            <a:pPr lvl="1"/>
            <a:endParaRPr lang="en-US" dirty="0">
              <a:latin typeface="+mj-lt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2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BA496B-B449-83E1-DA3A-DB8E074C3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T-Mobile Confidential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46A3EF-417F-4700-B2F7-1798355C8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Response Unit (VRU) solutions (continued)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209A1-6E09-E77F-7D35-703947AD8D2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8968" y="1436241"/>
            <a:ext cx="6631870" cy="2779714"/>
          </a:xfrm>
        </p:spPr>
        <p:txBody>
          <a:bodyPr/>
          <a:lstStyle/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en-US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Friday April 29, 2022, the VRU </a:t>
            </a:r>
            <a:r>
              <a:rPr lang="en-US" sz="1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Florida was </a:t>
            </a:r>
            <a:r>
              <a:rPr lang="en-US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implemented on the voice number (800-955-8770) only. </a:t>
            </a:r>
          </a:p>
          <a:p>
            <a:pPr>
              <a:spcBef>
                <a:spcPts val="0"/>
              </a:spcBef>
              <a:tabLst>
                <a:tab pos="342900" algn="l"/>
              </a:tabLst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Successfully implemented the VRU messages for all 34 TRS States’ call types (i.e., Voice (dedicated and blended), Spanish, VCO, STS, 711, etc.) -1</a:t>
            </a:r>
            <a:r>
              <a:rPr lang="en-US" sz="15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 quarter 2023.  </a:t>
            </a:r>
            <a:endParaRPr lang="en-US" sz="15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</a:pPr>
            <a:endParaRPr lang="en-US" sz="1500" dirty="0">
              <a:latin typeface="+mj-lt"/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1500" dirty="0">
                <a:latin typeface="+mj-lt"/>
                <a:ea typeface="Calibri" panose="020F0502020204030204" pitchFamily="34" charset="0"/>
              </a:rPr>
              <a:t>There are multiple benefits for using the new VRU Message for the Florida relay’s voice toll free number:</a:t>
            </a:r>
          </a:p>
          <a:p>
            <a:pPr marL="257175" indent="-257175">
              <a:spcBef>
                <a:spcPts val="0"/>
              </a:spcBef>
              <a:buFont typeface="+mj-lt"/>
              <a:buAutoNum type="arabicPeriod"/>
              <a:tabLst>
                <a:tab pos="342900" algn="l"/>
              </a:tabLst>
            </a:pPr>
            <a:r>
              <a:rPr lang="en-US" sz="1500" dirty="0">
                <a:latin typeface="+mj-lt"/>
                <a:ea typeface="Times New Roman" panose="02020603050405020304" pitchFamily="18" charset="0"/>
              </a:rPr>
              <a:t>Educate the customers on how to use service without CA involvement.</a:t>
            </a:r>
            <a:endParaRPr lang="en-US" sz="1500" dirty="0">
              <a:latin typeface="+mj-lt"/>
              <a:ea typeface="Calibri" panose="020F0502020204030204" pitchFamily="34" charset="0"/>
            </a:endParaRPr>
          </a:p>
          <a:p>
            <a:pPr marL="257175" indent="-257175">
              <a:spcBef>
                <a:spcPts val="0"/>
              </a:spcBef>
              <a:buFont typeface="+mj-lt"/>
              <a:buAutoNum type="arabicPeriod"/>
              <a:tabLst>
                <a:tab pos="342900" algn="l"/>
              </a:tabLst>
            </a:pPr>
            <a:r>
              <a:rPr lang="en-US" sz="1500" dirty="0">
                <a:latin typeface="+mj-lt"/>
                <a:ea typeface="Times New Roman" panose="02020603050405020304" pitchFamily="18" charset="0"/>
              </a:rPr>
              <a:t>Allow CA to handle relay calls more efficiently.</a:t>
            </a:r>
            <a:endParaRPr lang="en-US" sz="1500" dirty="0">
              <a:latin typeface="+mj-lt"/>
              <a:ea typeface="Calibri" panose="020F0502020204030204" pitchFamily="34" charset="0"/>
            </a:endParaRPr>
          </a:p>
          <a:p>
            <a:pPr marL="257175" indent="-257175">
              <a:spcBef>
                <a:spcPts val="0"/>
              </a:spcBef>
              <a:buFont typeface="+mj-lt"/>
              <a:buAutoNum type="arabicPeriod"/>
              <a:tabLst>
                <a:tab pos="342900" algn="l"/>
              </a:tabLst>
            </a:pPr>
            <a:r>
              <a:rPr lang="en-US" sz="1500" dirty="0">
                <a:latin typeface="+mj-lt"/>
                <a:ea typeface="Times New Roman" panose="02020603050405020304" pitchFamily="18" charset="0"/>
              </a:rPr>
              <a:t>Improves service levels.</a:t>
            </a:r>
            <a:endParaRPr lang="en-US" sz="1500" dirty="0">
              <a:latin typeface="+mj-lt"/>
              <a:ea typeface="Calibri" panose="020F0502020204030204" pitchFamily="34" charset="0"/>
            </a:endParaRPr>
          </a:p>
          <a:p>
            <a:endParaRPr lang="en-US" sz="1500" dirty="0">
              <a:solidFill>
                <a:srgbClr val="000000"/>
              </a:solidFill>
              <a:latin typeface="+mj-lt"/>
            </a:endParaRPr>
          </a:p>
          <a:p>
            <a:r>
              <a:rPr lang="en-US" sz="1500" dirty="0">
                <a:solidFill>
                  <a:srgbClr val="000000"/>
                </a:solidFill>
                <a:latin typeface="+mj-lt"/>
              </a:rPr>
              <a:t>Observed significant decrease on number of misdialed calls. </a:t>
            </a:r>
          </a:p>
          <a:p>
            <a:endParaRPr lang="en-US" sz="1500" dirty="0">
              <a:solidFill>
                <a:srgbClr val="000000"/>
              </a:solidFill>
              <a:latin typeface="+mj-lt"/>
            </a:endParaRPr>
          </a:p>
          <a:p>
            <a:endParaRPr lang="en-US" sz="1500" dirty="0">
              <a:solidFill>
                <a:srgbClr val="000000"/>
              </a:solidFill>
              <a:latin typeface="+mj-lt"/>
            </a:endParaRPr>
          </a:p>
          <a:p>
            <a:endParaRPr lang="en-US" sz="1500" dirty="0">
              <a:solidFill>
                <a:srgbClr val="000000"/>
              </a:solidFill>
              <a:latin typeface="+mj-lt"/>
            </a:endParaRPr>
          </a:p>
          <a:p>
            <a:endParaRPr lang="en-US" sz="1350" dirty="0">
              <a:solidFill>
                <a:srgbClr val="000000"/>
              </a:solidFill>
              <a:latin typeface="+mj-lt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5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473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lr>
                <a:srgbClr val="E20074"/>
              </a:buClr>
            </a:pPr>
            <a:r>
              <a:rPr lang="en-US" dirty="0"/>
              <a:t>Florida Relay Conference Captioning (RCC)</a:t>
            </a:r>
          </a:p>
          <a:p>
            <a:pPr>
              <a:buClr>
                <a:srgbClr val="E20074"/>
              </a:buClr>
            </a:pPr>
            <a:r>
              <a:rPr lang="en-US" dirty="0"/>
              <a:t>Florida TRS statistics</a:t>
            </a:r>
          </a:p>
          <a:p>
            <a:pPr>
              <a:buClr>
                <a:srgbClr val="E20074"/>
              </a:buClr>
            </a:pPr>
            <a:r>
              <a:rPr lang="en-US" dirty="0"/>
              <a:t>Florida CapTel statistics</a:t>
            </a:r>
          </a:p>
          <a:p>
            <a:pPr>
              <a:buClr>
                <a:srgbClr val="E20074"/>
              </a:buClr>
            </a:pPr>
            <a:r>
              <a:rPr lang="en-US" dirty="0"/>
              <a:t>Florida Quality Report</a:t>
            </a:r>
          </a:p>
          <a:p>
            <a:pPr>
              <a:buClr>
                <a:srgbClr val="E20074"/>
              </a:buClr>
            </a:pPr>
            <a:r>
              <a:rPr lang="en-US" dirty="0"/>
              <a:t>Florida Outreach Expense Report</a:t>
            </a:r>
          </a:p>
          <a:p>
            <a:pPr>
              <a:buClr>
                <a:srgbClr val="E20074"/>
              </a:buClr>
            </a:pPr>
            <a:r>
              <a:rPr lang="en-US" dirty="0"/>
              <a:t>Voice Response Unit (VRU)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56119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RCC Minutes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297A2A5-4194-4909-BB6B-F8184208B0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37464"/>
              </p:ext>
            </p:extLst>
          </p:nvPr>
        </p:nvGraphicFramePr>
        <p:xfrm>
          <a:off x="0" y="894303"/>
          <a:ext cx="6858000" cy="3904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22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RCC Minutes – Usage to Date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79F218E-368C-4582-B712-9E67A049B6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92595"/>
              </p:ext>
            </p:extLst>
          </p:nvPr>
        </p:nvGraphicFramePr>
        <p:xfrm>
          <a:off x="-19050" y="894303"/>
          <a:ext cx="6896101" cy="4014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65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Billable TRS Minutes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023D3FE-C663-42BF-A06F-5FC8DA623F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649839"/>
              </p:ext>
            </p:extLst>
          </p:nvPr>
        </p:nvGraphicFramePr>
        <p:xfrm>
          <a:off x="0" y="864158"/>
          <a:ext cx="6858000" cy="4277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46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Spanish to English Session Minutes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7DFC63E-5A71-4B8E-AF4A-AF7C01CDE2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242720"/>
              </p:ext>
            </p:extLst>
          </p:nvPr>
        </p:nvGraphicFramePr>
        <p:xfrm>
          <a:off x="0" y="874207"/>
          <a:ext cx="6858000" cy="404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234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Billable STS Minutes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811DFA5-53E1-4234-A5B0-25839F93E1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3683958"/>
              </p:ext>
            </p:extLst>
          </p:nvPr>
        </p:nvGraphicFramePr>
        <p:xfrm>
          <a:off x="1" y="884255"/>
          <a:ext cx="6858000" cy="3983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328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Billable Intrastate CapTel Minutes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E1452A4-B5B3-43EC-BC74-CAB4245C2A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11479"/>
              </p:ext>
            </p:extLst>
          </p:nvPr>
        </p:nvGraphicFramePr>
        <p:xfrm>
          <a:off x="0" y="864158"/>
          <a:ext cx="6858000" cy="376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028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472" y="153180"/>
            <a:ext cx="6583679" cy="552973"/>
          </a:xfrm>
        </p:spPr>
        <p:txBody>
          <a:bodyPr/>
          <a:lstStyle/>
          <a:p>
            <a:r>
              <a:rPr lang="en-US" dirty="0"/>
              <a:t>TRS State Quality Report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86CDC76-F8A5-4A42-AE6A-9BE0F8BD5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1" y="1158241"/>
            <a:ext cx="6858000" cy="9011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412A02-718B-4320-A79B-B3E1691D55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22605"/>
            <a:ext cx="6858000" cy="7407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787C31-F11F-A47D-2910-BAF473F11E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1" y="3350289"/>
            <a:ext cx="6858000" cy="69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 - Cover Slides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 algn="l">
          <a:defRPr dirty="0" err="1" smtClean="0">
            <a:latin typeface="+mn-lt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5468B658-E456-4CF0-8F00-6E987840CC5B}"/>
    </a:ext>
  </a:extLst>
</a:theme>
</file>

<file path=ppt/theme/theme2.xml><?xml version="1.0" encoding="utf-8"?>
<a:theme xmlns:a="http://schemas.openxmlformats.org/drawingml/2006/main" name="03 - Section Titles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Tele-GroteskNor" pitchFamily="2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156D47CD-407B-4644-B69E-A8CC74A09EF1}"/>
    </a:ext>
  </a:extLst>
</a:theme>
</file>

<file path=ppt/theme/theme3.xml><?xml version="1.0" encoding="utf-8"?>
<a:theme xmlns:a="http://schemas.openxmlformats.org/drawingml/2006/main" name="04 - Body Slides - No Image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800" b="1" dirty="0" err="1" smtClean="0"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66F2A77B-ED35-459C-9A44-13EFCC8A8203}"/>
    </a:ext>
  </a:extLst>
</a:theme>
</file>

<file path=ppt/theme/theme4.xml><?xml version="1.0" encoding="utf-8"?>
<a:theme xmlns:a="http://schemas.openxmlformats.org/drawingml/2006/main" name="05 - Body Slides + Image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Tele-GroteskNor" pitchFamily="2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373E40A6-D290-44FC-9952-026DF14558B5}"/>
    </a:ext>
  </a:extLst>
</a:theme>
</file>

<file path=ppt/theme/theme5.xml><?xml version="1.0" encoding="utf-8"?>
<a:theme xmlns:a="http://schemas.openxmlformats.org/drawingml/2006/main" name="07 - Closing Slides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Tele-GroteskNor" pitchFamily="2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137E8F2B-6EE4-4895-A04B-E2315B16FB63}"/>
    </a:ext>
  </a:extLst>
</a:theme>
</file>

<file path=ppt/theme/theme6.xml><?xml version="1.0" encoding="utf-8"?>
<a:theme xmlns:a="http://schemas.openxmlformats.org/drawingml/2006/main" name="Office Theme">
  <a:themeElements>
    <a:clrScheme name="T-Mobile 2.0 B">
      <a:dk1>
        <a:srgbClr val="000000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6A6A6A"/>
      </a:accent2>
      <a:accent3>
        <a:srgbClr val="9B9B9B"/>
      </a:accent3>
      <a:accent4>
        <a:srgbClr val="C1D82F"/>
      </a:accent4>
      <a:accent5>
        <a:srgbClr val="6DB33F"/>
      </a:accent5>
      <a:accent6>
        <a:srgbClr val="008DA8"/>
      </a:accent6>
      <a:hlink>
        <a:srgbClr val="E20074"/>
      </a:hlink>
      <a:folHlink>
        <a:srgbClr val="9702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T-Mobile 2.0 B">
      <a:dk1>
        <a:srgbClr val="000000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6A6A6A"/>
      </a:accent2>
      <a:accent3>
        <a:srgbClr val="9B9B9B"/>
      </a:accent3>
      <a:accent4>
        <a:srgbClr val="C1D82F"/>
      </a:accent4>
      <a:accent5>
        <a:srgbClr val="6DB33F"/>
      </a:accent5>
      <a:accent6>
        <a:srgbClr val="008DA8"/>
      </a:accent6>
      <a:hlink>
        <a:srgbClr val="E20074"/>
      </a:hlink>
      <a:folHlink>
        <a:srgbClr val="9702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0CFAE59CAAC9479C7B0A53978291CA" ma:contentTypeVersion="13" ma:contentTypeDescription="Create a new document." ma:contentTypeScope="" ma:versionID="3f53172fbfebadc729554f9b5eb8d0d9">
  <xsd:schema xmlns:xsd="http://www.w3.org/2001/XMLSchema" xmlns:xs="http://www.w3.org/2001/XMLSchema" xmlns:p="http://schemas.microsoft.com/office/2006/metadata/properties" xmlns:ns3="f7ebc523-29aa-489c-bfab-c80ee7ca00da" xmlns:ns4="92774c38-8054-484e-b53b-79c9714771e2" targetNamespace="http://schemas.microsoft.com/office/2006/metadata/properties" ma:root="true" ma:fieldsID="3faada1772549280840b8a5fe0940454" ns3:_="" ns4:_="">
    <xsd:import namespace="f7ebc523-29aa-489c-bfab-c80ee7ca00da"/>
    <xsd:import namespace="92774c38-8054-484e-b53b-79c9714771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bc523-29aa-489c-bfab-c80ee7ca00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774c38-8054-484e-b53b-79c9714771e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519F53-8130-4966-AEEC-1D337E7E2C5C}">
  <ds:schemaRefs>
    <ds:schemaRef ds:uri="92774c38-8054-484e-b53b-79c9714771e2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7ebc523-29aa-489c-bfab-c80ee7ca00d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1BA0EC1-08B1-4C25-B946-EEDF3653A4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351094-4B5D-48AD-AE82-B855BF3142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ebc523-29aa-489c-bfab-c80ee7ca00da"/>
    <ds:schemaRef ds:uri="92774c38-8054-484e-b53b-79c9714771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af72c41-31f4-4d40-a6d0-808117dc4d77}" enabled="1" method="Standard" siteId="{be0f980b-dd99-4b19-bd7b-bc71a09b026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T-Mobile_PPT-Template_16x9_2020-04-06</Template>
  <TotalTime>1029</TotalTime>
  <Words>282</Words>
  <Application>Microsoft Office PowerPoint</Application>
  <PresentationFormat>Custom</PresentationFormat>
  <Paragraphs>66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33" baseType="lpstr">
      <vt:lpstr>Arial</vt:lpstr>
      <vt:lpstr>Arial Narrow</vt:lpstr>
      <vt:lpstr>Calibri</vt:lpstr>
      <vt:lpstr>TeleGrotesk Next</vt:lpstr>
      <vt:lpstr>TeleGrotesk Next Medium</vt:lpstr>
      <vt:lpstr>TeleGrotesk Next Ultra</vt:lpstr>
      <vt:lpstr>Tele-GroteskFet</vt:lpstr>
      <vt:lpstr>Tele-GroteskHal</vt:lpstr>
      <vt:lpstr>Tele-GroteskUlt</vt:lpstr>
      <vt:lpstr>TeleNeo Office</vt:lpstr>
      <vt:lpstr>TeleNeo Office Medium</vt:lpstr>
      <vt:lpstr>Times New Roman</vt:lpstr>
      <vt:lpstr>Wingdings</vt:lpstr>
      <vt:lpstr>01 - Cover Slides 4x3</vt:lpstr>
      <vt:lpstr>03 - Section Titles 4x3</vt:lpstr>
      <vt:lpstr>04 - Body Slides - No Image 4x3</vt:lpstr>
      <vt:lpstr>05 - Body Slides + Image 4x3</vt:lpstr>
      <vt:lpstr>07 - Closing Slides 4x3</vt:lpstr>
      <vt:lpstr>Florida Relay Updates</vt:lpstr>
      <vt:lpstr>Agenda</vt:lpstr>
      <vt:lpstr>RCC Minutes</vt:lpstr>
      <vt:lpstr>RCC Minutes – Usage to Date</vt:lpstr>
      <vt:lpstr>Billable TRS Minutes</vt:lpstr>
      <vt:lpstr>Spanish to English Session Minutes</vt:lpstr>
      <vt:lpstr>Billable STS Minutes</vt:lpstr>
      <vt:lpstr>Billable Intrastate CapTel Minutes</vt:lpstr>
      <vt:lpstr>TRS State Quality Report</vt:lpstr>
      <vt:lpstr>CapTel State Quality Report</vt:lpstr>
      <vt:lpstr>Outreach Expense Report</vt:lpstr>
      <vt:lpstr>Voice Response Unit (VRU) Solutions</vt:lpstr>
      <vt:lpstr>Voice Response Unit (VRU) solutions</vt:lpstr>
      <vt:lpstr>Voice Response Unit (VRU) solutions (continued)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slide</dc:title>
  <dc:subject/>
  <dc:creator>Terri Sharp</dc:creator>
  <cp:keywords/>
  <dc:description/>
  <cp:lastModifiedBy>Benjamin Legaspi</cp:lastModifiedBy>
  <cp:revision>89</cp:revision>
  <cp:lastPrinted>2015-09-28T19:27:26Z</cp:lastPrinted>
  <dcterms:created xsi:type="dcterms:W3CDTF">2020-05-07T20:26:51Z</dcterms:created>
  <dcterms:modified xsi:type="dcterms:W3CDTF">2023-05-18T20:30:07Z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0x010100D00CFAE59CAAC9479C7B0A53978291CA</vt:lpwstr>
  </property>
  <property fmtid="{D5CDD505-2E9C-101B-9397-08002B2CF9AE}" pid="3" name="MSIP_Label_7af72c41-31f4-4d40-a6d0-808117dc4d77_Enabled">
    <vt:lpwstr>true</vt:lpwstr>
  </property>
  <property fmtid="{D5CDD505-2E9C-101B-9397-08002B2CF9AE}" pid="4" name="MSIP_Label_7af72c41-31f4-4d40-a6d0-808117dc4d77_SetDate">
    <vt:lpwstr>2022-05-09T14:19:26Z</vt:lpwstr>
  </property>
  <property fmtid="{D5CDD505-2E9C-101B-9397-08002B2CF9AE}" pid="5" name="MSIP_Label_7af72c41-31f4-4d40-a6d0-808117dc4d77_Method">
    <vt:lpwstr>Standard</vt:lpwstr>
  </property>
  <property fmtid="{D5CDD505-2E9C-101B-9397-08002B2CF9AE}" pid="6" name="MSIP_Label_7af72c41-31f4-4d40-a6d0-808117dc4d77_Name">
    <vt:lpwstr>TMO - Internal</vt:lpwstr>
  </property>
  <property fmtid="{D5CDD505-2E9C-101B-9397-08002B2CF9AE}" pid="7" name="MSIP_Label_7af72c41-31f4-4d40-a6d0-808117dc4d77_SiteId">
    <vt:lpwstr>be0f980b-dd99-4b19-bd7b-bc71a09b026c</vt:lpwstr>
  </property>
  <property fmtid="{D5CDD505-2E9C-101B-9397-08002B2CF9AE}" pid="8" name="MSIP_Label_7af72c41-31f4-4d40-a6d0-808117dc4d77_ActionId">
    <vt:lpwstr>147231b2-8bf2-435f-b1b4-c3db616656ce</vt:lpwstr>
  </property>
  <property fmtid="{D5CDD505-2E9C-101B-9397-08002B2CF9AE}" pid="9" name="MSIP_Label_7af72c41-31f4-4d40-a6d0-808117dc4d77_ContentBits">
    <vt:lpwstr>0</vt:lpwstr>
  </property>
</Properties>
</file>