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1" r:id="rId4"/>
    <p:sldMasterId id="2147483741" r:id="rId5"/>
    <p:sldMasterId id="2147483733" r:id="rId6"/>
    <p:sldMasterId id="2147483763" r:id="rId7"/>
    <p:sldMasterId id="2147483682" r:id="rId8"/>
  </p:sldMasterIdLst>
  <p:notesMasterIdLst>
    <p:notesMasterId r:id="rId21"/>
  </p:notesMasterIdLst>
  <p:handoutMasterIdLst>
    <p:handoutMasterId r:id="rId22"/>
  </p:handoutMasterIdLst>
  <p:sldIdLst>
    <p:sldId id="6185" r:id="rId9"/>
    <p:sldId id="6188" r:id="rId10"/>
    <p:sldId id="284" r:id="rId11"/>
    <p:sldId id="6186" r:id="rId12"/>
    <p:sldId id="6187" r:id="rId13"/>
    <p:sldId id="6190" r:id="rId14"/>
    <p:sldId id="6191" r:id="rId15"/>
    <p:sldId id="6192" r:id="rId16"/>
    <p:sldId id="6193" r:id="rId17"/>
    <p:sldId id="6194" r:id="rId18"/>
    <p:sldId id="6195" r:id="rId19"/>
    <p:sldId id="6196" r:id="rId20"/>
  </p:sldIdLst>
  <p:sldSz cx="6858000" cy="5143500"/>
  <p:notesSz cx="6934200" cy="9220200"/>
  <p:defaultTextStyle>
    <a:defPPr>
      <a:defRPr lang="en-US"/>
    </a:defPPr>
    <a:lvl1pPr algn="l" defTabSz="341313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eleGrotesk Next" pitchFamily="2" charset="0"/>
        <a:ea typeface="+mn-ea"/>
        <a:cs typeface="+mn-cs"/>
      </a:defRPr>
    </a:lvl1pPr>
    <a:lvl2pPr marL="341313" indent="115888" algn="l" defTabSz="341313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eleGrotesk Next" pitchFamily="2" charset="0"/>
        <a:ea typeface="+mn-ea"/>
        <a:cs typeface="+mn-cs"/>
      </a:defRPr>
    </a:lvl2pPr>
    <a:lvl3pPr marL="684213" indent="230188" algn="l" defTabSz="341313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eleGrotesk Next" pitchFamily="2" charset="0"/>
        <a:ea typeface="+mn-ea"/>
        <a:cs typeface="+mn-cs"/>
      </a:defRPr>
    </a:lvl3pPr>
    <a:lvl4pPr marL="1027113" indent="344488" algn="l" defTabSz="341313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eleGrotesk Next" pitchFamily="2" charset="0"/>
        <a:ea typeface="+mn-ea"/>
        <a:cs typeface="+mn-cs"/>
      </a:defRPr>
    </a:lvl4pPr>
    <a:lvl5pPr marL="1370013" indent="458788" algn="l" defTabSz="341313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eleGrotesk Next" pitchFamily="2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eleGrotesk Next" pitchFamily="2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eleGrotesk Next" pitchFamily="2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eleGrotesk Next" pitchFamily="2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eleGrotesk Next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904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la Cruz, Cyril" initials="" lastIdx="18" clrIdx="0"/>
  <p:cmAuthor id="2" name="Terri Sharp" initials="" lastIdx="1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0074"/>
    <a:srgbClr val="C8C8C8"/>
    <a:srgbClr val="861B54"/>
    <a:srgbClr val="CC00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47" autoAdjust="0"/>
    <p:restoredTop sz="85034" autoAdjust="0"/>
  </p:normalViewPr>
  <p:slideViewPr>
    <p:cSldViewPr snapToGrid="0" snapToObjects="1">
      <p:cViewPr varScale="1">
        <p:scale>
          <a:sx n="133" d="100"/>
          <a:sy n="133" d="100"/>
        </p:scale>
        <p:origin x="854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83" d="100"/>
        <a:sy n="83" d="100"/>
      </p:scale>
      <p:origin x="0" y="0"/>
    </p:cViewPr>
  </p:sorterViewPr>
  <p:notesViewPr>
    <p:cSldViewPr snapToGrid="0" snapToObjects="1">
      <p:cViewPr varScale="1">
        <p:scale>
          <a:sx n="85" d="100"/>
          <a:sy n="85" d="100"/>
        </p:scale>
        <p:origin x="2712" y="96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23" Type="http://schemas.openxmlformats.org/officeDocument/2006/relationships/commentAuthors" Target="commentAuthor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tmobileusa-my.sharepoint.com/personal/bradley_andersen_t-mobile_com/Documents/5%20Reports%20-%20Traffic%20Reports/State%20Inv,%20TR,%20Other/FL%20-%20Mar%20to%20Feb/Composite%20FL%20Traffic%20Repor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tmobileusa-my.sharepoint.com/personal/bradley_andersen_t-mobile_com/Documents/5%20Reports%20-%20Traffic%20Reports/State%20Inv,%20TR,%20Other/FL%20-%20Mar%20to%20Feb/Composite%20FL%20Traffic%20Report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tmobileusa-my.sharepoint.com/personal/bradley_andersen_t-mobile_com/Documents/5%20Reports%20-%20Traffic%20Reports/State%20Inv,%20TR,%20Other/FL%20-%20Mar%20to%20Feb/Composite%20FL%20Traffic%20Report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tmobileusa-my.sharepoint.com/personal/bradley_andersen_t-mobile_com/Documents/5%20Reports%20-%20Traffic%20Reports/State%20Inv,%20TR,%20Other/FL%20-%20Mar%20to%20Feb/Composite%20FL%20Traffic%20Report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tmobileusa-my.sharepoint.com/personal/bradley_andersen_t-mobile_com/Documents/5%20Reports%20-%20Traffic%20Reports/State%20Inv,%20TR,%20Other/FL%20-%20Mar%20to%20Feb/Composite%20FL%20Traffic%20Report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tmobileusa-my.sharepoint.com/personal/bradley_andersen_t-mobile_com/Documents/5%20Reports%20-%20Traffic%20Reports/State%20Inv,%20TR,%20Other/FL%20-%20Mar%20to%20Feb/Composite%20FL%20Traffic%20Report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6"/>
          <c:order val="6"/>
          <c:tx>
            <c:strRef>
              <c:f>'[Composite FL Traffic Report.xlsx]YTD Traffic Totals'!$CB$2</c:f>
              <c:strCache>
                <c:ptCount val="1"/>
                <c:pt idx="0">
                  <c:v>2022-2023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'[Composite FL Traffic Report.xlsx]YTD Traffic Totals'!$CO$3:$CZ$3</c:f>
              <c:strCache>
                <c:ptCount val="6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</c:strCache>
              <c:extLst/>
            </c:strRef>
          </c:cat>
          <c:val>
            <c:numRef>
              <c:f>'[Composite FL Traffic Report.xlsx]YTD Traffic Totals'!$CB$66:$CM$66</c:f>
              <c:numCache>
                <c:formatCode>#,##0</c:formatCode>
                <c:ptCount val="6"/>
                <c:pt idx="0">
                  <c:v>150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90</c:v>
                </c:pt>
                <c:pt idx="5">
                  <c:v>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3208-46D5-97B3-3BFB10364F2D}"/>
            </c:ext>
          </c:extLst>
        </c:ser>
        <c:ser>
          <c:idx val="7"/>
          <c:order val="7"/>
          <c:tx>
            <c:strRef>
              <c:f>'[Composite FL Traffic Report.xlsx]YTD Traffic Totals'!$CO$2</c:f>
              <c:strCache>
                <c:ptCount val="1"/>
                <c:pt idx="0">
                  <c:v>2023-2024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'[Composite FL Traffic Report.xlsx]YTD Traffic Totals'!$CO$3:$CZ$3</c:f>
              <c:strCache>
                <c:ptCount val="6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</c:strCache>
              <c:extLst/>
            </c:strRef>
          </c:cat>
          <c:val>
            <c:numRef>
              <c:f>'[Composite FL Traffic Report.xlsx]YTD Traffic Totals'!$CO$60:$CZ$60</c:f>
              <c:numCache>
                <c:formatCode>#,##0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225</c:v>
                </c:pt>
                <c:pt idx="5">
                  <c:v>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3208-46D5-97B3-3BFB10364F2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52788416"/>
        <c:axId val="452794976"/>
        <c:axId val="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'[Composite FL Traffic Report.xlsx]YTD Traffic Totals'!$B$2</c15:sqref>
                        </c15:formulaRef>
                      </c:ext>
                    </c:extLst>
                    <c:strCache>
                      <c:ptCount val="1"/>
                      <c:pt idx="0">
                        <c:v>2016-2017</c:v>
                      </c:pt>
                    </c:strCache>
                  </c:strRef>
                </c:tx>
                <c:spPr>
                  <a:solidFill>
                    <a:srgbClr val="00B0F0"/>
                  </a:solidFill>
                  <a:ln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  <a:effectLst/>
                  <a:sp3d>
                    <a:contourClr>
                      <a:schemeClr val="tx1">
                        <a:lumMod val="65000"/>
                        <a:lumOff val="35000"/>
                      </a:schemeClr>
                    </a:contourClr>
                  </a:sp3d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'[Composite FL Traffic Report.xlsx]YTD Traffic Totals'!$CO$3:$CZ$3</c15:sqref>
                        </c15:formulaRef>
                      </c:ext>
                    </c:extLst>
                    <c:strCache>
                      <c:ptCount val="6"/>
                      <c:pt idx="0">
                        <c:v>MAR</c:v>
                      </c:pt>
                      <c:pt idx="1">
                        <c:v>APR</c:v>
                      </c:pt>
                      <c:pt idx="2">
                        <c:v>MAY</c:v>
                      </c:pt>
                      <c:pt idx="3">
                        <c:v>JUN</c:v>
                      </c:pt>
                      <c:pt idx="4">
                        <c:v>JUL</c:v>
                      </c:pt>
                      <c:pt idx="5">
                        <c:v>AUG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'[Composite FL Traffic Report.xlsx]YTD Traffic Totals'!$B$66:$M$66</c15:sqref>
                        </c15:formulaRef>
                      </c:ext>
                    </c:extLst>
                    <c:numCache>
                      <c:formatCode>#,##0</c:formatCode>
                      <c:ptCount val="6"/>
                      <c:pt idx="0">
                        <c:v>1890</c:v>
                      </c:pt>
                      <c:pt idx="1">
                        <c:v>2070</c:v>
                      </c:pt>
                      <c:pt idx="2">
                        <c:v>2715</c:v>
                      </c:pt>
                      <c:pt idx="3">
                        <c:v>3615</c:v>
                      </c:pt>
                      <c:pt idx="4">
                        <c:v>1995</c:v>
                      </c:pt>
                      <c:pt idx="5">
                        <c:v>1665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3208-46D5-97B3-3BFB10364F2D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Totals'!$N$2</c15:sqref>
                        </c15:formulaRef>
                      </c:ext>
                    </c:extLst>
                    <c:strCache>
                      <c:ptCount val="1"/>
                      <c:pt idx="0">
                        <c:v>2017-2018</c:v>
                      </c:pt>
                    </c:strCache>
                  </c:strRef>
                </c:tx>
                <c:spPr>
                  <a:solidFill>
                    <a:srgbClr val="FFC000"/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  <a:effectLst/>
                  <a:sp3d>
                    <a:contourClr>
                      <a:schemeClr val="bg1">
                        <a:lumMod val="50000"/>
                      </a:schemeClr>
                    </a:contourClr>
                  </a:sp3d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Totals'!$CO$3:$CZ$3</c15:sqref>
                        </c15:formulaRef>
                      </c:ext>
                    </c:extLst>
                    <c:strCache>
                      <c:ptCount val="6"/>
                      <c:pt idx="0">
                        <c:v>MAR</c:v>
                      </c:pt>
                      <c:pt idx="1">
                        <c:v>APR</c:v>
                      </c:pt>
                      <c:pt idx="2">
                        <c:v>MAY</c:v>
                      </c:pt>
                      <c:pt idx="3">
                        <c:v>JUN</c:v>
                      </c:pt>
                      <c:pt idx="4">
                        <c:v>JUL</c:v>
                      </c:pt>
                      <c:pt idx="5">
                        <c:v>AUG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Totals'!$N$66:$Y$66</c15:sqref>
                        </c15:formulaRef>
                      </c:ext>
                    </c:extLst>
                    <c:numCache>
                      <c:formatCode>#,##0</c:formatCode>
                      <c:ptCount val="6"/>
                      <c:pt idx="0">
                        <c:v>855</c:v>
                      </c:pt>
                      <c:pt idx="1">
                        <c:v>1290</c:v>
                      </c:pt>
                      <c:pt idx="2">
                        <c:v>705</c:v>
                      </c:pt>
                      <c:pt idx="3">
                        <c:v>705</c:v>
                      </c:pt>
                      <c:pt idx="4">
                        <c:v>0</c:v>
                      </c:pt>
                      <c:pt idx="5">
                        <c:v>90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3208-46D5-97B3-3BFB10364F2D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Totals'!$Z$2</c15:sqref>
                        </c15:formulaRef>
                      </c:ext>
                    </c:extLst>
                    <c:strCache>
                      <c:ptCount val="1"/>
                      <c:pt idx="0">
                        <c:v>2018-2019</c:v>
                      </c:pt>
                    </c:strCache>
                  </c:strRef>
                </c:tx>
                <c:spPr>
                  <a:solidFill>
                    <a:srgbClr val="A6A6A6"/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  <a:effectLst/>
                  <a:sp3d>
                    <a:contourClr>
                      <a:schemeClr val="bg1">
                        <a:lumMod val="50000"/>
                      </a:schemeClr>
                    </a:contourClr>
                  </a:sp3d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Totals'!$CO$3:$CZ$3</c15:sqref>
                        </c15:formulaRef>
                      </c:ext>
                    </c:extLst>
                    <c:strCache>
                      <c:ptCount val="6"/>
                      <c:pt idx="0">
                        <c:v>MAR</c:v>
                      </c:pt>
                      <c:pt idx="1">
                        <c:v>APR</c:v>
                      </c:pt>
                      <c:pt idx="2">
                        <c:v>MAY</c:v>
                      </c:pt>
                      <c:pt idx="3">
                        <c:v>JUN</c:v>
                      </c:pt>
                      <c:pt idx="4">
                        <c:v>JUL</c:v>
                      </c:pt>
                      <c:pt idx="5">
                        <c:v>AUG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Totals'!$Z$66:$AK$66</c15:sqref>
                        </c15:formulaRef>
                      </c:ext>
                    </c:extLst>
                    <c:numCache>
                      <c:formatCode>#,##0</c:formatCode>
                      <c:ptCount val="6"/>
                      <c:pt idx="0">
                        <c:v>120</c:v>
                      </c:pt>
                      <c:pt idx="1">
                        <c:v>810</c:v>
                      </c:pt>
                      <c:pt idx="2">
                        <c:v>2010</c:v>
                      </c:pt>
                      <c:pt idx="3">
                        <c:v>570</c:v>
                      </c:pt>
                      <c:pt idx="4">
                        <c:v>60</c:v>
                      </c:pt>
                      <c:pt idx="5">
                        <c:v>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3208-46D5-97B3-3BFB10364F2D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Totals'!$AN$2</c15:sqref>
                        </c15:formulaRef>
                      </c:ext>
                    </c:extLst>
                    <c:strCache>
                      <c:ptCount val="1"/>
                      <c:pt idx="0">
                        <c:v>2019-2020</c:v>
                      </c:pt>
                    </c:strCache>
                  </c:strRef>
                </c:tx>
                <c:spPr>
                  <a:solidFill>
                    <a:schemeClr val="tx1"/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  <a:effectLst/>
                  <a:sp3d>
                    <a:contourClr>
                      <a:schemeClr val="bg1">
                        <a:lumMod val="50000"/>
                      </a:schemeClr>
                    </a:contourClr>
                  </a:sp3d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Totals'!$CO$3:$CZ$3</c15:sqref>
                        </c15:formulaRef>
                      </c:ext>
                    </c:extLst>
                    <c:strCache>
                      <c:ptCount val="6"/>
                      <c:pt idx="0">
                        <c:v>MAR</c:v>
                      </c:pt>
                      <c:pt idx="1">
                        <c:v>APR</c:v>
                      </c:pt>
                      <c:pt idx="2">
                        <c:v>MAY</c:v>
                      </c:pt>
                      <c:pt idx="3">
                        <c:v>JUN</c:v>
                      </c:pt>
                      <c:pt idx="4">
                        <c:v>JUL</c:v>
                      </c:pt>
                      <c:pt idx="5">
                        <c:v>AUG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Totals'!$AN$66:$AY$66</c15:sqref>
                        </c15:formulaRef>
                      </c:ext>
                    </c:extLst>
                    <c:numCache>
                      <c:formatCode>#,##0</c:formatCode>
                      <c:ptCount val="6"/>
                      <c:pt idx="0">
                        <c:v>960</c:v>
                      </c:pt>
                      <c:pt idx="1">
                        <c:v>375</c:v>
                      </c:pt>
                      <c:pt idx="2">
                        <c:v>0</c:v>
                      </c:pt>
                      <c:pt idx="3">
                        <c:v>285</c:v>
                      </c:pt>
                      <c:pt idx="4">
                        <c:v>390</c:v>
                      </c:pt>
                      <c:pt idx="5">
                        <c:v>585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3208-46D5-97B3-3BFB10364F2D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Totals'!$BB$2</c15:sqref>
                        </c15:formulaRef>
                      </c:ext>
                    </c:extLst>
                    <c:strCache>
                      <c:ptCount val="1"/>
                      <c:pt idx="0">
                        <c:v>2020-2021</c:v>
                      </c:pt>
                    </c:strCache>
                  </c:strRef>
                </c:tx>
                <c:spPr>
                  <a:solidFill>
                    <a:srgbClr val="CC006A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Totals'!$CO$3:$CZ$3</c15:sqref>
                        </c15:formulaRef>
                      </c:ext>
                    </c:extLst>
                    <c:strCache>
                      <c:ptCount val="6"/>
                      <c:pt idx="0">
                        <c:v>MAR</c:v>
                      </c:pt>
                      <c:pt idx="1">
                        <c:v>APR</c:v>
                      </c:pt>
                      <c:pt idx="2">
                        <c:v>MAY</c:v>
                      </c:pt>
                      <c:pt idx="3">
                        <c:v>JUN</c:v>
                      </c:pt>
                      <c:pt idx="4">
                        <c:v>JUL</c:v>
                      </c:pt>
                      <c:pt idx="5">
                        <c:v>AUG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Totals'!$BB$66:$BM$66</c15:sqref>
                        </c15:formulaRef>
                      </c:ext>
                    </c:extLst>
                    <c:numCache>
                      <c:formatCode>#,##0</c:formatCode>
                      <c:ptCount val="6"/>
                      <c:pt idx="0">
                        <c:v>555</c:v>
                      </c:pt>
                      <c:pt idx="1">
                        <c:v>2010</c:v>
                      </c:pt>
                      <c:pt idx="2">
                        <c:v>2865</c:v>
                      </c:pt>
                      <c:pt idx="3">
                        <c:v>8490</c:v>
                      </c:pt>
                      <c:pt idx="4">
                        <c:v>11835</c:v>
                      </c:pt>
                      <c:pt idx="5">
                        <c:v>7065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3208-46D5-97B3-3BFB10364F2D}"/>
                  </c:ext>
                </c:extLst>
              </c15:ser>
            </c15:filteredBarSeries>
            <c15:filteredBar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Totals'!$BP$2</c15:sqref>
                        </c15:formulaRef>
                      </c:ext>
                    </c:extLst>
                    <c:strCache>
                      <c:ptCount val="1"/>
                      <c:pt idx="0">
                        <c:v>2021-2022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Totals'!$CO$3:$CZ$3</c15:sqref>
                        </c15:formulaRef>
                      </c:ext>
                    </c:extLst>
                    <c:strCache>
                      <c:ptCount val="6"/>
                      <c:pt idx="0">
                        <c:v>MAR</c:v>
                      </c:pt>
                      <c:pt idx="1">
                        <c:v>APR</c:v>
                      </c:pt>
                      <c:pt idx="2">
                        <c:v>MAY</c:v>
                      </c:pt>
                      <c:pt idx="3">
                        <c:v>JUN</c:v>
                      </c:pt>
                      <c:pt idx="4">
                        <c:v>JUL</c:v>
                      </c:pt>
                      <c:pt idx="5">
                        <c:v>AUG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Totals'!$BP$66:$CA$66</c15:sqref>
                        </c15:formulaRef>
                      </c:ext>
                    </c:extLst>
                    <c:numCache>
                      <c:formatCode>#,##0</c:formatCode>
                      <c:ptCount val="6"/>
                      <c:pt idx="0">
                        <c:v>375</c:v>
                      </c:pt>
                      <c:pt idx="1">
                        <c:v>450</c:v>
                      </c:pt>
                      <c:pt idx="2">
                        <c:v>0</c:v>
                      </c:pt>
                      <c:pt idx="3">
                        <c:v>300</c:v>
                      </c:pt>
                      <c:pt idx="4">
                        <c:v>195</c:v>
                      </c:pt>
                      <c:pt idx="5">
                        <c:v>60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3208-46D5-97B3-3BFB10364F2D}"/>
                  </c:ext>
                </c:extLst>
              </c15:ser>
            </c15:filteredBarSeries>
          </c:ext>
        </c:extLst>
      </c:bar3DChart>
      <c:catAx>
        <c:axId val="452788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452794976"/>
        <c:crosses val="autoZero"/>
        <c:auto val="1"/>
        <c:lblAlgn val="ctr"/>
        <c:lblOffset val="100"/>
        <c:noMultiLvlLbl val="0"/>
      </c:catAx>
      <c:valAx>
        <c:axId val="452794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452788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6"/>
          <c:order val="6"/>
          <c:tx>
            <c:strRef>
              <c:f>'[Composite FL Traffic Report.xlsx]YTD Traffic Totals'!$CB$2</c:f>
              <c:strCache>
                <c:ptCount val="1"/>
                <c:pt idx="0">
                  <c:v>2022-2023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'[Composite FL Traffic Report.xlsx]YTD Traffic Totals'!$CO$3:$CZ$3</c:f>
              <c:strCache>
                <c:ptCount val="6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</c:strCache>
              <c:extLst/>
            </c:strRef>
          </c:cat>
          <c:val>
            <c:numRef>
              <c:f>'[Composite FL Traffic Report.xlsx]YTD Traffic Totals'!$CB$67:$CM$67</c:f>
              <c:numCache>
                <c:formatCode>#,##0</c:formatCode>
                <c:ptCount val="6"/>
                <c:pt idx="0">
                  <c:v>150</c:v>
                </c:pt>
                <c:pt idx="1">
                  <c:v>150</c:v>
                </c:pt>
                <c:pt idx="2">
                  <c:v>150</c:v>
                </c:pt>
                <c:pt idx="3">
                  <c:v>150</c:v>
                </c:pt>
                <c:pt idx="4">
                  <c:v>240</c:v>
                </c:pt>
                <c:pt idx="5">
                  <c:v>240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7467-4947-B4DF-D6E4D97F7512}"/>
            </c:ext>
          </c:extLst>
        </c:ser>
        <c:ser>
          <c:idx val="7"/>
          <c:order val="7"/>
          <c:tx>
            <c:strRef>
              <c:f>'[Composite FL Traffic Report.xlsx]YTD Traffic Totals'!$CO$2</c:f>
              <c:strCache>
                <c:ptCount val="1"/>
                <c:pt idx="0">
                  <c:v>2023-2024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4"/>
              <c:layout>
                <c:manualLayout>
                  <c:x val="1.1571841851494697E-2"/>
                  <c:y val="-1.556292151744379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467-4947-B4DF-D6E4D97F7512}"/>
                </c:ext>
              </c:extLst>
            </c:dLbl>
            <c:dLbl>
              <c:idx val="5"/>
              <c:layout>
                <c:manualLayout>
                  <c:x val="9.6432015429121047E-3"/>
                  <c:y val="-1.556292151744379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467-4947-B4DF-D6E4D97F75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'[Composite FL Traffic Report.xlsx]YTD Traffic Totals'!$CO$3:$CZ$3</c:f>
              <c:strCache>
                <c:ptCount val="6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</c:strCache>
              <c:extLst/>
            </c:strRef>
          </c:cat>
          <c:val>
            <c:numRef>
              <c:f>'[Composite FL Traffic Report.xlsx]YTD Traffic Totals'!$CO$61:$CZ$61</c:f>
              <c:numCache>
                <c:formatCode>#,##0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225</c:v>
                </c:pt>
                <c:pt idx="5">
                  <c:v>225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7467-4947-B4DF-D6E4D97F751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66094984"/>
        <c:axId val="466110400"/>
        <c:axId val="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'[Composite FL Traffic Report.xlsx]YTD Traffic Totals'!$B$2</c15:sqref>
                        </c15:formulaRef>
                      </c:ext>
                    </c:extLst>
                    <c:strCache>
                      <c:ptCount val="1"/>
                      <c:pt idx="0">
                        <c:v>2016-2017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'[Composite FL Traffic Report.xlsx]YTD Traffic Totals'!$CO$3:$CZ$3</c15:sqref>
                        </c15:formulaRef>
                      </c:ext>
                    </c:extLst>
                    <c:strCache>
                      <c:ptCount val="6"/>
                      <c:pt idx="0">
                        <c:v>MAR</c:v>
                      </c:pt>
                      <c:pt idx="1">
                        <c:v>APR</c:v>
                      </c:pt>
                      <c:pt idx="2">
                        <c:v>MAY</c:v>
                      </c:pt>
                      <c:pt idx="3">
                        <c:v>JUN</c:v>
                      </c:pt>
                      <c:pt idx="4">
                        <c:v>JUL</c:v>
                      </c:pt>
                      <c:pt idx="5">
                        <c:v>AUG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'[Composite FL Traffic Report.xlsx]YTD Traffic Totals'!$B$67:$M$67</c15:sqref>
                        </c15:formulaRef>
                      </c:ext>
                    </c:extLst>
                    <c:numCache>
                      <c:formatCode>#,##0</c:formatCode>
                      <c:ptCount val="6"/>
                      <c:pt idx="0">
                        <c:v>1890</c:v>
                      </c:pt>
                      <c:pt idx="1">
                        <c:v>3960</c:v>
                      </c:pt>
                      <c:pt idx="2">
                        <c:v>6675</c:v>
                      </c:pt>
                      <c:pt idx="3">
                        <c:v>10290</c:v>
                      </c:pt>
                      <c:pt idx="4">
                        <c:v>12285</c:v>
                      </c:pt>
                      <c:pt idx="5">
                        <c:v>13950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7467-4947-B4DF-D6E4D97F7512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Totals'!$N$2</c15:sqref>
                        </c15:formulaRef>
                      </c:ext>
                    </c:extLst>
                    <c:strCache>
                      <c:ptCount val="1"/>
                      <c:pt idx="0">
                        <c:v>2017-2018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Totals'!$CO$3:$CZ$3</c15:sqref>
                        </c15:formulaRef>
                      </c:ext>
                    </c:extLst>
                    <c:strCache>
                      <c:ptCount val="6"/>
                      <c:pt idx="0">
                        <c:v>MAR</c:v>
                      </c:pt>
                      <c:pt idx="1">
                        <c:v>APR</c:v>
                      </c:pt>
                      <c:pt idx="2">
                        <c:v>MAY</c:v>
                      </c:pt>
                      <c:pt idx="3">
                        <c:v>JUN</c:v>
                      </c:pt>
                      <c:pt idx="4">
                        <c:v>JUL</c:v>
                      </c:pt>
                      <c:pt idx="5">
                        <c:v>AUG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Totals'!$N$67:$Y$67</c15:sqref>
                        </c15:formulaRef>
                      </c:ext>
                    </c:extLst>
                    <c:numCache>
                      <c:formatCode>#,##0</c:formatCode>
                      <c:ptCount val="6"/>
                      <c:pt idx="0">
                        <c:v>855</c:v>
                      </c:pt>
                      <c:pt idx="1">
                        <c:v>2145</c:v>
                      </c:pt>
                      <c:pt idx="2">
                        <c:v>2850</c:v>
                      </c:pt>
                      <c:pt idx="3">
                        <c:v>3555</c:v>
                      </c:pt>
                      <c:pt idx="4">
                        <c:v>3555</c:v>
                      </c:pt>
                      <c:pt idx="5">
                        <c:v>3645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7467-4947-B4DF-D6E4D97F7512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Totals'!$Z$2</c15:sqref>
                        </c15:formulaRef>
                      </c:ext>
                    </c:extLst>
                    <c:strCache>
                      <c:ptCount val="1"/>
                      <c:pt idx="0">
                        <c:v>2018-2019</c:v>
                      </c:pt>
                    </c:strCache>
                  </c:strRef>
                </c:tx>
                <c:spPr>
                  <a:solidFill>
                    <a:srgbClr val="A6A6A6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Totals'!$CO$3:$CZ$3</c15:sqref>
                        </c15:formulaRef>
                      </c:ext>
                    </c:extLst>
                    <c:strCache>
                      <c:ptCount val="6"/>
                      <c:pt idx="0">
                        <c:v>MAR</c:v>
                      </c:pt>
                      <c:pt idx="1">
                        <c:v>APR</c:v>
                      </c:pt>
                      <c:pt idx="2">
                        <c:v>MAY</c:v>
                      </c:pt>
                      <c:pt idx="3">
                        <c:v>JUN</c:v>
                      </c:pt>
                      <c:pt idx="4">
                        <c:v>JUL</c:v>
                      </c:pt>
                      <c:pt idx="5">
                        <c:v>AUG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Totals'!$Z$67:$AK$67</c15:sqref>
                        </c15:formulaRef>
                      </c:ext>
                    </c:extLst>
                    <c:numCache>
                      <c:formatCode>#,##0</c:formatCode>
                      <c:ptCount val="6"/>
                      <c:pt idx="0">
                        <c:v>120</c:v>
                      </c:pt>
                      <c:pt idx="1">
                        <c:v>930</c:v>
                      </c:pt>
                      <c:pt idx="2">
                        <c:v>2940</c:v>
                      </c:pt>
                      <c:pt idx="3">
                        <c:v>3510</c:v>
                      </c:pt>
                      <c:pt idx="4">
                        <c:v>3570</c:v>
                      </c:pt>
                      <c:pt idx="5">
                        <c:v>3570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7467-4947-B4DF-D6E4D97F7512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Totals'!$AN$2</c15:sqref>
                        </c15:formulaRef>
                      </c:ext>
                    </c:extLst>
                    <c:strCache>
                      <c:ptCount val="1"/>
                      <c:pt idx="0">
                        <c:v>2019-2020</c:v>
                      </c:pt>
                    </c:strCache>
                  </c:strRef>
                </c:tx>
                <c:spPr>
                  <a:solidFill>
                    <a:schemeClr val="tx1"/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  <a:effectLst/>
                  <a:sp3d>
                    <a:contourClr>
                      <a:schemeClr val="bg1">
                        <a:lumMod val="50000"/>
                      </a:schemeClr>
                    </a:contourClr>
                  </a:sp3d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Totals'!$CO$3:$CZ$3</c15:sqref>
                        </c15:formulaRef>
                      </c:ext>
                    </c:extLst>
                    <c:strCache>
                      <c:ptCount val="6"/>
                      <c:pt idx="0">
                        <c:v>MAR</c:v>
                      </c:pt>
                      <c:pt idx="1">
                        <c:v>APR</c:v>
                      </c:pt>
                      <c:pt idx="2">
                        <c:v>MAY</c:v>
                      </c:pt>
                      <c:pt idx="3">
                        <c:v>JUN</c:v>
                      </c:pt>
                      <c:pt idx="4">
                        <c:v>JUL</c:v>
                      </c:pt>
                      <c:pt idx="5">
                        <c:v>AUG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Totals'!$AN$67:$AY$67</c15:sqref>
                        </c15:formulaRef>
                      </c:ext>
                    </c:extLst>
                    <c:numCache>
                      <c:formatCode>#,##0</c:formatCode>
                      <c:ptCount val="6"/>
                      <c:pt idx="0">
                        <c:v>960</c:v>
                      </c:pt>
                      <c:pt idx="1">
                        <c:v>1335</c:v>
                      </c:pt>
                      <c:pt idx="2">
                        <c:v>1335</c:v>
                      </c:pt>
                      <c:pt idx="3">
                        <c:v>1620</c:v>
                      </c:pt>
                      <c:pt idx="4">
                        <c:v>2010</c:v>
                      </c:pt>
                      <c:pt idx="5">
                        <c:v>2595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7467-4947-B4DF-D6E4D97F7512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Totals'!$BB$2</c15:sqref>
                        </c15:formulaRef>
                      </c:ext>
                    </c:extLst>
                    <c:strCache>
                      <c:ptCount val="1"/>
                      <c:pt idx="0">
                        <c:v>2020-2021</c:v>
                      </c:pt>
                    </c:strCache>
                  </c:strRef>
                </c:tx>
                <c:spPr>
                  <a:solidFill>
                    <a:srgbClr val="CC006A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Totals'!$CO$3:$CZ$3</c15:sqref>
                        </c15:formulaRef>
                      </c:ext>
                    </c:extLst>
                    <c:strCache>
                      <c:ptCount val="6"/>
                      <c:pt idx="0">
                        <c:v>MAR</c:v>
                      </c:pt>
                      <c:pt idx="1">
                        <c:v>APR</c:v>
                      </c:pt>
                      <c:pt idx="2">
                        <c:v>MAY</c:v>
                      </c:pt>
                      <c:pt idx="3">
                        <c:v>JUN</c:v>
                      </c:pt>
                      <c:pt idx="4">
                        <c:v>JUL</c:v>
                      </c:pt>
                      <c:pt idx="5">
                        <c:v>AUG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Totals'!$BB$67:$BM$67</c15:sqref>
                        </c15:formulaRef>
                      </c:ext>
                    </c:extLst>
                    <c:numCache>
                      <c:formatCode>#,##0</c:formatCode>
                      <c:ptCount val="6"/>
                      <c:pt idx="0">
                        <c:v>555</c:v>
                      </c:pt>
                      <c:pt idx="1">
                        <c:v>2565</c:v>
                      </c:pt>
                      <c:pt idx="2">
                        <c:v>5430</c:v>
                      </c:pt>
                      <c:pt idx="3">
                        <c:v>13920</c:v>
                      </c:pt>
                      <c:pt idx="4">
                        <c:v>25755</c:v>
                      </c:pt>
                      <c:pt idx="5">
                        <c:v>32820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7467-4947-B4DF-D6E4D97F7512}"/>
                  </c:ext>
                </c:extLst>
              </c15:ser>
            </c15:filteredBarSeries>
            <c15:filteredBar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Totals'!$BP$2</c15:sqref>
                        </c15:formulaRef>
                      </c:ext>
                    </c:extLst>
                    <c:strCache>
                      <c:ptCount val="1"/>
                      <c:pt idx="0">
                        <c:v>2021-2022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Totals'!$CO$3:$CZ$3</c15:sqref>
                        </c15:formulaRef>
                      </c:ext>
                    </c:extLst>
                    <c:strCache>
                      <c:ptCount val="6"/>
                      <c:pt idx="0">
                        <c:v>MAR</c:v>
                      </c:pt>
                      <c:pt idx="1">
                        <c:v>APR</c:v>
                      </c:pt>
                      <c:pt idx="2">
                        <c:v>MAY</c:v>
                      </c:pt>
                      <c:pt idx="3">
                        <c:v>JUN</c:v>
                      </c:pt>
                      <c:pt idx="4">
                        <c:v>JUL</c:v>
                      </c:pt>
                      <c:pt idx="5">
                        <c:v>AUG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Totals'!$BP$67:$CA$67</c15:sqref>
                        </c15:formulaRef>
                      </c:ext>
                    </c:extLst>
                    <c:numCache>
                      <c:formatCode>#,##0</c:formatCode>
                      <c:ptCount val="6"/>
                      <c:pt idx="0">
                        <c:v>375</c:v>
                      </c:pt>
                      <c:pt idx="1">
                        <c:v>825</c:v>
                      </c:pt>
                      <c:pt idx="2">
                        <c:v>825</c:v>
                      </c:pt>
                      <c:pt idx="3">
                        <c:v>1125</c:v>
                      </c:pt>
                      <c:pt idx="4">
                        <c:v>1320</c:v>
                      </c:pt>
                      <c:pt idx="5">
                        <c:v>1380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7467-4947-B4DF-D6E4D97F7512}"/>
                  </c:ext>
                </c:extLst>
              </c15:ser>
            </c15:filteredBarSeries>
          </c:ext>
        </c:extLst>
      </c:bar3DChart>
      <c:catAx>
        <c:axId val="466094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466110400"/>
        <c:crosses val="autoZero"/>
        <c:auto val="1"/>
        <c:lblAlgn val="ctr"/>
        <c:lblOffset val="100"/>
        <c:noMultiLvlLbl val="0"/>
      </c:catAx>
      <c:valAx>
        <c:axId val="466110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466094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6"/>
          <c:order val="6"/>
          <c:tx>
            <c:strRef>
              <c:f>'[Composite FL Traffic Report.xlsx]YTD Traffic Totals'!$CB$2</c:f>
              <c:strCache>
                <c:ptCount val="1"/>
                <c:pt idx="0">
                  <c:v>2022-2023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'[Composite FL Traffic Report.xlsx]YTD Traffic Totals'!$CO$3:$CZ$3</c:f>
              <c:strCache>
                <c:ptCount val="6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</c:strCache>
              <c:extLst/>
            </c:strRef>
          </c:cat>
          <c:val>
            <c:numRef>
              <c:f>'[Composite FL Traffic Report.xlsx]YTD Traffic Totals'!$CB$27:$CM$27</c:f>
              <c:numCache>
                <c:formatCode>#,##0.00;[Red]#,##0.00</c:formatCode>
                <c:ptCount val="6"/>
                <c:pt idx="0">
                  <c:v>76493.580000000016</c:v>
                </c:pt>
                <c:pt idx="1">
                  <c:v>61106.92</c:v>
                </c:pt>
                <c:pt idx="2">
                  <c:v>61140.27</c:v>
                </c:pt>
                <c:pt idx="3">
                  <c:v>57612.010000000009</c:v>
                </c:pt>
                <c:pt idx="4">
                  <c:v>60808.160000000003</c:v>
                </c:pt>
                <c:pt idx="5">
                  <c:v>59979.589999999989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0183-4896-A567-7CB606181159}"/>
            </c:ext>
          </c:extLst>
        </c:ser>
        <c:ser>
          <c:idx val="7"/>
          <c:order val="7"/>
          <c:tx>
            <c:strRef>
              <c:f>'[Composite FL Traffic Report.xlsx]YTD Traffic Totals'!$CO$2</c:f>
              <c:strCache>
                <c:ptCount val="1"/>
                <c:pt idx="0">
                  <c:v>2023-2024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314368370298939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183-4896-A567-7CB606181159}"/>
                </c:ext>
              </c:extLst>
            </c:dLbl>
            <c:dLbl>
              <c:idx val="1"/>
              <c:layout>
                <c:manualLayout>
                  <c:x val="2.1215043394406944E-2"/>
                  <c:y val="-6.225168606977517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183-4896-A567-7CB606181159}"/>
                </c:ext>
              </c:extLst>
            </c:dLbl>
            <c:dLbl>
              <c:idx val="2"/>
              <c:layout>
                <c:manualLayout>
                  <c:x val="2.7000964320154221E-2"/>
                  <c:y val="-1.35823429541595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183-4896-A567-7CB606181159}"/>
                </c:ext>
              </c:extLst>
            </c:dLbl>
            <c:dLbl>
              <c:idx val="3"/>
              <c:layout>
                <c:manualLayout>
                  <c:x val="2.5072324011571771E-2"/>
                  <c:y val="-6.791171477079796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183-4896-A567-7CB606181159}"/>
                </c:ext>
              </c:extLst>
            </c:dLbl>
            <c:dLbl>
              <c:idx val="4"/>
              <c:layout>
                <c:manualLayout>
                  <c:x val="2.5072324011571841E-2"/>
                  <c:y val="-3.39558573853989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183-4896-A567-7CB606181159}"/>
                </c:ext>
              </c:extLst>
            </c:dLbl>
            <c:dLbl>
              <c:idx val="5"/>
              <c:layout>
                <c:manualLayout>
                  <c:x val="2.7000964320154291E-2"/>
                  <c:y val="-3.39558573853989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183-4896-A567-7CB606181159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'[Composite FL Traffic Report.xlsx]YTD Traffic Totals'!$CO$3:$CZ$3</c:f>
              <c:strCache>
                <c:ptCount val="6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</c:strCache>
              <c:extLst/>
            </c:strRef>
          </c:cat>
          <c:val>
            <c:numRef>
              <c:f>'[Composite FL Traffic Report.xlsx]YTD Traffic Totals'!$CO$26:$CZ$26</c:f>
              <c:numCache>
                <c:formatCode>#,##0.00;[Red]#,##0.00</c:formatCode>
                <c:ptCount val="6"/>
                <c:pt idx="0">
                  <c:v>43545.77</c:v>
                </c:pt>
                <c:pt idx="1">
                  <c:v>38503.24</c:v>
                </c:pt>
                <c:pt idx="2">
                  <c:v>39026.950000000004</c:v>
                </c:pt>
                <c:pt idx="3">
                  <c:v>41914.100000000006</c:v>
                </c:pt>
                <c:pt idx="4">
                  <c:v>46116.210000000006</c:v>
                </c:pt>
                <c:pt idx="5">
                  <c:v>45470.35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0183-4896-A567-7CB60618115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01997944"/>
        <c:axId val="601998600"/>
        <c:axId val="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'[Composite FL Traffic Report.xlsx]YTD Traffic Totals'!$B$2</c15:sqref>
                        </c15:formulaRef>
                      </c:ext>
                    </c:extLst>
                    <c:strCache>
                      <c:ptCount val="1"/>
                      <c:pt idx="0">
                        <c:v>2016-2017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'[Composite FL Traffic Report.xlsx]YTD Traffic Totals'!$CO$3:$CZ$3</c15:sqref>
                        </c15:formulaRef>
                      </c:ext>
                    </c:extLst>
                    <c:strCache>
                      <c:ptCount val="6"/>
                      <c:pt idx="0">
                        <c:v>MAR</c:v>
                      </c:pt>
                      <c:pt idx="1">
                        <c:v>APR</c:v>
                      </c:pt>
                      <c:pt idx="2">
                        <c:v>MAY</c:v>
                      </c:pt>
                      <c:pt idx="3">
                        <c:v>JUN</c:v>
                      </c:pt>
                      <c:pt idx="4">
                        <c:v>JUL</c:v>
                      </c:pt>
                      <c:pt idx="5">
                        <c:v>AUG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'[Composite FL Traffic Report.xlsx]YTD Traffic Totals'!$B$27:$M$27</c15:sqref>
                        </c15:formulaRef>
                      </c:ext>
                    </c:extLst>
                    <c:numCache>
                      <c:formatCode>#,##0.00;[Red]#,##0.00</c:formatCode>
                      <c:ptCount val="6"/>
                      <c:pt idx="0">
                        <c:v>91108.319999999992</c:v>
                      </c:pt>
                      <c:pt idx="1">
                        <c:v>77763.399999999994</c:v>
                      </c:pt>
                      <c:pt idx="2">
                        <c:v>78530.47</c:v>
                      </c:pt>
                      <c:pt idx="3">
                        <c:v>77694.009999999995</c:v>
                      </c:pt>
                      <c:pt idx="4">
                        <c:v>75922.91</c:v>
                      </c:pt>
                      <c:pt idx="5">
                        <c:v>87721.549999999988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0183-4896-A567-7CB606181159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Totals'!$N$2</c15:sqref>
                        </c15:formulaRef>
                      </c:ext>
                    </c:extLst>
                    <c:strCache>
                      <c:ptCount val="1"/>
                      <c:pt idx="0">
                        <c:v>2017-2018</c:v>
                      </c:pt>
                    </c:strCache>
                  </c:strRef>
                </c:tx>
                <c:spPr>
                  <a:solidFill>
                    <a:srgbClr val="EAB200"/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  <a:effectLst/>
                  <a:sp3d>
                    <a:contourClr>
                      <a:schemeClr val="bg1">
                        <a:lumMod val="50000"/>
                      </a:schemeClr>
                    </a:contourClr>
                  </a:sp3d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Totals'!$CO$3:$CZ$3</c15:sqref>
                        </c15:formulaRef>
                      </c:ext>
                    </c:extLst>
                    <c:strCache>
                      <c:ptCount val="6"/>
                      <c:pt idx="0">
                        <c:v>MAR</c:v>
                      </c:pt>
                      <c:pt idx="1">
                        <c:v>APR</c:v>
                      </c:pt>
                      <c:pt idx="2">
                        <c:v>MAY</c:v>
                      </c:pt>
                      <c:pt idx="3">
                        <c:v>JUN</c:v>
                      </c:pt>
                      <c:pt idx="4">
                        <c:v>JUL</c:v>
                      </c:pt>
                      <c:pt idx="5">
                        <c:v>AUG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Totals'!$N$27:$Y$27</c15:sqref>
                        </c15:formulaRef>
                      </c:ext>
                    </c:extLst>
                    <c:numCache>
                      <c:formatCode>#,##0.00;[Red]#,##0.00</c:formatCode>
                      <c:ptCount val="6"/>
                      <c:pt idx="0">
                        <c:v>87699.61</c:v>
                      </c:pt>
                      <c:pt idx="1">
                        <c:v>79842.87</c:v>
                      </c:pt>
                      <c:pt idx="2">
                        <c:v>85869.099999999991</c:v>
                      </c:pt>
                      <c:pt idx="3">
                        <c:v>84144.150000000009</c:v>
                      </c:pt>
                      <c:pt idx="4">
                        <c:v>82127.510000000009</c:v>
                      </c:pt>
                      <c:pt idx="5">
                        <c:v>92063.809999999983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0183-4896-A567-7CB606181159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Totals'!$Z$2</c15:sqref>
                        </c15:formulaRef>
                      </c:ext>
                    </c:extLst>
                    <c:strCache>
                      <c:ptCount val="1"/>
                      <c:pt idx="0">
                        <c:v>2018-2019</c:v>
                      </c:pt>
                    </c:strCache>
                  </c:strRef>
                </c:tx>
                <c:spPr>
                  <a:solidFill>
                    <a:srgbClr val="A6A6A6"/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  <a:effectLst/>
                  <a:sp3d>
                    <a:contourClr>
                      <a:schemeClr val="bg1">
                        <a:lumMod val="50000"/>
                      </a:schemeClr>
                    </a:contourClr>
                  </a:sp3d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Totals'!$CO$3:$CZ$3</c15:sqref>
                        </c15:formulaRef>
                      </c:ext>
                    </c:extLst>
                    <c:strCache>
                      <c:ptCount val="6"/>
                      <c:pt idx="0">
                        <c:v>MAR</c:v>
                      </c:pt>
                      <c:pt idx="1">
                        <c:v>APR</c:v>
                      </c:pt>
                      <c:pt idx="2">
                        <c:v>MAY</c:v>
                      </c:pt>
                      <c:pt idx="3">
                        <c:v>JUN</c:v>
                      </c:pt>
                      <c:pt idx="4">
                        <c:v>JUL</c:v>
                      </c:pt>
                      <c:pt idx="5">
                        <c:v>AUG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Totals'!$Z$27:$AK$27</c15:sqref>
                        </c15:formulaRef>
                      </c:ext>
                    </c:extLst>
                    <c:numCache>
                      <c:formatCode>#,##0.00;[Red]#,##0.00</c:formatCode>
                      <c:ptCount val="6"/>
                      <c:pt idx="0">
                        <c:v>99876.42</c:v>
                      </c:pt>
                      <c:pt idx="1">
                        <c:v>85064.36</c:v>
                      </c:pt>
                      <c:pt idx="2">
                        <c:v>92401.26</c:v>
                      </c:pt>
                      <c:pt idx="3">
                        <c:v>91209.53</c:v>
                      </c:pt>
                      <c:pt idx="4">
                        <c:v>91476.02</c:v>
                      </c:pt>
                      <c:pt idx="5">
                        <c:v>99820.68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0183-4896-A567-7CB606181159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Totals'!$AN$2</c15:sqref>
                        </c15:formulaRef>
                      </c:ext>
                    </c:extLst>
                    <c:strCache>
                      <c:ptCount val="1"/>
                      <c:pt idx="0">
                        <c:v>2019-2020</c:v>
                      </c:pt>
                    </c:strCache>
                  </c:strRef>
                </c:tx>
                <c:spPr>
                  <a:solidFill>
                    <a:schemeClr val="tx1"/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  <a:effectLst/>
                  <a:sp3d>
                    <a:contourClr>
                      <a:schemeClr val="bg1">
                        <a:lumMod val="50000"/>
                      </a:schemeClr>
                    </a:contourClr>
                  </a:sp3d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Totals'!$CO$3:$CZ$3</c15:sqref>
                        </c15:formulaRef>
                      </c:ext>
                    </c:extLst>
                    <c:strCache>
                      <c:ptCount val="6"/>
                      <c:pt idx="0">
                        <c:v>MAR</c:v>
                      </c:pt>
                      <c:pt idx="1">
                        <c:v>APR</c:v>
                      </c:pt>
                      <c:pt idx="2">
                        <c:v>MAY</c:v>
                      </c:pt>
                      <c:pt idx="3">
                        <c:v>JUN</c:v>
                      </c:pt>
                      <c:pt idx="4">
                        <c:v>JUL</c:v>
                      </c:pt>
                      <c:pt idx="5">
                        <c:v>AUG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Totals'!$AN$27:$AY$27</c15:sqref>
                        </c15:formulaRef>
                      </c:ext>
                    </c:extLst>
                    <c:numCache>
                      <c:formatCode>#,##0.00;[Red]#,##0.00</c:formatCode>
                      <c:ptCount val="6"/>
                      <c:pt idx="0">
                        <c:v>100030.35000000002</c:v>
                      </c:pt>
                      <c:pt idx="1">
                        <c:v>97081.280000000013</c:v>
                      </c:pt>
                      <c:pt idx="2">
                        <c:v>95634.05</c:v>
                      </c:pt>
                      <c:pt idx="3">
                        <c:v>93571.439999999988</c:v>
                      </c:pt>
                      <c:pt idx="4">
                        <c:v>92092.909999999989</c:v>
                      </c:pt>
                      <c:pt idx="5">
                        <c:v>92567.79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0183-4896-A567-7CB606181159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Totals'!$BB$2</c15:sqref>
                        </c15:formulaRef>
                      </c:ext>
                    </c:extLst>
                    <c:strCache>
                      <c:ptCount val="1"/>
                      <c:pt idx="0">
                        <c:v>2020-2021</c:v>
                      </c:pt>
                    </c:strCache>
                  </c:strRef>
                </c:tx>
                <c:spPr>
                  <a:solidFill>
                    <a:srgbClr val="CC006A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Totals'!$CO$3:$CZ$3</c15:sqref>
                        </c15:formulaRef>
                      </c:ext>
                    </c:extLst>
                    <c:strCache>
                      <c:ptCount val="6"/>
                      <c:pt idx="0">
                        <c:v>MAR</c:v>
                      </c:pt>
                      <c:pt idx="1">
                        <c:v>APR</c:v>
                      </c:pt>
                      <c:pt idx="2">
                        <c:v>MAY</c:v>
                      </c:pt>
                      <c:pt idx="3">
                        <c:v>JUN</c:v>
                      </c:pt>
                      <c:pt idx="4">
                        <c:v>JUL</c:v>
                      </c:pt>
                      <c:pt idx="5">
                        <c:v>AUG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Totals'!$BB$27:$BM$27</c15:sqref>
                        </c15:formulaRef>
                      </c:ext>
                    </c:extLst>
                    <c:numCache>
                      <c:formatCode>#,##0.00;[Red]#,##0.00</c:formatCode>
                      <c:ptCount val="6"/>
                      <c:pt idx="0">
                        <c:v>89546.670000000013</c:v>
                      </c:pt>
                      <c:pt idx="1">
                        <c:v>82069.03</c:v>
                      </c:pt>
                      <c:pt idx="2">
                        <c:v>78663.47</c:v>
                      </c:pt>
                      <c:pt idx="3">
                        <c:v>80449.38</c:v>
                      </c:pt>
                      <c:pt idx="4">
                        <c:v>79509.440000000002</c:v>
                      </c:pt>
                      <c:pt idx="5">
                        <c:v>82593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0183-4896-A567-7CB606181159}"/>
                  </c:ext>
                </c:extLst>
              </c15:ser>
            </c15:filteredBarSeries>
            <c15:filteredBar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Totals'!$BP$2</c15:sqref>
                        </c15:formulaRef>
                      </c:ext>
                    </c:extLst>
                    <c:strCache>
                      <c:ptCount val="1"/>
                      <c:pt idx="0">
                        <c:v>2021-2022</c:v>
                      </c:pt>
                    </c:strCache>
                  </c:strRef>
                </c:tx>
                <c:spPr>
                  <a:solidFill>
                    <a:schemeClr val="bg1">
                      <a:lumMod val="75000"/>
                    </a:schemeClr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Totals'!$CO$3:$CZ$3</c15:sqref>
                        </c15:formulaRef>
                      </c:ext>
                    </c:extLst>
                    <c:strCache>
                      <c:ptCount val="6"/>
                      <c:pt idx="0">
                        <c:v>MAR</c:v>
                      </c:pt>
                      <c:pt idx="1">
                        <c:v>APR</c:v>
                      </c:pt>
                      <c:pt idx="2">
                        <c:v>MAY</c:v>
                      </c:pt>
                      <c:pt idx="3">
                        <c:v>JUN</c:v>
                      </c:pt>
                      <c:pt idx="4">
                        <c:v>JUL</c:v>
                      </c:pt>
                      <c:pt idx="5">
                        <c:v>AUG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Totals'!$BP$27:$CA$27</c15:sqref>
                        </c15:formulaRef>
                      </c:ext>
                    </c:extLst>
                    <c:numCache>
                      <c:formatCode>#,##0.00;[Red]#,##0.00</c:formatCode>
                      <c:ptCount val="6"/>
                      <c:pt idx="0">
                        <c:v>89254.02</c:v>
                      </c:pt>
                      <c:pt idx="1">
                        <c:v>61848.80000000001</c:v>
                      </c:pt>
                      <c:pt idx="2">
                        <c:v>72495.460000000006</c:v>
                      </c:pt>
                      <c:pt idx="3">
                        <c:v>76701.58</c:v>
                      </c:pt>
                      <c:pt idx="4">
                        <c:v>71393.010000000009</c:v>
                      </c:pt>
                      <c:pt idx="5">
                        <c:v>75189.500000000015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0183-4896-A567-7CB606181159}"/>
                  </c:ext>
                </c:extLst>
              </c15:ser>
            </c15:filteredBarSeries>
          </c:ext>
        </c:extLst>
      </c:bar3DChart>
      <c:catAx>
        <c:axId val="601997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601998600"/>
        <c:crosses val="autoZero"/>
        <c:auto val="1"/>
        <c:lblAlgn val="ctr"/>
        <c:lblOffset val="100"/>
        <c:noMultiLvlLbl val="0"/>
      </c:catAx>
      <c:valAx>
        <c:axId val="601998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;[Red]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601997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6"/>
          <c:order val="6"/>
          <c:tx>
            <c:strRef>
              <c:f>'[Composite FL Traffic Report.xlsx]YTD Traffic Totals'!$CB$2</c:f>
              <c:strCache>
                <c:ptCount val="1"/>
                <c:pt idx="0">
                  <c:v>2022-2023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'[Composite FL Traffic Report.xlsx]YTD Traffic Totals'!$CO$3:$CZ$3</c:f>
              <c:strCache>
                <c:ptCount val="6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</c:strCache>
              <c:extLst/>
            </c:strRef>
          </c:cat>
          <c:val>
            <c:numRef>
              <c:f>'[Composite FL Traffic Report.xlsx]YTD Traffic Totals'!$CB$42:$CM$42</c:f>
              <c:numCache>
                <c:formatCode>#,##0.00</c:formatCode>
                <c:ptCount val="6"/>
                <c:pt idx="0">
                  <c:v>7301.03</c:v>
                </c:pt>
                <c:pt idx="1">
                  <c:v>5388.39</c:v>
                </c:pt>
                <c:pt idx="2">
                  <c:v>4744.03</c:v>
                </c:pt>
                <c:pt idx="3">
                  <c:v>5677.16</c:v>
                </c:pt>
                <c:pt idx="4">
                  <c:v>6003.33</c:v>
                </c:pt>
                <c:pt idx="5">
                  <c:v>6113.23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8124-4757-8923-1A1A1E44F2C5}"/>
            </c:ext>
          </c:extLst>
        </c:ser>
        <c:ser>
          <c:idx val="7"/>
          <c:order val="7"/>
          <c:tx>
            <c:strRef>
              <c:f>'[Composite FL Traffic Report.xlsx]YTD Traffic Totals'!$CO$2</c:f>
              <c:strCache>
                <c:ptCount val="1"/>
                <c:pt idx="0">
                  <c:v>2023-2024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350048216007714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124-4757-8923-1A1A1E44F2C5}"/>
                </c:ext>
              </c:extLst>
            </c:dLbl>
            <c:dLbl>
              <c:idx val="1"/>
              <c:layout>
                <c:manualLayout>
                  <c:x val="1.7357762777241974E-2"/>
                  <c:y val="-3.39558573853996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124-4757-8923-1A1A1E44F2C5}"/>
                </c:ext>
              </c:extLst>
            </c:dLbl>
            <c:dLbl>
              <c:idx val="2"/>
              <c:layout>
                <c:manualLayout>
                  <c:x val="2.1215043394406944E-2"/>
                  <c:y val="-3.39558573853996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124-4757-8923-1A1A1E44F2C5}"/>
                </c:ext>
              </c:extLst>
            </c:dLbl>
            <c:dLbl>
              <c:idx val="3"/>
              <c:layout>
                <c:manualLayout>
                  <c:x val="2.121504339440680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124-4757-8923-1A1A1E44F2C5}"/>
                </c:ext>
              </c:extLst>
            </c:dLbl>
            <c:dLbl>
              <c:idx val="4"/>
              <c:layout>
                <c:manualLayout>
                  <c:x val="1.9286403085824352E-2"/>
                  <c:y val="-6.225168606977517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124-4757-8923-1A1A1E44F2C5}"/>
                </c:ext>
              </c:extLst>
            </c:dLbl>
            <c:dLbl>
              <c:idx val="5"/>
              <c:layout>
                <c:manualLayout>
                  <c:x val="1.7357762777241902E-2"/>
                  <c:y val="-1.01867572156196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124-4757-8923-1A1A1E44F2C5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'[Composite FL Traffic Report.xlsx]YTD Traffic Totals'!$CO$3:$CZ$3</c:f>
              <c:strCache>
                <c:ptCount val="6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</c:strCache>
              <c:extLst/>
            </c:strRef>
          </c:cat>
          <c:val>
            <c:numRef>
              <c:f>'[Composite FL Traffic Report.xlsx]YTD Traffic Totals'!$CO$41:$CZ$41</c:f>
              <c:numCache>
                <c:formatCode>#,##0.00</c:formatCode>
                <c:ptCount val="6"/>
                <c:pt idx="0">
                  <c:v>4932.45</c:v>
                </c:pt>
                <c:pt idx="1">
                  <c:v>3143.43</c:v>
                </c:pt>
                <c:pt idx="2">
                  <c:v>2855.53</c:v>
                </c:pt>
                <c:pt idx="3">
                  <c:v>3378.18</c:v>
                </c:pt>
                <c:pt idx="4">
                  <c:v>2742.29</c:v>
                </c:pt>
                <c:pt idx="5">
                  <c:v>3440.48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8124-4757-8923-1A1A1E44F2C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815940160"/>
        <c:axId val="815943440"/>
        <c:axId val="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'[Composite FL Traffic Report.xlsx]YTD Traffic Totals'!$B$2</c15:sqref>
                        </c15:formulaRef>
                      </c:ext>
                    </c:extLst>
                    <c:strCache>
                      <c:ptCount val="1"/>
                      <c:pt idx="0">
                        <c:v>2016-2017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'[Composite FL Traffic Report.xlsx]YTD Traffic Totals'!$CO$3:$CZ$3</c15:sqref>
                        </c15:formulaRef>
                      </c:ext>
                    </c:extLst>
                    <c:strCache>
                      <c:ptCount val="6"/>
                      <c:pt idx="0">
                        <c:v>MAR</c:v>
                      </c:pt>
                      <c:pt idx="1">
                        <c:v>APR</c:v>
                      </c:pt>
                      <c:pt idx="2">
                        <c:v>MAY</c:v>
                      </c:pt>
                      <c:pt idx="3">
                        <c:v>JUN</c:v>
                      </c:pt>
                      <c:pt idx="4">
                        <c:v>JUL</c:v>
                      </c:pt>
                      <c:pt idx="5">
                        <c:v>AUG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'[Composite FL Traffic Report.xlsx]YTD Traffic Totals'!$BB$42:$BM$42</c15:sqref>
                        </c15:formulaRef>
                      </c:ext>
                    </c:extLst>
                    <c:numCache>
                      <c:formatCode>#,##0.00</c:formatCode>
                      <c:ptCount val="6"/>
                      <c:pt idx="0">
                        <c:v>8100.46</c:v>
                      </c:pt>
                      <c:pt idx="1">
                        <c:v>8017.58</c:v>
                      </c:pt>
                      <c:pt idx="2">
                        <c:v>5720.57</c:v>
                      </c:pt>
                      <c:pt idx="3">
                        <c:v>6866.27</c:v>
                      </c:pt>
                      <c:pt idx="4">
                        <c:v>7431.55</c:v>
                      </c:pt>
                      <c:pt idx="5">
                        <c:v>8103.45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8124-4757-8923-1A1A1E44F2C5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Totals'!$N$2</c15:sqref>
                        </c15:formulaRef>
                      </c:ext>
                    </c:extLst>
                    <c:strCache>
                      <c:ptCount val="1"/>
                      <c:pt idx="0">
                        <c:v>2017-2018</c:v>
                      </c:pt>
                    </c:strCache>
                  </c:strRef>
                </c:tx>
                <c:spPr>
                  <a:solidFill>
                    <a:srgbClr val="EAB200"/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  <a:effectLst/>
                  <a:sp3d>
                    <a:contourClr>
                      <a:schemeClr val="bg1">
                        <a:lumMod val="50000"/>
                      </a:schemeClr>
                    </a:contourClr>
                  </a:sp3d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Totals'!$CO$3:$CZ$3</c15:sqref>
                        </c15:formulaRef>
                      </c:ext>
                    </c:extLst>
                    <c:strCache>
                      <c:ptCount val="6"/>
                      <c:pt idx="0">
                        <c:v>MAR</c:v>
                      </c:pt>
                      <c:pt idx="1">
                        <c:v>APR</c:v>
                      </c:pt>
                      <c:pt idx="2">
                        <c:v>MAY</c:v>
                      </c:pt>
                      <c:pt idx="3">
                        <c:v>JUN</c:v>
                      </c:pt>
                      <c:pt idx="4">
                        <c:v>JUL</c:v>
                      </c:pt>
                      <c:pt idx="5">
                        <c:v>AUG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Totals'!$N$42:$Y$42</c15:sqref>
                        </c15:formulaRef>
                      </c:ext>
                    </c:extLst>
                    <c:numCache>
                      <c:formatCode>#,##0.00</c:formatCode>
                      <c:ptCount val="6"/>
                      <c:pt idx="0">
                        <c:v>8948.44</c:v>
                      </c:pt>
                      <c:pt idx="1">
                        <c:v>7745.44</c:v>
                      </c:pt>
                      <c:pt idx="2">
                        <c:v>7205.51</c:v>
                      </c:pt>
                      <c:pt idx="3">
                        <c:v>6865.24</c:v>
                      </c:pt>
                      <c:pt idx="4">
                        <c:v>7706.12</c:v>
                      </c:pt>
                      <c:pt idx="5">
                        <c:v>7130.16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8124-4757-8923-1A1A1E44F2C5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Totals'!$Z$2</c15:sqref>
                        </c15:formulaRef>
                      </c:ext>
                    </c:extLst>
                    <c:strCache>
                      <c:ptCount val="1"/>
                      <c:pt idx="0">
                        <c:v>2018-2019</c:v>
                      </c:pt>
                    </c:strCache>
                  </c:strRef>
                </c:tx>
                <c:spPr>
                  <a:solidFill>
                    <a:srgbClr val="A6A6A6"/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  <a:effectLst/>
                  <a:sp3d>
                    <a:contourClr>
                      <a:schemeClr val="bg1">
                        <a:lumMod val="50000"/>
                      </a:schemeClr>
                    </a:contourClr>
                  </a:sp3d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Totals'!$CO$3:$CZ$3</c15:sqref>
                        </c15:formulaRef>
                      </c:ext>
                    </c:extLst>
                    <c:strCache>
                      <c:ptCount val="6"/>
                      <c:pt idx="0">
                        <c:v>MAR</c:v>
                      </c:pt>
                      <c:pt idx="1">
                        <c:v>APR</c:v>
                      </c:pt>
                      <c:pt idx="2">
                        <c:v>MAY</c:v>
                      </c:pt>
                      <c:pt idx="3">
                        <c:v>JUN</c:v>
                      </c:pt>
                      <c:pt idx="4">
                        <c:v>JUL</c:v>
                      </c:pt>
                      <c:pt idx="5">
                        <c:v>AUG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Totals'!$Z$42:$AK$42</c15:sqref>
                        </c15:formulaRef>
                      </c:ext>
                    </c:extLst>
                    <c:numCache>
                      <c:formatCode>#,##0.00</c:formatCode>
                      <c:ptCount val="6"/>
                      <c:pt idx="0">
                        <c:v>12519.37</c:v>
                      </c:pt>
                      <c:pt idx="1">
                        <c:v>8429.2900000000009</c:v>
                      </c:pt>
                      <c:pt idx="2">
                        <c:v>8870.36</c:v>
                      </c:pt>
                      <c:pt idx="3">
                        <c:v>7735.41</c:v>
                      </c:pt>
                      <c:pt idx="4">
                        <c:v>8592.4500000000007</c:v>
                      </c:pt>
                      <c:pt idx="5">
                        <c:v>7398.28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8124-4757-8923-1A1A1E44F2C5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Totals'!$AN$2</c15:sqref>
                        </c15:formulaRef>
                      </c:ext>
                    </c:extLst>
                    <c:strCache>
                      <c:ptCount val="1"/>
                      <c:pt idx="0">
                        <c:v>2019-2020</c:v>
                      </c:pt>
                    </c:strCache>
                  </c:strRef>
                </c:tx>
                <c:spPr>
                  <a:solidFill>
                    <a:schemeClr val="tx1"/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  <a:effectLst/>
                  <a:sp3d>
                    <a:contourClr>
                      <a:schemeClr val="bg1">
                        <a:lumMod val="50000"/>
                      </a:schemeClr>
                    </a:contourClr>
                  </a:sp3d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Totals'!$CO$3:$CZ$3</c15:sqref>
                        </c15:formulaRef>
                      </c:ext>
                    </c:extLst>
                    <c:strCache>
                      <c:ptCount val="6"/>
                      <c:pt idx="0">
                        <c:v>MAR</c:v>
                      </c:pt>
                      <c:pt idx="1">
                        <c:v>APR</c:v>
                      </c:pt>
                      <c:pt idx="2">
                        <c:v>MAY</c:v>
                      </c:pt>
                      <c:pt idx="3">
                        <c:v>JUN</c:v>
                      </c:pt>
                      <c:pt idx="4">
                        <c:v>JUL</c:v>
                      </c:pt>
                      <c:pt idx="5">
                        <c:v>AUG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Totals'!$AN$42:$AY$42</c15:sqref>
                        </c15:formulaRef>
                      </c:ext>
                    </c:extLst>
                    <c:numCache>
                      <c:formatCode>#,##0.00</c:formatCode>
                      <c:ptCount val="6"/>
                      <c:pt idx="0">
                        <c:v>8712.5499999999993</c:v>
                      </c:pt>
                      <c:pt idx="1">
                        <c:v>7767.58</c:v>
                      </c:pt>
                      <c:pt idx="2">
                        <c:v>7714.32</c:v>
                      </c:pt>
                      <c:pt idx="3">
                        <c:v>7921.15</c:v>
                      </c:pt>
                      <c:pt idx="4">
                        <c:v>8715.5499999999993</c:v>
                      </c:pt>
                      <c:pt idx="5">
                        <c:v>6661.46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8124-4757-8923-1A1A1E44F2C5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v>2020-2021</c:v>
                </c:tx>
                <c:spPr>
                  <a:solidFill>
                    <a:srgbClr val="CC006A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Totals'!$CO$3:$CZ$3</c15:sqref>
                        </c15:formulaRef>
                      </c:ext>
                    </c:extLst>
                    <c:strCache>
                      <c:ptCount val="6"/>
                      <c:pt idx="0">
                        <c:v>MAR</c:v>
                      </c:pt>
                      <c:pt idx="1">
                        <c:v>APR</c:v>
                      </c:pt>
                      <c:pt idx="2">
                        <c:v>MAY</c:v>
                      </c:pt>
                      <c:pt idx="3">
                        <c:v>JUN</c:v>
                      </c:pt>
                      <c:pt idx="4">
                        <c:v>JUL</c:v>
                      </c:pt>
                      <c:pt idx="5">
                        <c:v>AUG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Totals'!$BB$42:$BM$42</c15:sqref>
                        </c15:formulaRef>
                      </c:ext>
                    </c:extLst>
                    <c:numCache>
                      <c:formatCode>#,##0.00</c:formatCode>
                      <c:ptCount val="6"/>
                      <c:pt idx="0">
                        <c:v>8100.46</c:v>
                      </c:pt>
                      <c:pt idx="1">
                        <c:v>8017.58</c:v>
                      </c:pt>
                      <c:pt idx="2">
                        <c:v>5720.57</c:v>
                      </c:pt>
                      <c:pt idx="3">
                        <c:v>6866.27</c:v>
                      </c:pt>
                      <c:pt idx="4">
                        <c:v>7431.55</c:v>
                      </c:pt>
                      <c:pt idx="5">
                        <c:v>8103.45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8124-4757-8923-1A1A1E44F2C5}"/>
                  </c:ext>
                </c:extLst>
              </c15:ser>
            </c15:filteredBarSeries>
            <c15:filteredBar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Totals'!$BP$2</c15:sqref>
                        </c15:formulaRef>
                      </c:ext>
                    </c:extLst>
                    <c:strCache>
                      <c:ptCount val="1"/>
                      <c:pt idx="0">
                        <c:v>2021-2022</c:v>
                      </c:pt>
                    </c:strCache>
                  </c:strRef>
                </c:tx>
                <c:spPr>
                  <a:solidFill>
                    <a:schemeClr val="bg1">
                      <a:lumMod val="75000"/>
                    </a:schemeClr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Totals'!$CO$3:$CZ$3</c15:sqref>
                        </c15:formulaRef>
                      </c:ext>
                    </c:extLst>
                    <c:strCache>
                      <c:ptCount val="6"/>
                      <c:pt idx="0">
                        <c:v>MAR</c:v>
                      </c:pt>
                      <c:pt idx="1">
                        <c:v>APR</c:v>
                      </c:pt>
                      <c:pt idx="2">
                        <c:v>MAY</c:v>
                      </c:pt>
                      <c:pt idx="3">
                        <c:v>JUN</c:v>
                      </c:pt>
                      <c:pt idx="4">
                        <c:v>JUL</c:v>
                      </c:pt>
                      <c:pt idx="5">
                        <c:v>AUG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Totals'!$BP$42:$CA$42</c15:sqref>
                        </c15:formulaRef>
                      </c:ext>
                    </c:extLst>
                    <c:numCache>
                      <c:formatCode>#,##0.00</c:formatCode>
                      <c:ptCount val="6"/>
                      <c:pt idx="0">
                        <c:v>6540.35</c:v>
                      </c:pt>
                      <c:pt idx="1">
                        <c:v>5829.16</c:v>
                      </c:pt>
                      <c:pt idx="2">
                        <c:v>6376.14</c:v>
                      </c:pt>
                      <c:pt idx="3">
                        <c:v>6641.33</c:v>
                      </c:pt>
                      <c:pt idx="4">
                        <c:v>6620.49</c:v>
                      </c:pt>
                      <c:pt idx="5">
                        <c:v>7377.42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8124-4757-8923-1A1A1E44F2C5}"/>
                  </c:ext>
                </c:extLst>
              </c15:ser>
            </c15:filteredBarSeries>
          </c:ext>
        </c:extLst>
      </c:bar3DChart>
      <c:catAx>
        <c:axId val="815940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815943440"/>
        <c:crosses val="autoZero"/>
        <c:auto val="1"/>
        <c:lblAlgn val="ctr"/>
        <c:lblOffset val="100"/>
        <c:noMultiLvlLbl val="0"/>
      </c:catAx>
      <c:valAx>
        <c:axId val="815943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815940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6"/>
          <c:order val="6"/>
          <c:tx>
            <c:strRef>
              <c:f>'[Composite FL Traffic Report.xlsx]YTD Traffic Totals'!$CB$2</c:f>
              <c:strCache>
                <c:ptCount val="1"/>
                <c:pt idx="0">
                  <c:v>2022-2023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'[Composite FL Traffic Report.xlsx]YTD Traffic Totals'!$CO$3:$CZ$3</c:f>
              <c:strCache>
                <c:ptCount val="6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</c:strCache>
              <c:extLst/>
            </c:strRef>
          </c:cat>
          <c:val>
            <c:numRef>
              <c:f>'[Composite FL Traffic Report.xlsx]YTD Traffic Totals'!$CB$35:$CM$35</c:f>
              <c:numCache>
                <c:formatCode>_(* #,##0.00_);_(* \(#,##0.00\);_(* "-"??_);_(@_)</c:formatCode>
                <c:ptCount val="6"/>
                <c:pt idx="0">
                  <c:v>2012.2399999999998</c:v>
                </c:pt>
                <c:pt idx="1">
                  <c:v>2087.0299999999997</c:v>
                </c:pt>
                <c:pt idx="2">
                  <c:v>1571.29</c:v>
                </c:pt>
                <c:pt idx="3">
                  <c:v>1639.92</c:v>
                </c:pt>
                <c:pt idx="4">
                  <c:v>1961.1100000000001</c:v>
                </c:pt>
                <c:pt idx="5">
                  <c:v>1803.6100000000004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4ADF-4C2E-AD12-8C5FC533B6C7}"/>
            </c:ext>
          </c:extLst>
        </c:ser>
        <c:ser>
          <c:idx val="7"/>
          <c:order val="7"/>
          <c:tx>
            <c:strRef>
              <c:f>'[Composite FL Traffic Report.xlsx]YTD Traffic Totals'!$CO$2</c:f>
              <c:strCache>
                <c:ptCount val="1"/>
                <c:pt idx="0">
                  <c:v>2023-2024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18895966029724E-2"/>
                  <c:y val="-8.58369098712446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ADF-4C2E-AD12-8C5FC533B6C7}"/>
                </c:ext>
              </c:extLst>
            </c:dLbl>
            <c:dLbl>
              <c:idx val="1"/>
              <c:layout>
                <c:manualLayout>
                  <c:x val="1.35881104033969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ADF-4C2E-AD12-8C5FC533B6C7}"/>
                </c:ext>
              </c:extLst>
            </c:dLbl>
            <c:dLbl>
              <c:idx val="2"/>
              <c:layout>
                <c:manualLayout>
                  <c:x val="1.5286624203821594E-2"/>
                  <c:y val="-2.86123032904148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ADF-4C2E-AD12-8C5FC533B6C7}"/>
                </c:ext>
              </c:extLst>
            </c:dLbl>
            <c:dLbl>
              <c:idx val="5"/>
              <c:layout>
                <c:manualLayout>
                  <c:x val="1.358811040339690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ADF-4C2E-AD12-8C5FC533B6C7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'[Composite FL Traffic Report.xlsx]YTD Traffic Totals'!$CO$3:$CZ$3</c:f>
              <c:strCache>
                <c:ptCount val="6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</c:strCache>
              <c:extLst/>
            </c:strRef>
          </c:cat>
          <c:val>
            <c:numRef>
              <c:f>'[Composite FL Traffic Report.xlsx]YTD Traffic Totals'!$CO$34:$CZ$34</c:f>
              <c:numCache>
                <c:formatCode>_(* #,##0.00_);_(* \(#,##0.00\);_(* "-"??_);_(@_)</c:formatCode>
                <c:ptCount val="6"/>
                <c:pt idx="0">
                  <c:v>611.76</c:v>
                </c:pt>
                <c:pt idx="1">
                  <c:v>1681.1599999999999</c:v>
                </c:pt>
                <c:pt idx="2">
                  <c:v>974.08</c:v>
                </c:pt>
                <c:pt idx="3">
                  <c:v>3382.42</c:v>
                </c:pt>
                <c:pt idx="4">
                  <c:v>6785.7099999999991</c:v>
                </c:pt>
                <c:pt idx="5">
                  <c:v>860.41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5-4ADF-4C2E-AD12-8C5FC533B6C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01958912"/>
        <c:axId val="601964160"/>
        <c:axId val="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'[Composite FL Traffic Report.xlsx]YTD Traffic Totals'!$B$2</c15:sqref>
                        </c15:formulaRef>
                      </c:ext>
                    </c:extLst>
                    <c:strCache>
                      <c:ptCount val="1"/>
                      <c:pt idx="0">
                        <c:v>2016-2017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'[Composite FL Traffic Report.xlsx]YTD Traffic Totals'!$CO$3:$CZ$3</c15:sqref>
                        </c15:formulaRef>
                      </c:ext>
                    </c:extLst>
                    <c:strCache>
                      <c:ptCount val="6"/>
                      <c:pt idx="0">
                        <c:v>MAR</c:v>
                      </c:pt>
                      <c:pt idx="1">
                        <c:v>APR</c:v>
                      </c:pt>
                      <c:pt idx="2">
                        <c:v>MAY</c:v>
                      </c:pt>
                      <c:pt idx="3">
                        <c:v>JUN</c:v>
                      </c:pt>
                      <c:pt idx="4">
                        <c:v>JUL</c:v>
                      </c:pt>
                      <c:pt idx="5">
                        <c:v>AUG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'[Composite FL Traffic Report.xlsx]YTD Traffic Totals'!$B$35:$M$35</c15:sqref>
                        </c15:formulaRef>
                      </c:ext>
                    </c:extLst>
                    <c:numCache>
                      <c:formatCode>0.00_);[Red]\(0.00\)</c:formatCode>
                      <c:ptCount val="6"/>
                      <c:pt idx="0">
                        <c:v>991.56999999999982</c:v>
                      </c:pt>
                      <c:pt idx="1">
                        <c:v>691.52</c:v>
                      </c:pt>
                      <c:pt idx="2">
                        <c:v>647.20000000000005</c:v>
                      </c:pt>
                      <c:pt idx="3">
                        <c:v>667.2</c:v>
                      </c:pt>
                      <c:pt idx="4">
                        <c:v>729</c:v>
                      </c:pt>
                      <c:pt idx="5">
                        <c:v>1016.7400000000002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6-4ADF-4C2E-AD12-8C5FC533B6C7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Totals'!$N$2</c15:sqref>
                        </c15:formulaRef>
                      </c:ext>
                    </c:extLst>
                    <c:strCache>
                      <c:ptCount val="1"/>
                      <c:pt idx="0">
                        <c:v>2017-2018</c:v>
                      </c:pt>
                    </c:strCache>
                  </c:strRef>
                </c:tx>
                <c:spPr>
                  <a:solidFill>
                    <a:srgbClr val="EAB200"/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  <a:effectLst/>
                  <a:sp3d>
                    <a:contourClr>
                      <a:schemeClr val="bg1">
                        <a:lumMod val="50000"/>
                      </a:schemeClr>
                    </a:contourClr>
                  </a:sp3d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Totals'!$CO$3:$CZ$3</c15:sqref>
                        </c15:formulaRef>
                      </c:ext>
                    </c:extLst>
                    <c:strCache>
                      <c:ptCount val="6"/>
                      <c:pt idx="0">
                        <c:v>MAR</c:v>
                      </c:pt>
                      <c:pt idx="1">
                        <c:v>APR</c:v>
                      </c:pt>
                      <c:pt idx="2">
                        <c:v>MAY</c:v>
                      </c:pt>
                      <c:pt idx="3">
                        <c:v>JUN</c:v>
                      </c:pt>
                      <c:pt idx="4">
                        <c:v>JUL</c:v>
                      </c:pt>
                      <c:pt idx="5">
                        <c:v>AUG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Totals'!$N$35:$Y$35</c15:sqref>
                        </c15:formulaRef>
                      </c:ext>
                    </c:extLst>
                    <c:numCache>
                      <c:formatCode>_(* #,##0.00_);_(* \(#,##0.00\);_(* "-"??_);_(@_)</c:formatCode>
                      <c:ptCount val="6"/>
                      <c:pt idx="0">
                        <c:v>1194.8400000000001</c:v>
                      </c:pt>
                      <c:pt idx="1">
                        <c:v>1143.6599999999999</c:v>
                      </c:pt>
                      <c:pt idx="2">
                        <c:v>1967.68</c:v>
                      </c:pt>
                      <c:pt idx="3">
                        <c:v>2545.6400000000003</c:v>
                      </c:pt>
                      <c:pt idx="4">
                        <c:v>1951.38</c:v>
                      </c:pt>
                      <c:pt idx="5">
                        <c:v>2318.9899999999998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4ADF-4C2E-AD12-8C5FC533B6C7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Totals'!$Z$2</c15:sqref>
                        </c15:formulaRef>
                      </c:ext>
                    </c:extLst>
                    <c:strCache>
                      <c:ptCount val="1"/>
                      <c:pt idx="0">
                        <c:v>2018-2019</c:v>
                      </c:pt>
                    </c:strCache>
                  </c:strRef>
                </c:tx>
                <c:spPr>
                  <a:solidFill>
                    <a:srgbClr val="A6A6A6"/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  <a:effectLst/>
                  <a:sp3d>
                    <a:contourClr>
                      <a:schemeClr val="bg1">
                        <a:lumMod val="50000"/>
                      </a:schemeClr>
                    </a:contourClr>
                  </a:sp3d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Totals'!$CO$3:$CZ$3</c15:sqref>
                        </c15:formulaRef>
                      </c:ext>
                    </c:extLst>
                    <c:strCache>
                      <c:ptCount val="6"/>
                      <c:pt idx="0">
                        <c:v>MAR</c:v>
                      </c:pt>
                      <c:pt idx="1">
                        <c:v>APR</c:v>
                      </c:pt>
                      <c:pt idx="2">
                        <c:v>MAY</c:v>
                      </c:pt>
                      <c:pt idx="3">
                        <c:v>JUN</c:v>
                      </c:pt>
                      <c:pt idx="4">
                        <c:v>JUL</c:v>
                      </c:pt>
                      <c:pt idx="5">
                        <c:v>AUG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Totals'!$Z$35:$AK$35</c15:sqref>
                        </c15:formulaRef>
                      </c:ext>
                    </c:extLst>
                    <c:numCache>
                      <c:formatCode>_(* #,##0.00_);_(* \(#,##0.00\);_(* "-"??_);_(@_)</c:formatCode>
                      <c:ptCount val="6"/>
                      <c:pt idx="0">
                        <c:v>1799.83</c:v>
                      </c:pt>
                      <c:pt idx="1">
                        <c:v>1939.6299999999997</c:v>
                      </c:pt>
                      <c:pt idx="2">
                        <c:v>3599.99</c:v>
                      </c:pt>
                      <c:pt idx="3">
                        <c:v>3532.3</c:v>
                      </c:pt>
                      <c:pt idx="4">
                        <c:v>4622.7699999999995</c:v>
                      </c:pt>
                      <c:pt idx="5">
                        <c:v>5343.59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4ADF-4C2E-AD12-8C5FC533B6C7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Totals'!$AN$2</c15:sqref>
                        </c15:formulaRef>
                      </c:ext>
                    </c:extLst>
                    <c:strCache>
                      <c:ptCount val="1"/>
                      <c:pt idx="0">
                        <c:v>2019-2020</c:v>
                      </c:pt>
                    </c:strCache>
                  </c:strRef>
                </c:tx>
                <c:spPr>
                  <a:solidFill>
                    <a:schemeClr val="tx1"/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  <a:effectLst/>
                  <a:sp3d>
                    <a:contourClr>
                      <a:schemeClr val="bg1">
                        <a:lumMod val="50000"/>
                      </a:schemeClr>
                    </a:contourClr>
                  </a:sp3d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Totals'!$CO$3:$CZ$3</c15:sqref>
                        </c15:formulaRef>
                      </c:ext>
                    </c:extLst>
                    <c:strCache>
                      <c:ptCount val="6"/>
                      <c:pt idx="0">
                        <c:v>MAR</c:v>
                      </c:pt>
                      <c:pt idx="1">
                        <c:v>APR</c:v>
                      </c:pt>
                      <c:pt idx="2">
                        <c:v>MAY</c:v>
                      </c:pt>
                      <c:pt idx="3">
                        <c:v>JUN</c:v>
                      </c:pt>
                      <c:pt idx="4">
                        <c:v>JUL</c:v>
                      </c:pt>
                      <c:pt idx="5">
                        <c:v>AUG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Totals'!$AN$35:$AY$35</c15:sqref>
                        </c15:formulaRef>
                      </c:ext>
                    </c:extLst>
                    <c:numCache>
                      <c:formatCode>_(* #,##0.00_);_(* \(#,##0.00\);_(* "-"??_);_(@_)</c:formatCode>
                      <c:ptCount val="6"/>
                      <c:pt idx="0">
                        <c:v>6053.69</c:v>
                      </c:pt>
                      <c:pt idx="1">
                        <c:v>2853.99</c:v>
                      </c:pt>
                      <c:pt idx="2">
                        <c:v>2994.6799999999994</c:v>
                      </c:pt>
                      <c:pt idx="3">
                        <c:v>3914.9999999999995</c:v>
                      </c:pt>
                      <c:pt idx="4">
                        <c:v>4773.0700000000006</c:v>
                      </c:pt>
                      <c:pt idx="5">
                        <c:v>3444.5400000000004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4ADF-4C2E-AD12-8C5FC533B6C7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Totals'!$BB$2</c15:sqref>
                        </c15:formulaRef>
                      </c:ext>
                    </c:extLst>
                    <c:strCache>
                      <c:ptCount val="1"/>
                      <c:pt idx="0">
                        <c:v>2020-2021</c:v>
                      </c:pt>
                    </c:strCache>
                  </c:strRef>
                </c:tx>
                <c:spPr>
                  <a:solidFill>
                    <a:srgbClr val="CC006A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Totals'!$CO$3:$CZ$3</c15:sqref>
                        </c15:formulaRef>
                      </c:ext>
                    </c:extLst>
                    <c:strCache>
                      <c:ptCount val="6"/>
                      <c:pt idx="0">
                        <c:v>MAR</c:v>
                      </c:pt>
                      <c:pt idx="1">
                        <c:v>APR</c:v>
                      </c:pt>
                      <c:pt idx="2">
                        <c:v>MAY</c:v>
                      </c:pt>
                      <c:pt idx="3">
                        <c:v>JUN</c:v>
                      </c:pt>
                      <c:pt idx="4">
                        <c:v>JUL</c:v>
                      </c:pt>
                      <c:pt idx="5">
                        <c:v>AUG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Totals'!$BB$35:$BM$35</c15:sqref>
                        </c15:formulaRef>
                      </c:ext>
                    </c:extLst>
                    <c:numCache>
                      <c:formatCode>_(* #,##0.00_);_(* \(#,##0.00\);_(* "-"??_);_(@_)</c:formatCode>
                      <c:ptCount val="6"/>
                      <c:pt idx="0">
                        <c:v>3737.38</c:v>
                      </c:pt>
                      <c:pt idx="1">
                        <c:v>2778.3299999999995</c:v>
                      </c:pt>
                      <c:pt idx="2">
                        <c:v>1440.1</c:v>
                      </c:pt>
                      <c:pt idx="3">
                        <c:v>1495.86</c:v>
                      </c:pt>
                      <c:pt idx="4">
                        <c:v>2939.2100000000005</c:v>
                      </c:pt>
                      <c:pt idx="5">
                        <c:v>2925.2300000000005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A-4ADF-4C2E-AD12-8C5FC533B6C7}"/>
                  </c:ext>
                </c:extLst>
              </c15:ser>
            </c15:filteredBarSeries>
            <c15:filteredBar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Totals'!$BP$2</c15:sqref>
                        </c15:formulaRef>
                      </c:ext>
                    </c:extLst>
                    <c:strCache>
                      <c:ptCount val="1"/>
                      <c:pt idx="0">
                        <c:v>2021-2022</c:v>
                      </c:pt>
                    </c:strCache>
                  </c:strRef>
                </c:tx>
                <c:spPr>
                  <a:solidFill>
                    <a:schemeClr val="bg1">
                      <a:lumMod val="75000"/>
                    </a:schemeClr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Totals'!$CO$3:$CZ$3</c15:sqref>
                        </c15:formulaRef>
                      </c:ext>
                    </c:extLst>
                    <c:strCache>
                      <c:ptCount val="6"/>
                      <c:pt idx="0">
                        <c:v>MAR</c:v>
                      </c:pt>
                      <c:pt idx="1">
                        <c:v>APR</c:v>
                      </c:pt>
                      <c:pt idx="2">
                        <c:v>MAY</c:v>
                      </c:pt>
                      <c:pt idx="3">
                        <c:v>JUN</c:v>
                      </c:pt>
                      <c:pt idx="4">
                        <c:v>JUL</c:v>
                      </c:pt>
                      <c:pt idx="5">
                        <c:v>AUG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Totals'!$BP$35:$CA$35</c15:sqref>
                        </c15:formulaRef>
                      </c:ext>
                    </c:extLst>
                    <c:numCache>
                      <c:formatCode>_(* #,##0.00_);_(* \(#,##0.00\);_(* "-"??_);_(@_)</c:formatCode>
                      <c:ptCount val="6"/>
                      <c:pt idx="0">
                        <c:v>1625.1100000000001</c:v>
                      </c:pt>
                      <c:pt idx="1">
                        <c:v>1998.24</c:v>
                      </c:pt>
                      <c:pt idx="2">
                        <c:v>1231.72</c:v>
                      </c:pt>
                      <c:pt idx="3">
                        <c:v>2209.0200000000004</c:v>
                      </c:pt>
                      <c:pt idx="4">
                        <c:v>2532.7400000000002</c:v>
                      </c:pt>
                      <c:pt idx="5">
                        <c:v>1740.8799999999999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B-4ADF-4C2E-AD12-8C5FC533B6C7}"/>
                  </c:ext>
                </c:extLst>
              </c15:ser>
            </c15:filteredBarSeries>
          </c:ext>
        </c:extLst>
      </c:bar3DChart>
      <c:catAx>
        <c:axId val="601958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601964160"/>
        <c:crosses val="autoZero"/>
        <c:auto val="1"/>
        <c:lblAlgn val="ctr"/>
        <c:lblOffset val="100"/>
        <c:noMultiLvlLbl val="0"/>
      </c:catAx>
      <c:valAx>
        <c:axId val="601964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601958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6"/>
          <c:order val="6"/>
          <c:tx>
            <c:strRef>
              <c:f>'[Composite FL Traffic Report.xlsx]YTD Traffic Totals'!$CB$2</c:f>
              <c:strCache>
                <c:ptCount val="1"/>
                <c:pt idx="0">
                  <c:v>2022-2023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'[Composite FL Traffic Report.xlsx]YTD Traffic Totals'!$CO$3:$CZ$3</c:f>
              <c:strCache>
                <c:ptCount val="6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</c:strCache>
              <c:extLst/>
            </c:strRef>
          </c:cat>
          <c:val>
            <c:numRef>
              <c:f>'[Composite FL Traffic Report.xlsx]YTD Traffic Totals'!$CB$63:$CM$63</c:f>
              <c:numCache>
                <c:formatCode>#,##0.00</c:formatCode>
                <c:ptCount val="6"/>
                <c:pt idx="0">
                  <c:v>18208.640000000003</c:v>
                </c:pt>
                <c:pt idx="1">
                  <c:v>17308.05</c:v>
                </c:pt>
                <c:pt idx="2">
                  <c:v>19801.04</c:v>
                </c:pt>
                <c:pt idx="3">
                  <c:v>18294.62</c:v>
                </c:pt>
                <c:pt idx="4">
                  <c:v>15325.620000000003</c:v>
                </c:pt>
                <c:pt idx="5">
                  <c:v>16786.350000000002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EBF0-4C75-8347-8F814467798E}"/>
            </c:ext>
          </c:extLst>
        </c:ser>
        <c:ser>
          <c:idx val="7"/>
          <c:order val="7"/>
          <c:tx>
            <c:strRef>
              <c:f>'[Composite FL Traffic Report.xlsx]YTD Traffic Totals'!$CO$2</c:f>
              <c:strCache>
                <c:ptCount val="1"/>
                <c:pt idx="0">
                  <c:v>2023-2024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9936672423719057E-2"/>
                  <c:y val="-3.20512739624289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BF0-4C75-8347-8F814467798E}"/>
                </c:ext>
              </c:extLst>
            </c:dLbl>
            <c:dLbl>
              <c:idx val="1"/>
              <c:layout>
                <c:manualLayout>
                  <c:x val="2.993667242371905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BF0-4C75-8347-8F814467798E}"/>
                </c:ext>
              </c:extLst>
            </c:dLbl>
            <c:dLbl>
              <c:idx val="2"/>
              <c:layout>
                <c:manualLayout>
                  <c:x val="3.223949337938966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BF0-4C75-8347-8F814467798E}"/>
                </c:ext>
              </c:extLst>
            </c:dLbl>
            <c:dLbl>
              <c:idx val="3"/>
              <c:layout>
                <c:manualLayout>
                  <c:x val="2.9936672423718971E-2"/>
                  <c:y val="-5.875999013069844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BF0-4C75-8347-8F814467798E}"/>
                </c:ext>
              </c:extLst>
            </c:dLbl>
            <c:dLbl>
              <c:idx val="4"/>
              <c:layout>
                <c:manualLayout>
                  <c:x val="2.9936672423719141E-2"/>
                  <c:y val="-5.875999013069844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BF0-4C75-8347-8F814467798E}"/>
                </c:ext>
              </c:extLst>
            </c:dLbl>
            <c:dLbl>
              <c:idx val="5"/>
              <c:layout>
                <c:manualLayout>
                  <c:x val="2.533103051237749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BF0-4C75-8347-8F814467798E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'[Composite FL Traffic Report.xlsx]YTD Traffic Totals'!$CO$3:$CZ$3</c:f>
              <c:strCache>
                <c:ptCount val="6"/>
                <c:pt idx="0">
                  <c:v>MAR</c:v>
                </c:pt>
                <c:pt idx="1">
                  <c:v>APR</c:v>
                </c:pt>
                <c:pt idx="2">
                  <c:v>MAY</c:v>
                </c:pt>
                <c:pt idx="3">
                  <c:v>JUN</c:v>
                </c:pt>
                <c:pt idx="4">
                  <c:v>JUL</c:v>
                </c:pt>
                <c:pt idx="5">
                  <c:v>AUG</c:v>
                </c:pt>
              </c:strCache>
              <c:extLst/>
            </c:strRef>
          </c:cat>
          <c:val>
            <c:numRef>
              <c:f>'[Composite FL Traffic Report.xlsx]YTD Traffic Totals'!$CO$57:$CZ$57</c:f>
              <c:numCache>
                <c:formatCode>#,##0.00</c:formatCode>
                <c:ptCount val="6"/>
                <c:pt idx="0">
                  <c:v>12891.24</c:v>
                </c:pt>
                <c:pt idx="1">
                  <c:v>11948.199999999997</c:v>
                </c:pt>
                <c:pt idx="2">
                  <c:v>12784.38</c:v>
                </c:pt>
                <c:pt idx="3">
                  <c:v>12116.74</c:v>
                </c:pt>
                <c:pt idx="4">
                  <c:v>11828.460000000001</c:v>
                </c:pt>
                <c:pt idx="5">
                  <c:v>10955.759999999998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7-EBF0-4C75-8347-8F814467798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01991384"/>
        <c:axId val="601988432"/>
        <c:axId val="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'[Composite FL Traffic Report.xlsx]YTD Traffic Totals'!$B$2</c15:sqref>
                        </c15:formulaRef>
                      </c:ext>
                    </c:extLst>
                    <c:strCache>
                      <c:ptCount val="1"/>
                      <c:pt idx="0">
                        <c:v>2016-2017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'[Composite FL Traffic Report.xlsx]YTD Traffic Totals'!$CO$3:$CZ$3</c15:sqref>
                        </c15:formulaRef>
                      </c:ext>
                    </c:extLst>
                    <c:strCache>
                      <c:ptCount val="6"/>
                      <c:pt idx="0">
                        <c:v>MAR</c:v>
                      </c:pt>
                      <c:pt idx="1">
                        <c:v>APR</c:v>
                      </c:pt>
                      <c:pt idx="2">
                        <c:v>MAY</c:v>
                      </c:pt>
                      <c:pt idx="3">
                        <c:v>JUN</c:v>
                      </c:pt>
                      <c:pt idx="4">
                        <c:v>JUL</c:v>
                      </c:pt>
                      <c:pt idx="5">
                        <c:v>AUG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'[Composite FL Traffic Report.xlsx]YTD Traffic Totals'!$B$63:$M$63</c15:sqref>
                        </c15:formulaRef>
                      </c:ext>
                    </c:extLst>
                    <c:numCache>
                      <c:formatCode>#,##0.00</c:formatCode>
                      <c:ptCount val="6"/>
                      <c:pt idx="0">
                        <c:v>108695.54</c:v>
                      </c:pt>
                      <c:pt idx="1">
                        <c:v>100800.32000000001</c:v>
                      </c:pt>
                      <c:pt idx="2">
                        <c:v>99745.179999999978</c:v>
                      </c:pt>
                      <c:pt idx="3">
                        <c:v>95446.299999999988</c:v>
                      </c:pt>
                      <c:pt idx="4">
                        <c:v>86985.799999999988</c:v>
                      </c:pt>
                      <c:pt idx="5">
                        <c:v>94251.3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8-EBF0-4C75-8347-8F814467798E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Totals'!$N$2</c15:sqref>
                        </c15:formulaRef>
                      </c:ext>
                    </c:extLst>
                    <c:strCache>
                      <c:ptCount val="1"/>
                      <c:pt idx="0">
                        <c:v>2017-2018</c:v>
                      </c:pt>
                    </c:strCache>
                  </c:strRef>
                </c:tx>
                <c:spPr>
                  <a:solidFill>
                    <a:srgbClr val="FFC301"/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  <a:effectLst/>
                  <a:sp3d>
                    <a:contourClr>
                      <a:schemeClr val="bg1">
                        <a:lumMod val="50000"/>
                      </a:schemeClr>
                    </a:contourClr>
                  </a:sp3d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Totals'!$CO$3:$CZ$3</c15:sqref>
                        </c15:formulaRef>
                      </c:ext>
                    </c:extLst>
                    <c:strCache>
                      <c:ptCount val="6"/>
                      <c:pt idx="0">
                        <c:v>MAR</c:v>
                      </c:pt>
                      <c:pt idx="1">
                        <c:v>APR</c:v>
                      </c:pt>
                      <c:pt idx="2">
                        <c:v>MAY</c:v>
                      </c:pt>
                      <c:pt idx="3">
                        <c:v>JUN</c:v>
                      </c:pt>
                      <c:pt idx="4">
                        <c:v>JUL</c:v>
                      </c:pt>
                      <c:pt idx="5">
                        <c:v>AUG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Totals'!$N$63:$Y$63</c15:sqref>
                        </c15:formulaRef>
                      </c:ext>
                    </c:extLst>
                    <c:numCache>
                      <c:formatCode>#,##0.00</c:formatCode>
                      <c:ptCount val="6"/>
                      <c:pt idx="0">
                        <c:v>85479.37999999999</c:v>
                      </c:pt>
                      <c:pt idx="1">
                        <c:v>77399.8</c:v>
                      </c:pt>
                      <c:pt idx="2">
                        <c:v>76971.64</c:v>
                      </c:pt>
                      <c:pt idx="3">
                        <c:v>75423.490000000005</c:v>
                      </c:pt>
                      <c:pt idx="4">
                        <c:v>72675.460000000006</c:v>
                      </c:pt>
                      <c:pt idx="5">
                        <c:v>72549.350000000006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EBF0-4C75-8347-8F814467798E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Totals'!$Z$2</c15:sqref>
                        </c15:formulaRef>
                      </c:ext>
                    </c:extLst>
                    <c:strCache>
                      <c:ptCount val="1"/>
                      <c:pt idx="0">
                        <c:v>2018-2019</c:v>
                      </c:pt>
                    </c:strCache>
                  </c:strRef>
                </c:tx>
                <c:spPr>
                  <a:solidFill>
                    <a:srgbClr val="A6A6A6"/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  <a:effectLst/>
                  <a:sp3d>
                    <a:contourClr>
                      <a:schemeClr val="bg1">
                        <a:lumMod val="50000"/>
                      </a:schemeClr>
                    </a:contourClr>
                  </a:sp3d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Totals'!$CO$3:$CZ$3</c15:sqref>
                        </c15:formulaRef>
                      </c:ext>
                    </c:extLst>
                    <c:strCache>
                      <c:ptCount val="6"/>
                      <c:pt idx="0">
                        <c:v>MAR</c:v>
                      </c:pt>
                      <c:pt idx="1">
                        <c:v>APR</c:v>
                      </c:pt>
                      <c:pt idx="2">
                        <c:v>MAY</c:v>
                      </c:pt>
                      <c:pt idx="3">
                        <c:v>JUN</c:v>
                      </c:pt>
                      <c:pt idx="4">
                        <c:v>JUL</c:v>
                      </c:pt>
                      <c:pt idx="5">
                        <c:v>AUG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Totals'!$Z$63:$AK$63</c15:sqref>
                        </c15:formulaRef>
                      </c:ext>
                    </c:extLst>
                    <c:numCache>
                      <c:formatCode>#,##0.00</c:formatCode>
                      <c:ptCount val="6"/>
                      <c:pt idx="0">
                        <c:v>64263.69</c:v>
                      </c:pt>
                      <c:pt idx="1">
                        <c:v>59858.6</c:v>
                      </c:pt>
                      <c:pt idx="2">
                        <c:v>58550.81</c:v>
                      </c:pt>
                      <c:pt idx="3">
                        <c:v>52690.900000000016</c:v>
                      </c:pt>
                      <c:pt idx="4">
                        <c:v>51221.21</c:v>
                      </c:pt>
                      <c:pt idx="5">
                        <c:v>53436.650000000009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A-EBF0-4C75-8347-8F814467798E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Totals'!$AN$2</c15:sqref>
                        </c15:formulaRef>
                      </c:ext>
                    </c:extLst>
                    <c:strCache>
                      <c:ptCount val="1"/>
                      <c:pt idx="0">
                        <c:v>2019-2020</c:v>
                      </c:pt>
                    </c:strCache>
                  </c:strRef>
                </c:tx>
                <c:spPr>
                  <a:solidFill>
                    <a:schemeClr val="tx1"/>
                  </a:solidFill>
                  <a:ln>
                    <a:solidFill>
                      <a:schemeClr val="bg1">
                        <a:lumMod val="50000"/>
                      </a:schemeClr>
                    </a:solidFill>
                  </a:ln>
                  <a:effectLst/>
                  <a:sp3d>
                    <a:contourClr>
                      <a:schemeClr val="bg1">
                        <a:lumMod val="50000"/>
                      </a:schemeClr>
                    </a:contourClr>
                  </a:sp3d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Totals'!$CO$3:$CZ$3</c15:sqref>
                        </c15:formulaRef>
                      </c:ext>
                    </c:extLst>
                    <c:strCache>
                      <c:ptCount val="6"/>
                      <c:pt idx="0">
                        <c:v>MAR</c:v>
                      </c:pt>
                      <c:pt idx="1">
                        <c:v>APR</c:v>
                      </c:pt>
                      <c:pt idx="2">
                        <c:v>MAY</c:v>
                      </c:pt>
                      <c:pt idx="3">
                        <c:v>JUN</c:v>
                      </c:pt>
                      <c:pt idx="4">
                        <c:v>JUL</c:v>
                      </c:pt>
                      <c:pt idx="5">
                        <c:v>AUG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Totals'!$AN$63:$AY$63</c15:sqref>
                        </c15:formulaRef>
                      </c:ext>
                    </c:extLst>
                    <c:numCache>
                      <c:formatCode>#,##0.00</c:formatCode>
                      <c:ptCount val="6"/>
                      <c:pt idx="0">
                        <c:v>41410.999999999993</c:v>
                      </c:pt>
                      <c:pt idx="1">
                        <c:v>38276.49</c:v>
                      </c:pt>
                      <c:pt idx="2">
                        <c:v>40681.069999999992</c:v>
                      </c:pt>
                      <c:pt idx="3">
                        <c:v>40543.65</c:v>
                      </c:pt>
                      <c:pt idx="4">
                        <c:v>37651.769999999997</c:v>
                      </c:pt>
                      <c:pt idx="5">
                        <c:v>38277.53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B-EBF0-4C75-8347-8F814467798E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Totals'!$BB$2</c15:sqref>
                        </c15:formulaRef>
                      </c:ext>
                    </c:extLst>
                    <c:strCache>
                      <c:ptCount val="1"/>
                      <c:pt idx="0">
                        <c:v>2020-2021</c:v>
                      </c:pt>
                    </c:strCache>
                  </c:strRef>
                </c:tx>
                <c:spPr>
                  <a:solidFill>
                    <a:srgbClr val="CC006A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Totals'!$CO$3:$CZ$3</c15:sqref>
                        </c15:formulaRef>
                      </c:ext>
                    </c:extLst>
                    <c:strCache>
                      <c:ptCount val="6"/>
                      <c:pt idx="0">
                        <c:v>MAR</c:v>
                      </c:pt>
                      <c:pt idx="1">
                        <c:v>APR</c:v>
                      </c:pt>
                      <c:pt idx="2">
                        <c:v>MAY</c:v>
                      </c:pt>
                      <c:pt idx="3">
                        <c:v>JUN</c:v>
                      </c:pt>
                      <c:pt idx="4">
                        <c:v>JUL</c:v>
                      </c:pt>
                      <c:pt idx="5">
                        <c:v>AUG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Totals'!$BB$63:$BM$63</c15:sqref>
                        </c15:formulaRef>
                      </c:ext>
                    </c:extLst>
                    <c:numCache>
                      <c:formatCode>#,##0.00</c:formatCode>
                      <c:ptCount val="6"/>
                      <c:pt idx="0">
                        <c:v>39977.040000000008</c:v>
                      </c:pt>
                      <c:pt idx="1">
                        <c:v>41626.019999999997</c:v>
                      </c:pt>
                      <c:pt idx="2">
                        <c:v>38948.189999999995</c:v>
                      </c:pt>
                      <c:pt idx="3">
                        <c:v>36102.329999999994</c:v>
                      </c:pt>
                      <c:pt idx="4">
                        <c:v>34762.14</c:v>
                      </c:pt>
                      <c:pt idx="5">
                        <c:v>33094.509999999995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EBF0-4C75-8347-8F814467798E}"/>
                  </c:ext>
                </c:extLst>
              </c15:ser>
            </c15:filteredBarSeries>
            <c15:filteredBar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Totals'!$BP$2</c15:sqref>
                        </c15:formulaRef>
                      </c:ext>
                    </c:extLst>
                    <c:strCache>
                      <c:ptCount val="1"/>
                      <c:pt idx="0">
                        <c:v>2021-2022</c:v>
                      </c:pt>
                    </c:strCache>
                  </c:strRef>
                </c:tx>
                <c:spPr>
                  <a:solidFill>
                    <a:schemeClr val="bg1">
                      <a:lumMod val="75000"/>
                    </a:schemeClr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Totals'!$CO$3:$CZ$3</c15:sqref>
                        </c15:formulaRef>
                      </c:ext>
                    </c:extLst>
                    <c:strCache>
                      <c:ptCount val="6"/>
                      <c:pt idx="0">
                        <c:v>MAR</c:v>
                      </c:pt>
                      <c:pt idx="1">
                        <c:v>APR</c:v>
                      </c:pt>
                      <c:pt idx="2">
                        <c:v>MAY</c:v>
                      </c:pt>
                      <c:pt idx="3">
                        <c:v>JUN</c:v>
                      </c:pt>
                      <c:pt idx="4">
                        <c:v>JUL</c:v>
                      </c:pt>
                      <c:pt idx="5">
                        <c:v>AUG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'[Composite FL Traffic Report.xlsx]YTD Traffic Totals'!$BP$63:$CA$63</c15:sqref>
                        </c15:formulaRef>
                      </c:ext>
                    </c:extLst>
                    <c:numCache>
                      <c:formatCode>#,##0.00</c:formatCode>
                      <c:ptCount val="6"/>
                      <c:pt idx="0">
                        <c:v>30630.230000000003</c:v>
                      </c:pt>
                      <c:pt idx="1">
                        <c:v>28559.420000000006</c:v>
                      </c:pt>
                      <c:pt idx="2">
                        <c:v>26815.439999999999</c:v>
                      </c:pt>
                      <c:pt idx="3">
                        <c:v>24945.98</c:v>
                      </c:pt>
                      <c:pt idx="4">
                        <c:v>21861.809999999998</c:v>
                      </c:pt>
                      <c:pt idx="5">
                        <c:v>20988.12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EBF0-4C75-8347-8F814467798E}"/>
                  </c:ext>
                </c:extLst>
              </c15:ser>
            </c15:filteredBarSeries>
          </c:ext>
        </c:extLst>
      </c:bar3DChart>
      <c:catAx>
        <c:axId val="601991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601988432"/>
        <c:crosses val="autoZero"/>
        <c:auto val="1"/>
        <c:lblAlgn val="ctr"/>
        <c:lblOffset val="100"/>
        <c:noMultiLvlLbl val="0"/>
      </c:catAx>
      <c:valAx>
        <c:axId val="601988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601991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441DD18-CE35-79B1-9185-857A2B0E67F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1963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l" defTabSz="342871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latin typeface="Tele-GroteskFet" pitchFamily="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C8F4B7-1562-A4AD-BCD3-BA26986087F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1963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r" defTabSz="342871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Tele-GroteskFet" pitchFamily="2" charset="0"/>
              </a:defRPr>
            </a:lvl1pPr>
          </a:lstStyle>
          <a:p>
            <a:pPr>
              <a:defRPr/>
            </a:pPr>
            <a:fld id="{227A1D6E-44B6-4907-876A-3F05E499CCE0}" type="datetimeFigureOut">
              <a:rPr lang="en-US"/>
              <a:pPr>
                <a:defRPr/>
              </a:pPr>
              <a:t>11/7/2023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406F63-7FC1-F347-5798-5BDFE161BD9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756650"/>
            <a:ext cx="3005138" cy="461963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l" defTabSz="342871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latin typeface="Tele-GroteskFet" pitchFamily="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3CC9A7-6505-2695-471B-335E65C8A56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27475" y="8756650"/>
            <a:ext cx="3005138" cy="463550"/>
          </a:xfrm>
          <a:prstGeom prst="rect">
            <a:avLst/>
          </a:prstGeom>
        </p:spPr>
        <p:txBody>
          <a:bodyPr vert="horz" lIns="90580" tIns="45290" rIns="90580" bIns="45290" rtlCol="0" anchor="b"/>
          <a:lstStyle>
            <a:lvl1pPr algn="r" defTabSz="342871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07CA75C-4003-4528-A219-CC1EFECBF4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91A04ED-F1A0-2FB6-8145-8A258C0C34C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1963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l" defTabSz="342871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latin typeface="Tele-GroteskFet" pitchFamily="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9C2DB7-7739-AB80-90AC-DB65283D49D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27475" y="0"/>
            <a:ext cx="3005138" cy="461963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r" defTabSz="342871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Tele-GroteskFet" pitchFamily="2" charset="0"/>
              </a:defRPr>
            </a:lvl1pPr>
          </a:lstStyle>
          <a:p>
            <a:pPr>
              <a:defRPr/>
            </a:pPr>
            <a:fld id="{307EC8CB-9F09-402B-8A2B-A7A760EBD619}" type="datetimeFigureOut">
              <a:rPr lang="en-US"/>
              <a:pPr>
                <a:defRPr/>
              </a:pPr>
              <a:t>11/7/2023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59C40F24-4227-4B61-DB7D-68956D0EF84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690563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72" tIns="45286" rIns="90572" bIns="45286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10AC33B-DA63-3949-90B0-8B5C94489E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93738" y="4379913"/>
            <a:ext cx="5546725" cy="4149725"/>
          </a:xfrm>
          <a:prstGeom prst="rect">
            <a:avLst/>
          </a:prstGeom>
        </p:spPr>
        <p:txBody>
          <a:bodyPr vert="horz" lIns="90572" tIns="45286" rIns="90572" bIns="45286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24214E-F32D-6372-426B-8C8CE6BB44A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756650"/>
            <a:ext cx="3005138" cy="461963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l" defTabSz="342871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latin typeface="Tele-GroteskFet" pitchFamily="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037ED4-C553-4367-F0FC-E22C1FB2BDC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27475" y="8756650"/>
            <a:ext cx="3005138" cy="461963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r" defTabSz="342871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Tele-GroteskFet" pitchFamily="2" charset="0"/>
              </a:defRPr>
            </a:lvl1pPr>
          </a:lstStyle>
          <a:p>
            <a:pPr>
              <a:defRPr/>
            </a:pPr>
            <a:fld id="{F6CB4FFC-7D43-4DBE-8FAE-E21D57BA6A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684213" rtl="0" fontAlgn="base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341313" algn="l" defTabSz="684213" rtl="0" fontAlgn="base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684213" algn="l" defTabSz="684213" rtl="0" fontAlgn="base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027113" algn="l" defTabSz="684213" rtl="0" fontAlgn="base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370013" algn="l" defTabSz="684213" rtl="0" fontAlgn="base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1714352" algn="l" defTabSz="685741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2057223" algn="l" defTabSz="685741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400094" algn="l" defTabSz="685741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742963" algn="l" defTabSz="685741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>
            <a:extLst>
              <a:ext uri="{FF2B5EF4-FFF2-40B4-BE49-F238E27FC236}">
                <a16:creationId xmlns:a16="http://schemas.microsoft.com/office/drawing/2014/main" id="{E0CDD92C-57A5-5305-E69D-B20CD8AFE2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>
            <a:extLst>
              <a:ext uri="{FF2B5EF4-FFF2-40B4-BE49-F238E27FC236}">
                <a16:creationId xmlns:a16="http://schemas.microsoft.com/office/drawing/2014/main" id="{5549DFA9-5B9D-E7C8-1F91-94506F3809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56324" name="Slide Number Placeholder 3">
            <a:extLst>
              <a:ext uri="{FF2B5EF4-FFF2-40B4-BE49-F238E27FC236}">
                <a16:creationId xmlns:a16="http://schemas.microsoft.com/office/drawing/2014/main" id="{61283494-EA85-065D-E281-9DD87E82C8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TeleGrotesk Next" pitchFamily="2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eleGrotesk Next" pitchFamily="2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eleGrotesk Next" pitchFamily="2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eleGrotesk Next" pitchFamily="2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eleGrotesk Next" pitchFamily="2" charset="0"/>
              </a:defRPr>
            </a:lvl5pPr>
            <a:lvl6pPr marL="2514600" indent="-228600" defTabSz="341313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eleGrotesk Next" pitchFamily="2" charset="0"/>
              </a:defRPr>
            </a:lvl6pPr>
            <a:lvl7pPr marL="2971800" indent="-228600" defTabSz="341313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eleGrotesk Next" pitchFamily="2" charset="0"/>
              </a:defRPr>
            </a:lvl7pPr>
            <a:lvl8pPr marL="3429000" indent="-228600" defTabSz="341313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eleGrotesk Next" pitchFamily="2" charset="0"/>
              </a:defRPr>
            </a:lvl8pPr>
            <a:lvl9pPr marL="3886200" indent="-228600" defTabSz="341313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eleGrotesk Next" pitchFamily="2" charset="0"/>
              </a:defRPr>
            </a:lvl9pPr>
          </a:lstStyle>
          <a:p>
            <a:pPr defTabSz="341313" fontAlgn="base">
              <a:spcBef>
                <a:spcPct val="0"/>
              </a:spcBef>
              <a:spcAft>
                <a:spcPct val="0"/>
              </a:spcAft>
            </a:pPr>
            <a:fld id="{71D7885A-9B3A-44DF-9B61-A31BA607FE6E}" type="slidenum">
              <a:rPr lang="en-US" altLang="en-US" sz="1200">
                <a:latin typeface="Tele-GroteskFet"/>
              </a:rPr>
              <a:pPr defTabSz="341313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en-US" sz="1200">
              <a:latin typeface="Tele-GroteskFet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>
            <a:extLst>
              <a:ext uri="{FF2B5EF4-FFF2-40B4-BE49-F238E27FC236}">
                <a16:creationId xmlns:a16="http://schemas.microsoft.com/office/drawing/2014/main" id="{B56DD2E3-54F1-8B60-4AA3-0707C8EC30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>
            <a:extLst>
              <a:ext uri="{FF2B5EF4-FFF2-40B4-BE49-F238E27FC236}">
                <a16:creationId xmlns:a16="http://schemas.microsoft.com/office/drawing/2014/main" id="{192C7F96-D9A4-E011-251E-609B73D7AF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58372" name="Slide Number Placeholder 3">
            <a:extLst>
              <a:ext uri="{FF2B5EF4-FFF2-40B4-BE49-F238E27FC236}">
                <a16:creationId xmlns:a16="http://schemas.microsoft.com/office/drawing/2014/main" id="{6C663DFF-0805-05F4-BB48-6149D70311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TeleGrotesk Next" pitchFamily="2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eleGrotesk Next" pitchFamily="2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eleGrotesk Next" pitchFamily="2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eleGrotesk Next" pitchFamily="2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eleGrotesk Next" pitchFamily="2" charset="0"/>
              </a:defRPr>
            </a:lvl5pPr>
            <a:lvl6pPr marL="2514600" indent="-228600" defTabSz="341313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eleGrotesk Next" pitchFamily="2" charset="0"/>
              </a:defRPr>
            </a:lvl6pPr>
            <a:lvl7pPr marL="2971800" indent="-228600" defTabSz="341313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eleGrotesk Next" pitchFamily="2" charset="0"/>
              </a:defRPr>
            </a:lvl7pPr>
            <a:lvl8pPr marL="3429000" indent="-228600" defTabSz="341313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eleGrotesk Next" pitchFamily="2" charset="0"/>
              </a:defRPr>
            </a:lvl8pPr>
            <a:lvl9pPr marL="3886200" indent="-228600" defTabSz="341313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eleGrotesk Next" pitchFamily="2" charset="0"/>
              </a:defRPr>
            </a:lvl9pPr>
          </a:lstStyle>
          <a:p>
            <a:pPr defTabSz="341313" fontAlgn="base">
              <a:spcBef>
                <a:spcPct val="0"/>
              </a:spcBef>
              <a:spcAft>
                <a:spcPct val="0"/>
              </a:spcAft>
            </a:pPr>
            <a:fld id="{E2237A1C-6A09-4705-A8B4-722E8A6191D7}" type="slidenum">
              <a:rPr lang="en-US" altLang="en-US" sz="1200">
                <a:latin typeface="Tele-GroteskFet"/>
              </a:rPr>
              <a:pPr defTabSz="341313"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en-US" sz="1200">
              <a:latin typeface="Tele-GroteskFet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>
            <a:extLst>
              <a:ext uri="{FF2B5EF4-FFF2-40B4-BE49-F238E27FC236}">
                <a16:creationId xmlns:a16="http://schemas.microsoft.com/office/drawing/2014/main" id="{67B152E4-46C0-94CD-BB6E-E7011FED6E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Notes Placeholder 2">
            <a:extLst>
              <a:ext uri="{FF2B5EF4-FFF2-40B4-BE49-F238E27FC236}">
                <a16:creationId xmlns:a16="http://schemas.microsoft.com/office/drawing/2014/main" id="{97FDEB6C-EE56-AEA8-1D9F-BF76C2C3E5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61444" name="Slide Number Placeholder 3">
            <a:extLst>
              <a:ext uri="{FF2B5EF4-FFF2-40B4-BE49-F238E27FC236}">
                <a16:creationId xmlns:a16="http://schemas.microsoft.com/office/drawing/2014/main" id="{FCDBC207-A3B6-C5F9-B4BA-C11660524E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TeleGrotesk Next" pitchFamily="2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eleGrotesk Next" pitchFamily="2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eleGrotesk Next" pitchFamily="2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eleGrotesk Next" pitchFamily="2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eleGrotesk Next" pitchFamily="2" charset="0"/>
              </a:defRPr>
            </a:lvl5pPr>
            <a:lvl6pPr marL="2514600" indent="-228600" defTabSz="341313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eleGrotesk Next" pitchFamily="2" charset="0"/>
              </a:defRPr>
            </a:lvl6pPr>
            <a:lvl7pPr marL="2971800" indent="-228600" defTabSz="341313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eleGrotesk Next" pitchFamily="2" charset="0"/>
              </a:defRPr>
            </a:lvl7pPr>
            <a:lvl8pPr marL="3429000" indent="-228600" defTabSz="341313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eleGrotesk Next" pitchFamily="2" charset="0"/>
              </a:defRPr>
            </a:lvl8pPr>
            <a:lvl9pPr marL="3886200" indent="-228600" defTabSz="341313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eleGrotesk Next" pitchFamily="2" charset="0"/>
              </a:defRPr>
            </a:lvl9pPr>
          </a:lstStyle>
          <a:p>
            <a:pPr defTabSz="341313" fontAlgn="base">
              <a:spcBef>
                <a:spcPct val="0"/>
              </a:spcBef>
              <a:spcAft>
                <a:spcPct val="0"/>
              </a:spcAft>
            </a:pPr>
            <a:fld id="{50C93BD5-2F7E-4CF1-8A89-4E6E342DF176}" type="slidenum">
              <a:rPr lang="en-US" altLang="en-US" sz="1200">
                <a:latin typeface="Tele-GroteskFet"/>
              </a:rPr>
              <a:pPr defTabSz="341313"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en-US" sz="1200">
              <a:latin typeface="Tele-GroteskFet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>
            <a:extLst>
              <a:ext uri="{FF2B5EF4-FFF2-40B4-BE49-F238E27FC236}">
                <a16:creationId xmlns:a16="http://schemas.microsoft.com/office/drawing/2014/main" id="{AEB30026-96F6-9677-6257-7B0EFD9604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Notes Placeholder 2">
            <a:extLst>
              <a:ext uri="{FF2B5EF4-FFF2-40B4-BE49-F238E27FC236}">
                <a16:creationId xmlns:a16="http://schemas.microsoft.com/office/drawing/2014/main" id="{520DF5C1-2964-18F2-96F0-E471F14933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63492" name="Slide Number Placeholder 3">
            <a:extLst>
              <a:ext uri="{FF2B5EF4-FFF2-40B4-BE49-F238E27FC236}">
                <a16:creationId xmlns:a16="http://schemas.microsoft.com/office/drawing/2014/main" id="{8BB419AB-9E2C-D387-DA42-7D860E5BAD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TeleGrotesk Next" pitchFamily="2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eleGrotesk Next" pitchFamily="2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eleGrotesk Next" pitchFamily="2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eleGrotesk Next" pitchFamily="2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eleGrotesk Next" pitchFamily="2" charset="0"/>
              </a:defRPr>
            </a:lvl5pPr>
            <a:lvl6pPr marL="2514600" indent="-228600" defTabSz="341313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eleGrotesk Next" pitchFamily="2" charset="0"/>
              </a:defRPr>
            </a:lvl6pPr>
            <a:lvl7pPr marL="2971800" indent="-228600" defTabSz="341313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eleGrotesk Next" pitchFamily="2" charset="0"/>
              </a:defRPr>
            </a:lvl7pPr>
            <a:lvl8pPr marL="3429000" indent="-228600" defTabSz="341313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eleGrotesk Next" pitchFamily="2" charset="0"/>
              </a:defRPr>
            </a:lvl8pPr>
            <a:lvl9pPr marL="3886200" indent="-228600" defTabSz="341313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eleGrotesk Next" pitchFamily="2" charset="0"/>
              </a:defRPr>
            </a:lvl9pPr>
          </a:lstStyle>
          <a:p>
            <a:pPr defTabSz="341313" fontAlgn="base">
              <a:spcBef>
                <a:spcPct val="0"/>
              </a:spcBef>
              <a:spcAft>
                <a:spcPct val="0"/>
              </a:spcAft>
            </a:pPr>
            <a:fld id="{40E51EFD-626D-41FB-ABF1-DB1609218796}" type="slidenum">
              <a:rPr lang="en-US" altLang="en-US" sz="1200">
                <a:latin typeface="Tele-GroteskFet"/>
              </a:rPr>
              <a:pPr defTabSz="341313"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en-US" sz="1200">
              <a:latin typeface="Tele-GroteskFet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>
            <a:extLst>
              <a:ext uri="{FF2B5EF4-FFF2-40B4-BE49-F238E27FC236}">
                <a16:creationId xmlns:a16="http://schemas.microsoft.com/office/drawing/2014/main" id="{5EF74E25-B5C6-E93C-1277-F8B3AFAD28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Notes Placeholder 2">
            <a:extLst>
              <a:ext uri="{FF2B5EF4-FFF2-40B4-BE49-F238E27FC236}">
                <a16:creationId xmlns:a16="http://schemas.microsoft.com/office/drawing/2014/main" id="{996F43A8-9564-084E-77C9-6E0B3C10CF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65540" name="Slide Number Placeholder 3">
            <a:extLst>
              <a:ext uri="{FF2B5EF4-FFF2-40B4-BE49-F238E27FC236}">
                <a16:creationId xmlns:a16="http://schemas.microsoft.com/office/drawing/2014/main" id="{9FC9CA28-860B-292A-669F-EED8FDEE4C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TeleGrotesk Next" pitchFamily="2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eleGrotesk Next" pitchFamily="2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eleGrotesk Next" pitchFamily="2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eleGrotesk Next" pitchFamily="2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eleGrotesk Next" pitchFamily="2" charset="0"/>
              </a:defRPr>
            </a:lvl5pPr>
            <a:lvl6pPr marL="2514600" indent="-228600" defTabSz="341313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eleGrotesk Next" pitchFamily="2" charset="0"/>
              </a:defRPr>
            </a:lvl6pPr>
            <a:lvl7pPr marL="2971800" indent="-228600" defTabSz="341313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eleGrotesk Next" pitchFamily="2" charset="0"/>
              </a:defRPr>
            </a:lvl7pPr>
            <a:lvl8pPr marL="3429000" indent="-228600" defTabSz="341313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eleGrotesk Next" pitchFamily="2" charset="0"/>
              </a:defRPr>
            </a:lvl8pPr>
            <a:lvl9pPr marL="3886200" indent="-228600" defTabSz="341313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eleGrotesk Next" pitchFamily="2" charset="0"/>
              </a:defRPr>
            </a:lvl9pPr>
          </a:lstStyle>
          <a:p>
            <a:pPr defTabSz="341313" fontAlgn="base">
              <a:spcBef>
                <a:spcPct val="0"/>
              </a:spcBef>
              <a:spcAft>
                <a:spcPct val="0"/>
              </a:spcAft>
            </a:pPr>
            <a:fld id="{D0A17224-9555-47EF-BD29-EB11E3A14D13}" type="slidenum">
              <a:rPr lang="en-US" altLang="en-US" sz="1200">
                <a:latin typeface="Tele-GroteskFet"/>
              </a:rPr>
              <a:pPr defTabSz="341313"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altLang="en-US" sz="1200">
              <a:latin typeface="Tele-GroteskFet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>
            <a:extLst>
              <a:ext uri="{FF2B5EF4-FFF2-40B4-BE49-F238E27FC236}">
                <a16:creationId xmlns:a16="http://schemas.microsoft.com/office/drawing/2014/main" id="{862B1E5B-E8D2-C341-D539-842F0A98B59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Notes Placeholder 2">
            <a:extLst>
              <a:ext uri="{FF2B5EF4-FFF2-40B4-BE49-F238E27FC236}">
                <a16:creationId xmlns:a16="http://schemas.microsoft.com/office/drawing/2014/main" id="{39B722CC-D942-6AE4-72DB-22B3FF83E6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67588" name="Slide Number Placeholder 3">
            <a:extLst>
              <a:ext uri="{FF2B5EF4-FFF2-40B4-BE49-F238E27FC236}">
                <a16:creationId xmlns:a16="http://schemas.microsoft.com/office/drawing/2014/main" id="{EA43C322-60F7-6F4D-229A-AA63AEA4B1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TeleGrotesk Next" pitchFamily="2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eleGrotesk Next" pitchFamily="2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eleGrotesk Next" pitchFamily="2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eleGrotesk Next" pitchFamily="2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eleGrotesk Next" pitchFamily="2" charset="0"/>
              </a:defRPr>
            </a:lvl5pPr>
            <a:lvl6pPr marL="2514600" indent="-228600" defTabSz="341313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eleGrotesk Next" pitchFamily="2" charset="0"/>
              </a:defRPr>
            </a:lvl6pPr>
            <a:lvl7pPr marL="2971800" indent="-228600" defTabSz="341313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eleGrotesk Next" pitchFamily="2" charset="0"/>
              </a:defRPr>
            </a:lvl7pPr>
            <a:lvl8pPr marL="3429000" indent="-228600" defTabSz="341313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eleGrotesk Next" pitchFamily="2" charset="0"/>
              </a:defRPr>
            </a:lvl8pPr>
            <a:lvl9pPr marL="3886200" indent="-228600" defTabSz="341313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eleGrotesk Next" pitchFamily="2" charset="0"/>
              </a:defRPr>
            </a:lvl9pPr>
          </a:lstStyle>
          <a:p>
            <a:pPr defTabSz="341313" fontAlgn="base">
              <a:spcBef>
                <a:spcPct val="0"/>
              </a:spcBef>
              <a:spcAft>
                <a:spcPct val="0"/>
              </a:spcAft>
            </a:pPr>
            <a:fld id="{C9108CCB-299A-4247-BE91-A385449A56C2}" type="slidenum">
              <a:rPr lang="en-US" altLang="en-US" sz="1200">
                <a:latin typeface="Tele-GroteskFet"/>
              </a:rPr>
              <a:pPr defTabSz="341313"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altLang="en-US" sz="1200">
              <a:latin typeface="Tele-GroteskFet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>
            <a:extLst>
              <a:ext uri="{FF2B5EF4-FFF2-40B4-BE49-F238E27FC236}">
                <a16:creationId xmlns:a16="http://schemas.microsoft.com/office/drawing/2014/main" id="{AFE700C2-0487-B4B0-D44A-3AD0E043A1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Notes Placeholder 2">
            <a:extLst>
              <a:ext uri="{FF2B5EF4-FFF2-40B4-BE49-F238E27FC236}">
                <a16:creationId xmlns:a16="http://schemas.microsoft.com/office/drawing/2014/main" id="{6CB2D198-8A40-EE63-6DA0-EE98EFD08D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69636" name="Slide Number Placeholder 3">
            <a:extLst>
              <a:ext uri="{FF2B5EF4-FFF2-40B4-BE49-F238E27FC236}">
                <a16:creationId xmlns:a16="http://schemas.microsoft.com/office/drawing/2014/main" id="{F4C95735-8122-4D12-576D-E2FED00A03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TeleGrotesk Next" pitchFamily="2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eleGrotesk Next" pitchFamily="2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eleGrotesk Next" pitchFamily="2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eleGrotesk Next" pitchFamily="2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eleGrotesk Next" pitchFamily="2" charset="0"/>
              </a:defRPr>
            </a:lvl5pPr>
            <a:lvl6pPr marL="2514600" indent="-228600" defTabSz="341313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eleGrotesk Next" pitchFamily="2" charset="0"/>
              </a:defRPr>
            </a:lvl6pPr>
            <a:lvl7pPr marL="2971800" indent="-228600" defTabSz="341313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eleGrotesk Next" pitchFamily="2" charset="0"/>
              </a:defRPr>
            </a:lvl7pPr>
            <a:lvl8pPr marL="3429000" indent="-228600" defTabSz="341313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eleGrotesk Next" pitchFamily="2" charset="0"/>
              </a:defRPr>
            </a:lvl8pPr>
            <a:lvl9pPr marL="3886200" indent="-228600" defTabSz="341313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eleGrotesk Next" pitchFamily="2" charset="0"/>
              </a:defRPr>
            </a:lvl9pPr>
          </a:lstStyle>
          <a:p>
            <a:pPr defTabSz="341313" fontAlgn="base">
              <a:spcBef>
                <a:spcPct val="0"/>
              </a:spcBef>
              <a:spcAft>
                <a:spcPct val="0"/>
              </a:spcAft>
            </a:pPr>
            <a:fld id="{1A4AC851-85AC-4B0D-A067-BEE01732BFDD}" type="slidenum">
              <a:rPr lang="en-US" altLang="en-US" sz="1200">
                <a:latin typeface="Tele-GroteskFet"/>
              </a:rPr>
              <a:pPr defTabSz="341313"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altLang="en-US" sz="1200">
              <a:latin typeface="Tele-GroteskFet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>
            <a:extLst>
              <a:ext uri="{FF2B5EF4-FFF2-40B4-BE49-F238E27FC236}">
                <a16:creationId xmlns:a16="http://schemas.microsoft.com/office/drawing/2014/main" id="{2A7B6390-6E1F-9428-0DB0-BACBDFF2A4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Notes Placeholder 2">
            <a:extLst>
              <a:ext uri="{FF2B5EF4-FFF2-40B4-BE49-F238E27FC236}">
                <a16:creationId xmlns:a16="http://schemas.microsoft.com/office/drawing/2014/main" id="{872D558D-AD4C-3942-96C5-754C941079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71684" name="Slide Number Placeholder 3">
            <a:extLst>
              <a:ext uri="{FF2B5EF4-FFF2-40B4-BE49-F238E27FC236}">
                <a16:creationId xmlns:a16="http://schemas.microsoft.com/office/drawing/2014/main" id="{E9A81A3A-D862-B460-E443-9C4A9A2343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TeleGrotesk Next" pitchFamily="2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eleGrotesk Next" pitchFamily="2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eleGrotesk Next" pitchFamily="2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eleGrotesk Next" pitchFamily="2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eleGrotesk Next" pitchFamily="2" charset="0"/>
              </a:defRPr>
            </a:lvl5pPr>
            <a:lvl6pPr marL="2514600" indent="-228600" defTabSz="341313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eleGrotesk Next" pitchFamily="2" charset="0"/>
              </a:defRPr>
            </a:lvl6pPr>
            <a:lvl7pPr marL="2971800" indent="-228600" defTabSz="341313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eleGrotesk Next" pitchFamily="2" charset="0"/>
              </a:defRPr>
            </a:lvl7pPr>
            <a:lvl8pPr marL="3429000" indent="-228600" defTabSz="341313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eleGrotesk Next" pitchFamily="2" charset="0"/>
              </a:defRPr>
            </a:lvl8pPr>
            <a:lvl9pPr marL="3886200" indent="-228600" defTabSz="341313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eleGrotesk Next" pitchFamily="2" charset="0"/>
              </a:defRPr>
            </a:lvl9pPr>
          </a:lstStyle>
          <a:p>
            <a:pPr defTabSz="341313" fontAlgn="base">
              <a:spcBef>
                <a:spcPct val="0"/>
              </a:spcBef>
              <a:spcAft>
                <a:spcPct val="0"/>
              </a:spcAft>
            </a:pPr>
            <a:fld id="{C0D5C602-CCA1-4023-B278-62845BF7578D}" type="slidenum">
              <a:rPr lang="en-US" altLang="en-US" sz="1200">
                <a:latin typeface="Tele-GroteskFet"/>
              </a:rPr>
              <a:pPr defTabSz="341313"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altLang="en-US" sz="1200">
              <a:latin typeface="Tele-GroteskFet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01-1 - Cover - White No Ima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plate, drawing&#10;&#10;Description automatically generated">
            <a:extLst>
              <a:ext uri="{FF2B5EF4-FFF2-40B4-BE49-F238E27FC236}">
                <a16:creationId xmlns:a16="http://schemas.microsoft.com/office/drawing/2014/main" id="{9A6C108C-4177-9EA2-D08D-693AD281F98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75" y="4438650"/>
            <a:ext cx="1727200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78875" y="1913049"/>
            <a:ext cx="5100250" cy="958339"/>
          </a:xfrm>
          <a:prstGeom prst="rect">
            <a:avLst/>
          </a:prstGeom>
        </p:spPr>
        <p:txBody>
          <a:bodyPr wrap="square">
            <a:normAutofit/>
          </a:bodyPr>
          <a:lstStyle>
            <a:lvl1pPr algn="ctr">
              <a:lnSpc>
                <a:spcPct val="75000"/>
              </a:lnSpc>
              <a:defRPr sz="5400" b="0" i="0">
                <a:solidFill>
                  <a:schemeClr val="bg1"/>
                </a:solidFill>
                <a:latin typeface="+mj-lt"/>
                <a:cs typeface="Tele-GroteskUlt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2022944" y="2940674"/>
            <a:ext cx="2812113" cy="54864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500" b="0" i="0">
                <a:solidFill>
                  <a:schemeClr val="bg1"/>
                </a:solidFill>
                <a:latin typeface="+mj-lt"/>
                <a:cs typeface="Tele-GroteskFet" pitchFamily="2" charset="0"/>
              </a:defRPr>
            </a:lvl1pPr>
            <a:lvl2pPr marL="25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51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26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302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7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28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60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5774FE0-E30C-25EC-456F-F43AA0408B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343150" y="4938713"/>
            <a:ext cx="2171700" cy="150812"/>
          </a:xfrm>
          <a:prstGeom prst="rect">
            <a:avLst/>
          </a:prstGeom>
        </p:spPr>
        <p:txBody>
          <a:bodyPr vert="horz" lIns="68681" tIns="34340" rIns="68681" bIns="34340" rtlCol="0" anchor="ctr"/>
          <a:lstStyle>
            <a:lvl1pPr algn="ctr" defTabSz="342871" eaLnBrk="1" fontAlgn="auto" hangingPunct="1">
              <a:spcBef>
                <a:spcPts val="0"/>
              </a:spcBef>
              <a:spcAft>
                <a:spcPts val="0"/>
              </a:spcAft>
              <a:defRPr sz="675" b="0" i="0" dirty="0">
                <a:solidFill>
                  <a:schemeClr val="bg1"/>
                </a:solidFill>
                <a:latin typeface="TeleGrotesk Next Medium" pitchFamily="2" charset="0"/>
                <a:ea typeface="TeleGrotesk Next Medium" pitchFamily="2" charset="0"/>
                <a:cs typeface="TeleGrotesk Next Medium" pitchFamily="2" charset="0"/>
              </a:defRPr>
            </a:lvl1pPr>
          </a:lstStyle>
          <a:p>
            <a:pPr>
              <a:defRPr/>
            </a:pPr>
            <a:r>
              <a:rPr lang="en-US"/>
              <a:t>T-Mobile Confidential</a:t>
            </a:r>
          </a:p>
        </p:txBody>
      </p:sp>
    </p:spTree>
    <p:extLst>
      <p:ext uri="{BB962C8B-B14F-4D97-AF65-F5344CB8AC3E}">
        <p14:creationId xmlns:p14="http://schemas.microsoft.com/office/powerpoint/2010/main" val="4235105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4-8 - Body Slide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6F8F066-8EDF-ADEE-A42E-5EE0A988C9A3}"/>
              </a:ext>
            </a:extLst>
          </p:cNvPr>
          <p:cNvSpPr/>
          <p:nvPr userDrawn="1"/>
        </p:nvSpPr>
        <p:spPr>
          <a:xfrm>
            <a:off x="4367213" y="0"/>
            <a:ext cx="2490787" cy="51435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34287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50" dirty="0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3EA2D35F-BCBB-A69D-77D4-F4C9C3F771B9}"/>
              </a:ext>
            </a:extLst>
          </p:cNvPr>
          <p:cNvSpPr txBox="1">
            <a:spLocks/>
          </p:cNvSpPr>
          <p:nvPr userDrawn="1"/>
        </p:nvSpPr>
        <p:spPr>
          <a:xfrm>
            <a:off x="6491288" y="4945063"/>
            <a:ext cx="349250" cy="152400"/>
          </a:xfrm>
          <a:prstGeom prst="rect">
            <a:avLst/>
          </a:prstGeom>
        </p:spPr>
        <p:txBody>
          <a:bodyPr lIns="51511" tIns="25755" rIns="51511" bIns="25755" anchor="ctr"/>
          <a:lstStyle>
            <a:defPPr>
              <a:defRPr lang="en-US"/>
            </a:defPPr>
            <a:lvl1pPr marL="0" algn="l" defTabSz="343403" rtl="0" eaLnBrk="1" latinLnBrk="0" hangingPunct="1">
              <a:defRPr sz="900" kern="1200">
                <a:solidFill>
                  <a:srgbClr val="FFFFFF"/>
                </a:solidFill>
                <a:latin typeface="Tele-GroteskHal" pitchFamily="2" charset="0"/>
                <a:ea typeface="+mn-ea"/>
                <a:cs typeface="+mn-cs"/>
              </a:defRPr>
            </a:lvl1pPr>
            <a:lvl2pPr marL="343403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6806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0209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3612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7015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60418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3820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7223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C56E9F4C-E374-4425-9597-7979702147B4}" type="slidenum">
              <a:rPr lang="en-US" sz="675" smtClean="0">
                <a:solidFill>
                  <a:schemeClr val="bg1"/>
                </a:solidFill>
                <a:latin typeface="TeleGrotesk Next Medium" pitchFamily="2" charset="0"/>
                <a:ea typeface="TeleGrotesk Next Medium" pitchFamily="2" charset="0"/>
                <a:cs typeface="TeleGrotesk Next Medium" pitchFamily="2" charset="0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675" dirty="0">
              <a:solidFill>
                <a:schemeClr val="bg1"/>
              </a:solidFill>
              <a:latin typeface="TeleGrotesk Next Medium" pitchFamily="2" charset="0"/>
              <a:ea typeface="TeleGrotesk Next Medium" pitchFamily="2" charset="0"/>
              <a:cs typeface="TeleGrotesk Next Medium" pitchFamily="2" charset="0"/>
            </a:endParaRP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2"/>
          </p:nvPr>
        </p:nvSpPr>
        <p:spPr>
          <a:xfrm>
            <a:off x="137160" y="365760"/>
            <a:ext cx="4268420" cy="439826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3"/>
          <p:cNvSpPr>
            <a:spLocks noGrp="1"/>
          </p:cNvSpPr>
          <p:nvPr>
            <p:ph type="title"/>
          </p:nvPr>
        </p:nvSpPr>
        <p:spPr>
          <a:xfrm>
            <a:off x="4366975" y="1760484"/>
            <a:ext cx="2491025" cy="1622533"/>
          </a:xfrm>
        </p:spPr>
        <p:txBody>
          <a:bodyPr lIns="73152">
            <a:normAutofit/>
          </a:bodyPr>
          <a:lstStyle>
            <a:lvl1pPr algn="ctr">
              <a:lnSpc>
                <a:spcPct val="60000"/>
              </a:lnSpc>
              <a:defRPr sz="5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4043A4F-0FB3-BBC6-E193-3B7481604C8D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r">
              <a:defRPr sz="675" b="0" i="0">
                <a:solidFill>
                  <a:schemeClr val="bg1"/>
                </a:solidFill>
                <a:latin typeface="TeleGrotesk Next Medium" pitchFamily="2" charset="0"/>
                <a:ea typeface="TeleGrotesk Next Medium" pitchFamily="2" charset="0"/>
                <a:cs typeface="TeleGrotesk Next Medium" pitchFamily="2" charset="0"/>
              </a:defRPr>
            </a:lvl1pPr>
          </a:lstStyle>
          <a:p>
            <a:pPr>
              <a:defRPr/>
            </a:pPr>
            <a:r>
              <a:rPr lang="en-US"/>
              <a:t>T-Mobile Confidential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024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4-9 - Body Slide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8BB0D71-7A3D-F675-77FF-97182C50573E}"/>
              </a:ext>
            </a:extLst>
          </p:cNvPr>
          <p:cNvSpPr/>
          <p:nvPr userDrawn="1"/>
        </p:nvSpPr>
        <p:spPr>
          <a:xfrm>
            <a:off x="4251325" y="0"/>
            <a:ext cx="2606675" cy="51435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34287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50" dirty="0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EB5F0C71-3A63-64DE-E320-29B0E73F8C9C}"/>
              </a:ext>
            </a:extLst>
          </p:cNvPr>
          <p:cNvSpPr txBox="1">
            <a:spLocks/>
          </p:cNvSpPr>
          <p:nvPr userDrawn="1"/>
        </p:nvSpPr>
        <p:spPr>
          <a:xfrm>
            <a:off x="6491288" y="4945063"/>
            <a:ext cx="349250" cy="152400"/>
          </a:xfrm>
          <a:prstGeom prst="rect">
            <a:avLst/>
          </a:prstGeom>
        </p:spPr>
        <p:txBody>
          <a:bodyPr lIns="51511" tIns="25755" rIns="51511" bIns="25755" anchor="ctr"/>
          <a:lstStyle>
            <a:defPPr>
              <a:defRPr lang="en-US"/>
            </a:defPPr>
            <a:lvl1pPr marL="0" algn="l" defTabSz="343403" rtl="0" eaLnBrk="1" latinLnBrk="0" hangingPunct="1">
              <a:defRPr sz="900" kern="1200">
                <a:solidFill>
                  <a:srgbClr val="FFFFFF"/>
                </a:solidFill>
                <a:latin typeface="Tele-GroteskHal" pitchFamily="2" charset="0"/>
                <a:ea typeface="+mn-ea"/>
                <a:cs typeface="+mn-cs"/>
              </a:defRPr>
            </a:lvl1pPr>
            <a:lvl2pPr marL="343403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6806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0209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3612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7015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60418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3820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7223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5BA19E61-A6F6-4EC5-8BC6-6F0231756918}" type="slidenum">
              <a:rPr lang="en-US" sz="675" smtClean="0">
                <a:solidFill>
                  <a:schemeClr val="bg1"/>
                </a:solidFill>
                <a:latin typeface="TeleGrotesk Next Medium" pitchFamily="2" charset="0"/>
                <a:ea typeface="TeleGrotesk Next Medium" pitchFamily="2" charset="0"/>
                <a:cs typeface="TeleGrotesk Next Medium" pitchFamily="2" charset="0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675" dirty="0">
              <a:solidFill>
                <a:schemeClr val="bg1"/>
              </a:solidFill>
              <a:latin typeface="TeleGrotesk Next Medium" pitchFamily="2" charset="0"/>
              <a:ea typeface="TeleGrotesk Next Medium" pitchFamily="2" charset="0"/>
              <a:cs typeface="TeleGrotesk Next Medium" pitchFamily="2" charset="0"/>
            </a:endParaRP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2"/>
          </p:nvPr>
        </p:nvSpPr>
        <p:spPr>
          <a:xfrm>
            <a:off x="137160" y="365760"/>
            <a:ext cx="4268420" cy="439826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3"/>
          <p:cNvSpPr>
            <a:spLocks noGrp="1"/>
          </p:cNvSpPr>
          <p:nvPr>
            <p:ph type="title"/>
          </p:nvPr>
        </p:nvSpPr>
        <p:spPr>
          <a:xfrm>
            <a:off x="4251960" y="1760484"/>
            <a:ext cx="2606040" cy="1622533"/>
          </a:xfrm>
        </p:spPr>
        <p:txBody>
          <a:bodyPr lIns="73152">
            <a:normAutofit/>
          </a:bodyPr>
          <a:lstStyle>
            <a:lvl1pPr algn="ctr">
              <a:lnSpc>
                <a:spcPct val="60000"/>
              </a:lnSpc>
              <a:defRPr sz="5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BC26453-BB19-6362-21CD-11BBB62A886E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r">
              <a:defRPr sz="675" b="0" i="0">
                <a:solidFill>
                  <a:schemeClr val="bg1"/>
                </a:solidFill>
                <a:latin typeface="TeleGrotesk Next Medium" pitchFamily="2" charset="0"/>
                <a:ea typeface="TeleGrotesk Next Medium" pitchFamily="2" charset="0"/>
                <a:cs typeface="TeleGrotesk Next Medium" pitchFamily="2" charset="0"/>
              </a:defRPr>
            </a:lvl1pPr>
          </a:lstStyle>
          <a:p>
            <a:pPr>
              <a:defRPr/>
            </a:pPr>
            <a:r>
              <a:rPr lang="en-US"/>
              <a:t>T-Mobile Confidential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132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07-1 - Closing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FA2C36B-5966-ACE2-0CB2-582D3A2D648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175" y="4389438"/>
            <a:ext cx="15176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8046AD4-7E6B-2DF7-04FD-CE2ECD85FAB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9025" y="874713"/>
            <a:ext cx="2063750" cy="305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71870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07-2 - Closing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56AC70E-9B2A-5573-95A2-4086A917A62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314575" y="1285875"/>
            <a:ext cx="2228850" cy="199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 sz="1400">
                <a:solidFill>
                  <a:schemeClr val="tx1"/>
                </a:solidFill>
                <a:latin typeface="TeleGrotesk Next" pitchFamily="2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eleGrotesk Next" pitchFamily="2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eleGrotesk Next" pitchFamily="2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eleGrotesk Next" pitchFamily="2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eleGrotesk Next" pitchFamily="2" charset="0"/>
              </a:defRPr>
            </a:lvl5pPr>
            <a:lvl6pPr marL="2514600" indent="-228600" defTabSz="341313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eleGrotesk Next" pitchFamily="2" charset="0"/>
              </a:defRPr>
            </a:lvl6pPr>
            <a:lvl7pPr marL="2971800" indent="-228600" defTabSz="341313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eleGrotesk Next" pitchFamily="2" charset="0"/>
              </a:defRPr>
            </a:lvl7pPr>
            <a:lvl8pPr marL="3429000" indent="-228600" defTabSz="341313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eleGrotesk Next" pitchFamily="2" charset="0"/>
              </a:defRPr>
            </a:lvl8pPr>
            <a:lvl9pPr marL="3886200" indent="-228600" defTabSz="341313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eleGrotesk Next" pitchFamily="2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7900">
                <a:solidFill>
                  <a:schemeClr val="bg1"/>
                </a:solidFill>
                <a:latin typeface="TeleGrotesk Next Ultra" pitchFamily="2" charset="0"/>
                <a:cs typeface="Arial" panose="020B0604020202020204" pitchFamily="34" charset="0"/>
              </a:rPr>
              <a:t>Let’s</a:t>
            </a:r>
          </a:p>
          <a:p>
            <a:pPr algn="ctr" eaLnBrk="1" hangingPunct="1">
              <a:lnSpc>
                <a:spcPct val="60000"/>
              </a:lnSpc>
            </a:pPr>
            <a:r>
              <a:rPr lang="en-US" altLang="en-US" sz="7900">
                <a:solidFill>
                  <a:schemeClr val="bg1"/>
                </a:solidFill>
                <a:latin typeface="TeleGrotesk Next Ultra" pitchFamily="2" charset="0"/>
                <a:cs typeface="Arial" panose="020B0604020202020204" pitchFamily="34" charset="0"/>
              </a:rPr>
              <a:t>talk</a:t>
            </a:r>
          </a:p>
        </p:txBody>
      </p:sp>
      <p:pic>
        <p:nvPicPr>
          <p:cNvPr id="3" name="Picture 2" descr="A picture containing plate, drawing&#10;&#10;Description automatically generated">
            <a:extLst>
              <a:ext uri="{FF2B5EF4-FFF2-40B4-BE49-F238E27FC236}">
                <a16:creationId xmlns:a16="http://schemas.microsoft.com/office/drawing/2014/main" id="{693EEB55-31DE-2CDF-287E-2D0F013D2C5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6013" y="4195763"/>
            <a:ext cx="2293937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891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03-1 - Section - No Ima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03B340B3-E6BA-B457-21E6-6694C8F531B9}"/>
              </a:ext>
            </a:extLst>
          </p:cNvPr>
          <p:cNvSpPr txBox="1">
            <a:spLocks/>
          </p:cNvSpPr>
          <p:nvPr userDrawn="1"/>
        </p:nvSpPr>
        <p:spPr>
          <a:xfrm>
            <a:off x="6491288" y="4945063"/>
            <a:ext cx="349250" cy="152400"/>
          </a:xfrm>
          <a:prstGeom prst="rect">
            <a:avLst/>
          </a:prstGeom>
        </p:spPr>
        <p:txBody>
          <a:bodyPr lIns="51511" tIns="25755" rIns="51511" bIns="25755" anchor="ctr"/>
          <a:lstStyle>
            <a:defPPr>
              <a:defRPr lang="en-US"/>
            </a:defPPr>
            <a:lvl1pPr marL="0" algn="l" defTabSz="343403" rtl="0" eaLnBrk="1" latinLnBrk="0" hangingPunct="1">
              <a:defRPr sz="900" kern="1200">
                <a:solidFill>
                  <a:srgbClr val="FFFFFF"/>
                </a:solidFill>
                <a:latin typeface="Tele-GroteskHal" pitchFamily="2" charset="0"/>
                <a:ea typeface="+mn-ea"/>
                <a:cs typeface="+mn-cs"/>
              </a:defRPr>
            </a:lvl1pPr>
            <a:lvl2pPr marL="343403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6806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0209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3612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7015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60418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3820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7223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C44EB4D6-83D2-4E05-9A29-C9551EBFE983}" type="slidenum">
              <a:rPr lang="en-US" sz="675" smtClean="0">
                <a:solidFill>
                  <a:schemeClr val="bg1"/>
                </a:solidFill>
                <a:latin typeface="TeleGrotesk Next Medium" pitchFamily="2" charset="0"/>
                <a:ea typeface="TeleGrotesk Next Medium" pitchFamily="2" charset="0"/>
                <a:cs typeface="TeleGrotesk Next Medium" pitchFamily="2" charset="0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675" dirty="0">
              <a:solidFill>
                <a:schemeClr val="bg1"/>
              </a:solidFill>
              <a:latin typeface="TeleGrotesk Next Medium" pitchFamily="2" charset="0"/>
              <a:ea typeface="TeleGrotesk Next Medium" pitchFamily="2" charset="0"/>
              <a:cs typeface="TeleGrotesk Next Medium" pitchFamily="2" charset="0"/>
            </a:endParaRPr>
          </a:p>
        </p:txBody>
      </p:sp>
      <p:pic>
        <p:nvPicPr>
          <p:cNvPr id="3" name="Picture 2" descr="A picture containing plate, drawing&#10;&#10;Description automatically generated">
            <a:extLst>
              <a:ext uri="{FF2B5EF4-FFF2-40B4-BE49-F238E27FC236}">
                <a16:creationId xmlns:a16="http://schemas.microsoft.com/office/drawing/2014/main" id="{364372EB-150C-3EA3-F120-B6916881C6F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13" y="4837113"/>
            <a:ext cx="10509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23496" y="1627682"/>
            <a:ext cx="6172200" cy="1177346"/>
          </a:xfrm>
          <a:prstGeom prst="rect">
            <a:avLst/>
          </a:prstGeom>
        </p:spPr>
        <p:txBody>
          <a:bodyPr vert="horz" lIns="73152" tIns="34340" rIns="68681" bIns="3434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916059" y="2805028"/>
            <a:ext cx="4787074" cy="364286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 defTabSz="257552" rtl="0" eaLnBrk="1" latinLnBrk="0" hangingPunct="1">
              <a:spcBef>
                <a:spcPct val="0"/>
              </a:spcBef>
              <a:buNone/>
              <a:defRPr lang="en-US" sz="2400" b="1" i="0" kern="1200" dirty="0">
                <a:solidFill>
                  <a:schemeClr val="tx1"/>
                </a:solidFill>
                <a:latin typeface="+mj-lt"/>
                <a:ea typeface="+mj-ea"/>
                <a:cs typeface="Tele-GroteskUlt" pitchFamily="2" charset="0"/>
              </a:defRPr>
            </a:lvl1pPr>
            <a:lvl2pPr marL="25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51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26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302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7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28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60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5D51205-EF73-FDC5-056A-75F8D763A36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219575" y="4945063"/>
            <a:ext cx="2171700" cy="152400"/>
          </a:xfrm>
          <a:prstGeom prst="rect">
            <a:avLst/>
          </a:prstGeom>
        </p:spPr>
        <p:txBody>
          <a:bodyPr vert="horz" lIns="68681" tIns="34340" rIns="68681" bIns="34340" rtlCol="0" anchor="ctr"/>
          <a:lstStyle>
            <a:lvl1pPr algn="r" defTabSz="342871" eaLnBrk="1" fontAlgn="auto" hangingPunct="1">
              <a:spcBef>
                <a:spcPts val="0"/>
              </a:spcBef>
              <a:spcAft>
                <a:spcPts val="0"/>
              </a:spcAft>
              <a:defRPr sz="675" b="0" i="0">
                <a:solidFill>
                  <a:schemeClr val="bg1"/>
                </a:solidFill>
                <a:latin typeface="TeleGrotesk Next Medium" pitchFamily="2" charset="0"/>
                <a:ea typeface="TeleGrotesk Next Medium" pitchFamily="2" charset="0"/>
                <a:cs typeface="TeleGrotesk Next Medium" pitchFamily="2" charset="0"/>
              </a:defRPr>
            </a:lvl1pPr>
          </a:lstStyle>
          <a:p>
            <a:pPr>
              <a:defRPr/>
            </a:pPr>
            <a:r>
              <a:rPr lang="en-US"/>
              <a:t>T-Mobile Confidential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566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4-1 - Body Slide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C88D4E2-4CC0-7A61-F8F0-CF3C84FD58BC}"/>
              </a:ext>
            </a:extLst>
          </p:cNvPr>
          <p:cNvSpPr txBox="1">
            <a:spLocks/>
          </p:cNvSpPr>
          <p:nvPr userDrawn="1"/>
        </p:nvSpPr>
        <p:spPr>
          <a:xfrm>
            <a:off x="4219575" y="4945063"/>
            <a:ext cx="2171700" cy="152400"/>
          </a:xfrm>
          <a:prstGeom prst="rect">
            <a:avLst/>
          </a:prstGeom>
        </p:spPr>
        <p:txBody>
          <a:bodyPr lIns="51511" tIns="25755" rIns="51511" bIns="25755" anchor="ctr"/>
          <a:lstStyle>
            <a:defPPr>
              <a:defRPr lang="en-US"/>
            </a:defPPr>
            <a:lvl1pPr marL="0" algn="r" defTabSz="342871" rtl="0" eaLnBrk="1" latinLnBrk="0" hangingPunct="1">
              <a:defRPr sz="900" b="0" i="0" kern="1200">
                <a:solidFill>
                  <a:schemeClr val="accent1"/>
                </a:solidFill>
                <a:latin typeface="Tele-GroteskHal" pitchFamily="2" charset="0"/>
                <a:ea typeface="+mn-ea"/>
                <a:cs typeface="Tele-GroteskHal" pitchFamily="2" charset="0"/>
              </a:defRPr>
            </a:lvl1pPr>
            <a:lvl2pPr marL="342871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41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11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482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352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223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094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2963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75" dirty="0">
                <a:latin typeface="TeleGrotesk Next Medium" pitchFamily="2" charset="0"/>
                <a:ea typeface="TeleGrotesk Next Medium" pitchFamily="2" charset="0"/>
                <a:cs typeface="TeleGrotesk Next Medium" pitchFamily="2" charset="0"/>
              </a:rPr>
              <a:t>T-Mobile Confidential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2"/>
          </p:nvPr>
        </p:nvSpPr>
        <p:spPr>
          <a:xfrm>
            <a:off x="137159" y="877824"/>
            <a:ext cx="6583680" cy="3886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" y="146305"/>
            <a:ext cx="6583679" cy="552973"/>
          </a:xfrm>
        </p:spPr>
        <p:txBody>
          <a:bodyPr>
            <a:normAutofit/>
          </a:bodyPr>
          <a:lstStyle>
            <a:lvl1pPr>
              <a:defRPr sz="2400" baseline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056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4-2- Body Slide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563DC7C-2A81-8610-8AF2-3A742493C1B5}"/>
              </a:ext>
            </a:extLst>
          </p:cNvPr>
          <p:cNvSpPr txBox="1">
            <a:spLocks/>
          </p:cNvSpPr>
          <p:nvPr userDrawn="1"/>
        </p:nvSpPr>
        <p:spPr>
          <a:xfrm>
            <a:off x="4219575" y="4945063"/>
            <a:ext cx="2171700" cy="152400"/>
          </a:xfrm>
          <a:prstGeom prst="rect">
            <a:avLst/>
          </a:prstGeom>
        </p:spPr>
        <p:txBody>
          <a:bodyPr lIns="51511" tIns="25755" rIns="51511" bIns="25755" anchor="ctr"/>
          <a:lstStyle>
            <a:defPPr>
              <a:defRPr lang="en-US"/>
            </a:defPPr>
            <a:lvl1pPr marL="0" algn="r" defTabSz="342871" rtl="0" eaLnBrk="1" latinLnBrk="0" hangingPunct="1">
              <a:defRPr sz="900" b="0" i="0" kern="1200">
                <a:solidFill>
                  <a:schemeClr val="accent1"/>
                </a:solidFill>
                <a:latin typeface="Tele-GroteskHal" pitchFamily="2" charset="0"/>
                <a:ea typeface="+mn-ea"/>
                <a:cs typeface="Tele-GroteskHal" pitchFamily="2" charset="0"/>
              </a:defRPr>
            </a:lvl1pPr>
            <a:lvl2pPr marL="342871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41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11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482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352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223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094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2963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75">
                <a:latin typeface="TeleGrotesk Next Medium" pitchFamily="2" charset="0"/>
                <a:ea typeface="TeleGrotesk Next Medium" pitchFamily="2" charset="0"/>
                <a:cs typeface="TeleGrotesk Next Medium" pitchFamily="2" charset="0"/>
              </a:rPr>
              <a:t>T-Mobile Confidential</a:t>
            </a:r>
            <a:endParaRPr lang="en-US" sz="675" dirty="0">
              <a:latin typeface="TeleGrotesk Next Medium" pitchFamily="2" charset="0"/>
              <a:ea typeface="TeleGrotesk Next Medium" pitchFamily="2" charset="0"/>
              <a:cs typeface="TeleGrotesk Next Medium" pitchFamily="2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137160" y="877824"/>
            <a:ext cx="3223260" cy="3886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3504438" y="877824"/>
            <a:ext cx="3223260" cy="3886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37160" y="146305"/>
            <a:ext cx="6590538" cy="552973"/>
          </a:xfrm>
        </p:spPr>
        <p:txBody>
          <a:bodyPr>
            <a:normAutofit/>
          </a:bodyPr>
          <a:lstStyle>
            <a:lvl1pPr>
              <a:defRPr sz="240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84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4-3 - Body Slide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C558ACE-771D-4F73-F167-6E2A3D26B08A}"/>
              </a:ext>
            </a:extLst>
          </p:cNvPr>
          <p:cNvSpPr/>
          <p:nvPr userDrawn="1"/>
        </p:nvSpPr>
        <p:spPr>
          <a:xfrm>
            <a:off x="0" y="0"/>
            <a:ext cx="6858000" cy="8778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34287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5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F26F302-797B-5D09-FB34-983568D4249A}"/>
              </a:ext>
            </a:extLst>
          </p:cNvPr>
          <p:cNvSpPr txBox="1">
            <a:spLocks/>
          </p:cNvSpPr>
          <p:nvPr userDrawn="1"/>
        </p:nvSpPr>
        <p:spPr>
          <a:xfrm>
            <a:off x="4219575" y="4945063"/>
            <a:ext cx="2171700" cy="152400"/>
          </a:xfrm>
          <a:prstGeom prst="rect">
            <a:avLst/>
          </a:prstGeom>
        </p:spPr>
        <p:txBody>
          <a:bodyPr lIns="51511" tIns="25755" rIns="51511" bIns="25755" anchor="ctr"/>
          <a:lstStyle>
            <a:defPPr>
              <a:defRPr lang="en-US"/>
            </a:defPPr>
            <a:lvl1pPr marL="0" algn="r" defTabSz="342871" rtl="0" eaLnBrk="1" latinLnBrk="0" hangingPunct="1">
              <a:defRPr sz="900" b="0" i="0" kern="1200">
                <a:solidFill>
                  <a:schemeClr val="accent1"/>
                </a:solidFill>
                <a:latin typeface="Tele-GroteskHal" pitchFamily="2" charset="0"/>
                <a:ea typeface="+mn-ea"/>
                <a:cs typeface="Tele-GroteskHal" pitchFamily="2" charset="0"/>
              </a:defRPr>
            </a:lvl1pPr>
            <a:lvl2pPr marL="342871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41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11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482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352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223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094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2963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75" dirty="0">
                <a:latin typeface="TeleGrotesk Next Medium" pitchFamily="2" charset="0"/>
                <a:ea typeface="TeleGrotesk Next Medium" pitchFamily="2" charset="0"/>
                <a:cs typeface="TeleGrotesk Next Medium" pitchFamily="2" charset="0"/>
              </a:rPr>
              <a:t>T-Mobile Confidential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2"/>
          </p:nvPr>
        </p:nvSpPr>
        <p:spPr>
          <a:xfrm>
            <a:off x="137159" y="1024129"/>
            <a:ext cx="6583680" cy="373989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203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4-4 - Body Slide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816E165-3638-676E-F8CC-668F406561BB}"/>
              </a:ext>
            </a:extLst>
          </p:cNvPr>
          <p:cNvSpPr/>
          <p:nvPr userDrawn="1"/>
        </p:nvSpPr>
        <p:spPr>
          <a:xfrm>
            <a:off x="0" y="0"/>
            <a:ext cx="6858000" cy="8778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34287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50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F0171FF-EB8C-CD19-797B-BE13849A3F93}"/>
              </a:ext>
            </a:extLst>
          </p:cNvPr>
          <p:cNvSpPr txBox="1">
            <a:spLocks/>
          </p:cNvSpPr>
          <p:nvPr userDrawn="1"/>
        </p:nvSpPr>
        <p:spPr>
          <a:xfrm>
            <a:off x="4219575" y="4945063"/>
            <a:ext cx="2171700" cy="152400"/>
          </a:xfrm>
          <a:prstGeom prst="rect">
            <a:avLst/>
          </a:prstGeom>
        </p:spPr>
        <p:txBody>
          <a:bodyPr lIns="51511" tIns="25755" rIns="51511" bIns="25755" anchor="ctr"/>
          <a:lstStyle>
            <a:defPPr>
              <a:defRPr lang="en-US"/>
            </a:defPPr>
            <a:lvl1pPr marL="0" algn="r" defTabSz="342871" rtl="0" eaLnBrk="1" latinLnBrk="0" hangingPunct="1">
              <a:defRPr sz="900" b="0" i="0" kern="1200">
                <a:solidFill>
                  <a:schemeClr val="accent1"/>
                </a:solidFill>
                <a:latin typeface="Tele-GroteskHal" pitchFamily="2" charset="0"/>
                <a:ea typeface="+mn-ea"/>
                <a:cs typeface="Tele-GroteskHal" pitchFamily="2" charset="0"/>
              </a:defRPr>
            </a:lvl1pPr>
            <a:lvl2pPr marL="342871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41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11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482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352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223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094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2963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75">
                <a:latin typeface="TeleGrotesk Next Medium" pitchFamily="2" charset="0"/>
                <a:ea typeface="TeleGrotesk Next Medium" pitchFamily="2" charset="0"/>
                <a:cs typeface="TeleGrotesk Next Medium" pitchFamily="2" charset="0"/>
              </a:rPr>
              <a:t>T-Mobile Confidential</a:t>
            </a:r>
            <a:endParaRPr lang="en-US" sz="675" dirty="0">
              <a:latin typeface="TeleGrotesk Next Medium" pitchFamily="2" charset="0"/>
              <a:ea typeface="TeleGrotesk Next Medium" pitchFamily="2" charset="0"/>
              <a:cs typeface="TeleGrotesk Next Medium" pitchFamily="2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137160" y="1024128"/>
            <a:ext cx="3223260" cy="37398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3504438" y="1024128"/>
            <a:ext cx="3223260" cy="37398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" y="143989"/>
            <a:ext cx="6618809" cy="55297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73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04-5 - Body Slide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8DC9423-D6A2-601F-013A-A96FAE13B600}"/>
              </a:ext>
            </a:extLst>
          </p:cNvPr>
          <p:cNvSpPr/>
          <p:nvPr userDrawn="1"/>
        </p:nvSpPr>
        <p:spPr>
          <a:xfrm>
            <a:off x="0" y="0"/>
            <a:ext cx="2487613" cy="51435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34287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50" dirty="0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295B2D6-F14D-5927-6789-F25851337D0F}"/>
              </a:ext>
            </a:extLst>
          </p:cNvPr>
          <p:cNvSpPr txBox="1">
            <a:spLocks/>
          </p:cNvSpPr>
          <p:nvPr userDrawn="1"/>
        </p:nvSpPr>
        <p:spPr>
          <a:xfrm>
            <a:off x="6491288" y="4945063"/>
            <a:ext cx="349250" cy="152400"/>
          </a:xfrm>
          <a:prstGeom prst="rect">
            <a:avLst/>
          </a:prstGeom>
        </p:spPr>
        <p:txBody>
          <a:bodyPr lIns="51511" tIns="25755" rIns="51511" bIns="25755" anchor="ctr"/>
          <a:lstStyle>
            <a:defPPr>
              <a:defRPr lang="en-US"/>
            </a:defPPr>
            <a:lvl1pPr marL="0" algn="l" defTabSz="343403" rtl="0" eaLnBrk="1" latinLnBrk="0" hangingPunct="1">
              <a:defRPr sz="900" kern="1200">
                <a:solidFill>
                  <a:srgbClr val="FFFFFF"/>
                </a:solidFill>
                <a:latin typeface="Tele-GroteskHal" pitchFamily="2" charset="0"/>
                <a:ea typeface="+mn-ea"/>
                <a:cs typeface="+mn-cs"/>
              </a:defRPr>
            </a:lvl1pPr>
            <a:lvl2pPr marL="343403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6806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0209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3612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7015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60418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3820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7223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7F250C2A-56A0-4939-B799-AB1187A82F53}" type="slidenum">
              <a:rPr lang="en-US" sz="675" smtClean="0">
                <a:solidFill>
                  <a:schemeClr val="accent1"/>
                </a:solidFill>
                <a:latin typeface="TeleGrotesk Next Medium" pitchFamily="2" charset="0"/>
                <a:ea typeface="TeleGrotesk Next Medium" pitchFamily="2" charset="0"/>
                <a:cs typeface="TeleGrotesk Next Medium" pitchFamily="2" charset="0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675" dirty="0">
              <a:solidFill>
                <a:schemeClr val="accent1"/>
              </a:solidFill>
              <a:latin typeface="TeleGrotesk Next Medium" pitchFamily="2" charset="0"/>
              <a:ea typeface="TeleGrotesk Next Medium" pitchFamily="2" charset="0"/>
              <a:cs typeface="TeleGrotesk Next Medium" pitchFamily="2" charset="0"/>
            </a:endParaRPr>
          </a:p>
        </p:txBody>
      </p:sp>
      <p:pic>
        <p:nvPicPr>
          <p:cNvPr id="5" name="Picture 6">
            <a:extLst>
              <a:ext uri="{FF2B5EF4-FFF2-40B4-BE49-F238E27FC236}">
                <a16:creationId xmlns:a16="http://schemas.microsoft.com/office/drawing/2014/main" id="{A088B6FD-1873-8040-2CB6-CA7D1D0920E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13" y="4967288"/>
            <a:ext cx="455612" cy="11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ontent Placeholder 4"/>
          <p:cNvSpPr>
            <a:spLocks noGrp="1"/>
          </p:cNvSpPr>
          <p:nvPr>
            <p:ph sz="quarter" idx="12"/>
          </p:nvPr>
        </p:nvSpPr>
        <p:spPr>
          <a:xfrm>
            <a:off x="2748687" y="146305"/>
            <a:ext cx="3985870" cy="469027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" y="1680178"/>
            <a:ext cx="2486930" cy="1622533"/>
          </a:xfrm>
        </p:spPr>
        <p:txBody>
          <a:bodyPr lIns="73152">
            <a:normAutofit/>
          </a:bodyPr>
          <a:lstStyle>
            <a:lvl1pPr algn="ctr">
              <a:lnSpc>
                <a:spcPct val="60000"/>
              </a:lnSpc>
              <a:defRPr sz="5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E45F48D-D10D-6263-DDA3-A9CDB7C611C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r">
              <a:defRPr sz="675" b="0" i="0">
                <a:solidFill>
                  <a:schemeClr val="accent1"/>
                </a:solidFill>
                <a:latin typeface="TeleGrotesk Next Medium" pitchFamily="2" charset="0"/>
                <a:ea typeface="TeleGrotesk Next Medium" pitchFamily="2" charset="0"/>
                <a:cs typeface="TeleGrotesk Next Medium" pitchFamily="2" charset="0"/>
              </a:defRPr>
            </a:lvl1pPr>
          </a:lstStyle>
          <a:p>
            <a:pPr>
              <a:defRPr/>
            </a:pPr>
            <a:r>
              <a:rPr lang="en-US"/>
              <a:t>T-Mobile Confidential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015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04-6 - Body Slide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E7B2ACB-FA68-20E1-60BE-069DDDBB4FFB}"/>
              </a:ext>
            </a:extLst>
          </p:cNvPr>
          <p:cNvSpPr/>
          <p:nvPr userDrawn="1"/>
        </p:nvSpPr>
        <p:spPr>
          <a:xfrm>
            <a:off x="0" y="0"/>
            <a:ext cx="2606675" cy="51435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34287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50" dirty="0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A11517B8-84A5-C27B-DD72-9044F855C367}"/>
              </a:ext>
            </a:extLst>
          </p:cNvPr>
          <p:cNvSpPr txBox="1">
            <a:spLocks/>
          </p:cNvSpPr>
          <p:nvPr userDrawn="1"/>
        </p:nvSpPr>
        <p:spPr>
          <a:xfrm>
            <a:off x="6491288" y="4945063"/>
            <a:ext cx="349250" cy="152400"/>
          </a:xfrm>
          <a:prstGeom prst="rect">
            <a:avLst/>
          </a:prstGeom>
        </p:spPr>
        <p:txBody>
          <a:bodyPr lIns="51511" tIns="25755" rIns="51511" bIns="25755" anchor="ctr"/>
          <a:lstStyle>
            <a:defPPr>
              <a:defRPr lang="en-US"/>
            </a:defPPr>
            <a:lvl1pPr marL="0" algn="l" defTabSz="343403" rtl="0" eaLnBrk="1" latinLnBrk="0" hangingPunct="1">
              <a:defRPr sz="900" kern="1200">
                <a:solidFill>
                  <a:srgbClr val="FFFFFF"/>
                </a:solidFill>
                <a:latin typeface="Tele-GroteskHal" pitchFamily="2" charset="0"/>
                <a:ea typeface="+mn-ea"/>
                <a:cs typeface="+mn-cs"/>
              </a:defRPr>
            </a:lvl1pPr>
            <a:lvl2pPr marL="343403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6806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0209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3612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7015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60418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3820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7223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009F199A-4B28-4FEA-B45E-602476EE8111}" type="slidenum">
              <a:rPr lang="en-US" sz="675" smtClean="0">
                <a:solidFill>
                  <a:schemeClr val="accent1"/>
                </a:solidFill>
                <a:latin typeface="TeleGrotesk Next Medium" pitchFamily="2" charset="0"/>
                <a:ea typeface="TeleGrotesk Next Medium" pitchFamily="2" charset="0"/>
                <a:cs typeface="TeleGrotesk Next Medium" pitchFamily="2" charset="0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675" dirty="0">
              <a:solidFill>
                <a:schemeClr val="accent1"/>
              </a:solidFill>
              <a:latin typeface="TeleGrotesk Next Medium" pitchFamily="2" charset="0"/>
              <a:ea typeface="TeleGrotesk Next Medium" pitchFamily="2" charset="0"/>
              <a:cs typeface="TeleGrotesk Next Medium" pitchFamily="2" charset="0"/>
            </a:endParaRPr>
          </a:p>
        </p:txBody>
      </p:sp>
      <p:pic>
        <p:nvPicPr>
          <p:cNvPr id="5" name="Picture 6" descr="A picture containing plate, drawing&#10;&#10;Description automatically generated">
            <a:extLst>
              <a:ext uri="{FF2B5EF4-FFF2-40B4-BE49-F238E27FC236}">
                <a16:creationId xmlns:a16="http://schemas.microsoft.com/office/drawing/2014/main" id="{E75AA2DF-BA73-A2A6-729A-197B0E6610C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8" y="4875213"/>
            <a:ext cx="687387" cy="14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ontent Placeholder 4"/>
          <p:cNvSpPr>
            <a:spLocks noGrp="1"/>
          </p:cNvSpPr>
          <p:nvPr>
            <p:ph sz="quarter" idx="12"/>
          </p:nvPr>
        </p:nvSpPr>
        <p:spPr>
          <a:xfrm>
            <a:off x="2748687" y="146305"/>
            <a:ext cx="3985870" cy="469027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1680178"/>
            <a:ext cx="2606040" cy="1622533"/>
          </a:xfrm>
        </p:spPr>
        <p:txBody>
          <a:bodyPr lIns="73152">
            <a:normAutofit/>
          </a:bodyPr>
          <a:lstStyle>
            <a:lvl1pPr algn="ctr">
              <a:lnSpc>
                <a:spcPct val="60000"/>
              </a:lnSpc>
              <a:defRPr sz="5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A221758-9795-BC97-8628-2DDD8C2EFD47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r">
              <a:defRPr sz="675" b="0" i="0">
                <a:solidFill>
                  <a:schemeClr val="accent1"/>
                </a:solidFill>
                <a:latin typeface="TeleGrotesk Next Medium" pitchFamily="2" charset="0"/>
                <a:ea typeface="TeleGrotesk Next Medium" pitchFamily="2" charset="0"/>
                <a:cs typeface="TeleGrotesk Next Medium" pitchFamily="2" charset="0"/>
              </a:defRPr>
            </a:lvl1pPr>
          </a:lstStyle>
          <a:p>
            <a:pPr>
              <a:defRPr/>
            </a:pPr>
            <a:r>
              <a:rPr lang="en-US"/>
              <a:t>T-Mobile Confidential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503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4-7 - Body Slide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C89042A-97B1-FF7E-D733-ABA2F5AA38B2}"/>
              </a:ext>
            </a:extLst>
          </p:cNvPr>
          <p:cNvSpPr/>
          <p:nvPr userDrawn="1"/>
        </p:nvSpPr>
        <p:spPr>
          <a:xfrm>
            <a:off x="3417888" y="0"/>
            <a:ext cx="3440112" cy="51435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34287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5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F57FF87-9EA8-DE9C-BE1A-2CA3272C65BF}"/>
              </a:ext>
            </a:extLst>
          </p:cNvPr>
          <p:cNvSpPr txBox="1">
            <a:spLocks/>
          </p:cNvSpPr>
          <p:nvPr userDrawn="1"/>
        </p:nvSpPr>
        <p:spPr>
          <a:xfrm>
            <a:off x="4219575" y="4945063"/>
            <a:ext cx="2171700" cy="152400"/>
          </a:xfrm>
          <a:prstGeom prst="rect">
            <a:avLst/>
          </a:prstGeom>
        </p:spPr>
        <p:txBody>
          <a:bodyPr lIns="51511" tIns="25755" rIns="51511" bIns="25755" anchor="ctr"/>
          <a:lstStyle>
            <a:defPPr>
              <a:defRPr lang="en-US"/>
            </a:defPPr>
            <a:lvl1pPr marL="0" algn="r" defTabSz="342871" rtl="0" eaLnBrk="1" latinLnBrk="0" hangingPunct="1">
              <a:defRPr sz="900" b="0" i="0" kern="1200">
                <a:solidFill>
                  <a:schemeClr val="accent1"/>
                </a:solidFill>
                <a:latin typeface="Tele-GroteskHal" pitchFamily="2" charset="0"/>
                <a:ea typeface="+mn-ea"/>
                <a:cs typeface="Tele-GroteskHal" pitchFamily="2" charset="0"/>
              </a:defRPr>
            </a:lvl1pPr>
            <a:lvl2pPr marL="342871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41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11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482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352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223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094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2963" algn="l" defTabSz="342871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75" dirty="0">
                <a:solidFill>
                  <a:schemeClr val="bg1"/>
                </a:solidFill>
                <a:latin typeface="TeleGrotesk Next Medium" pitchFamily="2" charset="0"/>
                <a:ea typeface="TeleGrotesk Next Medium" pitchFamily="2" charset="0"/>
                <a:cs typeface="TeleGrotesk Next Medium" pitchFamily="2" charset="0"/>
              </a:rPr>
              <a:t>T-Mobile Confidential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4061697-2196-148B-5A60-7DEDE1FC7DC4}"/>
              </a:ext>
            </a:extLst>
          </p:cNvPr>
          <p:cNvSpPr txBox="1">
            <a:spLocks/>
          </p:cNvSpPr>
          <p:nvPr userDrawn="1"/>
        </p:nvSpPr>
        <p:spPr>
          <a:xfrm>
            <a:off x="6491288" y="4945063"/>
            <a:ext cx="349250" cy="152400"/>
          </a:xfrm>
          <a:prstGeom prst="rect">
            <a:avLst/>
          </a:prstGeom>
        </p:spPr>
        <p:txBody>
          <a:bodyPr lIns="51511" tIns="25755" rIns="51511" bIns="25755" anchor="ctr"/>
          <a:lstStyle>
            <a:defPPr>
              <a:defRPr lang="en-US"/>
            </a:defPPr>
            <a:lvl1pPr marL="0" algn="l" defTabSz="343403" rtl="0" eaLnBrk="1" latinLnBrk="0" hangingPunct="1">
              <a:defRPr sz="900" kern="1200">
                <a:solidFill>
                  <a:srgbClr val="FFFFFF"/>
                </a:solidFill>
                <a:latin typeface="Tele-GroteskHal" pitchFamily="2" charset="0"/>
                <a:ea typeface="+mn-ea"/>
                <a:cs typeface="+mn-cs"/>
              </a:defRPr>
            </a:lvl1pPr>
            <a:lvl2pPr marL="343403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6806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0209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3612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7015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60418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3820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7223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8668DBED-8A15-4DEB-81B6-8AB0C4A78951}" type="slidenum">
              <a:rPr lang="en-US" sz="675" smtClean="0">
                <a:solidFill>
                  <a:schemeClr val="bg1"/>
                </a:solidFill>
                <a:latin typeface="TeleGrotesk Next Medium" pitchFamily="2" charset="0"/>
                <a:ea typeface="TeleGrotesk Next Medium" pitchFamily="2" charset="0"/>
                <a:cs typeface="TeleGrotesk Next Medium" pitchFamily="2" charset="0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675" dirty="0">
              <a:solidFill>
                <a:schemeClr val="bg1"/>
              </a:solidFill>
              <a:latin typeface="TeleGrotesk Next Medium" pitchFamily="2" charset="0"/>
              <a:ea typeface="TeleGrotesk Next Medium" pitchFamily="2" charset="0"/>
              <a:cs typeface="TeleGrotesk Next Medium" pitchFamily="2" charset="0"/>
            </a:endParaRP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37160" y="146305"/>
            <a:ext cx="3132637" cy="552973"/>
          </a:xfrm>
        </p:spPr>
        <p:txBody>
          <a:bodyPr>
            <a:normAutofit/>
          </a:bodyPr>
          <a:lstStyle>
            <a:lvl1pPr>
              <a:defRPr sz="2400" baseline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Content Placeholder 5"/>
          <p:cNvSpPr>
            <a:spLocks noGrp="1"/>
          </p:cNvSpPr>
          <p:nvPr>
            <p:ph sz="quarter" idx="12"/>
          </p:nvPr>
        </p:nvSpPr>
        <p:spPr>
          <a:xfrm>
            <a:off x="137160" y="877824"/>
            <a:ext cx="3223260" cy="3886200"/>
          </a:xfr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10"/>
          <p:cNvSpPr>
            <a:spLocks noGrp="1"/>
          </p:cNvSpPr>
          <p:nvPr>
            <p:ph sz="quarter" idx="13"/>
          </p:nvPr>
        </p:nvSpPr>
        <p:spPr>
          <a:xfrm>
            <a:off x="3510701" y="877824"/>
            <a:ext cx="3223260" cy="3886200"/>
          </a:xfrm>
        </p:spPr>
        <p:txBody>
          <a:bodyPr/>
          <a:lstStyle>
            <a:lvl1pPr marL="0" indent="0">
              <a:buClr>
                <a:schemeClr val="bg1"/>
              </a:buClr>
              <a:buNone/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04209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7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E626EFFF-F806-1558-80CE-00D47AE5661D}"/>
              </a:ext>
            </a:extLst>
          </p:cNvPr>
          <p:cNvSpPr txBox="1">
            <a:spLocks/>
          </p:cNvSpPr>
          <p:nvPr userDrawn="1"/>
        </p:nvSpPr>
        <p:spPr>
          <a:xfrm>
            <a:off x="192088" y="1493838"/>
            <a:ext cx="6075362" cy="96678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343403" rtl="0" eaLnBrk="1" latinLnBrk="0" hangingPunct="1">
              <a:spcBef>
                <a:spcPct val="0"/>
              </a:spcBef>
              <a:buNone/>
              <a:defRPr sz="4000" b="0" i="0" kern="1200">
                <a:solidFill>
                  <a:srgbClr val="E20074"/>
                </a:solidFill>
                <a:latin typeface="Tele-GroteskUlt" pitchFamily="2" charset="0"/>
                <a:ea typeface="+mj-ea"/>
                <a:cs typeface="Tele-GroteskUlt" pitchFamily="2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3000" dirty="0">
                <a:solidFill>
                  <a:schemeClr val="accent1"/>
                </a:solidFill>
                <a:latin typeface="+mj-lt"/>
              </a:rPr>
              <a:t>Cover Pages</a:t>
            </a:r>
          </a:p>
        </p:txBody>
      </p:sp>
      <p:pic>
        <p:nvPicPr>
          <p:cNvPr id="1027" name="Picture 4" descr="A picture containing object, clock, meter&#10;&#10;Description automatically generated">
            <a:extLst>
              <a:ext uri="{FF2B5EF4-FFF2-40B4-BE49-F238E27FC236}">
                <a16:creationId xmlns:a16="http://schemas.microsoft.com/office/drawing/2014/main" id="{FAADFC07-D9D2-516E-A432-81C055C4680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25" y="158750"/>
            <a:ext cx="585788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9" r:id="rId1"/>
  </p:sldLayoutIdLst>
  <p:hf sldNum="0" hdr="0" dt="0"/>
  <p:txStyles>
    <p:titleStyle>
      <a:lvl1pPr algn="l" defTabSz="257175" rtl="0" fontAlgn="base">
        <a:spcBef>
          <a:spcPct val="0"/>
        </a:spcBef>
        <a:spcAft>
          <a:spcPct val="0"/>
        </a:spcAft>
        <a:defRPr sz="2400" kern="1200">
          <a:solidFill>
            <a:srgbClr val="6D6D6D"/>
          </a:solidFill>
          <a:latin typeface="Tele-GroteskFet" pitchFamily="2" charset="0"/>
          <a:ea typeface="Tele-GroteskFet"/>
          <a:cs typeface="Tele-GroteskFet" pitchFamily="2" charset="0"/>
        </a:defRPr>
      </a:lvl1pPr>
      <a:lvl2pPr algn="l" defTabSz="257175" rtl="0" fontAlgn="base">
        <a:spcBef>
          <a:spcPct val="0"/>
        </a:spcBef>
        <a:spcAft>
          <a:spcPct val="0"/>
        </a:spcAft>
        <a:defRPr sz="2400">
          <a:solidFill>
            <a:srgbClr val="6D6D6D"/>
          </a:solidFill>
          <a:latin typeface="Tele-GroteskFet"/>
          <a:ea typeface="Tele-GroteskFet"/>
          <a:cs typeface="Tele-GroteskFet"/>
        </a:defRPr>
      </a:lvl2pPr>
      <a:lvl3pPr algn="l" defTabSz="257175" rtl="0" fontAlgn="base">
        <a:spcBef>
          <a:spcPct val="0"/>
        </a:spcBef>
        <a:spcAft>
          <a:spcPct val="0"/>
        </a:spcAft>
        <a:defRPr sz="2400">
          <a:solidFill>
            <a:srgbClr val="6D6D6D"/>
          </a:solidFill>
          <a:latin typeface="Tele-GroteskFet"/>
          <a:ea typeface="Tele-GroteskFet"/>
          <a:cs typeface="Tele-GroteskFet"/>
        </a:defRPr>
      </a:lvl3pPr>
      <a:lvl4pPr algn="l" defTabSz="257175" rtl="0" fontAlgn="base">
        <a:spcBef>
          <a:spcPct val="0"/>
        </a:spcBef>
        <a:spcAft>
          <a:spcPct val="0"/>
        </a:spcAft>
        <a:defRPr sz="2400">
          <a:solidFill>
            <a:srgbClr val="6D6D6D"/>
          </a:solidFill>
          <a:latin typeface="Tele-GroteskFet"/>
          <a:ea typeface="Tele-GroteskFet"/>
          <a:cs typeface="Tele-GroteskFet"/>
        </a:defRPr>
      </a:lvl4pPr>
      <a:lvl5pPr algn="l" defTabSz="257175" rtl="0" fontAlgn="base">
        <a:spcBef>
          <a:spcPct val="0"/>
        </a:spcBef>
        <a:spcAft>
          <a:spcPct val="0"/>
        </a:spcAft>
        <a:defRPr sz="2400">
          <a:solidFill>
            <a:srgbClr val="6D6D6D"/>
          </a:solidFill>
          <a:latin typeface="Tele-GroteskFet"/>
          <a:ea typeface="Tele-GroteskFet"/>
          <a:cs typeface="Tele-GroteskFet"/>
        </a:defRPr>
      </a:lvl5pPr>
      <a:lvl6pPr marL="457200" algn="l" defTabSz="257175" rtl="0" fontAlgn="base">
        <a:spcBef>
          <a:spcPct val="0"/>
        </a:spcBef>
        <a:spcAft>
          <a:spcPct val="0"/>
        </a:spcAft>
        <a:defRPr sz="2400">
          <a:solidFill>
            <a:srgbClr val="6D6D6D"/>
          </a:solidFill>
          <a:latin typeface="Tele-GroteskFet"/>
          <a:ea typeface="Tele-GroteskFet"/>
          <a:cs typeface="Tele-GroteskFet"/>
        </a:defRPr>
      </a:lvl6pPr>
      <a:lvl7pPr marL="914400" algn="l" defTabSz="257175" rtl="0" fontAlgn="base">
        <a:spcBef>
          <a:spcPct val="0"/>
        </a:spcBef>
        <a:spcAft>
          <a:spcPct val="0"/>
        </a:spcAft>
        <a:defRPr sz="2400">
          <a:solidFill>
            <a:srgbClr val="6D6D6D"/>
          </a:solidFill>
          <a:latin typeface="Tele-GroteskFet"/>
          <a:ea typeface="Tele-GroteskFet"/>
          <a:cs typeface="Tele-GroteskFet"/>
        </a:defRPr>
      </a:lvl7pPr>
      <a:lvl8pPr marL="1371600" algn="l" defTabSz="257175" rtl="0" fontAlgn="base">
        <a:spcBef>
          <a:spcPct val="0"/>
        </a:spcBef>
        <a:spcAft>
          <a:spcPct val="0"/>
        </a:spcAft>
        <a:defRPr sz="2400">
          <a:solidFill>
            <a:srgbClr val="6D6D6D"/>
          </a:solidFill>
          <a:latin typeface="Tele-GroteskFet"/>
          <a:ea typeface="Tele-GroteskFet"/>
          <a:cs typeface="Tele-GroteskFet"/>
        </a:defRPr>
      </a:lvl8pPr>
      <a:lvl9pPr marL="1828800" algn="l" defTabSz="257175" rtl="0" fontAlgn="base">
        <a:spcBef>
          <a:spcPct val="0"/>
        </a:spcBef>
        <a:spcAft>
          <a:spcPct val="0"/>
        </a:spcAft>
        <a:defRPr sz="2400">
          <a:solidFill>
            <a:srgbClr val="6D6D6D"/>
          </a:solidFill>
          <a:latin typeface="Tele-GroteskFet"/>
          <a:ea typeface="Tele-GroteskFet"/>
          <a:cs typeface="Tele-GroteskFet"/>
        </a:defRPr>
      </a:lvl9pPr>
    </p:titleStyle>
    <p:bodyStyle>
      <a:lvl1pPr marL="192088" indent="-192088" algn="l" defTabSz="257175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kern="1200">
          <a:solidFill>
            <a:srgbClr val="6D6D6D"/>
          </a:solidFill>
          <a:latin typeface="Arial" pitchFamily="34" charset="0"/>
          <a:ea typeface="+mn-ea"/>
          <a:cs typeface="Arial" pitchFamily="34" charset="0"/>
        </a:defRPr>
      </a:lvl1pPr>
      <a:lvl2pPr marL="417513" indent="-160338" algn="l" defTabSz="257175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1300" kern="1200">
          <a:solidFill>
            <a:srgbClr val="6D6D6D"/>
          </a:solidFill>
          <a:latin typeface="Arial" pitchFamily="34" charset="0"/>
          <a:ea typeface="+mn-ea"/>
          <a:cs typeface="Arial" pitchFamily="34" charset="0"/>
        </a:defRPr>
      </a:lvl2pPr>
      <a:lvl3pPr marL="642938" indent="-128588" algn="l" defTabSz="257175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1100" kern="1200">
          <a:solidFill>
            <a:srgbClr val="6D6D6D"/>
          </a:solidFill>
          <a:latin typeface="Arial" pitchFamily="34" charset="0"/>
          <a:ea typeface="+mn-ea"/>
          <a:cs typeface="Arial" pitchFamily="34" charset="0"/>
        </a:defRPr>
      </a:lvl3pPr>
      <a:lvl4pPr marL="900113" indent="-128588" algn="l" defTabSz="257175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900" kern="1200">
          <a:solidFill>
            <a:srgbClr val="6D6D6D"/>
          </a:solidFill>
          <a:latin typeface="Arial" pitchFamily="34" charset="0"/>
          <a:ea typeface="+mn-ea"/>
          <a:cs typeface="Arial" pitchFamily="34" charset="0"/>
        </a:defRPr>
      </a:lvl4pPr>
      <a:lvl5pPr marL="1158875" indent="-128588" algn="l" defTabSz="257175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900" kern="1200">
          <a:solidFill>
            <a:srgbClr val="6D6D6D"/>
          </a:solidFill>
          <a:latin typeface="Arial" pitchFamily="34" charset="0"/>
          <a:ea typeface="+mn-ea"/>
          <a:cs typeface="Arial" pitchFamily="34" charset="0"/>
        </a:defRPr>
      </a:lvl5pPr>
      <a:lvl6pPr marL="1416537" indent="-128776" algn="l" defTabSz="257552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674089" indent="-128776" algn="l" defTabSz="257552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1931642" indent="-128776" algn="l" defTabSz="257552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9194" indent="-128776" algn="l" defTabSz="257552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1pPr>
      <a:lvl2pPr marL="257552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2pPr>
      <a:lvl3pPr marL="515105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772657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1030209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287761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545314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802865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2060417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8AA34B54-F80A-1127-A9AF-B0E6926D7A07}"/>
              </a:ext>
            </a:extLst>
          </p:cNvPr>
          <p:cNvSpPr txBox="1">
            <a:spLocks/>
          </p:cNvSpPr>
          <p:nvPr userDrawn="1"/>
        </p:nvSpPr>
        <p:spPr>
          <a:xfrm>
            <a:off x="271463" y="1354138"/>
            <a:ext cx="6075362" cy="96678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343403" rtl="0" eaLnBrk="1" latinLnBrk="0" hangingPunct="1">
              <a:spcBef>
                <a:spcPct val="0"/>
              </a:spcBef>
              <a:buNone/>
              <a:defRPr sz="4000" b="0" i="0" kern="1200">
                <a:solidFill>
                  <a:srgbClr val="E20074"/>
                </a:solidFill>
                <a:latin typeface="Tele-GroteskUlt" pitchFamily="2" charset="0"/>
                <a:ea typeface="+mj-ea"/>
                <a:cs typeface="Tele-GroteskUlt" pitchFamily="2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3000" dirty="0">
                <a:solidFill>
                  <a:schemeClr val="accent1"/>
                </a:solidFill>
                <a:latin typeface="+mj-lt"/>
              </a:rPr>
              <a:t>Section title slides  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43FF535-E4AE-ED81-79FA-FE10CC51B256}"/>
              </a:ext>
            </a:extLst>
          </p:cNvPr>
          <p:cNvSpPr txBox="1">
            <a:spLocks/>
          </p:cNvSpPr>
          <p:nvPr userDrawn="1"/>
        </p:nvSpPr>
        <p:spPr>
          <a:xfrm>
            <a:off x="271463" y="1985963"/>
            <a:ext cx="5181600" cy="15128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343403" rtl="0" eaLnBrk="1" latinLnBrk="0" hangingPunct="1">
              <a:spcBef>
                <a:spcPct val="20000"/>
              </a:spcBef>
              <a:buFont typeface="Arial"/>
              <a:buNone/>
              <a:defRPr sz="1800" b="0" i="0" kern="1200">
                <a:solidFill>
                  <a:schemeClr val="tx1"/>
                </a:solidFill>
                <a:latin typeface="Tele-GroteskFet" pitchFamily="2" charset="0"/>
                <a:ea typeface="+mn-ea"/>
                <a:cs typeface="Tele-GroteskFet" pitchFamily="2" charset="0"/>
              </a:defRPr>
            </a:lvl1pPr>
            <a:lvl2pPr marL="343403" indent="0" algn="ctr" defTabSz="343403" rtl="0" eaLnBrk="1" latinLnBrk="0" hangingPunct="1">
              <a:spcBef>
                <a:spcPct val="20000"/>
              </a:spcBef>
              <a:buFont typeface="Arial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Arial" pitchFamily="34" charset="0"/>
              </a:defRPr>
            </a:lvl2pPr>
            <a:lvl3pPr marL="686806" indent="0" algn="ctr" defTabSz="343403" rtl="0" eaLnBrk="1" latinLnBrk="0" hangingPunct="1">
              <a:spcBef>
                <a:spcPct val="20000"/>
              </a:spcBef>
              <a:buFont typeface="Arial"/>
              <a:buNone/>
              <a:defRPr sz="15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Arial" pitchFamily="34" charset="0"/>
              </a:defRPr>
            </a:lvl3pPr>
            <a:lvl4pPr marL="1030209" indent="0" algn="ctr" defTabSz="343403" rtl="0" eaLnBrk="1" latinLnBrk="0" hangingPunct="1">
              <a:spcBef>
                <a:spcPct val="20000"/>
              </a:spcBef>
              <a:buFont typeface="Arial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Arial" pitchFamily="34" charset="0"/>
              </a:defRPr>
            </a:lvl4pPr>
            <a:lvl5pPr marL="1373612" indent="0" algn="ctr" defTabSz="343403" rtl="0" eaLnBrk="1" latinLnBrk="0" hangingPunct="1">
              <a:spcBef>
                <a:spcPct val="20000"/>
              </a:spcBef>
              <a:buFont typeface="Arial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Arial" pitchFamily="34" charset="0"/>
              </a:defRPr>
            </a:lvl5pPr>
            <a:lvl6pPr marL="1717015" indent="0" algn="ctr" defTabSz="343403" rtl="0" eaLnBrk="1" latinLnBrk="0" hangingPunct="1">
              <a:spcBef>
                <a:spcPct val="20000"/>
              </a:spcBef>
              <a:buFont typeface="Arial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60418" indent="0" algn="ctr" defTabSz="343403" rtl="0" eaLnBrk="1" latinLnBrk="0" hangingPunct="1">
              <a:spcBef>
                <a:spcPct val="20000"/>
              </a:spcBef>
              <a:buFont typeface="Arial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3820" indent="0" algn="ctr" defTabSz="343403" rtl="0" eaLnBrk="1" latinLnBrk="0" hangingPunct="1">
              <a:spcBef>
                <a:spcPct val="20000"/>
              </a:spcBef>
              <a:buFont typeface="Arial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7223" indent="0" algn="ctr" defTabSz="343403" rtl="0" eaLnBrk="1" latinLnBrk="0" hangingPunct="1">
              <a:spcBef>
                <a:spcPct val="20000"/>
              </a:spcBef>
              <a:buFont typeface="Arial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1350" dirty="0">
                <a:latin typeface="+mn-lt"/>
              </a:rPr>
              <a:t>The provided layouts should be used for sub-sections or individual chapters within a presentation.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</p:sldLayoutIdLst>
  <p:hf sldNum="0" hdr="0" dt="0"/>
  <p:txStyles>
    <p:titleStyle>
      <a:lvl1pPr algn="l" defTabSz="257175" rtl="0" fontAlgn="base">
        <a:spcBef>
          <a:spcPct val="0"/>
        </a:spcBef>
        <a:spcAft>
          <a:spcPct val="0"/>
        </a:spcAft>
        <a:defRPr sz="2400" kern="1200">
          <a:solidFill>
            <a:srgbClr val="6D6D6D"/>
          </a:solidFill>
          <a:latin typeface="Tele-GroteskFet" pitchFamily="2" charset="0"/>
          <a:ea typeface="Tele-GroteskFet"/>
          <a:cs typeface="Tele-GroteskFet" pitchFamily="2" charset="0"/>
        </a:defRPr>
      </a:lvl1pPr>
      <a:lvl2pPr algn="l" defTabSz="257175" rtl="0" fontAlgn="base">
        <a:spcBef>
          <a:spcPct val="0"/>
        </a:spcBef>
        <a:spcAft>
          <a:spcPct val="0"/>
        </a:spcAft>
        <a:defRPr sz="2400">
          <a:solidFill>
            <a:srgbClr val="6D6D6D"/>
          </a:solidFill>
          <a:latin typeface="Tele-GroteskFet"/>
          <a:ea typeface="Tele-GroteskFet"/>
          <a:cs typeface="Tele-GroteskFet"/>
        </a:defRPr>
      </a:lvl2pPr>
      <a:lvl3pPr algn="l" defTabSz="257175" rtl="0" fontAlgn="base">
        <a:spcBef>
          <a:spcPct val="0"/>
        </a:spcBef>
        <a:spcAft>
          <a:spcPct val="0"/>
        </a:spcAft>
        <a:defRPr sz="2400">
          <a:solidFill>
            <a:srgbClr val="6D6D6D"/>
          </a:solidFill>
          <a:latin typeface="Tele-GroteskFet"/>
          <a:ea typeface="Tele-GroteskFet"/>
          <a:cs typeface="Tele-GroteskFet"/>
        </a:defRPr>
      </a:lvl3pPr>
      <a:lvl4pPr algn="l" defTabSz="257175" rtl="0" fontAlgn="base">
        <a:spcBef>
          <a:spcPct val="0"/>
        </a:spcBef>
        <a:spcAft>
          <a:spcPct val="0"/>
        </a:spcAft>
        <a:defRPr sz="2400">
          <a:solidFill>
            <a:srgbClr val="6D6D6D"/>
          </a:solidFill>
          <a:latin typeface="Tele-GroteskFet"/>
          <a:ea typeface="Tele-GroteskFet"/>
          <a:cs typeface="Tele-GroteskFet"/>
        </a:defRPr>
      </a:lvl4pPr>
      <a:lvl5pPr algn="l" defTabSz="257175" rtl="0" fontAlgn="base">
        <a:spcBef>
          <a:spcPct val="0"/>
        </a:spcBef>
        <a:spcAft>
          <a:spcPct val="0"/>
        </a:spcAft>
        <a:defRPr sz="2400">
          <a:solidFill>
            <a:srgbClr val="6D6D6D"/>
          </a:solidFill>
          <a:latin typeface="Tele-GroteskFet"/>
          <a:ea typeface="Tele-GroteskFet"/>
          <a:cs typeface="Tele-GroteskFet"/>
        </a:defRPr>
      </a:lvl5pPr>
      <a:lvl6pPr marL="457200" algn="l" defTabSz="257175" rtl="0" fontAlgn="base">
        <a:spcBef>
          <a:spcPct val="0"/>
        </a:spcBef>
        <a:spcAft>
          <a:spcPct val="0"/>
        </a:spcAft>
        <a:defRPr sz="2400">
          <a:solidFill>
            <a:srgbClr val="6D6D6D"/>
          </a:solidFill>
          <a:latin typeface="Tele-GroteskFet"/>
          <a:ea typeface="Tele-GroteskFet"/>
          <a:cs typeface="Tele-GroteskFet"/>
        </a:defRPr>
      </a:lvl6pPr>
      <a:lvl7pPr marL="914400" algn="l" defTabSz="257175" rtl="0" fontAlgn="base">
        <a:spcBef>
          <a:spcPct val="0"/>
        </a:spcBef>
        <a:spcAft>
          <a:spcPct val="0"/>
        </a:spcAft>
        <a:defRPr sz="2400">
          <a:solidFill>
            <a:srgbClr val="6D6D6D"/>
          </a:solidFill>
          <a:latin typeface="Tele-GroteskFet"/>
          <a:ea typeface="Tele-GroteskFet"/>
          <a:cs typeface="Tele-GroteskFet"/>
        </a:defRPr>
      </a:lvl7pPr>
      <a:lvl8pPr marL="1371600" algn="l" defTabSz="257175" rtl="0" fontAlgn="base">
        <a:spcBef>
          <a:spcPct val="0"/>
        </a:spcBef>
        <a:spcAft>
          <a:spcPct val="0"/>
        </a:spcAft>
        <a:defRPr sz="2400">
          <a:solidFill>
            <a:srgbClr val="6D6D6D"/>
          </a:solidFill>
          <a:latin typeface="Tele-GroteskFet"/>
          <a:ea typeface="Tele-GroteskFet"/>
          <a:cs typeface="Tele-GroteskFet"/>
        </a:defRPr>
      </a:lvl8pPr>
      <a:lvl9pPr marL="1828800" algn="l" defTabSz="257175" rtl="0" fontAlgn="base">
        <a:spcBef>
          <a:spcPct val="0"/>
        </a:spcBef>
        <a:spcAft>
          <a:spcPct val="0"/>
        </a:spcAft>
        <a:defRPr sz="2400">
          <a:solidFill>
            <a:srgbClr val="6D6D6D"/>
          </a:solidFill>
          <a:latin typeface="Tele-GroteskFet"/>
          <a:ea typeface="Tele-GroteskFet"/>
          <a:cs typeface="Tele-GroteskFet"/>
        </a:defRPr>
      </a:lvl9pPr>
    </p:titleStyle>
    <p:bodyStyle>
      <a:lvl1pPr marL="192088" indent="-192088" algn="l" defTabSz="257175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6D6D6D"/>
          </a:solidFill>
          <a:latin typeface="+mj-lt"/>
          <a:ea typeface="+mn-ea"/>
          <a:cs typeface="Arial" pitchFamily="34" charset="0"/>
        </a:defRPr>
      </a:lvl1pPr>
      <a:lvl2pPr marL="417513" indent="-160338" algn="l" defTabSz="257175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300" kern="1200">
          <a:solidFill>
            <a:srgbClr val="6D6D6D"/>
          </a:solidFill>
          <a:latin typeface="+mj-lt"/>
          <a:ea typeface="+mn-ea"/>
          <a:cs typeface="Arial" pitchFamily="34" charset="0"/>
        </a:defRPr>
      </a:lvl2pPr>
      <a:lvl3pPr marL="642938" indent="-128588" algn="l" defTabSz="257175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100" kern="1200">
          <a:solidFill>
            <a:srgbClr val="6D6D6D"/>
          </a:solidFill>
          <a:latin typeface="+mj-lt"/>
          <a:ea typeface="+mn-ea"/>
          <a:cs typeface="Arial" pitchFamily="34" charset="0"/>
        </a:defRPr>
      </a:lvl3pPr>
      <a:lvl4pPr marL="900113" indent="-128588" algn="l" defTabSz="257175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00" kern="1200">
          <a:solidFill>
            <a:srgbClr val="6D6D6D"/>
          </a:solidFill>
          <a:latin typeface="+mj-lt"/>
          <a:ea typeface="+mn-ea"/>
          <a:cs typeface="Arial" pitchFamily="34" charset="0"/>
        </a:defRPr>
      </a:lvl4pPr>
      <a:lvl5pPr marL="1158875" indent="-128588" algn="l" defTabSz="257175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900" kern="1200">
          <a:solidFill>
            <a:srgbClr val="6D6D6D"/>
          </a:solidFill>
          <a:latin typeface="+mj-lt"/>
          <a:ea typeface="+mn-ea"/>
          <a:cs typeface="Arial" pitchFamily="34" charset="0"/>
        </a:defRPr>
      </a:lvl5pPr>
      <a:lvl6pPr marL="1416537" indent="-128776" algn="l" defTabSz="257552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674089" indent="-128776" algn="l" defTabSz="257552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1931642" indent="-128776" algn="l" defTabSz="257552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9194" indent="-128776" algn="l" defTabSz="257552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1pPr>
      <a:lvl2pPr marL="257552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2pPr>
      <a:lvl3pPr marL="515105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772657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1030209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287761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545314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802865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2060417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>
            <a:extLst>
              <a:ext uri="{FF2B5EF4-FFF2-40B4-BE49-F238E27FC236}">
                <a16:creationId xmlns:a16="http://schemas.microsoft.com/office/drawing/2014/main" id="{C3A98996-213F-0CC7-DA0D-B623A33500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36525" y="150813"/>
            <a:ext cx="6619875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681" tIns="34340" rIns="68681" bIns="3434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Body – no image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3FED99-6C31-A4EA-121B-7FB7C6FC41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525" y="876300"/>
            <a:ext cx="6619875" cy="3883025"/>
          </a:xfrm>
          <a:prstGeom prst="rect">
            <a:avLst/>
          </a:prstGeom>
        </p:spPr>
        <p:txBody>
          <a:bodyPr vert="horz" lIns="68681" tIns="34340" rIns="68681" bIns="3434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0C80ADB-DDC3-5B51-9E67-1B73E29BE6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19575" y="4945063"/>
            <a:ext cx="2171700" cy="152400"/>
          </a:xfrm>
          <a:prstGeom prst="rect">
            <a:avLst/>
          </a:prstGeom>
        </p:spPr>
        <p:txBody>
          <a:bodyPr vert="horz" lIns="68681" tIns="34340" rIns="68681" bIns="34340" rtlCol="0" anchor="ctr"/>
          <a:lstStyle>
            <a:lvl1pPr algn="r" defTabSz="342871" eaLnBrk="1" fontAlgn="auto" hangingPunct="1">
              <a:spcBef>
                <a:spcPts val="0"/>
              </a:spcBef>
              <a:spcAft>
                <a:spcPts val="0"/>
              </a:spcAft>
              <a:defRPr sz="675" b="0" i="0">
                <a:solidFill>
                  <a:schemeClr val="accent1"/>
                </a:solidFill>
                <a:latin typeface="TeleGrotesk Next Medium" pitchFamily="2" charset="0"/>
                <a:ea typeface="TeleGrotesk Next Medium" pitchFamily="2" charset="0"/>
                <a:cs typeface="TeleGrotesk Next Medium" pitchFamily="2" charset="0"/>
              </a:defRPr>
            </a:lvl1pPr>
          </a:lstStyle>
          <a:p>
            <a:pPr>
              <a:defRPr/>
            </a:pPr>
            <a:r>
              <a:rPr lang="en-US"/>
              <a:t>T-Mobile Confidential</a:t>
            </a:r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D7A93A88-254A-5729-D443-09DC565C9297}"/>
              </a:ext>
            </a:extLst>
          </p:cNvPr>
          <p:cNvSpPr txBox="1">
            <a:spLocks/>
          </p:cNvSpPr>
          <p:nvPr userDrawn="1"/>
        </p:nvSpPr>
        <p:spPr>
          <a:xfrm>
            <a:off x="6491288" y="4945063"/>
            <a:ext cx="349250" cy="152400"/>
          </a:xfrm>
          <a:prstGeom prst="rect">
            <a:avLst/>
          </a:prstGeom>
        </p:spPr>
        <p:txBody>
          <a:bodyPr lIns="51511" tIns="25755" rIns="51511" bIns="25755" anchor="ctr"/>
          <a:lstStyle>
            <a:defPPr>
              <a:defRPr lang="en-US"/>
            </a:defPPr>
            <a:lvl1pPr marL="0" algn="l" defTabSz="343403" rtl="0" eaLnBrk="1" latinLnBrk="0" hangingPunct="1">
              <a:defRPr sz="900" kern="1200">
                <a:solidFill>
                  <a:srgbClr val="FFFFFF"/>
                </a:solidFill>
                <a:latin typeface="Tele-GroteskHal" pitchFamily="2" charset="0"/>
                <a:ea typeface="+mn-ea"/>
                <a:cs typeface="+mn-cs"/>
              </a:defRPr>
            </a:lvl1pPr>
            <a:lvl2pPr marL="343403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6806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0209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3612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7015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60418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3820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7223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0580B1E7-C6D7-426C-94A7-E3D6469EC188}" type="slidenum">
              <a:rPr lang="en-US" sz="675" smtClean="0">
                <a:solidFill>
                  <a:schemeClr val="accent1"/>
                </a:solidFill>
                <a:latin typeface="TeleGrotesk Next Medium" pitchFamily="2" charset="0"/>
                <a:ea typeface="TeleGrotesk Next Medium" pitchFamily="2" charset="0"/>
                <a:cs typeface="TeleGrotesk Next Medium" pitchFamily="2" charset="0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675" dirty="0">
              <a:solidFill>
                <a:schemeClr val="accent1"/>
              </a:solidFill>
              <a:latin typeface="TeleGrotesk Next Medium" pitchFamily="2" charset="0"/>
              <a:ea typeface="TeleGrotesk Next Medium" pitchFamily="2" charset="0"/>
              <a:cs typeface="TeleGrotesk Next Medium" pitchFamily="2" charset="0"/>
            </a:endParaRPr>
          </a:p>
        </p:txBody>
      </p:sp>
      <p:pic>
        <p:nvPicPr>
          <p:cNvPr id="3078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F560E19F-354E-DA7A-9C4A-15371E64616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25" y="4759325"/>
            <a:ext cx="1138238" cy="23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81" r:id="rId1"/>
    <p:sldLayoutId id="2147483982" r:id="rId2"/>
    <p:sldLayoutId id="2147483983" r:id="rId3"/>
    <p:sldLayoutId id="2147483984" r:id="rId4"/>
    <p:sldLayoutId id="2147483985" r:id="rId5"/>
    <p:sldLayoutId id="2147483986" r:id="rId6"/>
    <p:sldLayoutId id="2147483987" r:id="rId7"/>
    <p:sldLayoutId id="2147483988" r:id="rId8"/>
    <p:sldLayoutId id="2147483989" r:id="rId9"/>
  </p:sldLayoutIdLst>
  <p:hf sldNum="0" hdr="0" dt="0"/>
  <p:txStyles>
    <p:titleStyle>
      <a:lvl1pPr algn="l" defTabSz="257175" rtl="0" fontAlgn="base">
        <a:spcBef>
          <a:spcPct val="0"/>
        </a:spcBef>
        <a:spcAft>
          <a:spcPct val="0"/>
        </a:spcAft>
        <a:defRPr sz="2400" kern="1200">
          <a:solidFill>
            <a:schemeClr val="accent1"/>
          </a:solidFill>
          <a:latin typeface="+mj-lt"/>
          <a:ea typeface="TeleGrotesk Next Ultra" pitchFamily="2" charset="0"/>
          <a:cs typeface="TeleGrotesk Next Ultra" pitchFamily="2" charset="0"/>
        </a:defRPr>
      </a:lvl1pPr>
      <a:lvl2pPr algn="l" defTabSz="257175" rtl="0" fontAlgn="base"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eleGrotesk Next Ultra" pitchFamily="2" charset="0"/>
          <a:cs typeface="TeleGrotesk Next Ultra" pitchFamily="2" charset="0"/>
        </a:defRPr>
      </a:lvl2pPr>
      <a:lvl3pPr algn="l" defTabSz="257175" rtl="0" fontAlgn="base"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eleGrotesk Next Ultra" pitchFamily="2" charset="0"/>
          <a:cs typeface="TeleGrotesk Next Ultra" pitchFamily="2" charset="0"/>
        </a:defRPr>
      </a:lvl3pPr>
      <a:lvl4pPr algn="l" defTabSz="257175" rtl="0" fontAlgn="base"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eleGrotesk Next Ultra" pitchFamily="2" charset="0"/>
          <a:cs typeface="TeleGrotesk Next Ultra" pitchFamily="2" charset="0"/>
        </a:defRPr>
      </a:lvl4pPr>
      <a:lvl5pPr algn="l" defTabSz="257175" rtl="0" fontAlgn="base"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eleGrotesk Next Ultra" pitchFamily="2" charset="0"/>
          <a:cs typeface="TeleGrotesk Next Ultra" pitchFamily="2" charset="0"/>
        </a:defRPr>
      </a:lvl5pPr>
      <a:lvl6pPr marL="457200" algn="l" defTabSz="257175" rtl="0" fontAlgn="base"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eleGrotesk Next Ultra" pitchFamily="2" charset="0"/>
          <a:cs typeface="TeleGrotesk Next Ultra" pitchFamily="2" charset="0"/>
        </a:defRPr>
      </a:lvl6pPr>
      <a:lvl7pPr marL="914400" algn="l" defTabSz="257175" rtl="0" fontAlgn="base"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eleGrotesk Next Ultra" pitchFamily="2" charset="0"/>
          <a:cs typeface="TeleGrotesk Next Ultra" pitchFamily="2" charset="0"/>
        </a:defRPr>
      </a:lvl7pPr>
      <a:lvl8pPr marL="1371600" algn="l" defTabSz="257175" rtl="0" fontAlgn="base"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eleGrotesk Next Ultra" pitchFamily="2" charset="0"/>
          <a:cs typeface="TeleGrotesk Next Ultra" pitchFamily="2" charset="0"/>
        </a:defRPr>
      </a:lvl8pPr>
      <a:lvl9pPr marL="1828800" algn="l" defTabSz="257175" rtl="0" fontAlgn="base"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eleGrotesk Next Ultra" pitchFamily="2" charset="0"/>
          <a:cs typeface="TeleGrotesk Next Ultra" pitchFamily="2" charset="0"/>
        </a:defRPr>
      </a:lvl9pPr>
    </p:titleStyle>
    <p:bodyStyle>
      <a:lvl1pPr marL="192088" indent="-192088" algn="l" defTabSz="257175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b="1" kern="1200">
          <a:solidFill>
            <a:schemeClr val="tx1"/>
          </a:solidFill>
          <a:latin typeface="+mn-lt"/>
          <a:ea typeface="+mn-ea"/>
          <a:cs typeface="Arial" pitchFamily="34" charset="0"/>
        </a:defRPr>
      </a:lvl1pPr>
      <a:lvl2pPr marL="417513" indent="-160338" algn="l" defTabSz="257175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1300" kern="1200">
          <a:solidFill>
            <a:schemeClr val="tx1"/>
          </a:solidFill>
          <a:latin typeface="+mn-lt"/>
          <a:ea typeface="+mn-ea"/>
          <a:cs typeface="Arial" pitchFamily="34" charset="0"/>
        </a:defRPr>
      </a:lvl2pPr>
      <a:lvl3pPr marL="642938" indent="-128588" algn="l" defTabSz="257175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1100" kern="1200">
          <a:solidFill>
            <a:schemeClr val="tx1"/>
          </a:solidFill>
          <a:latin typeface="+mn-lt"/>
          <a:ea typeface="+mn-ea"/>
          <a:cs typeface="Arial" pitchFamily="34" charset="0"/>
        </a:defRPr>
      </a:lvl3pPr>
      <a:lvl4pPr marL="900113" indent="-128588" algn="l" defTabSz="257175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900" kern="1200">
          <a:solidFill>
            <a:schemeClr val="tx1"/>
          </a:solidFill>
          <a:latin typeface="+mn-lt"/>
          <a:ea typeface="+mn-ea"/>
          <a:cs typeface="Arial" pitchFamily="34" charset="0"/>
        </a:defRPr>
      </a:lvl4pPr>
      <a:lvl5pPr marL="1158875" indent="-128588" algn="l" defTabSz="257175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900" kern="1200">
          <a:solidFill>
            <a:srgbClr val="6D6D6D"/>
          </a:solidFill>
          <a:latin typeface="+mn-lt"/>
          <a:ea typeface="+mn-ea"/>
          <a:cs typeface="Arial" pitchFamily="34" charset="0"/>
        </a:defRPr>
      </a:lvl5pPr>
      <a:lvl6pPr marL="1416537" indent="-128776" algn="l" defTabSz="257552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674089" indent="-128776" algn="l" defTabSz="257552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1931642" indent="-128776" algn="l" defTabSz="257552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9194" indent="-128776" algn="l" defTabSz="257552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1pPr>
      <a:lvl2pPr marL="257552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2pPr>
      <a:lvl3pPr marL="515105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772657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1030209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287761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545314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802865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2060417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>
            <a:extLst>
              <a:ext uri="{FF2B5EF4-FFF2-40B4-BE49-F238E27FC236}">
                <a16:creationId xmlns:a16="http://schemas.microsoft.com/office/drawing/2014/main" id="{1BF8157D-E45A-8AEC-37F5-C260ECF82E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36525" y="150813"/>
            <a:ext cx="6619875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681" tIns="34340" rIns="68681" bIns="3434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Body Slides with Image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D661D6-D234-D783-9877-266E762C9A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525" y="876300"/>
            <a:ext cx="6619875" cy="3883025"/>
          </a:xfrm>
          <a:prstGeom prst="rect">
            <a:avLst/>
          </a:prstGeom>
        </p:spPr>
        <p:txBody>
          <a:bodyPr vert="horz" lIns="68681" tIns="34340" rIns="68681" bIns="3434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383296F-61BD-E8CF-A3E3-732F22E98C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19575" y="4945063"/>
            <a:ext cx="2171700" cy="152400"/>
          </a:xfrm>
          <a:prstGeom prst="rect">
            <a:avLst/>
          </a:prstGeom>
        </p:spPr>
        <p:txBody>
          <a:bodyPr vert="horz" lIns="68681" tIns="34340" rIns="68681" bIns="34340" rtlCol="0" anchor="ctr"/>
          <a:lstStyle>
            <a:lvl1pPr algn="r" defTabSz="342871" eaLnBrk="1" fontAlgn="auto" hangingPunct="1">
              <a:spcBef>
                <a:spcPts val="0"/>
              </a:spcBef>
              <a:spcAft>
                <a:spcPts val="0"/>
              </a:spcAft>
              <a:defRPr sz="675" b="0" i="0">
                <a:solidFill>
                  <a:schemeClr val="accent1"/>
                </a:solidFill>
                <a:latin typeface="TeleGrotesk Next Medium" pitchFamily="2" charset="0"/>
                <a:ea typeface="TeleGrotesk Next Medium" pitchFamily="2" charset="0"/>
                <a:cs typeface="TeleGrotesk Next Medium" pitchFamily="2" charset="0"/>
              </a:defRPr>
            </a:lvl1pPr>
          </a:lstStyle>
          <a:p>
            <a:pPr>
              <a:defRPr/>
            </a:pPr>
            <a:r>
              <a:rPr lang="en-US"/>
              <a:t>T-Mobile Confidential</a:t>
            </a:r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D7970D66-B961-B71D-4036-13B1BCF8EB21}"/>
              </a:ext>
            </a:extLst>
          </p:cNvPr>
          <p:cNvSpPr txBox="1">
            <a:spLocks/>
          </p:cNvSpPr>
          <p:nvPr userDrawn="1"/>
        </p:nvSpPr>
        <p:spPr>
          <a:xfrm>
            <a:off x="6491288" y="4945063"/>
            <a:ext cx="349250" cy="152400"/>
          </a:xfrm>
          <a:prstGeom prst="rect">
            <a:avLst/>
          </a:prstGeom>
        </p:spPr>
        <p:txBody>
          <a:bodyPr lIns="51511" tIns="25755" rIns="51511" bIns="25755" anchor="ctr"/>
          <a:lstStyle>
            <a:defPPr>
              <a:defRPr lang="en-US"/>
            </a:defPPr>
            <a:lvl1pPr marL="0" algn="l" defTabSz="343403" rtl="0" eaLnBrk="1" latinLnBrk="0" hangingPunct="1">
              <a:defRPr sz="900" kern="1200">
                <a:solidFill>
                  <a:srgbClr val="FFFFFF"/>
                </a:solidFill>
                <a:latin typeface="Tele-GroteskHal" pitchFamily="2" charset="0"/>
                <a:ea typeface="+mn-ea"/>
                <a:cs typeface="+mn-cs"/>
              </a:defRPr>
            </a:lvl1pPr>
            <a:lvl2pPr marL="343403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6806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0209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3612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7015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60418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3820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7223" algn="l" defTabSz="343403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D62ECEC-5052-4E55-B4F1-F524060B3770}" type="slidenum">
              <a:rPr lang="en-US" sz="675" smtClean="0">
                <a:solidFill>
                  <a:schemeClr val="accent1"/>
                </a:solidFill>
                <a:latin typeface="TeleGrotesk Next Medium" pitchFamily="2" charset="0"/>
                <a:ea typeface="TeleGrotesk Next Medium" pitchFamily="2" charset="0"/>
                <a:cs typeface="TeleGrotesk Next Medium" pitchFamily="2" charset="0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675" dirty="0">
              <a:solidFill>
                <a:schemeClr val="accent1"/>
              </a:solidFill>
              <a:latin typeface="TeleGrotesk Next Medium" pitchFamily="2" charset="0"/>
              <a:ea typeface="TeleGrotesk Next Medium" pitchFamily="2" charset="0"/>
              <a:cs typeface="TeleGrotesk Next Medium" pitchFamily="2" charset="0"/>
            </a:endParaRPr>
          </a:p>
        </p:txBody>
      </p:sp>
      <p:pic>
        <p:nvPicPr>
          <p:cNvPr id="4102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8D047489-F0B4-BA56-7229-F4DF195ADB6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13" y="4762500"/>
            <a:ext cx="10382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hf sldNum="0" hdr="0" dt="0"/>
  <p:txStyles>
    <p:titleStyle>
      <a:lvl1pPr algn="l" defTabSz="257175" rtl="0" fontAlgn="base">
        <a:spcBef>
          <a:spcPct val="0"/>
        </a:spcBef>
        <a:spcAft>
          <a:spcPct val="0"/>
        </a:spcAft>
        <a:defRPr sz="2400" kern="1200">
          <a:solidFill>
            <a:schemeClr val="accent1"/>
          </a:solidFill>
          <a:latin typeface="+mj-lt"/>
          <a:ea typeface="Tele-GroteskUlt"/>
          <a:cs typeface="Tele-GroteskUlt" pitchFamily="2" charset="0"/>
        </a:defRPr>
      </a:lvl1pPr>
      <a:lvl2pPr algn="l" defTabSz="257175" rtl="0" fontAlgn="base"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eleGrotesk Next Ultra" pitchFamily="2" charset="0"/>
          <a:ea typeface="Tele-GroteskUlt"/>
          <a:cs typeface="Tele-GroteskUlt"/>
        </a:defRPr>
      </a:lvl2pPr>
      <a:lvl3pPr algn="l" defTabSz="257175" rtl="0" fontAlgn="base"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eleGrotesk Next Ultra" pitchFamily="2" charset="0"/>
          <a:ea typeface="Tele-GroteskUlt"/>
          <a:cs typeface="Tele-GroteskUlt"/>
        </a:defRPr>
      </a:lvl3pPr>
      <a:lvl4pPr algn="l" defTabSz="257175" rtl="0" fontAlgn="base"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eleGrotesk Next Ultra" pitchFamily="2" charset="0"/>
          <a:ea typeface="Tele-GroteskUlt"/>
          <a:cs typeface="Tele-GroteskUlt"/>
        </a:defRPr>
      </a:lvl4pPr>
      <a:lvl5pPr algn="l" defTabSz="257175" rtl="0" fontAlgn="base"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eleGrotesk Next Ultra" pitchFamily="2" charset="0"/>
          <a:ea typeface="Tele-GroteskUlt"/>
          <a:cs typeface="Tele-GroteskUlt"/>
        </a:defRPr>
      </a:lvl5pPr>
      <a:lvl6pPr marL="457200" algn="l" defTabSz="257175" rtl="0" fontAlgn="base"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eleGrotesk Next Ultra" pitchFamily="2" charset="0"/>
          <a:ea typeface="Tele-GroteskUlt"/>
          <a:cs typeface="Tele-GroteskUlt"/>
        </a:defRPr>
      </a:lvl6pPr>
      <a:lvl7pPr marL="914400" algn="l" defTabSz="257175" rtl="0" fontAlgn="base"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eleGrotesk Next Ultra" pitchFamily="2" charset="0"/>
          <a:ea typeface="Tele-GroteskUlt"/>
          <a:cs typeface="Tele-GroteskUlt"/>
        </a:defRPr>
      </a:lvl7pPr>
      <a:lvl8pPr marL="1371600" algn="l" defTabSz="257175" rtl="0" fontAlgn="base"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eleGrotesk Next Ultra" pitchFamily="2" charset="0"/>
          <a:ea typeface="Tele-GroteskUlt"/>
          <a:cs typeface="Tele-GroteskUlt"/>
        </a:defRPr>
      </a:lvl8pPr>
      <a:lvl9pPr marL="1828800" algn="l" defTabSz="257175" rtl="0" fontAlgn="base">
        <a:spcBef>
          <a:spcPct val="0"/>
        </a:spcBef>
        <a:spcAft>
          <a:spcPct val="0"/>
        </a:spcAft>
        <a:defRPr sz="2400">
          <a:solidFill>
            <a:schemeClr val="accent1"/>
          </a:solidFill>
          <a:latin typeface="TeleGrotesk Next Ultra" pitchFamily="2" charset="0"/>
          <a:ea typeface="Tele-GroteskUlt"/>
          <a:cs typeface="Tele-GroteskUlt"/>
        </a:defRPr>
      </a:lvl9pPr>
    </p:titleStyle>
    <p:bodyStyle>
      <a:lvl1pPr marL="192088" indent="-192088" algn="l" defTabSz="257175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b="1" kern="1200">
          <a:solidFill>
            <a:schemeClr val="tx1"/>
          </a:solidFill>
          <a:latin typeface="+mn-lt"/>
          <a:ea typeface="+mn-ea"/>
          <a:cs typeface="Arial" pitchFamily="34" charset="0"/>
        </a:defRPr>
      </a:lvl1pPr>
      <a:lvl2pPr marL="417513" indent="-160338" algn="l" defTabSz="257175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1300" kern="1200">
          <a:solidFill>
            <a:schemeClr val="tx1"/>
          </a:solidFill>
          <a:latin typeface="+mn-lt"/>
          <a:ea typeface="+mn-ea"/>
          <a:cs typeface="Arial" pitchFamily="34" charset="0"/>
        </a:defRPr>
      </a:lvl2pPr>
      <a:lvl3pPr marL="642938" indent="-128588" algn="l" defTabSz="257175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1100" kern="1200">
          <a:solidFill>
            <a:schemeClr val="tx1"/>
          </a:solidFill>
          <a:latin typeface="+mn-lt"/>
          <a:ea typeface="+mn-ea"/>
          <a:cs typeface="Arial" pitchFamily="34" charset="0"/>
        </a:defRPr>
      </a:lvl3pPr>
      <a:lvl4pPr marL="900113" indent="-128588" algn="l" defTabSz="257175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900" kern="1200">
          <a:solidFill>
            <a:schemeClr val="tx1"/>
          </a:solidFill>
          <a:latin typeface="+mn-lt"/>
          <a:ea typeface="+mn-ea"/>
          <a:cs typeface="Arial" pitchFamily="34" charset="0"/>
        </a:defRPr>
      </a:lvl4pPr>
      <a:lvl5pPr marL="1158875" indent="-128588" algn="l" defTabSz="257175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900" kern="1200">
          <a:solidFill>
            <a:srgbClr val="6D6D6D"/>
          </a:solidFill>
          <a:latin typeface="+mn-lt"/>
          <a:ea typeface="+mn-ea"/>
          <a:cs typeface="Arial" pitchFamily="34" charset="0"/>
        </a:defRPr>
      </a:lvl5pPr>
      <a:lvl6pPr marL="1416537" indent="-128776" algn="l" defTabSz="257552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674089" indent="-128776" algn="l" defTabSz="257552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1931642" indent="-128776" algn="l" defTabSz="257552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9194" indent="-128776" algn="l" defTabSz="257552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1pPr>
      <a:lvl2pPr marL="257552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2pPr>
      <a:lvl3pPr marL="515105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772657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1030209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287761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545314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802865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2060417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35DE36F2-9F46-F6B0-18F0-1975FE063181}"/>
              </a:ext>
            </a:extLst>
          </p:cNvPr>
          <p:cNvSpPr txBox="1">
            <a:spLocks/>
          </p:cNvSpPr>
          <p:nvPr userDrawn="1"/>
        </p:nvSpPr>
        <p:spPr>
          <a:xfrm>
            <a:off x="192088" y="1493838"/>
            <a:ext cx="6075362" cy="96678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343403" rtl="0" eaLnBrk="1" latinLnBrk="0" hangingPunct="1">
              <a:spcBef>
                <a:spcPct val="0"/>
              </a:spcBef>
              <a:buNone/>
              <a:defRPr sz="4000" b="0" i="0" kern="1200">
                <a:solidFill>
                  <a:srgbClr val="E20074"/>
                </a:solidFill>
                <a:latin typeface="Tele-GroteskUlt" pitchFamily="2" charset="0"/>
                <a:ea typeface="+mj-ea"/>
                <a:cs typeface="Tele-GroteskUlt" pitchFamily="2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3000" dirty="0">
                <a:solidFill>
                  <a:schemeClr val="accent1"/>
                </a:solidFill>
                <a:latin typeface="+mj-lt"/>
              </a:rPr>
              <a:t>Closing Slides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4" r:id="rId1"/>
    <p:sldLayoutId id="2147484005" r:id="rId2"/>
  </p:sldLayoutIdLst>
  <p:hf sldNum="0" hdr="0" dt="0"/>
  <p:txStyles>
    <p:titleStyle>
      <a:lvl1pPr algn="ctr" defTabSz="257175" rtl="0" fontAlgn="base">
        <a:spcBef>
          <a:spcPct val="0"/>
        </a:spcBef>
        <a:spcAft>
          <a:spcPct val="0"/>
        </a:spcAft>
        <a:defRPr sz="2400" kern="1200">
          <a:solidFill>
            <a:srgbClr val="6D6D6D"/>
          </a:solidFill>
          <a:latin typeface="Tele-GroteskUlt" pitchFamily="2" charset="0"/>
          <a:ea typeface="Tele-GroteskUlt"/>
          <a:cs typeface="Tele-GroteskUlt" pitchFamily="2" charset="0"/>
        </a:defRPr>
      </a:lvl1pPr>
      <a:lvl2pPr algn="ctr" defTabSz="257175" rtl="0" fontAlgn="base">
        <a:spcBef>
          <a:spcPct val="0"/>
        </a:spcBef>
        <a:spcAft>
          <a:spcPct val="0"/>
        </a:spcAft>
        <a:defRPr sz="2400">
          <a:solidFill>
            <a:srgbClr val="6D6D6D"/>
          </a:solidFill>
          <a:latin typeface="Tele-GroteskUlt"/>
          <a:ea typeface="Tele-GroteskUlt"/>
          <a:cs typeface="Tele-GroteskUlt"/>
        </a:defRPr>
      </a:lvl2pPr>
      <a:lvl3pPr algn="ctr" defTabSz="257175" rtl="0" fontAlgn="base">
        <a:spcBef>
          <a:spcPct val="0"/>
        </a:spcBef>
        <a:spcAft>
          <a:spcPct val="0"/>
        </a:spcAft>
        <a:defRPr sz="2400">
          <a:solidFill>
            <a:srgbClr val="6D6D6D"/>
          </a:solidFill>
          <a:latin typeface="Tele-GroteskUlt"/>
          <a:ea typeface="Tele-GroteskUlt"/>
          <a:cs typeface="Tele-GroteskUlt"/>
        </a:defRPr>
      </a:lvl3pPr>
      <a:lvl4pPr algn="ctr" defTabSz="257175" rtl="0" fontAlgn="base">
        <a:spcBef>
          <a:spcPct val="0"/>
        </a:spcBef>
        <a:spcAft>
          <a:spcPct val="0"/>
        </a:spcAft>
        <a:defRPr sz="2400">
          <a:solidFill>
            <a:srgbClr val="6D6D6D"/>
          </a:solidFill>
          <a:latin typeface="Tele-GroteskUlt"/>
          <a:ea typeface="Tele-GroteskUlt"/>
          <a:cs typeface="Tele-GroteskUlt"/>
        </a:defRPr>
      </a:lvl4pPr>
      <a:lvl5pPr algn="ctr" defTabSz="257175" rtl="0" fontAlgn="base">
        <a:spcBef>
          <a:spcPct val="0"/>
        </a:spcBef>
        <a:spcAft>
          <a:spcPct val="0"/>
        </a:spcAft>
        <a:defRPr sz="2400">
          <a:solidFill>
            <a:srgbClr val="6D6D6D"/>
          </a:solidFill>
          <a:latin typeface="Tele-GroteskUlt"/>
          <a:ea typeface="Tele-GroteskUlt"/>
          <a:cs typeface="Tele-GroteskUlt"/>
        </a:defRPr>
      </a:lvl5pPr>
      <a:lvl6pPr marL="457200" algn="ctr" defTabSz="257175" rtl="0" fontAlgn="base">
        <a:spcBef>
          <a:spcPct val="0"/>
        </a:spcBef>
        <a:spcAft>
          <a:spcPct val="0"/>
        </a:spcAft>
        <a:defRPr sz="2400">
          <a:solidFill>
            <a:srgbClr val="6D6D6D"/>
          </a:solidFill>
          <a:latin typeface="Tele-GroteskUlt"/>
          <a:ea typeface="Tele-GroteskUlt"/>
          <a:cs typeface="Tele-GroteskUlt"/>
        </a:defRPr>
      </a:lvl6pPr>
      <a:lvl7pPr marL="914400" algn="ctr" defTabSz="257175" rtl="0" fontAlgn="base">
        <a:spcBef>
          <a:spcPct val="0"/>
        </a:spcBef>
        <a:spcAft>
          <a:spcPct val="0"/>
        </a:spcAft>
        <a:defRPr sz="2400">
          <a:solidFill>
            <a:srgbClr val="6D6D6D"/>
          </a:solidFill>
          <a:latin typeface="Tele-GroteskUlt"/>
          <a:ea typeface="Tele-GroteskUlt"/>
          <a:cs typeface="Tele-GroteskUlt"/>
        </a:defRPr>
      </a:lvl7pPr>
      <a:lvl8pPr marL="1371600" algn="ctr" defTabSz="257175" rtl="0" fontAlgn="base">
        <a:spcBef>
          <a:spcPct val="0"/>
        </a:spcBef>
        <a:spcAft>
          <a:spcPct val="0"/>
        </a:spcAft>
        <a:defRPr sz="2400">
          <a:solidFill>
            <a:srgbClr val="6D6D6D"/>
          </a:solidFill>
          <a:latin typeface="Tele-GroteskUlt"/>
          <a:ea typeface="Tele-GroteskUlt"/>
          <a:cs typeface="Tele-GroteskUlt"/>
        </a:defRPr>
      </a:lvl8pPr>
      <a:lvl9pPr marL="1828800" algn="ctr" defTabSz="257175" rtl="0" fontAlgn="base">
        <a:spcBef>
          <a:spcPct val="0"/>
        </a:spcBef>
        <a:spcAft>
          <a:spcPct val="0"/>
        </a:spcAft>
        <a:defRPr sz="2400">
          <a:solidFill>
            <a:srgbClr val="6D6D6D"/>
          </a:solidFill>
          <a:latin typeface="Tele-GroteskUlt"/>
          <a:ea typeface="Tele-GroteskUlt"/>
          <a:cs typeface="Tele-GroteskUlt"/>
        </a:defRPr>
      </a:lvl9pPr>
    </p:titleStyle>
    <p:bodyStyle>
      <a:lvl1pPr marL="192088" indent="-192088" algn="l" defTabSz="257175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kern="1200">
          <a:solidFill>
            <a:srgbClr val="6D6D6D"/>
          </a:solidFill>
          <a:latin typeface="+mj-lt"/>
          <a:ea typeface="+mn-ea"/>
          <a:cs typeface="Arial" pitchFamily="34" charset="0"/>
        </a:defRPr>
      </a:lvl1pPr>
      <a:lvl2pPr marL="417513" indent="-160338" algn="l" defTabSz="257175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1300" kern="1200">
          <a:solidFill>
            <a:srgbClr val="6D6D6D"/>
          </a:solidFill>
          <a:latin typeface="+mn-lt"/>
          <a:ea typeface="+mn-ea"/>
          <a:cs typeface="Arial" pitchFamily="34" charset="0"/>
        </a:defRPr>
      </a:lvl2pPr>
      <a:lvl3pPr marL="642938" indent="-128588" algn="l" defTabSz="257175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1100" kern="1200">
          <a:solidFill>
            <a:srgbClr val="6D6D6D"/>
          </a:solidFill>
          <a:latin typeface="+mn-lt"/>
          <a:ea typeface="+mn-ea"/>
          <a:cs typeface="Arial" pitchFamily="34" charset="0"/>
        </a:defRPr>
      </a:lvl3pPr>
      <a:lvl4pPr marL="900113" indent="-128588" algn="l" defTabSz="257175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900" kern="1200">
          <a:solidFill>
            <a:srgbClr val="6D6D6D"/>
          </a:solidFill>
          <a:latin typeface="+mn-lt"/>
          <a:ea typeface="+mn-ea"/>
          <a:cs typeface="Arial" pitchFamily="34" charset="0"/>
        </a:defRPr>
      </a:lvl4pPr>
      <a:lvl5pPr marL="1158875" indent="-128588" algn="l" defTabSz="257175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900" kern="1200">
          <a:solidFill>
            <a:srgbClr val="6D6D6D"/>
          </a:solidFill>
          <a:latin typeface="+mn-lt"/>
          <a:ea typeface="+mn-ea"/>
          <a:cs typeface="Arial" pitchFamily="34" charset="0"/>
        </a:defRPr>
      </a:lvl5pPr>
      <a:lvl6pPr marL="1416537" indent="-128776" algn="l" defTabSz="257552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674089" indent="-128776" algn="l" defTabSz="257552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1931642" indent="-128776" algn="l" defTabSz="257552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9194" indent="-128776" algn="l" defTabSz="257552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1pPr>
      <a:lvl2pPr marL="257552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2pPr>
      <a:lvl3pPr marL="515105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772657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1030209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287761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545314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802865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2060417" algn="l" defTabSz="257552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48F9649-1B6B-E0A7-4FD3-336B8A5177B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T-Mobile Confidential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905E826-3504-883E-12C9-CF96D51640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940" y="1912938"/>
            <a:ext cx="5099050" cy="958850"/>
          </a:xfrm>
        </p:spPr>
        <p:txBody>
          <a:bodyPr>
            <a:normAutofit fontScale="90000"/>
          </a:bodyPr>
          <a:lstStyle/>
          <a:p>
            <a:pPr defTabSz="257552" fontAlgn="auto">
              <a:spcAft>
                <a:spcPts val="0"/>
              </a:spcAft>
              <a:defRPr/>
            </a:pPr>
            <a:r>
              <a:rPr lang="en-US" sz="4400" dirty="0">
                <a:ea typeface="+mj-ea"/>
              </a:rPr>
              <a:t>Florida Relay Updates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5A0E38BC-1600-A4AC-D6D0-80E8B375A2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22475" y="2940050"/>
            <a:ext cx="2813050" cy="549275"/>
          </a:xfrm>
        </p:spPr>
        <p:txBody>
          <a:bodyPr>
            <a:normAutofit fontScale="92500"/>
          </a:bodyPr>
          <a:lstStyle/>
          <a:p>
            <a:pPr defTabSz="257552" fontAlgn="auto">
              <a:spcAft>
                <a:spcPts val="0"/>
              </a:spcAft>
              <a:defRPr/>
            </a:pPr>
            <a:r>
              <a:rPr lang="en-US" dirty="0"/>
              <a:t>Jeffrey Branch, Account Executive </a:t>
            </a:r>
          </a:p>
          <a:p>
            <a:pPr defTabSz="257552" fontAlgn="auto">
              <a:spcAft>
                <a:spcPts val="0"/>
              </a:spcAft>
              <a:defRPr/>
            </a:pPr>
            <a:r>
              <a:rPr lang="en-US" dirty="0"/>
              <a:t>November 14, 2023</a:t>
            </a:r>
          </a:p>
        </p:txBody>
      </p:sp>
      <p:pic>
        <p:nvPicPr>
          <p:cNvPr id="52229" name="Picture 5" descr="Florida Relay Logo 150 dpi.tif">
            <a:extLst>
              <a:ext uri="{FF2B5EF4-FFF2-40B4-BE49-F238E27FC236}">
                <a16:creationId xmlns:a16="http://schemas.microsoft.com/office/drawing/2014/main" id="{34CC438F-7677-C3BF-E44D-C6654271C2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223838"/>
            <a:ext cx="1889125" cy="1466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2">
            <a:extLst>
              <a:ext uri="{FF2B5EF4-FFF2-40B4-BE49-F238E27FC236}">
                <a16:creationId xmlns:a16="http://schemas.microsoft.com/office/drawing/2014/main" id="{714474B6-56CD-7C33-AE0B-F56230BB59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CapTel Florida Quality Report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DE64455-35F4-F0AB-0CC0-73C39A9CFB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525" y="1963387"/>
            <a:ext cx="6619875" cy="1372785"/>
          </a:xfrm>
          <a:prstGeom prst="rect">
            <a:avLst/>
          </a:prstGeom>
          <a:solidFill>
            <a:schemeClr val="bg1"/>
          </a:solidFill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le 2">
            <a:extLst>
              <a:ext uri="{FF2B5EF4-FFF2-40B4-BE49-F238E27FC236}">
                <a16:creationId xmlns:a16="http://schemas.microsoft.com/office/drawing/2014/main" id="{9CC47B99-2E01-F103-C567-597B121E5C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Florida Outreach Expense Report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DA08DB-3FD3-A283-B632-D41E9326639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36525" y="1023938"/>
            <a:ext cx="6584950" cy="3740150"/>
          </a:xfrm>
        </p:spPr>
        <p:txBody>
          <a:bodyPr/>
          <a:lstStyle/>
          <a:p>
            <a:pPr marL="0" indent="0" defTabSz="257552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marL="193164" indent="-193164" defTabSz="257552" fontAlgn="auto"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BDA0F51-37C9-6E8E-C33D-48D18684C6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953" y="1154616"/>
            <a:ext cx="6514093" cy="3080033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060EF37-769A-B3BF-606A-411C53386DB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T-Mobile Confidential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1F5C2ED-C611-627B-706A-EE650ED631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9475" y="2573338"/>
            <a:ext cx="5099050" cy="958850"/>
          </a:xfrm>
        </p:spPr>
        <p:txBody>
          <a:bodyPr/>
          <a:lstStyle/>
          <a:p>
            <a:pPr defTabSz="257552" fontAlgn="auto">
              <a:spcAft>
                <a:spcPts val="0"/>
              </a:spcAft>
              <a:defRPr/>
            </a:pPr>
            <a:r>
              <a:rPr lang="en-US" sz="4400" dirty="0">
                <a:ea typeface="+mj-ea"/>
              </a:rPr>
              <a:t>Let’s Talk</a:t>
            </a:r>
          </a:p>
        </p:txBody>
      </p:sp>
      <p:pic>
        <p:nvPicPr>
          <p:cNvPr id="70660" name="Picture 5" descr="Florida Relay Logo 150 dpi.tif">
            <a:extLst>
              <a:ext uri="{FF2B5EF4-FFF2-40B4-BE49-F238E27FC236}">
                <a16:creationId xmlns:a16="http://schemas.microsoft.com/office/drawing/2014/main" id="{A8D6D2BC-9978-9F72-E094-5621285701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223838"/>
            <a:ext cx="1889125" cy="1466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2">
            <a:extLst>
              <a:ext uri="{FF2B5EF4-FFF2-40B4-BE49-F238E27FC236}">
                <a16:creationId xmlns:a16="http://schemas.microsoft.com/office/drawing/2014/main" id="{379B5410-8E38-C792-B675-40B44D7BD7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Agenda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1CA478-170B-ECB4-3233-C2816585A9E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36525" y="1023938"/>
            <a:ext cx="6584950" cy="3740150"/>
          </a:xfrm>
        </p:spPr>
        <p:txBody>
          <a:bodyPr/>
          <a:lstStyle/>
          <a:p>
            <a:pPr marL="0" indent="0" defTabSz="257552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marL="193164" indent="-193164" defTabSz="257552" fontAlgn="auto">
              <a:spcAft>
                <a:spcPts val="0"/>
              </a:spcAft>
              <a:defRPr/>
            </a:pPr>
            <a:r>
              <a:rPr lang="en-US" dirty="0"/>
              <a:t>Florida Relay Conference Captioning (RCC)</a:t>
            </a:r>
          </a:p>
          <a:p>
            <a:pPr marL="0" indent="0" defTabSz="257552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marL="193164" indent="-193164" defTabSz="257552" fontAlgn="auto">
              <a:spcAft>
                <a:spcPts val="0"/>
              </a:spcAft>
              <a:defRPr/>
            </a:pPr>
            <a:r>
              <a:rPr lang="en-US" dirty="0"/>
              <a:t>Florida TRS statistics</a:t>
            </a:r>
          </a:p>
          <a:p>
            <a:pPr marL="0" indent="0" defTabSz="257552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marL="193164" indent="-193164" defTabSz="257552" fontAlgn="auto">
              <a:spcAft>
                <a:spcPts val="0"/>
              </a:spcAft>
              <a:defRPr/>
            </a:pPr>
            <a:r>
              <a:rPr lang="en-US" dirty="0"/>
              <a:t>Florida CapTel statistics</a:t>
            </a:r>
          </a:p>
          <a:p>
            <a:pPr marL="0" indent="0" defTabSz="257552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marL="193164" indent="-193164" defTabSz="257552" fontAlgn="auto">
              <a:spcAft>
                <a:spcPts val="0"/>
              </a:spcAft>
              <a:defRPr/>
            </a:pPr>
            <a:r>
              <a:rPr lang="en-US" dirty="0"/>
              <a:t>Florida Quality Report</a:t>
            </a:r>
          </a:p>
          <a:p>
            <a:pPr marL="0" indent="0" defTabSz="257552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marL="193164" indent="-193164" defTabSz="257552" fontAlgn="auto">
              <a:spcAft>
                <a:spcPts val="0"/>
              </a:spcAft>
              <a:defRPr/>
            </a:pPr>
            <a:r>
              <a:rPr lang="en-US" dirty="0"/>
              <a:t>Florida Outreach expense Report</a:t>
            </a:r>
          </a:p>
          <a:p>
            <a:pPr marL="193164" indent="-193164" defTabSz="257552" fontAlgn="auto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2">
            <a:extLst>
              <a:ext uri="{FF2B5EF4-FFF2-40B4-BE49-F238E27FC236}">
                <a16:creationId xmlns:a16="http://schemas.microsoft.com/office/drawing/2014/main" id="{DF85FB48-AAB1-4058-8601-C550E66CCE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Florida RCC Minutes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6297A2A5-4194-4909-BB6B-F8184208B095}"/>
              </a:ext>
            </a:extLst>
          </p:cNvPr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2695549163"/>
              </p:ext>
            </p:extLst>
          </p:nvPr>
        </p:nvGraphicFramePr>
        <p:xfrm>
          <a:off x="136525" y="1023938"/>
          <a:ext cx="6584950" cy="3740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2">
            <a:extLst>
              <a:ext uri="{FF2B5EF4-FFF2-40B4-BE49-F238E27FC236}">
                <a16:creationId xmlns:a16="http://schemas.microsoft.com/office/drawing/2014/main" id="{D61222D3-17D4-32CB-100D-68CFDB3FE6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Florida RCC Minutes – Usage to Date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B79F218E-368C-4582-B712-9E67A049B61D}"/>
              </a:ext>
            </a:extLst>
          </p:cNvPr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1397725212"/>
              </p:ext>
            </p:extLst>
          </p:nvPr>
        </p:nvGraphicFramePr>
        <p:xfrm>
          <a:off x="136525" y="1023938"/>
          <a:ext cx="6584950" cy="3740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2">
            <a:extLst>
              <a:ext uri="{FF2B5EF4-FFF2-40B4-BE49-F238E27FC236}">
                <a16:creationId xmlns:a16="http://schemas.microsoft.com/office/drawing/2014/main" id="{6DAAC2ED-4C60-1B43-0ED6-65AA4A81D0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Billable TRS Minutes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8023D3FE-C663-42BF-A06F-5FC8DA623FE1}"/>
              </a:ext>
            </a:extLst>
          </p:cNvPr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1213311740"/>
              </p:ext>
            </p:extLst>
          </p:nvPr>
        </p:nvGraphicFramePr>
        <p:xfrm>
          <a:off x="136525" y="1023938"/>
          <a:ext cx="6584950" cy="3740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2">
            <a:extLst>
              <a:ext uri="{FF2B5EF4-FFF2-40B4-BE49-F238E27FC236}">
                <a16:creationId xmlns:a16="http://schemas.microsoft.com/office/drawing/2014/main" id="{DCCC4809-F4C9-5D46-E6B4-F42EAE1753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Florida Spanish to English – Session Minutes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7DFC63E-5A71-4B8E-AF4A-AF7C01CDE24C}"/>
              </a:ext>
            </a:extLst>
          </p:cNvPr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3425101433"/>
              </p:ext>
            </p:extLst>
          </p:nvPr>
        </p:nvGraphicFramePr>
        <p:xfrm>
          <a:off x="136525" y="1023938"/>
          <a:ext cx="6584950" cy="3740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2">
            <a:extLst>
              <a:ext uri="{FF2B5EF4-FFF2-40B4-BE49-F238E27FC236}">
                <a16:creationId xmlns:a16="http://schemas.microsoft.com/office/drawing/2014/main" id="{A279AB74-6D64-EB59-7D36-31FE7B61C7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Billable STS Minutes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811DFA5-53E1-4234-A5B0-25839F93E150}"/>
              </a:ext>
            </a:extLst>
          </p:cNvPr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3788844797"/>
              </p:ext>
            </p:extLst>
          </p:nvPr>
        </p:nvGraphicFramePr>
        <p:xfrm>
          <a:off x="136525" y="1023938"/>
          <a:ext cx="6584950" cy="3740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2">
            <a:extLst>
              <a:ext uri="{FF2B5EF4-FFF2-40B4-BE49-F238E27FC236}">
                <a16:creationId xmlns:a16="http://schemas.microsoft.com/office/drawing/2014/main" id="{FF450959-7AE4-941A-C4F8-3C49C2770D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Billable Intrastate CapTel Minutes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E1452A4-B5B3-43EC-BC74-CAB4245C2A4E}"/>
              </a:ext>
            </a:extLst>
          </p:cNvPr>
          <p:cNvGraphicFramePr>
            <a:graphicFrameLocks noGrp="1"/>
          </p:cNvGraphicFramePr>
          <p:nvPr>
            <p:ph sz="quarter" idx="12"/>
          </p:nvPr>
        </p:nvGraphicFramePr>
        <p:xfrm>
          <a:off x="136525" y="1023938"/>
          <a:ext cx="6584950" cy="3740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2">
            <a:extLst>
              <a:ext uri="{FF2B5EF4-FFF2-40B4-BE49-F238E27FC236}">
                <a16:creationId xmlns:a16="http://schemas.microsoft.com/office/drawing/2014/main" id="{5F7CB872-4541-AC8C-CB4A-FA892F5D16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TRS Florida Quality Report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0E1C9E-F580-2353-D587-E5FF0F8876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525" y="2044315"/>
            <a:ext cx="6545580" cy="104819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01 - Cover Slides 4x3">
  <a:themeElements>
    <a:clrScheme name="T-Mobile colors 2020">
      <a:dk1>
        <a:srgbClr val="3C3C3C"/>
      </a:dk1>
      <a:lt1>
        <a:srgbClr val="FFFFFF"/>
      </a:lt1>
      <a:dk2>
        <a:srgbClr val="000000"/>
      </a:dk2>
      <a:lt2>
        <a:srgbClr val="E8E8E8"/>
      </a:lt2>
      <a:accent1>
        <a:srgbClr val="E20074"/>
      </a:accent1>
      <a:accent2>
        <a:srgbClr val="C8C8C8"/>
      </a:accent2>
      <a:accent3>
        <a:srgbClr val="6A6A6A"/>
      </a:accent3>
      <a:accent4>
        <a:srgbClr val="861B54"/>
      </a:accent4>
      <a:accent5>
        <a:srgbClr val="9B9B9B"/>
      </a:accent5>
      <a:accent6>
        <a:srgbClr val="3C3C3C"/>
      </a:accent6>
      <a:hlink>
        <a:srgbClr val="E20074"/>
      </a:hlink>
      <a:folHlink>
        <a:srgbClr val="97024F"/>
      </a:folHlink>
    </a:clrScheme>
    <a:fontScheme name="T-Mobile font TeleGroteskNext">
      <a:majorFont>
        <a:latin typeface="TeleGrotesk Next Ultra"/>
        <a:ea typeface=""/>
        <a:cs typeface=""/>
      </a:majorFont>
      <a:minorFont>
        <a:latin typeface="TeleGrotesk Nex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  <a:ln>
          <a:noFill/>
        </a:ln>
      </a:spPr>
      <a:bodyPr wrap="square" rtlCol="0">
        <a:noAutofit/>
      </a:bodyPr>
      <a:lstStyle>
        <a:defPPr algn="l">
          <a:defRPr dirty="0" err="1" smtClean="0">
            <a:latin typeface="+mn-lt"/>
            <a:cs typeface="Arial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2" id="{7911B2E8-6408-4676-9F4D-ECCB528A3A04}" vid="{5468B658-E456-4CF0-8F00-6E987840CC5B}"/>
    </a:ext>
  </a:extLst>
</a:theme>
</file>

<file path=ppt/theme/theme2.xml><?xml version="1.0" encoding="utf-8"?>
<a:theme xmlns:a="http://schemas.openxmlformats.org/drawingml/2006/main" name="03 - Section Titles 4x3">
  <a:themeElements>
    <a:clrScheme name="T-Mobile colors 2020">
      <a:dk1>
        <a:srgbClr val="3C3C3C"/>
      </a:dk1>
      <a:lt1>
        <a:srgbClr val="FFFFFF"/>
      </a:lt1>
      <a:dk2>
        <a:srgbClr val="000000"/>
      </a:dk2>
      <a:lt2>
        <a:srgbClr val="E8E8E8"/>
      </a:lt2>
      <a:accent1>
        <a:srgbClr val="E20074"/>
      </a:accent1>
      <a:accent2>
        <a:srgbClr val="C8C8C8"/>
      </a:accent2>
      <a:accent3>
        <a:srgbClr val="6A6A6A"/>
      </a:accent3>
      <a:accent4>
        <a:srgbClr val="861B54"/>
      </a:accent4>
      <a:accent5>
        <a:srgbClr val="9B9B9B"/>
      </a:accent5>
      <a:accent6>
        <a:srgbClr val="3C3C3C"/>
      </a:accent6>
      <a:hlink>
        <a:srgbClr val="E20074"/>
      </a:hlink>
      <a:folHlink>
        <a:srgbClr val="97024F"/>
      </a:folHlink>
    </a:clrScheme>
    <a:fontScheme name="T-Mobile font TeleGroteskNext">
      <a:majorFont>
        <a:latin typeface="TeleGrotesk Next Ultra"/>
        <a:ea typeface=""/>
        <a:cs typeface=""/>
      </a:majorFont>
      <a:minorFont>
        <a:latin typeface="TeleGrotesk Nex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accent3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>
            <a:latin typeface="Tele-GroteskNor" pitchFamily="2" charset="0"/>
            <a:cs typeface="Arial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2" id="{7911B2E8-6408-4676-9F4D-ECCB528A3A04}" vid="{156D47CD-407B-4644-B69E-A8CC74A09EF1}"/>
    </a:ext>
  </a:extLst>
</a:theme>
</file>

<file path=ppt/theme/theme3.xml><?xml version="1.0" encoding="utf-8"?>
<a:theme xmlns:a="http://schemas.openxmlformats.org/drawingml/2006/main" name="04 - Body Slides - No Image 4x3">
  <a:themeElements>
    <a:clrScheme name="T-Mobile colors 2020">
      <a:dk1>
        <a:srgbClr val="3C3C3C"/>
      </a:dk1>
      <a:lt1>
        <a:srgbClr val="FFFFFF"/>
      </a:lt1>
      <a:dk2>
        <a:srgbClr val="000000"/>
      </a:dk2>
      <a:lt2>
        <a:srgbClr val="E8E8E8"/>
      </a:lt2>
      <a:accent1>
        <a:srgbClr val="E20074"/>
      </a:accent1>
      <a:accent2>
        <a:srgbClr val="C8C8C8"/>
      </a:accent2>
      <a:accent3>
        <a:srgbClr val="6A6A6A"/>
      </a:accent3>
      <a:accent4>
        <a:srgbClr val="861B54"/>
      </a:accent4>
      <a:accent5>
        <a:srgbClr val="9B9B9B"/>
      </a:accent5>
      <a:accent6>
        <a:srgbClr val="3C3C3C"/>
      </a:accent6>
      <a:hlink>
        <a:srgbClr val="E20074"/>
      </a:hlink>
      <a:folHlink>
        <a:srgbClr val="97024F"/>
      </a:folHlink>
    </a:clrScheme>
    <a:fontScheme name="T-Mobile font TeleGroteskNext">
      <a:majorFont>
        <a:latin typeface="TeleGrotesk Next Ultra"/>
        <a:ea typeface=""/>
        <a:cs typeface=""/>
      </a:majorFont>
      <a:minorFont>
        <a:latin typeface="TeleGrotesk Nex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3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sz="1800" b="1" dirty="0" err="1" smtClean="0">
            <a:cs typeface="Arial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2" id="{7911B2E8-6408-4676-9F4D-ECCB528A3A04}" vid="{66F2A77B-ED35-459C-9A44-13EFCC8A8203}"/>
    </a:ext>
  </a:extLst>
</a:theme>
</file>

<file path=ppt/theme/theme4.xml><?xml version="1.0" encoding="utf-8"?>
<a:theme xmlns:a="http://schemas.openxmlformats.org/drawingml/2006/main" name="05 - Body Slides + Image 4x3">
  <a:themeElements>
    <a:clrScheme name="T-Mobile colors 2020">
      <a:dk1>
        <a:srgbClr val="3C3C3C"/>
      </a:dk1>
      <a:lt1>
        <a:srgbClr val="FFFFFF"/>
      </a:lt1>
      <a:dk2>
        <a:srgbClr val="000000"/>
      </a:dk2>
      <a:lt2>
        <a:srgbClr val="E8E8E8"/>
      </a:lt2>
      <a:accent1>
        <a:srgbClr val="E20074"/>
      </a:accent1>
      <a:accent2>
        <a:srgbClr val="C8C8C8"/>
      </a:accent2>
      <a:accent3>
        <a:srgbClr val="6A6A6A"/>
      </a:accent3>
      <a:accent4>
        <a:srgbClr val="861B54"/>
      </a:accent4>
      <a:accent5>
        <a:srgbClr val="9B9B9B"/>
      </a:accent5>
      <a:accent6>
        <a:srgbClr val="3C3C3C"/>
      </a:accent6>
      <a:hlink>
        <a:srgbClr val="E20074"/>
      </a:hlink>
      <a:folHlink>
        <a:srgbClr val="97024F"/>
      </a:folHlink>
    </a:clrScheme>
    <a:fontScheme name="T-Mobile font TeleGroteskNext">
      <a:majorFont>
        <a:latin typeface="TeleGrotesk Next Ultra"/>
        <a:ea typeface=""/>
        <a:cs typeface=""/>
      </a:majorFont>
      <a:minorFont>
        <a:latin typeface="TeleGrotesk Nex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accent3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>
            <a:latin typeface="Tele-GroteskNor" pitchFamily="2" charset="0"/>
            <a:cs typeface="Arial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2" id="{7911B2E8-6408-4676-9F4D-ECCB528A3A04}" vid="{373E40A6-D290-44FC-9952-026DF14558B5}"/>
    </a:ext>
  </a:extLst>
</a:theme>
</file>

<file path=ppt/theme/theme5.xml><?xml version="1.0" encoding="utf-8"?>
<a:theme xmlns:a="http://schemas.openxmlformats.org/drawingml/2006/main" name="07 - Closing Slides 4x3">
  <a:themeElements>
    <a:clrScheme name="T-Mobile colors 2020">
      <a:dk1>
        <a:srgbClr val="3C3C3C"/>
      </a:dk1>
      <a:lt1>
        <a:srgbClr val="FFFFFF"/>
      </a:lt1>
      <a:dk2>
        <a:srgbClr val="000000"/>
      </a:dk2>
      <a:lt2>
        <a:srgbClr val="E8E8E8"/>
      </a:lt2>
      <a:accent1>
        <a:srgbClr val="E20074"/>
      </a:accent1>
      <a:accent2>
        <a:srgbClr val="C8C8C8"/>
      </a:accent2>
      <a:accent3>
        <a:srgbClr val="6A6A6A"/>
      </a:accent3>
      <a:accent4>
        <a:srgbClr val="861B54"/>
      </a:accent4>
      <a:accent5>
        <a:srgbClr val="9B9B9B"/>
      </a:accent5>
      <a:accent6>
        <a:srgbClr val="3C3C3C"/>
      </a:accent6>
      <a:hlink>
        <a:srgbClr val="E20074"/>
      </a:hlink>
      <a:folHlink>
        <a:srgbClr val="97024F"/>
      </a:folHlink>
    </a:clrScheme>
    <a:fontScheme name="T-Mobile font TeleGroteskNext">
      <a:majorFont>
        <a:latin typeface="TeleGrotesk Next Ultra"/>
        <a:ea typeface=""/>
        <a:cs typeface=""/>
      </a:majorFont>
      <a:minorFont>
        <a:latin typeface="TeleGrotesk Nex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accent3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>
            <a:latin typeface="Tele-GroteskNor" pitchFamily="2" charset="0"/>
            <a:cs typeface="Arial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2" id="{7911B2E8-6408-4676-9F4D-ECCB528A3A04}" vid="{137E8F2B-6EE4-4895-A04B-E2315B16FB63}"/>
    </a:ext>
  </a:extLst>
</a:theme>
</file>

<file path=ppt/theme/theme6.xml><?xml version="1.0" encoding="utf-8"?>
<a:theme xmlns:a="http://schemas.openxmlformats.org/drawingml/2006/main" name="Office Theme">
  <a:themeElements>
    <a:clrScheme name="T-Mobile 2.0 B">
      <a:dk1>
        <a:srgbClr val="000000"/>
      </a:dk1>
      <a:lt1>
        <a:srgbClr val="FFFFFF"/>
      </a:lt1>
      <a:dk2>
        <a:srgbClr val="000000"/>
      </a:dk2>
      <a:lt2>
        <a:srgbClr val="E8E8E8"/>
      </a:lt2>
      <a:accent1>
        <a:srgbClr val="E20074"/>
      </a:accent1>
      <a:accent2>
        <a:srgbClr val="6A6A6A"/>
      </a:accent2>
      <a:accent3>
        <a:srgbClr val="9B9B9B"/>
      </a:accent3>
      <a:accent4>
        <a:srgbClr val="C1D82F"/>
      </a:accent4>
      <a:accent5>
        <a:srgbClr val="6DB33F"/>
      </a:accent5>
      <a:accent6>
        <a:srgbClr val="008DA8"/>
      </a:accent6>
      <a:hlink>
        <a:srgbClr val="E20074"/>
      </a:hlink>
      <a:folHlink>
        <a:srgbClr val="97024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T-Mobile 2.0 B">
      <a:dk1>
        <a:srgbClr val="000000"/>
      </a:dk1>
      <a:lt1>
        <a:srgbClr val="FFFFFF"/>
      </a:lt1>
      <a:dk2>
        <a:srgbClr val="000000"/>
      </a:dk2>
      <a:lt2>
        <a:srgbClr val="E8E8E8"/>
      </a:lt2>
      <a:accent1>
        <a:srgbClr val="E20074"/>
      </a:accent1>
      <a:accent2>
        <a:srgbClr val="6A6A6A"/>
      </a:accent2>
      <a:accent3>
        <a:srgbClr val="9B9B9B"/>
      </a:accent3>
      <a:accent4>
        <a:srgbClr val="C1D82F"/>
      </a:accent4>
      <a:accent5>
        <a:srgbClr val="6DB33F"/>
      </a:accent5>
      <a:accent6>
        <a:srgbClr val="008DA8"/>
      </a:accent6>
      <a:hlink>
        <a:srgbClr val="E20074"/>
      </a:hlink>
      <a:folHlink>
        <a:srgbClr val="97024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0CFAE59CAAC9479C7B0A53978291CA" ma:contentTypeVersion="13" ma:contentTypeDescription="Create a new document." ma:contentTypeScope="" ma:versionID="3f53172fbfebadc729554f9b5eb8d0d9">
  <xsd:schema xmlns:xsd="http://www.w3.org/2001/XMLSchema" xmlns:xs="http://www.w3.org/2001/XMLSchema" xmlns:p="http://schemas.microsoft.com/office/2006/metadata/properties" xmlns:ns3="f7ebc523-29aa-489c-bfab-c80ee7ca00da" xmlns:ns4="92774c38-8054-484e-b53b-79c9714771e2" targetNamespace="http://schemas.microsoft.com/office/2006/metadata/properties" ma:root="true" ma:fieldsID="3faada1772549280840b8a5fe0940454" ns3:_="" ns4:_="">
    <xsd:import namespace="f7ebc523-29aa-489c-bfab-c80ee7ca00da"/>
    <xsd:import namespace="92774c38-8054-484e-b53b-79c9714771e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ebc523-29aa-489c-bfab-c80ee7ca00d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774c38-8054-484e-b53b-79c9714771e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F519F53-8130-4966-AEEC-1D337E7E2C5C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92774c38-8054-484e-b53b-79c9714771e2"/>
    <ds:schemaRef ds:uri="http://purl.org/dc/elements/1.1/"/>
    <ds:schemaRef ds:uri="http://schemas.openxmlformats.org/package/2006/metadata/core-properties"/>
    <ds:schemaRef ds:uri="f7ebc523-29aa-489c-bfab-c80ee7ca00da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1BA0EC1-08B1-4C25-B946-EEDF3653A49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4351094-4B5D-48AD-AE82-B855BF3142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7ebc523-29aa-489c-bfab-c80ee7ca00da"/>
    <ds:schemaRef ds:uri="92774c38-8054-484e-b53b-79c9714771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7af72c41-31f4-4d40-a6d0-808117dc4d77}" enabled="1" method="Standard" siteId="{be0f980b-dd99-4b19-bd7b-bc71a09b026c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86</Words>
  <Application>Microsoft Office PowerPoint</Application>
  <PresentationFormat>Custom</PresentationFormat>
  <Paragraphs>34</Paragraphs>
  <Slides>12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12</vt:i4>
      </vt:variant>
    </vt:vector>
  </HeadingPairs>
  <TitlesOfParts>
    <vt:vector size="25" baseType="lpstr">
      <vt:lpstr>Arial</vt:lpstr>
      <vt:lpstr>Calibri</vt:lpstr>
      <vt:lpstr>TeleGrotesk Next</vt:lpstr>
      <vt:lpstr>TeleGrotesk Next Medium</vt:lpstr>
      <vt:lpstr>TeleGrotesk Next Ultra</vt:lpstr>
      <vt:lpstr>Tele-GroteskFet</vt:lpstr>
      <vt:lpstr>Tele-GroteskUlt</vt:lpstr>
      <vt:lpstr>Wingdings</vt:lpstr>
      <vt:lpstr>01 - Cover Slides 4x3</vt:lpstr>
      <vt:lpstr>03 - Section Titles 4x3</vt:lpstr>
      <vt:lpstr>04 - Body Slides - No Image 4x3</vt:lpstr>
      <vt:lpstr>05 - Body Slides + Image 4x3</vt:lpstr>
      <vt:lpstr>07 - Closing Slides 4x3</vt:lpstr>
      <vt:lpstr>Florida Relay Updates</vt:lpstr>
      <vt:lpstr>Agenda</vt:lpstr>
      <vt:lpstr>Florida RCC Minutes</vt:lpstr>
      <vt:lpstr>Florida RCC Minutes – Usage to Date</vt:lpstr>
      <vt:lpstr>Billable TRS Minutes</vt:lpstr>
      <vt:lpstr>Florida Spanish to English – Session Minutes</vt:lpstr>
      <vt:lpstr>Billable STS Minutes</vt:lpstr>
      <vt:lpstr>Billable Intrastate CapTel Minutes</vt:lpstr>
      <vt:lpstr>TRS Florida Quality Report</vt:lpstr>
      <vt:lpstr>CapTel Florida Quality Report</vt:lpstr>
      <vt:lpstr>Florida Outreach Expense Report</vt:lpstr>
      <vt:lpstr>Let’s Talk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Andersen, Brad [SLS]</dc:creator>
  <cp:lastModifiedBy>Curtis Williams</cp:lastModifiedBy>
  <cp:revision>22</cp:revision>
  <dcterms:created xsi:type="dcterms:W3CDTF">2020-11-03T17:56:23Z</dcterms:created>
  <dcterms:modified xsi:type="dcterms:W3CDTF">2023-11-07T14:52:02Z</dcterms:modified>
</cp:coreProperties>
</file>