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1"/>
  </p:sldMasterIdLst>
  <p:notesMasterIdLst>
    <p:notesMasterId r:id="rId21"/>
  </p:notesMasterIdLst>
  <p:handoutMasterIdLst>
    <p:handoutMasterId r:id="rId22"/>
  </p:handoutMasterIdLst>
  <p:sldIdLst>
    <p:sldId id="287" r:id="rId2"/>
    <p:sldId id="288" r:id="rId3"/>
    <p:sldId id="297" r:id="rId4"/>
    <p:sldId id="298" r:id="rId5"/>
    <p:sldId id="299" r:id="rId6"/>
    <p:sldId id="300" r:id="rId7"/>
    <p:sldId id="289" r:id="rId8"/>
    <p:sldId id="291" r:id="rId9"/>
    <p:sldId id="301" r:id="rId10"/>
    <p:sldId id="302" r:id="rId11"/>
    <p:sldId id="304" r:id="rId12"/>
    <p:sldId id="305" r:id="rId13"/>
    <p:sldId id="303" r:id="rId14"/>
    <p:sldId id="312" r:id="rId15"/>
    <p:sldId id="308" r:id="rId16"/>
    <p:sldId id="296" r:id="rId17"/>
    <p:sldId id="310" r:id="rId18"/>
    <p:sldId id="290" r:id="rId19"/>
    <p:sldId id="309"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EB4A0"/>
    <a:srgbClr val="FDC2A1"/>
    <a:srgbClr val="E5C2B9"/>
    <a:srgbClr val="DFC6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72" autoAdjust="0"/>
    <p:restoredTop sz="93277" autoAdjust="0"/>
  </p:normalViewPr>
  <p:slideViewPr>
    <p:cSldViewPr>
      <p:cViewPr>
        <p:scale>
          <a:sx n="100" d="100"/>
          <a:sy n="100" d="100"/>
        </p:scale>
        <p:origin x="-1386"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49"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134" y="0"/>
            <a:ext cx="3038648" cy="465138"/>
          </a:xfrm>
          <a:prstGeom prst="rect">
            <a:avLst/>
          </a:prstGeom>
        </p:spPr>
        <p:txBody>
          <a:bodyPr vert="horz" lIns="91440" tIns="45720" rIns="91440" bIns="45720" rtlCol="0"/>
          <a:lstStyle>
            <a:lvl1pPr algn="r">
              <a:defRPr sz="1200"/>
            </a:lvl1pPr>
          </a:lstStyle>
          <a:p>
            <a:fld id="{2503F641-5F27-4E78-AC9A-3DAD06F11DA0}" type="datetimeFigureOut">
              <a:rPr lang="en-US" smtClean="0"/>
              <a:t>11/15/2019</a:t>
            </a:fld>
            <a:endParaRPr lang="en-US" dirty="0"/>
          </a:p>
        </p:txBody>
      </p:sp>
      <p:sp>
        <p:nvSpPr>
          <p:cNvPr id="4" name="Footer Placeholder 3"/>
          <p:cNvSpPr>
            <a:spLocks noGrp="1"/>
          </p:cNvSpPr>
          <p:nvPr>
            <p:ph type="ftr" sz="quarter" idx="2"/>
          </p:nvPr>
        </p:nvSpPr>
        <p:spPr>
          <a:xfrm>
            <a:off x="0" y="8829675"/>
            <a:ext cx="3038649"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134" y="8829675"/>
            <a:ext cx="3038648" cy="465138"/>
          </a:xfrm>
          <a:prstGeom prst="rect">
            <a:avLst/>
          </a:prstGeom>
        </p:spPr>
        <p:txBody>
          <a:bodyPr vert="horz" lIns="91440" tIns="45720" rIns="91440" bIns="45720" rtlCol="0" anchor="b"/>
          <a:lstStyle>
            <a:lvl1pPr algn="r">
              <a:defRPr sz="1200"/>
            </a:lvl1pPr>
          </a:lstStyle>
          <a:p>
            <a:fld id="{0BF4E3B4-9158-46F4-9A78-0F04CE373628}" type="slidenum">
              <a:rPr lang="en-US" smtClean="0"/>
              <a:t>‹#›</a:t>
            </a:fld>
            <a:endParaRPr lang="en-US" dirty="0"/>
          </a:p>
        </p:txBody>
      </p:sp>
    </p:spTree>
    <p:extLst>
      <p:ext uri="{BB962C8B-B14F-4D97-AF65-F5344CB8AC3E}">
        <p14:creationId xmlns:p14="http://schemas.microsoft.com/office/powerpoint/2010/main" val="34018460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38649"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a:defRPr sz="1200">
                <a:latin typeface="Arial" charset="0"/>
              </a:defRPr>
            </a:lvl1pPr>
          </a:lstStyle>
          <a:p>
            <a:pPr>
              <a:defRPr/>
            </a:pPr>
            <a:endParaRPr lang="en-US" altLang="en-US" dirty="0"/>
          </a:p>
        </p:txBody>
      </p:sp>
      <p:sp>
        <p:nvSpPr>
          <p:cNvPr id="57347" name="Rectangle 3"/>
          <p:cNvSpPr>
            <a:spLocks noGrp="1" noChangeArrowheads="1"/>
          </p:cNvSpPr>
          <p:nvPr>
            <p:ph type="dt" idx="1"/>
          </p:nvPr>
        </p:nvSpPr>
        <p:spPr bwMode="auto">
          <a:xfrm>
            <a:off x="3970134" y="0"/>
            <a:ext cx="303864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a:defRPr sz="1200">
                <a:latin typeface="Arial" charset="0"/>
              </a:defRPr>
            </a:lvl1pPr>
          </a:lstStyle>
          <a:p>
            <a:pPr>
              <a:defRPr/>
            </a:pPr>
            <a:endParaRPr lang="en-US" altLang="en-US" dirty="0"/>
          </a:p>
        </p:txBody>
      </p:sp>
      <p:sp>
        <p:nvSpPr>
          <p:cNvPr id="4100"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9" name="Rectangle 5"/>
          <p:cNvSpPr>
            <a:spLocks noGrp="1" noChangeArrowheads="1"/>
          </p:cNvSpPr>
          <p:nvPr>
            <p:ph type="body" sz="quarter" idx="3"/>
          </p:nvPr>
        </p:nvSpPr>
        <p:spPr bwMode="auto">
          <a:xfrm>
            <a:off x="701849" y="4416426"/>
            <a:ext cx="560670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7350" name="Rectangle 6"/>
          <p:cNvSpPr>
            <a:spLocks noGrp="1" noChangeArrowheads="1"/>
          </p:cNvSpPr>
          <p:nvPr>
            <p:ph type="ftr" sz="quarter" idx="4"/>
          </p:nvPr>
        </p:nvSpPr>
        <p:spPr bwMode="auto">
          <a:xfrm>
            <a:off x="0" y="8829675"/>
            <a:ext cx="3038649"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a:defRPr sz="1200">
                <a:latin typeface="Arial" charset="0"/>
              </a:defRPr>
            </a:lvl1pPr>
          </a:lstStyle>
          <a:p>
            <a:pPr>
              <a:defRPr/>
            </a:pPr>
            <a:endParaRPr lang="en-US" altLang="en-US" dirty="0"/>
          </a:p>
        </p:txBody>
      </p:sp>
      <p:sp>
        <p:nvSpPr>
          <p:cNvPr id="57351" name="Rectangle 7"/>
          <p:cNvSpPr>
            <a:spLocks noGrp="1" noChangeArrowheads="1"/>
          </p:cNvSpPr>
          <p:nvPr>
            <p:ph type="sldNum" sz="quarter" idx="5"/>
          </p:nvPr>
        </p:nvSpPr>
        <p:spPr bwMode="auto">
          <a:xfrm>
            <a:off x="3970134" y="8829675"/>
            <a:ext cx="303864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a:defRPr sz="1200">
                <a:latin typeface="Arial" charset="0"/>
              </a:defRPr>
            </a:lvl1pPr>
          </a:lstStyle>
          <a:p>
            <a:pPr>
              <a:defRPr/>
            </a:pPr>
            <a:fld id="{B0C108A6-4BE7-4B87-8135-75F4403F84D4}" type="slidenum">
              <a:rPr lang="en-US" altLang="en-US"/>
              <a:pPr>
                <a:defRPr/>
              </a:pPr>
              <a:t>‹#›</a:t>
            </a:fld>
            <a:endParaRPr lang="en-US" altLang="en-US" dirty="0"/>
          </a:p>
        </p:txBody>
      </p:sp>
    </p:spTree>
    <p:extLst>
      <p:ext uri="{BB962C8B-B14F-4D97-AF65-F5344CB8AC3E}">
        <p14:creationId xmlns:p14="http://schemas.microsoft.com/office/powerpoint/2010/main" val="383942285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a:t>
            </a:fld>
            <a:endParaRPr lang="en-US" altLang="en-US" dirty="0"/>
          </a:p>
        </p:txBody>
      </p:sp>
    </p:spTree>
    <p:extLst>
      <p:ext uri="{BB962C8B-B14F-4D97-AF65-F5344CB8AC3E}">
        <p14:creationId xmlns:p14="http://schemas.microsoft.com/office/powerpoint/2010/main" val="3625021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Rolka Loube Associates recommendation</a:t>
            </a:r>
            <a:r>
              <a:rPr lang="en-US" baseline="0" dirty="0" smtClean="0"/>
              <a:t> and the FCC’s review of related data, new TRS rates went into effect on July 1, 2019.</a:t>
            </a:r>
          </a:p>
          <a:p>
            <a:endParaRPr lang="en-US" baseline="0" dirty="0" smtClean="0"/>
          </a:p>
          <a:p>
            <a:r>
              <a:rPr lang="en-US" dirty="0" smtClean="0"/>
              <a:t>Based on these rates, projected demand for services, and projected administrative expenses, the FCC adopted a funding requirement of approximately $1.4 Billion dollars ($1,413,980,374)</a:t>
            </a:r>
          </a:p>
          <a:p>
            <a:r>
              <a:rPr lang="en-US" dirty="0" smtClean="0"/>
              <a:t>and a carrier contribution factor of .02779.</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10</a:t>
            </a:fld>
            <a:endParaRPr lang="en-US" altLang="en-US" dirty="0"/>
          </a:p>
        </p:txBody>
      </p:sp>
    </p:spTree>
    <p:extLst>
      <p:ext uri="{BB962C8B-B14F-4D97-AF65-F5344CB8AC3E}">
        <p14:creationId xmlns:p14="http://schemas.microsoft.com/office/powerpoint/2010/main" val="722647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11</a:t>
            </a:fld>
            <a:endParaRPr lang="en-US" altLang="en-US" dirty="0"/>
          </a:p>
        </p:txBody>
      </p:sp>
    </p:spTree>
    <p:extLst>
      <p:ext uri="{BB962C8B-B14F-4D97-AF65-F5344CB8AC3E}">
        <p14:creationId xmlns:p14="http://schemas.microsoft.com/office/powerpoint/2010/main" val="3823021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August 8, 2019, the Wireless Telecommunications Bureau announced the filing window for wireless providers to submit hearing aid compatibility certifications would open on September 3, 2019 and close on October 3, 2019</a:t>
            </a:r>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12</a:t>
            </a:fld>
            <a:endParaRPr lang="en-US" altLang="en-US" dirty="0"/>
          </a:p>
        </p:txBody>
      </p:sp>
    </p:spTree>
    <p:extLst>
      <p:ext uri="{BB962C8B-B14F-4D97-AF65-F5344CB8AC3E}">
        <p14:creationId xmlns:p14="http://schemas.microsoft.com/office/powerpoint/2010/main" val="3626432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DA 19-789, the Consumer and Governmental Affairs Bureau extended the expiration dates of the temporary waivers granted to Sprint and Hamilton.</a:t>
            </a:r>
          </a:p>
          <a:p>
            <a:endParaRPr lang="en-US" dirty="0" smtClean="0"/>
          </a:p>
          <a:p>
            <a:r>
              <a:rPr lang="en-US" dirty="0" smtClean="0"/>
              <a:t>The</a:t>
            </a:r>
            <a:r>
              <a:rPr lang="en-US" baseline="0" dirty="0" smtClean="0"/>
              <a:t> initial waivers expired on August 24, 2018, and in August 2018, the Bureau extended the waivers until the earlier of August 24, 2019, or the effective date of an FCC decision regarding the continuing application of the waived standards.</a:t>
            </a:r>
            <a:endParaRPr lang="en-US" dirty="0" smtClean="0"/>
          </a:p>
          <a:p>
            <a:endParaRPr lang="en-US" dirty="0" smtClean="0"/>
          </a:p>
          <a:p>
            <a:endParaRPr lang="en-US" dirty="0" smtClean="0"/>
          </a:p>
          <a:p>
            <a:r>
              <a:rPr lang="en-US" dirty="0" smtClean="0"/>
              <a:t>The billing option rule</a:t>
            </a:r>
            <a:r>
              <a:rPr lang="en-US" baseline="0" dirty="0" smtClean="0"/>
              <a:t> directs TRS providers to offer the “same billing options” traditionally offered to wireline voice services (i.e., operator services - e.g., sent-paid long distance, operator-assisted, collect, and third party billing).</a:t>
            </a:r>
            <a:endParaRPr lang="en-US" dirty="0" smtClean="0"/>
          </a:p>
          <a:p>
            <a:endParaRPr lang="en-US" dirty="0" smtClean="0"/>
          </a:p>
          <a:p>
            <a:r>
              <a:rPr lang="en-US" dirty="0" smtClean="0"/>
              <a:t>In 2014, the FCC</a:t>
            </a:r>
            <a:r>
              <a:rPr lang="en-US" baseline="0" dirty="0" smtClean="0"/>
              <a:t> amended the rules to exempt Internet-based forms of TRS – VRS, IP Relay service, and IP CTS from the requirements but did not address whether the rules should continue to apply to TRS offered through state programs – i.e., traditional TRS, speech-to-speech relay services, and Captioned Telephone Service.</a:t>
            </a:r>
          </a:p>
          <a:p>
            <a:endParaRPr lang="en-US" baseline="0" dirty="0" smtClean="0"/>
          </a:p>
          <a:p>
            <a:r>
              <a:rPr lang="en-US" dirty="0" smtClean="0"/>
              <a:t>**The companies petitioned the FCC to initiate rulemaking to broaden the conditional exemption for Internet-based TRS to include state-program TRS.</a:t>
            </a:r>
          </a:p>
          <a:p>
            <a:endParaRPr lang="en-US" dirty="0" smtClean="0"/>
          </a:p>
          <a:p>
            <a:pPr marL="228600" indent="-228600">
              <a:buFont typeface="+mj-lt"/>
              <a:buAutoNum type="arabicPeriod"/>
            </a:pPr>
            <a:r>
              <a:rPr lang="en-US" dirty="0" smtClean="0"/>
              <a:t>Sprint</a:t>
            </a:r>
            <a:r>
              <a:rPr lang="en-US" baseline="0" dirty="0" smtClean="0"/>
              <a:t> waiver request filed </a:t>
            </a:r>
            <a:r>
              <a:rPr lang="en-US" u="sng" baseline="0" dirty="0" smtClean="0"/>
              <a:t>September 23, 2015</a:t>
            </a:r>
          </a:p>
          <a:p>
            <a:pPr marL="228600" indent="-228600">
              <a:buFont typeface="+mj-lt"/>
              <a:buAutoNum type="arabicPeriod"/>
            </a:pPr>
            <a:r>
              <a:rPr lang="en-US" baseline="0" dirty="0" smtClean="0"/>
              <a:t>Hamilton waiver request file </a:t>
            </a:r>
            <a:r>
              <a:rPr lang="en-US" u="sng" baseline="0" dirty="0" smtClean="0"/>
              <a:t>March 24, 2016</a:t>
            </a:r>
          </a:p>
          <a:p>
            <a:pPr marL="228600" indent="-228600">
              <a:buFont typeface="+mj-lt"/>
              <a:buAutoNum type="arabicPeriod"/>
            </a:pPr>
            <a:r>
              <a:rPr lang="en-US" u="none" baseline="0" dirty="0" smtClean="0"/>
              <a:t>Joint Petition for Rulemaking  filed </a:t>
            </a:r>
            <a:r>
              <a:rPr lang="en-US" u="sng" baseline="0" dirty="0" smtClean="0"/>
              <a:t>September 23, 2015</a:t>
            </a:r>
            <a:endParaRPr lang="en-US" u="sng"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13</a:t>
            </a:fld>
            <a:endParaRPr lang="en-US" altLang="en-US" dirty="0"/>
          </a:p>
        </p:txBody>
      </p:sp>
    </p:spTree>
    <p:extLst>
      <p:ext uri="{BB962C8B-B14F-4D97-AF65-F5344CB8AC3E}">
        <p14:creationId xmlns:p14="http://schemas.microsoft.com/office/powerpoint/2010/main" val="37695509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STATUS REPORT: NARUC  is considering a resolution regarding the introduction of Automated</a:t>
            </a:r>
            <a:r>
              <a:rPr lang="en-US" baseline="0" dirty="0" smtClean="0"/>
              <a:t> Speech Recognition during its meeting this week (11/17 – 11/20).</a:t>
            </a:r>
            <a:endParaRPr lang="en-US" dirty="0" smtClean="0"/>
          </a:p>
          <a:p>
            <a:pPr marL="228600" indent="-228600">
              <a:buAutoNum type="arabicPeriod"/>
            </a:pPr>
            <a:endParaRPr lang="en-US" dirty="0" smtClean="0"/>
          </a:p>
          <a:p>
            <a:pPr marL="0" indent="0">
              <a:buNone/>
            </a:pPr>
            <a:r>
              <a:rPr lang="en-US" dirty="0" smtClean="0"/>
              <a:t>All companies use </a:t>
            </a:r>
            <a:r>
              <a:rPr lang="en-US" baseline="0" dirty="0" smtClean="0"/>
              <a:t>Automated Speech Recognition.</a:t>
            </a:r>
            <a:endParaRPr lang="en-US" dirty="0" smtClean="0"/>
          </a:p>
          <a:p>
            <a:pPr marL="228600" indent="-228600">
              <a:buAutoNum type="arabicPeriod"/>
            </a:pPr>
            <a:endParaRPr lang="en-US" dirty="0" smtClean="0"/>
          </a:p>
          <a:p>
            <a:pPr marL="228600" indent="-228600">
              <a:buAutoNum type="arabicPeriod"/>
            </a:pPr>
            <a:r>
              <a:rPr lang="en-US" b="1" baseline="0" dirty="0" smtClean="0"/>
              <a:t>DA 19-818, released August 26, 2019 </a:t>
            </a:r>
            <a:r>
              <a:rPr lang="en-US" baseline="0" dirty="0" smtClean="0"/>
              <a:t>- </a:t>
            </a:r>
            <a:r>
              <a:rPr lang="en-US" dirty="0" smtClean="0"/>
              <a:t>VTCSecure,</a:t>
            </a:r>
            <a:r>
              <a:rPr lang="en-US" baseline="0" dirty="0" smtClean="0"/>
              <a:t> LLC did not request waivers of any rules.</a:t>
            </a:r>
          </a:p>
          <a:p>
            <a:pPr marL="228600" indent="-228600">
              <a:buAutoNum type="arabicPeriod"/>
            </a:pPr>
            <a:endParaRPr lang="en-US" baseline="0" dirty="0" smtClean="0"/>
          </a:p>
          <a:p>
            <a:pPr marL="228600" indent="-228600">
              <a:buAutoNum type="arabicPeriod"/>
            </a:pPr>
            <a:r>
              <a:rPr lang="en-US" b="1" baseline="0" dirty="0" smtClean="0"/>
              <a:t>DA 19-819, released August 26, 2019</a:t>
            </a:r>
            <a:r>
              <a:rPr lang="en-US" baseline="0" dirty="0" smtClean="0"/>
              <a:t> - MachineGenius, Inc. requested a waiver of:</a:t>
            </a:r>
          </a:p>
          <a:p>
            <a:pPr marL="685800" lvl="1" indent="-228600">
              <a:buAutoNum type="arabicPeriod"/>
            </a:pPr>
            <a:r>
              <a:rPr lang="en-US" baseline="0" dirty="0" smtClean="0"/>
              <a:t>Section 64.604(a)(1) – standards applicable to Communications Assistants (CAs), including typing speed and call timing minimums.</a:t>
            </a:r>
          </a:p>
          <a:p>
            <a:pPr marL="685800" lvl="1" indent="-228600">
              <a:buAutoNum type="arabicPeriod"/>
            </a:pPr>
            <a:r>
              <a:rPr lang="en-US" baseline="0" dirty="0" smtClean="0"/>
              <a:t>Section 64.604(a)(2) – Confidentiality and conversation content.</a:t>
            </a:r>
          </a:p>
          <a:p>
            <a:pPr marL="685800" lvl="1" indent="-228600">
              <a:buAutoNum type="arabicPeriod"/>
            </a:pPr>
            <a:r>
              <a:rPr lang="en-US" baseline="0" dirty="0" smtClean="0"/>
              <a:t>Section 64.604(a)(3)(vii)-(viii) – types of calls – voice mail and interactive menus.</a:t>
            </a:r>
          </a:p>
          <a:p>
            <a:pPr marL="685800" lvl="1" indent="-228600">
              <a:buAutoNum type="arabicPeriod"/>
            </a:pPr>
            <a:r>
              <a:rPr lang="en-US" baseline="0" dirty="0" smtClean="0"/>
              <a:t>Section 64.605(a)(2)(iv)-(v) – emergency calling requirements.</a:t>
            </a:r>
          </a:p>
          <a:p>
            <a:pPr marL="685800" lvl="1" indent="-228600">
              <a:buAutoNum type="arabicPeriod"/>
            </a:pPr>
            <a:r>
              <a:rPr lang="en-US" baseline="0" dirty="0" smtClean="0"/>
              <a:t>Section 64.604(c)(5)(iii)(D)(2)(ii) – related to data collection and audits – CA ID number (not assigned because no CAs are used).</a:t>
            </a:r>
          </a:p>
          <a:p>
            <a:pPr marL="685800" lvl="1" indent="-228600">
              <a:buAutoNum type="arabicPeriod"/>
            </a:pPr>
            <a:endParaRPr lang="en-US" baseline="0" dirty="0" smtClean="0"/>
          </a:p>
          <a:p>
            <a:pPr marL="228600" lvl="0" indent="-228600">
              <a:buAutoNum type="arabicPeriod"/>
            </a:pPr>
            <a:r>
              <a:rPr lang="en-US" b="1" baseline="0" dirty="0" smtClean="0"/>
              <a:t>DA 19-820, released August 26, 2019</a:t>
            </a:r>
            <a:r>
              <a:rPr lang="en-US" baseline="0" dirty="0" smtClean="0"/>
              <a:t> – Clarity Products, LLC requested a waiver of:</a:t>
            </a:r>
          </a:p>
          <a:p>
            <a:pPr marL="685800" lvl="1" indent="-228600">
              <a:buAutoNum type="arabicPeriod"/>
            </a:pPr>
            <a:r>
              <a:rPr lang="en-US" baseline="0" dirty="0" smtClean="0"/>
              <a:t>Section 64.604(a)(3)(vii)-(viii) – types of calls.</a:t>
            </a:r>
          </a:p>
          <a:p>
            <a:pPr marL="685800" lvl="1" indent="-228600">
              <a:buAutoNum type="arabicPeriod"/>
            </a:pPr>
            <a:r>
              <a:rPr lang="en-US" baseline="0" dirty="0" smtClean="0"/>
              <a:t>Section 64.604(c)(5)(iii)(D)(2)(ii), (ix)-(x) – related to data collection and audits.</a:t>
            </a:r>
          </a:p>
          <a:p>
            <a:pPr marL="685800" lvl="1" indent="-228600">
              <a:buAutoNum type="arabicPeriod"/>
            </a:pPr>
            <a:r>
              <a:rPr lang="en-US" baseline="0" dirty="0" smtClean="0"/>
              <a:t>Section 64.605(a)(2)(ii)-(iii) – emergency calling requirements.</a:t>
            </a:r>
          </a:p>
          <a:p>
            <a:pPr marL="685800" lvl="1" indent="-228600">
              <a:buAutoNum type="arabicPeriod"/>
            </a:pPr>
            <a:r>
              <a:rPr lang="en-US" baseline="0" dirty="0" smtClean="0"/>
              <a:t>Section 64.611(j)(1)(v) – related to self-certification after August 28, 2014</a:t>
            </a:r>
          </a:p>
          <a:p>
            <a:pPr marL="685800" lvl="1" indent="-228600">
              <a:buAutoNum type="arabicPeriod"/>
            </a:pPr>
            <a:endParaRPr lang="en-US" baseline="0" dirty="0" smtClean="0"/>
          </a:p>
          <a:p>
            <a:pPr marL="228600" lvl="0" indent="-228600">
              <a:buAutoNum type="arabicPeriod"/>
            </a:pPr>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14</a:t>
            </a:fld>
            <a:endParaRPr lang="en-US" altLang="en-US" dirty="0"/>
          </a:p>
        </p:txBody>
      </p:sp>
    </p:spTree>
    <p:extLst>
      <p:ext uri="{BB962C8B-B14F-4D97-AF65-F5344CB8AC3E}">
        <p14:creationId xmlns:p14="http://schemas.microsoft.com/office/powerpoint/2010/main" val="3429193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CaptionCall sought a waiver of the volume control reset provisions for its 78T Internet Protocol Captioned Telephone Service device. The request was made “so that persons with hearing loss can set a default volume above the maximum allowed level and not have to turn the volume back up each time they use it.”</a:t>
            </a:r>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15</a:t>
            </a:fld>
            <a:endParaRPr lang="en-US" altLang="en-US" dirty="0"/>
          </a:p>
        </p:txBody>
      </p:sp>
    </p:spTree>
    <p:extLst>
      <p:ext uri="{BB962C8B-B14F-4D97-AF65-F5344CB8AC3E}">
        <p14:creationId xmlns:p14="http://schemas.microsoft.com/office/powerpoint/2010/main" val="4193952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a:t>
            </a:r>
            <a:r>
              <a:rPr lang="en-US" baseline="0" dirty="0" smtClean="0"/>
              <a:t> to adding VRS, STS, IP Relay, CTS, and IP CTS to the 1990 definition, language in the definition was changed from “</a:t>
            </a:r>
            <a:r>
              <a:rPr lang="en-US" b="1" u="sng" baseline="0" dirty="0" smtClean="0"/>
              <a:t>with a hearing individual</a:t>
            </a:r>
            <a:r>
              <a:rPr lang="en-US" baseline="0" dirty="0" smtClean="0"/>
              <a:t>” to “</a:t>
            </a:r>
            <a:r>
              <a:rPr lang="en-US" b="1" u="sng" baseline="0" dirty="0" smtClean="0"/>
              <a:t>with one or more individuals</a:t>
            </a:r>
            <a:r>
              <a:rPr lang="en-US" baseline="0" dirty="0" smtClean="0"/>
              <a:t>”</a:t>
            </a:r>
          </a:p>
          <a:p>
            <a:endParaRPr lang="en-US" baseline="0" dirty="0" smtClean="0"/>
          </a:p>
          <a:p>
            <a:r>
              <a:rPr lang="en-US" baseline="0" dirty="0" smtClean="0"/>
              <a:t>The original version of 47 U.S.C. Section 225  - Statutory Definition of TRS enacted in 1990:</a:t>
            </a:r>
          </a:p>
          <a:p>
            <a:endParaRPr lang="en-US" baseline="0" dirty="0" smtClean="0"/>
          </a:p>
          <a:p>
            <a:r>
              <a:rPr lang="en-US" baseline="0" dirty="0" smtClean="0"/>
              <a:t>	The telephone transmission services that provide the ability for an individual who has a hearing impairment or speech impairment to engage in communications by wire or radio with a hearing 	individual in a manner that is functionally equivalent to the ability of an individual who does not have a hearing impairment or speech impairment to communicate using voice communication 	services by wire or radio. Such term includes services that enable two-way communication between an individual who uses a TDD or other nonvoice terminal device and an individual who does 	not use such a device.</a:t>
            </a:r>
          </a:p>
          <a:p>
            <a:endParaRPr lang="en-US" baseline="0" dirty="0" smtClean="0"/>
          </a:p>
          <a:p>
            <a:r>
              <a:rPr lang="en-US" dirty="0" smtClean="0"/>
              <a:t>In 2010 Congress amended the definition, adding VRS, STS, IP Relay, CTS, and IP CTS</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16</a:t>
            </a:fld>
            <a:endParaRPr lang="en-US" altLang="en-US" dirty="0"/>
          </a:p>
        </p:txBody>
      </p:sp>
    </p:spTree>
    <p:extLst>
      <p:ext uri="{BB962C8B-B14F-4D97-AF65-F5344CB8AC3E}">
        <p14:creationId xmlns:p14="http://schemas.microsoft.com/office/powerpoint/2010/main" val="1983206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17</a:t>
            </a:fld>
            <a:endParaRPr lang="en-US" altLang="en-US" dirty="0"/>
          </a:p>
        </p:txBody>
      </p:sp>
    </p:spTree>
    <p:extLst>
      <p:ext uri="{BB962C8B-B14F-4D97-AF65-F5344CB8AC3E}">
        <p14:creationId xmlns:p14="http://schemas.microsoft.com/office/powerpoint/2010/main" val="95731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18</a:t>
            </a:fld>
            <a:endParaRPr lang="en-US" altLang="en-US" dirty="0"/>
          </a:p>
        </p:txBody>
      </p:sp>
    </p:spTree>
    <p:extLst>
      <p:ext uri="{BB962C8B-B14F-4D97-AF65-F5344CB8AC3E}">
        <p14:creationId xmlns:p14="http://schemas.microsoft.com/office/powerpoint/2010/main" val="962345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19</a:t>
            </a:fld>
            <a:endParaRPr lang="en-US" altLang="en-US" dirty="0"/>
          </a:p>
        </p:txBody>
      </p:sp>
    </p:spTree>
    <p:extLst>
      <p:ext uri="{BB962C8B-B14F-4D97-AF65-F5344CB8AC3E}">
        <p14:creationId xmlns:p14="http://schemas.microsoft.com/office/powerpoint/2010/main" val="710927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2</a:t>
            </a:fld>
            <a:endParaRPr lang="en-US" altLang="en-US" dirty="0"/>
          </a:p>
        </p:txBody>
      </p:sp>
    </p:spTree>
    <p:extLst>
      <p:ext uri="{BB962C8B-B14F-4D97-AF65-F5344CB8AC3E}">
        <p14:creationId xmlns:p14="http://schemas.microsoft.com/office/powerpoint/2010/main" val="3739828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endParaRPr lang="en-US" altLang="en-US" dirty="0" smtClean="0"/>
          </a:p>
        </p:txBody>
      </p:sp>
      <p:sp>
        <p:nvSpPr>
          <p:cNvPr id="17412" name="Slide Number Placeholder 3"/>
          <p:cNvSpPr>
            <a:spLocks noGrp="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1DD1701-467D-44F7-BD36-4F2B30901418}" type="slidenum">
              <a:rPr lang="en-US" altLang="en-US" smtClean="0"/>
              <a:pPr eaLnBrk="1" hangingPunct="1">
                <a:spcBef>
                  <a:spcPct val="0"/>
                </a:spcBef>
              </a:pPr>
              <a:t>3</a:t>
            </a:fld>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endParaRPr lang="en-US" altLang="en-US" dirty="0" smtClean="0"/>
          </a:p>
        </p:txBody>
      </p:sp>
      <p:sp>
        <p:nvSpPr>
          <p:cNvPr id="18436" name="Slide Number Placeholder 3"/>
          <p:cNvSpPr>
            <a:spLocks noGrp="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3AAE3EA-824D-4CC3-96E8-41FB6641ED50}" type="slidenum">
              <a:rPr lang="en-US" altLang="en-US" smtClean="0"/>
              <a:pPr eaLnBrk="1" hangingPunct="1">
                <a:spcBef>
                  <a:spcPct val="0"/>
                </a:spcBef>
              </a:pPr>
              <a:t>4</a:t>
            </a:fld>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endParaRPr lang="en-US" altLang="en-US" dirty="0" smtClean="0"/>
          </a:p>
        </p:txBody>
      </p:sp>
      <p:sp>
        <p:nvSpPr>
          <p:cNvPr id="19460" name="Slide Number Placeholder 3"/>
          <p:cNvSpPr>
            <a:spLocks noGrp="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E7FE550-C8E8-4CC3-9954-7B6DD77E49FE}" type="slidenum">
              <a:rPr lang="en-US" altLang="en-US" smtClean="0"/>
              <a:pPr eaLnBrk="1" hangingPunct="1">
                <a:spcBef>
                  <a:spcPct val="0"/>
                </a:spcBef>
              </a:pPr>
              <a:t>5</a:t>
            </a:fld>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endParaRPr lang="en-US" altLang="en-US" dirty="0" smtClean="0"/>
          </a:p>
        </p:txBody>
      </p:sp>
      <p:sp>
        <p:nvSpPr>
          <p:cNvPr id="20484" name="Slide Number Placeholder 3"/>
          <p:cNvSpPr>
            <a:spLocks noGrp="1"/>
          </p:cNvSpPr>
          <p:nvPr>
            <p:ph type="sldNum" sz="quarter" idx="5"/>
          </p:nvPr>
        </p:nvSpPr>
        <p:spPr>
          <a:noFill/>
        </p:spPr>
        <p:txBody>
          <a:bodyPr/>
          <a:lstStyle>
            <a:lvl1pPr defTabSz="931863" eaLnBrk="0" hangingPunct="0">
              <a:spcBef>
                <a:spcPct val="30000"/>
              </a:spcBef>
              <a:defRPr sz="1200">
                <a:solidFill>
                  <a:schemeClr val="tx1"/>
                </a:solidFill>
                <a:latin typeface="Arial" charset="0"/>
              </a:defRPr>
            </a:lvl1pPr>
            <a:lvl2pPr marL="742950" indent="-285750" defTabSz="931863" eaLnBrk="0" hangingPunct="0">
              <a:spcBef>
                <a:spcPct val="30000"/>
              </a:spcBef>
              <a:defRPr sz="1200">
                <a:solidFill>
                  <a:schemeClr val="tx1"/>
                </a:solidFill>
                <a:latin typeface="Arial" charset="0"/>
              </a:defRPr>
            </a:lvl2pPr>
            <a:lvl3pPr marL="1143000" indent="-228600" defTabSz="931863" eaLnBrk="0" hangingPunct="0">
              <a:spcBef>
                <a:spcPct val="30000"/>
              </a:spcBef>
              <a:defRPr sz="1200">
                <a:solidFill>
                  <a:schemeClr val="tx1"/>
                </a:solidFill>
                <a:latin typeface="Arial" charset="0"/>
              </a:defRPr>
            </a:lvl3pPr>
            <a:lvl4pPr marL="1600200" indent="-228600" defTabSz="931863" eaLnBrk="0" hangingPunct="0">
              <a:spcBef>
                <a:spcPct val="30000"/>
              </a:spcBef>
              <a:defRPr sz="1200">
                <a:solidFill>
                  <a:schemeClr val="tx1"/>
                </a:solidFill>
                <a:latin typeface="Arial" charset="0"/>
              </a:defRPr>
            </a:lvl4pPr>
            <a:lvl5pPr marL="2057400" indent="-228600" defTabSz="931863" eaLnBrk="0" hangingPunct="0">
              <a:spcBef>
                <a:spcPct val="30000"/>
              </a:spcBef>
              <a:defRPr sz="1200">
                <a:solidFill>
                  <a:schemeClr val="tx1"/>
                </a:solidFill>
                <a:latin typeface="Arial" charset="0"/>
              </a:defRPr>
            </a:lvl5pPr>
            <a:lvl6pPr marL="2514600" indent="-228600" defTabSz="931863" eaLnBrk="0" fontAlgn="base" hangingPunct="0">
              <a:spcBef>
                <a:spcPct val="30000"/>
              </a:spcBef>
              <a:spcAft>
                <a:spcPct val="0"/>
              </a:spcAft>
              <a:defRPr sz="1200">
                <a:solidFill>
                  <a:schemeClr val="tx1"/>
                </a:solidFill>
                <a:latin typeface="Arial" charset="0"/>
              </a:defRPr>
            </a:lvl6pPr>
            <a:lvl7pPr marL="2971800" indent="-228600" defTabSz="931863" eaLnBrk="0" fontAlgn="base" hangingPunct="0">
              <a:spcBef>
                <a:spcPct val="30000"/>
              </a:spcBef>
              <a:spcAft>
                <a:spcPct val="0"/>
              </a:spcAft>
              <a:defRPr sz="1200">
                <a:solidFill>
                  <a:schemeClr val="tx1"/>
                </a:solidFill>
                <a:latin typeface="Arial" charset="0"/>
              </a:defRPr>
            </a:lvl7pPr>
            <a:lvl8pPr marL="3429000" indent="-228600" defTabSz="931863" eaLnBrk="0" fontAlgn="base" hangingPunct="0">
              <a:spcBef>
                <a:spcPct val="30000"/>
              </a:spcBef>
              <a:spcAft>
                <a:spcPct val="0"/>
              </a:spcAft>
              <a:defRPr sz="1200">
                <a:solidFill>
                  <a:schemeClr val="tx1"/>
                </a:solidFill>
                <a:latin typeface="Arial" charset="0"/>
              </a:defRPr>
            </a:lvl8pPr>
            <a:lvl9pPr marL="3886200" indent="-228600" defTabSz="93186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234F9C0-E09E-4508-8832-10063F9AC9E7}" type="slidenum">
              <a:rPr lang="en-US" altLang="en-US" smtClean="0"/>
              <a:pPr eaLnBrk="1" hangingPunct="1">
                <a:spcBef>
                  <a:spcPct val="0"/>
                </a:spcBef>
              </a:pPr>
              <a:t>6</a:t>
            </a:fld>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7</a:t>
            </a:fld>
            <a:endParaRPr lang="en-US" altLang="en-US" dirty="0"/>
          </a:p>
        </p:txBody>
      </p:sp>
    </p:spTree>
    <p:extLst>
      <p:ext uri="{BB962C8B-B14F-4D97-AF65-F5344CB8AC3E}">
        <p14:creationId xmlns:p14="http://schemas.microsoft.com/office/powerpoint/2010/main" val="3373200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June 5, 2019, the Consumer and Government Affairs Bureau (CGB)</a:t>
            </a:r>
            <a:r>
              <a:rPr lang="en-US" baseline="0" dirty="0" smtClean="0"/>
              <a:t> </a:t>
            </a:r>
            <a:r>
              <a:rPr lang="en-US" dirty="0" smtClean="0"/>
              <a:t>sought comment on Hamilton</a:t>
            </a:r>
            <a:r>
              <a:rPr lang="en-US" baseline="0" dirty="0" smtClean="0"/>
              <a:t> Relay’s April request for reconsideration of the Commission’s cost recovery guidelines. Opposition filings were due on or before July 3, 2019, and replies to the oppositions were due on or before July 15, 2019.</a:t>
            </a:r>
          </a:p>
          <a:p>
            <a:endParaRPr lang="en-US" baseline="0" dirty="0" smtClean="0"/>
          </a:p>
          <a:p>
            <a:r>
              <a:rPr lang="en-US" baseline="0" dirty="0" smtClean="0"/>
              <a:t>Add/find a status update.</a:t>
            </a:r>
            <a:endParaRPr lang="en-US" dirty="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8</a:t>
            </a:fld>
            <a:endParaRPr lang="en-US" altLang="en-US" dirty="0"/>
          </a:p>
        </p:txBody>
      </p:sp>
    </p:spTree>
    <p:extLst>
      <p:ext uri="{BB962C8B-B14F-4D97-AF65-F5344CB8AC3E}">
        <p14:creationId xmlns:p14="http://schemas.microsoft.com/office/powerpoint/2010/main" val="2930271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200" dirty="0" smtClean="0"/>
              <a:t>FTRI no longer participates in the National Deaf Blind Equipment Distribution Program</a:t>
            </a:r>
            <a:r>
              <a:rPr lang="en-US" altLang="en-US" sz="1200" baseline="0" dirty="0" smtClean="0"/>
              <a:t> however staff included this item because Florida’s NDBEDP Certified Program is the Helen Keller National Center for Deaf-Blind Youth and Adults. Their allocation for 2019-2020 funding period is $491,136 and will benefit Floridians participating in the program.</a:t>
            </a:r>
            <a:endParaRPr lang="en-US" altLang="en-US" sz="1200" dirty="0" smtClean="0"/>
          </a:p>
        </p:txBody>
      </p:sp>
      <p:sp>
        <p:nvSpPr>
          <p:cNvPr id="4" name="Slide Number Placeholder 3"/>
          <p:cNvSpPr>
            <a:spLocks noGrp="1"/>
          </p:cNvSpPr>
          <p:nvPr>
            <p:ph type="sldNum" sz="quarter" idx="10"/>
          </p:nvPr>
        </p:nvSpPr>
        <p:spPr/>
        <p:txBody>
          <a:bodyPr/>
          <a:lstStyle/>
          <a:p>
            <a:pPr>
              <a:defRPr/>
            </a:pPr>
            <a:fld id="{B0C108A6-4BE7-4B87-8135-75F4403F84D4}" type="slidenum">
              <a:rPr lang="en-US" altLang="en-US" smtClean="0"/>
              <a:pPr>
                <a:defRPr/>
              </a:pPr>
              <a:t>9</a:t>
            </a:fld>
            <a:endParaRPr lang="en-US" altLang="en-US" dirty="0"/>
          </a:p>
        </p:txBody>
      </p:sp>
    </p:spTree>
    <p:extLst>
      <p:ext uri="{BB962C8B-B14F-4D97-AF65-F5344CB8AC3E}">
        <p14:creationId xmlns:p14="http://schemas.microsoft.com/office/powerpoint/2010/main" val="1998578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4694CC2-34B5-4253-A6FA-05A8A21AC5BF}" type="slidenum">
              <a:rPr lang="en-US" altLang="en-US"/>
              <a:pPr>
                <a:defRPr/>
              </a:pPr>
              <a:t>‹#›</a:t>
            </a:fld>
            <a:endParaRPr lang="en-US" altLang="en-US" dirty="0"/>
          </a:p>
        </p:txBody>
      </p:sp>
    </p:spTree>
    <p:extLst>
      <p:ext uri="{BB962C8B-B14F-4D97-AF65-F5344CB8AC3E}">
        <p14:creationId xmlns:p14="http://schemas.microsoft.com/office/powerpoint/2010/main" val="3458531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4356454-8D29-437D-A4B2-8D46099AA98F}" type="slidenum">
              <a:rPr lang="en-US" altLang="en-US"/>
              <a:pPr>
                <a:defRPr/>
              </a:pPr>
              <a:t>‹#›</a:t>
            </a:fld>
            <a:endParaRPr lang="en-US" altLang="en-US" dirty="0"/>
          </a:p>
        </p:txBody>
      </p:sp>
    </p:spTree>
    <p:extLst>
      <p:ext uri="{BB962C8B-B14F-4D97-AF65-F5344CB8AC3E}">
        <p14:creationId xmlns:p14="http://schemas.microsoft.com/office/powerpoint/2010/main" val="1387749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A1A980-254D-4438-A436-5AFB7E54E357}" type="slidenum">
              <a:rPr lang="en-US" altLang="en-US"/>
              <a:pPr>
                <a:defRPr/>
              </a:pPr>
              <a:t>‹#›</a:t>
            </a:fld>
            <a:endParaRPr lang="en-US" altLang="en-US" dirty="0"/>
          </a:p>
        </p:txBody>
      </p:sp>
    </p:spTree>
    <p:extLst>
      <p:ext uri="{BB962C8B-B14F-4D97-AF65-F5344CB8AC3E}">
        <p14:creationId xmlns:p14="http://schemas.microsoft.com/office/powerpoint/2010/main" val="704026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58108F2-2804-46C6-9811-9B47DEDA557B}" type="slidenum">
              <a:rPr lang="en-US" altLang="en-US"/>
              <a:pPr>
                <a:defRPr/>
              </a:pPr>
              <a:t>‹#›</a:t>
            </a:fld>
            <a:endParaRPr lang="en-US" altLang="en-US" dirty="0"/>
          </a:p>
        </p:txBody>
      </p:sp>
    </p:spTree>
    <p:extLst>
      <p:ext uri="{BB962C8B-B14F-4D97-AF65-F5344CB8AC3E}">
        <p14:creationId xmlns:p14="http://schemas.microsoft.com/office/powerpoint/2010/main" val="2431852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99FF3C4-B6C5-4094-A284-53580BFA40CC}" type="slidenum">
              <a:rPr lang="en-US" altLang="en-US"/>
              <a:pPr>
                <a:defRPr/>
              </a:pPr>
              <a:t>‹#›</a:t>
            </a:fld>
            <a:endParaRPr lang="en-US" altLang="en-US" dirty="0"/>
          </a:p>
        </p:txBody>
      </p:sp>
    </p:spTree>
    <p:extLst>
      <p:ext uri="{BB962C8B-B14F-4D97-AF65-F5344CB8AC3E}">
        <p14:creationId xmlns:p14="http://schemas.microsoft.com/office/powerpoint/2010/main" val="103301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1A359CD-629A-4795-9B7D-12F30E477F1B}" type="slidenum">
              <a:rPr lang="en-US" altLang="en-US"/>
              <a:pPr>
                <a:defRPr/>
              </a:pPr>
              <a:t>‹#›</a:t>
            </a:fld>
            <a:endParaRPr lang="en-US" altLang="en-US" dirty="0"/>
          </a:p>
        </p:txBody>
      </p:sp>
    </p:spTree>
    <p:extLst>
      <p:ext uri="{BB962C8B-B14F-4D97-AF65-F5344CB8AC3E}">
        <p14:creationId xmlns:p14="http://schemas.microsoft.com/office/powerpoint/2010/main" val="2396265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B0C0AF4-B360-4DDB-AF89-B09AD6EC8DC8}" type="slidenum">
              <a:rPr lang="en-US" altLang="en-US"/>
              <a:pPr>
                <a:defRPr/>
              </a:pPr>
              <a:t>‹#›</a:t>
            </a:fld>
            <a:endParaRPr lang="en-US" altLang="en-US" dirty="0"/>
          </a:p>
        </p:txBody>
      </p:sp>
    </p:spTree>
    <p:extLst>
      <p:ext uri="{BB962C8B-B14F-4D97-AF65-F5344CB8AC3E}">
        <p14:creationId xmlns:p14="http://schemas.microsoft.com/office/powerpoint/2010/main" val="465524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3D8B857-9CEC-46BB-9E2B-529037CB7818}" type="slidenum">
              <a:rPr lang="en-US" altLang="en-US"/>
              <a:pPr>
                <a:defRPr/>
              </a:pPr>
              <a:t>‹#›</a:t>
            </a:fld>
            <a:endParaRPr lang="en-US" altLang="en-US" dirty="0"/>
          </a:p>
        </p:txBody>
      </p:sp>
    </p:spTree>
    <p:extLst>
      <p:ext uri="{BB962C8B-B14F-4D97-AF65-F5344CB8AC3E}">
        <p14:creationId xmlns:p14="http://schemas.microsoft.com/office/powerpoint/2010/main" val="1678349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A94266E-F346-4DAD-AE4B-E06A572FD6F3}" type="slidenum">
              <a:rPr lang="en-US" altLang="en-US"/>
              <a:pPr>
                <a:defRPr/>
              </a:pPr>
              <a:t>‹#›</a:t>
            </a:fld>
            <a:endParaRPr lang="en-US" altLang="en-US" dirty="0"/>
          </a:p>
        </p:txBody>
      </p:sp>
    </p:spTree>
    <p:extLst>
      <p:ext uri="{BB962C8B-B14F-4D97-AF65-F5344CB8AC3E}">
        <p14:creationId xmlns:p14="http://schemas.microsoft.com/office/powerpoint/2010/main" val="3655769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0A53392-735F-4857-AA3A-BE6865A31ED9}" type="slidenum">
              <a:rPr lang="en-US" altLang="en-US"/>
              <a:pPr>
                <a:defRPr/>
              </a:pPr>
              <a:t>‹#›</a:t>
            </a:fld>
            <a:endParaRPr lang="en-US" altLang="en-US" dirty="0"/>
          </a:p>
        </p:txBody>
      </p:sp>
    </p:spTree>
    <p:extLst>
      <p:ext uri="{BB962C8B-B14F-4D97-AF65-F5344CB8AC3E}">
        <p14:creationId xmlns:p14="http://schemas.microsoft.com/office/powerpoint/2010/main" val="41596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November 19,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ADA5F7E-F1BF-48DD-B1AF-07B04B5A5E6E}" type="slidenum">
              <a:rPr lang="en-US" altLang="en-US"/>
              <a:pPr>
                <a:defRPr/>
              </a:pPr>
              <a:t>‹#›</a:t>
            </a:fld>
            <a:endParaRPr lang="en-US" altLang="en-US" dirty="0"/>
          </a:p>
        </p:txBody>
      </p:sp>
    </p:spTree>
    <p:extLst>
      <p:ext uri="{BB962C8B-B14F-4D97-AF65-F5344CB8AC3E}">
        <p14:creationId xmlns:p14="http://schemas.microsoft.com/office/powerpoint/2010/main" val="760809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264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r>
              <a:rPr lang="en-US" altLang="en-US" dirty="0" smtClean="0"/>
              <a:t>November 19, 2019</a:t>
            </a:r>
            <a:endParaRPr lang="en-US" altLang="en-US" dirty="0"/>
          </a:p>
        </p:txBody>
      </p:sp>
      <p:sp>
        <p:nvSpPr>
          <p:cNvPr id="11264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ltLang="en-US" dirty="0"/>
          </a:p>
        </p:txBody>
      </p:sp>
      <p:sp>
        <p:nvSpPr>
          <p:cNvPr id="11264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18BE332A-DB59-4B74-813E-ACEE3BEF5AA9}"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cheryl2rhodes@gmail.com" TargetMode="External"/><Relationship Id="rId3" Type="http://schemas.openxmlformats.org/officeDocument/2006/relationships/hyperlink" Target="mailto:tomdangelo5@gmail.com" TargetMode="External"/><Relationship Id="rId7" Type="http://schemas.openxmlformats.org/officeDocument/2006/relationships/hyperlink" Target="mailto:rick.kottler@dhhstc.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mbrown@chchearing.org" TargetMode="External"/><Relationship Id="rId11" Type="http://schemas.openxmlformats.org/officeDocument/2006/relationships/image" Target="../media/image2.jpeg"/><Relationship Id="rId5" Type="http://schemas.openxmlformats.org/officeDocument/2006/relationships/hyperlink" Target="mailto:mbrown@westonfl.org" TargetMode="External"/><Relationship Id="rId10" Type="http://schemas.openxmlformats.org/officeDocument/2006/relationships/hyperlink" Target="mailto:MLDuggar@aol.com" TargetMode="External"/><Relationship Id="rId4" Type="http://schemas.openxmlformats.org/officeDocument/2006/relationships/hyperlink" Target="mailto:Debbe.hagner@gmail.com" TargetMode="External"/><Relationship Id="rId9" Type="http://schemas.openxmlformats.org/officeDocument/2006/relationships/hyperlink" Target="mailto:Maryrose.Sirianni@bellsouth.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cmurphy@psc.state.fl.us" TargetMode="External"/><Relationship Id="rId5" Type="http://schemas.openxmlformats.org/officeDocument/2006/relationships/hyperlink" Target="mailto:jbates@psc.state.fl.us" TargetMode="External"/><Relationship Id="rId4" Type="http://schemas.openxmlformats.org/officeDocument/2006/relationships/hyperlink" Target="mailto:cjwillia@psc.state.fl.u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
          <p:cNvSpPr txBox="1">
            <a:spLocks noChangeArrowheads="1"/>
          </p:cNvSpPr>
          <p:nvPr/>
        </p:nvSpPr>
        <p:spPr bwMode="auto">
          <a:xfrm>
            <a:off x="762000" y="457200"/>
            <a:ext cx="77724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i="1" dirty="0" smtClean="0">
                <a:cs typeface="Arial" charset="0"/>
              </a:rPr>
              <a:t>Presentation </a:t>
            </a:r>
            <a:r>
              <a:rPr lang="en-US" altLang="en-US" sz="1800" i="1" dirty="0">
                <a:cs typeface="Arial" charset="0"/>
              </a:rPr>
              <a:t>to </a:t>
            </a:r>
            <a:r>
              <a:rPr lang="en-US" altLang="en-US" sz="1800" i="1" dirty="0" smtClean="0">
                <a:cs typeface="Arial" charset="0"/>
              </a:rPr>
              <a:t>the</a:t>
            </a:r>
          </a:p>
          <a:p>
            <a:pPr algn="ctr" eaLnBrk="1" hangingPunct="1">
              <a:spcBef>
                <a:spcPct val="0"/>
              </a:spcBef>
              <a:buFontTx/>
              <a:buNone/>
            </a:pPr>
            <a:endParaRPr lang="en-US" altLang="en-US" sz="1800" i="1" dirty="0">
              <a:cs typeface="Arial" charset="0"/>
            </a:endParaRPr>
          </a:p>
          <a:p>
            <a:pPr algn="ctr" eaLnBrk="1" hangingPunct="1">
              <a:spcBef>
                <a:spcPct val="0"/>
              </a:spcBef>
              <a:buFontTx/>
              <a:buNone/>
            </a:pPr>
            <a:r>
              <a:rPr lang="en-US" altLang="en-US" b="1" dirty="0" smtClean="0">
                <a:cs typeface="Arial" charset="0"/>
              </a:rPr>
              <a:t>TASA Advisory Committee</a:t>
            </a:r>
            <a:endParaRPr lang="en-US" altLang="en-US" sz="2000" dirty="0">
              <a:cs typeface="Arial" charset="0"/>
            </a:endParaRPr>
          </a:p>
        </p:txBody>
      </p:sp>
      <p:sp>
        <p:nvSpPr>
          <p:cNvPr id="2051" name="Text Box 6"/>
          <p:cNvSpPr txBox="1">
            <a:spLocks noChangeArrowheads="1"/>
          </p:cNvSpPr>
          <p:nvPr/>
        </p:nvSpPr>
        <p:spPr bwMode="auto">
          <a:xfrm>
            <a:off x="2286000" y="5410200"/>
            <a:ext cx="47244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dirty="0" smtClean="0">
                <a:cs typeface="Arial" charset="0"/>
              </a:rPr>
              <a:t>Florida </a:t>
            </a:r>
            <a:r>
              <a:rPr lang="en-US" altLang="en-US" sz="2000" dirty="0">
                <a:cs typeface="Arial" charset="0"/>
              </a:rPr>
              <a:t>Public Service Commission Staff</a:t>
            </a:r>
          </a:p>
          <a:p>
            <a:pPr algn="ctr" eaLnBrk="1" hangingPunct="1">
              <a:spcBef>
                <a:spcPct val="0"/>
              </a:spcBef>
              <a:buFontTx/>
              <a:buNone/>
            </a:pPr>
            <a:r>
              <a:rPr lang="en-US" altLang="en-US" sz="2000" dirty="0" smtClean="0">
                <a:cs typeface="Arial" charset="0"/>
              </a:rPr>
              <a:t>November 19, 2019</a:t>
            </a:r>
            <a:endParaRPr lang="en-US" altLang="en-US" sz="2000" dirty="0">
              <a:cs typeface="Arial" charset="0"/>
            </a:endParaRPr>
          </a:p>
        </p:txBody>
      </p:sp>
      <p:pic>
        <p:nvPicPr>
          <p:cNvPr id="2052" name="Picture 5"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2835275"/>
            <a:ext cx="2193925" cy="221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endParaRPr lang="en-US" altLang="en-US" dirty="0"/>
          </a:p>
        </p:txBody>
      </p:sp>
      <p:sp>
        <p:nvSpPr>
          <p:cNvPr id="4" name="Date Placeholder 3"/>
          <p:cNvSpPr>
            <a:spLocks noGrp="1"/>
          </p:cNvSpPr>
          <p:nvPr>
            <p:ph type="dt" sz="half" idx="10"/>
          </p:nvPr>
        </p:nvSpPr>
        <p:spPr/>
        <p:txBody>
          <a:bodyPr/>
          <a:lstStyle/>
          <a:p>
            <a:pPr>
              <a:defRPr/>
            </a:pP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a:t>DA 19-607 - TRS Compensation Rates and Comment Due Dates, Adopted June 28, 2019</a:t>
            </a:r>
            <a:endParaRPr lang="en-US" altLang="en-US" sz="2800" dirty="0" smtClean="0"/>
          </a:p>
        </p:txBody>
      </p:sp>
      <p:sp>
        <p:nvSpPr>
          <p:cNvPr id="3075" name="Content Placeholder 4"/>
          <p:cNvSpPr>
            <a:spLocks noGrp="1"/>
          </p:cNvSpPr>
          <p:nvPr>
            <p:ph idx="1"/>
          </p:nvPr>
        </p:nvSpPr>
        <p:spPr/>
        <p:txBody>
          <a:bodyPr/>
          <a:lstStyle/>
          <a:p>
            <a:pPr marL="0" indent="0">
              <a:buNone/>
            </a:pPr>
            <a:r>
              <a:rPr lang="en-US" altLang="en-US" sz="2000" dirty="0" smtClean="0"/>
              <a:t>Based on the recommendation of the Interstate TRS Fund administrator, Rolka Loube Associates, LLC (Rolka Loube), </a:t>
            </a:r>
            <a:r>
              <a:rPr lang="en-US" altLang="en-US" sz="2000" dirty="0"/>
              <a:t>the </a:t>
            </a:r>
            <a:r>
              <a:rPr lang="en-US" altLang="en-US" sz="2000" dirty="0" smtClean="0"/>
              <a:t>FCC set the per-minute </a:t>
            </a:r>
            <a:r>
              <a:rPr lang="en-US" altLang="en-US" sz="2000" dirty="0"/>
              <a:t>compensation rates for interstate </a:t>
            </a:r>
            <a:r>
              <a:rPr lang="en-US" altLang="en-US" sz="2000" dirty="0" smtClean="0"/>
              <a:t>TRS, effective July 1, 2019  at:</a:t>
            </a:r>
          </a:p>
          <a:p>
            <a:pPr marL="0" indent="0">
              <a:buNone/>
            </a:pPr>
            <a:endParaRPr lang="en-US" altLang="en-US" sz="2000" dirty="0" smtClean="0"/>
          </a:p>
          <a:p>
            <a:pPr marL="457200" indent="-457200">
              <a:buFont typeface="+mj-lt"/>
              <a:buAutoNum type="arabicPeriod"/>
            </a:pPr>
            <a:r>
              <a:rPr lang="en-US" altLang="en-US" sz="2000" dirty="0" smtClean="0"/>
              <a:t>Traditional TRS: $3.1107</a:t>
            </a:r>
          </a:p>
          <a:p>
            <a:pPr marL="457200" indent="-457200">
              <a:buFont typeface="+mj-lt"/>
              <a:buAutoNum type="arabicPeriod"/>
            </a:pPr>
            <a:r>
              <a:rPr lang="en-US" altLang="en-US" sz="2000" dirty="0" smtClean="0"/>
              <a:t>Speech-to-speech </a:t>
            </a:r>
            <a:r>
              <a:rPr lang="en-US" altLang="en-US" sz="2000" dirty="0"/>
              <a:t>relay service (STS</a:t>
            </a:r>
            <a:r>
              <a:rPr lang="en-US" altLang="en-US" sz="2000" dirty="0" smtClean="0"/>
              <a:t>): $4.2417</a:t>
            </a:r>
          </a:p>
          <a:p>
            <a:pPr marL="457200" indent="-457200">
              <a:buFont typeface="+mj-lt"/>
              <a:buAutoNum type="arabicPeriod"/>
            </a:pPr>
            <a:r>
              <a:rPr lang="en-US" altLang="en-US" sz="2000" dirty="0" smtClean="0"/>
              <a:t>Captioned </a:t>
            </a:r>
            <a:r>
              <a:rPr lang="en-US" altLang="en-US" sz="2000" dirty="0"/>
              <a:t>telephone service (CTS</a:t>
            </a:r>
            <a:r>
              <a:rPr lang="en-US" altLang="en-US" sz="2000" dirty="0" smtClean="0"/>
              <a:t>): $2.2795</a:t>
            </a:r>
          </a:p>
          <a:p>
            <a:pPr marL="0" indent="0">
              <a:buNone/>
            </a:pPr>
            <a:endParaRPr lang="en-US" altLang="en-US" sz="2000" dirty="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10</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3739356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a:solidFill>
                  <a:srgbClr val="000000"/>
                </a:solidFill>
              </a:rPr>
              <a:t>DA </a:t>
            </a:r>
            <a:r>
              <a:rPr lang="en-US" altLang="en-US" sz="2800" dirty="0" smtClean="0">
                <a:solidFill>
                  <a:srgbClr val="000000"/>
                </a:solidFill>
              </a:rPr>
              <a:t>19-607 cont.</a:t>
            </a:r>
            <a:endParaRPr lang="en-US" altLang="en-US" sz="2800" dirty="0" smtClean="0"/>
          </a:p>
        </p:txBody>
      </p:sp>
      <p:sp>
        <p:nvSpPr>
          <p:cNvPr id="3075" name="Content Placeholder 4"/>
          <p:cNvSpPr>
            <a:spLocks noGrp="1"/>
          </p:cNvSpPr>
          <p:nvPr>
            <p:ph idx="1"/>
          </p:nvPr>
        </p:nvSpPr>
        <p:spPr/>
        <p:txBody>
          <a:bodyPr/>
          <a:lstStyle/>
          <a:p>
            <a:pPr marL="0" indent="0">
              <a:buNone/>
            </a:pPr>
            <a:r>
              <a:rPr lang="en-US" altLang="en-US" sz="2000" dirty="0" smtClean="0"/>
              <a:t>The per-minute compensation rates for Internet-based TRS are:</a:t>
            </a:r>
          </a:p>
          <a:p>
            <a:pPr marL="0" indent="0">
              <a:buNone/>
            </a:pPr>
            <a:endParaRPr lang="en-US" altLang="en-US" sz="2000" dirty="0" smtClean="0"/>
          </a:p>
          <a:p>
            <a:pPr marL="457200" indent="-457200">
              <a:buFont typeface="+mj-lt"/>
              <a:buAutoNum type="arabicPeriod"/>
            </a:pPr>
            <a:r>
              <a:rPr lang="en-US" altLang="en-US" sz="2000" dirty="0" smtClean="0"/>
              <a:t>IP CTS: $1.58</a:t>
            </a:r>
          </a:p>
          <a:p>
            <a:pPr marL="457200" indent="-457200">
              <a:buFont typeface="+mj-lt"/>
              <a:buAutoNum type="arabicPeriod"/>
            </a:pPr>
            <a:r>
              <a:rPr lang="en-US" altLang="en-US" sz="2000" dirty="0" smtClean="0"/>
              <a:t>IP Relay: $1.67</a:t>
            </a:r>
          </a:p>
          <a:p>
            <a:pPr marL="457200" indent="-457200">
              <a:buFont typeface="+mj-lt"/>
              <a:buAutoNum type="arabicPeriod"/>
            </a:pPr>
            <a:r>
              <a:rPr lang="en-US" altLang="en-US" sz="2000" dirty="0" smtClean="0"/>
              <a:t>Video relay service (VRS)</a:t>
            </a:r>
          </a:p>
          <a:p>
            <a:pPr marL="457200" indent="-457200">
              <a:buFont typeface="+mj-lt"/>
              <a:buAutoNum type="arabicPeriod"/>
            </a:pPr>
            <a:endParaRPr lang="en-US" altLang="en-US" sz="2000" dirty="0" smtClean="0"/>
          </a:p>
          <a:p>
            <a:pPr marL="857250" lvl="1" indent="-457200">
              <a:buFont typeface="+mj-lt"/>
              <a:buAutoNum type="alphaLcParenR"/>
            </a:pPr>
            <a:r>
              <a:rPr lang="en-US" altLang="en-US" sz="2000" dirty="0" smtClean="0"/>
              <a:t>Providers with fewer than 500,000 minutes per month: $5.29</a:t>
            </a:r>
          </a:p>
          <a:p>
            <a:pPr marL="857250" lvl="1" indent="-457200">
              <a:buFont typeface="+mj-lt"/>
              <a:buAutoNum type="alphaLcParenR"/>
            </a:pPr>
            <a:r>
              <a:rPr lang="en-US" altLang="en-US" sz="2000" dirty="0" smtClean="0"/>
              <a:t>Providers with more than 500,000 minutes per month: $4.82</a:t>
            </a:r>
          </a:p>
          <a:p>
            <a:pPr marL="857250" lvl="1" indent="-457200">
              <a:buFont typeface="+mj-lt"/>
              <a:buAutoNum type="alphaLcParenR"/>
            </a:pPr>
            <a:r>
              <a:rPr lang="en-US" altLang="en-US" sz="2000" dirty="0" smtClean="0"/>
              <a:t>Providers with 1,000,001 – 2,500,000 minutes per month: $3.97</a:t>
            </a:r>
          </a:p>
          <a:p>
            <a:pPr marL="857250" lvl="1" indent="-457200">
              <a:buFont typeface="+mj-lt"/>
              <a:buAutoNum type="alphaLcParenR"/>
            </a:pPr>
            <a:r>
              <a:rPr lang="en-US" altLang="en-US" sz="2000" dirty="0" smtClean="0"/>
              <a:t>Providers with more than 2,500,001 minutes per month: $2.63</a:t>
            </a:r>
          </a:p>
          <a:p>
            <a:pPr marL="400050" lvl="1" indent="0">
              <a:buNone/>
            </a:pPr>
            <a:endParaRPr lang="en-US" altLang="en-US" sz="2000" dirty="0" smtClean="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11</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1544514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smtClean="0"/>
              <a:t>DA 19-759 – Hearing Aid Compatibility Certification Filing</a:t>
            </a:r>
          </a:p>
        </p:txBody>
      </p:sp>
      <p:sp>
        <p:nvSpPr>
          <p:cNvPr id="3075" name="Content Placeholder 4"/>
          <p:cNvSpPr>
            <a:spLocks noGrp="1"/>
          </p:cNvSpPr>
          <p:nvPr>
            <p:ph idx="1"/>
          </p:nvPr>
        </p:nvSpPr>
        <p:spPr/>
        <p:txBody>
          <a:bodyPr/>
          <a:lstStyle/>
          <a:p>
            <a:r>
              <a:rPr lang="en-US" altLang="en-US" sz="2000" dirty="0"/>
              <a:t>All wireless providers are required to </a:t>
            </a:r>
            <a:r>
              <a:rPr lang="en-US" altLang="en-US" sz="2000" dirty="0" smtClean="0"/>
              <a:t>certify annually, </a:t>
            </a:r>
            <a:r>
              <a:rPr lang="en-US" altLang="en-US" sz="2000" dirty="0"/>
              <a:t>whether they have been in full compliance with the FCC’s hearing aid compatibility requirements </a:t>
            </a:r>
            <a:r>
              <a:rPr lang="en-US" altLang="en-US" sz="2000" dirty="0" smtClean="0"/>
              <a:t>throughout </a:t>
            </a:r>
            <a:r>
              <a:rPr lang="en-US" altLang="en-US" sz="2000" dirty="0"/>
              <a:t>the prior calendar </a:t>
            </a:r>
            <a:r>
              <a:rPr lang="en-US" altLang="en-US" sz="2000" dirty="0" smtClean="0"/>
              <a:t>year, by filing FCC Form 855</a:t>
            </a:r>
            <a:endParaRPr lang="en-US" altLang="en-US" sz="2000" dirty="0"/>
          </a:p>
          <a:p>
            <a:endParaRPr lang="en-US" altLang="en-US" sz="2000" dirty="0" smtClean="0"/>
          </a:p>
          <a:p>
            <a:r>
              <a:rPr lang="en-US" altLang="en-US" sz="2000" dirty="0" smtClean="0"/>
              <a:t>On August 8, 2019, the Wireless Telecommunications Bureau announced the filing window for wireless providers to submit hearing aid compatibility certifications would open on September 3, 2019 and close on October 3, 2019</a:t>
            </a:r>
          </a:p>
          <a:p>
            <a:endParaRPr lang="en-US" altLang="en-US" sz="2000" dirty="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12</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endParaRPr lang="en-US" altLang="en-US" sz="2400" dirty="0" smtClean="0">
              <a:latin typeface="Times New Roman" pitchFamily="18" charset="0"/>
            </a:endParaRPr>
          </a:p>
          <a:p>
            <a:pPr eaLnBrk="1" hangingPunct="1">
              <a:buFontTx/>
              <a:buNone/>
            </a:pPr>
            <a:endParaRPr lang="en-US" altLang="en-US" sz="2400" dirty="0">
              <a:latin typeface="Times New Roman" pitchFamily="18" charset="0"/>
            </a:endParaRP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2090150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smtClean="0"/>
              <a:t>DA 19-789 – </a:t>
            </a:r>
            <a:r>
              <a:rPr lang="en-US" altLang="en-US" sz="2800" dirty="0"/>
              <a:t>Petitions by Sprint and </a:t>
            </a:r>
            <a:r>
              <a:rPr lang="en-US" altLang="en-US" sz="2800" dirty="0" smtClean="0"/>
              <a:t>Hamilton for Interim Waiver of Sections 64.604(b)(3) and 64.604(a)(3)(ii)</a:t>
            </a:r>
          </a:p>
        </p:txBody>
      </p:sp>
      <p:sp>
        <p:nvSpPr>
          <p:cNvPr id="3075" name="Content Placeholder 4"/>
          <p:cNvSpPr>
            <a:spLocks noGrp="1"/>
          </p:cNvSpPr>
          <p:nvPr>
            <p:ph idx="1"/>
          </p:nvPr>
        </p:nvSpPr>
        <p:spPr/>
        <p:txBody>
          <a:bodyPr/>
          <a:lstStyle/>
          <a:p>
            <a:r>
              <a:rPr lang="en-US" altLang="en-US" sz="2000" dirty="0" smtClean="0"/>
              <a:t>On August 20, 2019, the FCC’s Consumer and Governmental Affairs Bureau (CGB) extended the expiration dates of the temporary waivers previously granted to Sprint and Hamilton for state offered TRS programs</a:t>
            </a:r>
          </a:p>
          <a:p>
            <a:endParaRPr lang="en-US" altLang="en-US" sz="2000" dirty="0" smtClean="0"/>
          </a:p>
          <a:p>
            <a:r>
              <a:rPr lang="en-US" altLang="en-US" sz="2000" dirty="0"/>
              <a:t>The Bureau extended the waivers until the earlier of August 24, 2020, or the effective date of a </a:t>
            </a:r>
            <a:r>
              <a:rPr lang="en-US" altLang="en-US" sz="2000" dirty="0" smtClean="0"/>
              <a:t>FCC decision </a:t>
            </a:r>
            <a:r>
              <a:rPr lang="en-US" altLang="en-US" sz="2000" dirty="0"/>
              <a:t>related to continuing the </a:t>
            </a:r>
            <a:r>
              <a:rPr lang="en-US" altLang="en-US" sz="2000" dirty="0" smtClean="0"/>
              <a:t>standards</a:t>
            </a:r>
            <a:endParaRPr lang="en-US" altLang="en-US" sz="2000" dirty="0"/>
          </a:p>
          <a:p>
            <a:endParaRPr lang="en-US" altLang="en-US" sz="2000" dirty="0" smtClean="0"/>
          </a:p>
          <a:p>
            <a:r>
              <a:rPr lang="en-US" altLang="en-US" sz="2000" dirty="0" smtClean="0"/>
              <a:t>The waived standards require TRS providers to offer customers:</a:t>
            </a:r>
          </a:p>
          <a:p>
            <a:pPr marL="857250" lvl="1" indent="-457200">
              <a:buFont typeface="+mj-lt"/>
              <a:buAutoNum type="arabicPeriod"/>
            </a:pPr>
            <a:r>
              <a:rPr lang="en-US" altLang="en-US" sz="2000" dirty="0" smtClean="0"/>
              <a:t>Choice of long distance carrier (the equal access rule)</a:t>
            </a:r>
          </a:p>
          <a:p>
            <a:pPr marL="857250" lvl="1" indent="-457200">
              <a:buFont typeface="+mj-lt"/>
              <a:buAutoNum type="arabicPeriod"/>
            </a:pPr>
            <a:r>
              <a:rPr lang="en-US" altLang="en-US" sz="2000" dirty="0" smtClean="0"/>
              <a:t>Alternative billing options for TRS calls</a:t>
            </a:r>
          </a:p>
          <a:p>
            <a:endParaRPr lang="en-US" altLang="en-US" sz="2000" dirty="0" smtClean="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13</a:t>
            </a:fld>
            <a:endParaRPr lang="en-US" altLang="en-US" dirty="0"/>
          </a:p>
        </p:txBody>
      </p:sp>
      <p:sp>
        <p:nvSpPr>
          <p:cNvPr id="3077" name="Rectangle 2"/>
          <p:cNvSpPr>
            <a:spLocks noChangeArrowheads="1"/>
          </p:cNvSpPr>
          <p:nvPr/>
        </p:nvSpPr>
        <p:spPr bwMode="auto">
          <a:xfrm>
            <a:off x="867770" y="3429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endParaRPr lang="en-US" altLang="en-US" sz="2400" dirty="0" smtClean="0">
              <a:latin typeface="Times New Roman" pitchFamily="18" charset="0"/>
            </a:endParaRPr>
          </a:p>
          <a:p>
            <a:pPr eaLnBrk="1" hangingPunct="1">
              <a:buFontTx/>
              <a:buNone/>
            </a:pPr>
            <a:endParaRPr lang="en-US" altLang="en-US" sz="2400" dirty="0">
              <a:latin typeface="Times New Roman" pitchFamily="18" charset="0"/>
            </a:endParaRP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1293488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smtClean="0"/>
              <a:t>FCC Requests Comments on applications to provide IP CTS using Automated Speech Recognition and related rule waivers</a:t>
            </a:r>
          </a:p>
        </p:txBody>
      </p:sp>
      <p:sp>
        <p:nvSpPr>
          <p:cNvPr id="3075" name="Content Placeholder 4"/>
          <p:cNvSpPr>
            <a:spLocks noGrp="1"/>
          </p:cNvSpPr>
          <p:nvPr>
            <p:ph idx="1"/>
          </p:nvPr>
        </p:nvSpPr>
        <p:spPr/>
        <p:txBody>
          <a:bodyPr/>
          <a:lstStyle/>
          <a:p>
            <a:pPr>
              <a:buFont typeface="Arial" panose="020B0604020202020204" pitchFamily="34" charset="0"/>
              <a:buChar char="•"/>
            </a:pPr>
            <a:r>
              <a:rPr lang="en-US" altLang="en-US" sz="2000" dirty="0" smtClean="0"/>
              <a:t>On August 26, 2019, the FCC’s Consumer and Governmental Affairs Bureau released Public Notices soliciting comments on the applications for certification to provide IP CTS filed by, VTCSecure, LLC, MachineGenius, Inc., and Clarity Products, LLC</a:t>
            </a:r>
          </a:p>
          <a:p>
            <a:pPr marL="0" indent="0">
              <a:buNone/>
            </a:pPr>
            <a:endParaRPr lang="en-US" altLang="en-US" sz="2000" dirty="0" smtClean="0"/>
          </a:p>
          <a:p>
            <a:r>
              <a:rPr lang="en-US" altLang="en-US" sz="2000" dirty="0" smtClean="0"/>
              <a:t>Each company plans to deploy technology that uses automated speech recognition (ASR)</a:t>
            </a:r>
          </a:p>
          <a:p>
            <a:pPr marL="0" indent="0">
              <a:buNone/>
            </a:pPr>
            <a:endParaRPr lang="en-US" altLang="en-US" sz="2000" dirty="0"/>
          </a:p>
          <a:p>
            <a:pPr>
              <a:buFont typeface="Arial" panose="020B0604020202020204" pitchFamily="34" charset="0"/>
              <a:buChar char="•"/>
            </a:pPr>
            <a:r>
              <a:rPr lang="en-US" altLang="en-US" sz="2000" dirty="0" smtClean="0"/>
              <a:t>The National Association of Regulatory Utility Commissioners is considering a resolution calling for the adoption of service quality standards for IP CTS providers before transition to ASR-only services</a:t>
            </a:r>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14</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40256746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smtClean="0"/>
              <a:t>DA 19-932 – Hearing Aid Compatibility Waiver for CaptionCall, LLC</a:t>
            </a:r>
          </a:p>
        </p:txBody>
      </p:sp>
      <p:sp>
        <p:nvSpPr>
          <p:cNvPr id="3075" name="Content Placeholder 4"/>
          <p:cNvSpPr>
            <a:spLocks noGrp="1"/>
          </p:cNvSpPr>
          <p:nvPr>
            <p:ph idx="1"/>
          </p:nvPr>
        </p:nvSpPr>
        <p:spPr/>
        <p:txBody>
          <a:bodyPr/>
          <a:lstStyle/>
          <a:p>
            <a:endParaRPr lang="en-US" altLang="en-US" sz="2000" dirty="0" smtClean="0"/>
          </a:p>
          <a:p>
            <a:r>
              <a:rPr lang="en-US" altLang="en-US" sz="2000" dirty="0" smtClean="0"/>
              <a:t>On September 19, 2019, the FCC’s Consumer and Governmental Affairs Bureau granted a waiver of the hearing aid compatibility volume control reset requirements of Section 68.317 of the FCC’s Rules to CaptionCall</a:t>
            </a:r>
          </a:p>
          <a:p>
            <a:endParaRPr lang="en-US" altLang="en-US" sz="2000" dirty="0"/>
          </a:p>
          <a:p>
            <a:r>
              <a:rPr lang="en-US" altLang="en-US" sz="2000" dirty="0" smtClean="0"/>
              <a:t>CaptionCall sought a waiver of the volume control reset provisions for its 78T IP CTS device</a:t>
            </a:r>
          </a:p>
          <a:p>
            <a:endParaRPr lang="en-US" altLang="en-US" sz="2000" dirty="0"/>
          </a:p>
          <a:p>
            <a:r>
              <a:rPr lang="en-US" altLang="en-US" sz="2000" dirty="0"/>
              <a:t>The request was made “so that persons with hearing loss can set a default volume above the maximum allowed level and not have to turn the volume back up each time they use </a:t>
            </a:r>
            <a:r>
              <a:rPr lang="en-US" altLang="en-US" sz="2000" dirty="0" smtClean="0"/>
              <a:t>it”</a:t>
            </a:r>
            <a:endParaRPr lang="en-US" altLang="en-US" sz="2000" dirty="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15</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2111772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smtClean="0"/>
              <a:t>FCC 19-90 – Report and Order and Further Notice of Proposed Rulemaking</a:t>
            </a:r>
          </a:p>
        </p:txBody>
      </p:sp>
      <p:sp>
        <p:nvSpPr>
          <p:cNvPr id="3075" name="Content Placeholder 4"/>
          <p:cNvSpPr>
            <a:spLocks noGrp="1"/>
          </p:cNvSpPr>
          <p:nvPr>
            <p:ph idx="1"/>
          </p:nvPr>
        </p:nvSpPr>
        <p:spPr/>
        <p:txBody>
          <a:bodyPr/>
          <a:lstStyle/>
          <a:p>
            <a:r>
              <a:rPr lang="en-US" altLang="en-US" sz="2000" dirty="0" smtClean="0"/>
              <a:t>In FCC 19-90 Report and Order and Further Notice of Proposed Rulemaking, the FCC updated the definition of telecommunications relay service in accordance with the Communications and Video Accessibility Act of 2010  to include “one or more individuals” and allow for technological advances</a:t>
            </a:r>
          </a:p>
          <a:p>
            <a:pPr>
              <a:buFont typeface="Arial" panose="020B0604020202020204" pitchFamily="34" charset="0"/>
              <a:buChar char="•"/>
            </a:pPr>
            <a:endParaRPr lang="en-US" altLang="en-US" sz="2000" dirty="0" smtClean="0"/>
          </a:p>
          <a:p>
            <a:pPr>
              <a:buFont typeface="Arial" panose="020B0604020202020204" pitchFamily="34" charset="0"/>
              <a:buChar char="•"/>
            </a:pPr>
            <a:r>
              <a:rPr lang="en-US" altLang="en-US" sz="2000" dirty="0" smtClean="0"/>
              <a:t>Specifically, the </a:t>
            </a:r>
            <a:r>
              <a:rPr lang="en-US" altLang="en-US" sz="2000" dirty="0"/>
              <a:t>FCC amended the definition </a:t>
            </a:r>
            <a:r>
              <a:rPr lang="en-US" altLang="en-US" sz="2000" dirty="0" smtClean="0"/>
              <a:t>to:</a:t>
            </a:r>
            <a:endParaRPr lang="en-US" altLang="en-US" sz="2000" dirty="0"/>
          </a:p>
          <a:p>
            <a:pPr marL="457200" lvl="1" indent="0" algn="just">
              <a:spcBef>
                <a:spcPts val="1200"/>
              </a:spcBef>
              <a:buNone/>
            </a:pPr>
            <a:r>
              <a:rPr lang="en-US" altLang="en-US" sz="1800" dirty="0" smtClean="0"/>
              <a:t>Telephone </a:t>
            </a:r>
            <a:r>
              <a:rPr lang="en-US" altLang="en-US" sz="1800" dirty="0"/>
              <a:t>transmission services that provide the ability for an individual who is deaf, hard of hearing, deaf-blind, or who has a speech disability to engage in communication by wire or radio with one or more individuals, in a manner that is functionally equivalent to the ability of a hearing individual who does not have a speech disability to communicate using voice communications by wire or </a:t>
            </a:r>
            <a:r>
              <a:rPr lang="en-US" altLang="en-US" sz="1800" dirty="0" smtClean="0"/>
              <a:t>radio</a:t>
            </a:r>
            <a:endParaRPr lang="en-US" altLang="en-US" sz="1800" dirty="0"/>
          </a:p>
          <a:p>
            <a:endParaRPr lang="en-US" altLang="en-US" sz="2000" dirty="0" smtClean="0"/>
          </a:p>
          <a:p>
            <a:pPr marL="0" indent="0">
              <a:buNone/>
            </a:pPr>
            <a:endParaRPr lang="en-US" altLang="en-US" sz="2000" dirty="0" smtClean="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16</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705134"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3171169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a:t>FCC </a:t>
            </a:r>
            <a:r>
              <a:rPr lang="en-US" altLang="en-US" sz="2800" dirty="0" smtClean="0"/>
              <a:t>19-90 cont.</a:t>
            </a:r>
          </a:p>
        </p:txBody>
      </p:sp>
      <p:sp>
        <p:nvSpPr>
          <p:cNvPr id="3075" name="Content Placeholder 4"/>
          <p:cNvSpPr>
            <a:spLocks noGrp="1"/>
          </p:cNvSpPr>
          <p:nvPr>
            <p:ph idx="1"/>
          </p:nvPr>
        </p:nvSpPr>
        <p:spPr/>
        <p:txBody>
          <a:bodyPr/>
          <a:lstStyle/>
          <a:p>
            <a:pPr marL="0" indent="0">
              <a:buNone/>
            </a:pPr>
            <a:r>
              <a:rPr lang="en-US" altLang="en-US" sz="2000" dirty="0"/>
              <a:t>In the </a:t>
            </a:r>
            <a:r>
              <a:rPr lang="en-US" altLang="en-US" sz="2000" dirty="0" smtClean="0"/>
              <a:t>Further Notice of Proposed Rulemaking, </a:t>
            </a:r>
            <a:r>
              <a:rPr lang="en-US" altLang="en-US" sz="2000" dirty="0"/>
              <a:t>the FCC </a:t>
            </a:r>
            <a:r>
              <a:rPr lang="en-US" altLang="en-US" sz="2000" dirty="0" smtClean="0"/>
              <a:t>proposes to:</a:t>
            </a:r>
          </a:p>
          <a:p>
            <a:endParaRPr lang="en-US" altLang="en-US" sz="2000" dirty="0"/>
          </a:p>
          <a:p>
            <a:r>
              <a:rPr lang="en-US" altLang="en-US" sz="2000" dirty="0" smtClean="0"/>
              <a:t>Repeal the equal access requirement</a:t>
            </a:r>
          </a:p>
          <a:p>
            <a:endParaRPr lang="en-US" altLang="en-US" sz="2000" dirty="0" smtClean="0"/>
          </a:p>
          <a:p>
            <a:r>
              <a:rPr lang="en-US" altLang="en-US" sz="2000" dirty="0" smtClean="0"/>
              <a:t>Repeal the billing options requirement</a:t>
            </a:r>
          </a:p>
          <a:p>
            <a:endParaRPr lang="en-US" altLang="en-US" sz="2000" dirty="0"/>
          </a:p>
          <a:p>
            <a:r>
              <a:rPr lang="en-US" altLang="en-US" sz="2000" dirty="0" smtClean="0"/>
              <a:t>Cease Federal Register publication of the FCC’s public notices of applications for certification of state TRS programs</a:t>
            </a:r>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17</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36769243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smtClean="0"/>
              <a:t>DA 19-959 – VTCSecure Request for Limited Waiver</a:t>
            </a:r>
          </a:p>
        </p:txBody>
      </p:sp>
      <p:sp>
        <p:nvSpPr>
          <p:cNvPr id="3075" name="Content Placeholder 4"/>
          <p:cNvSpPr>
            <a:spLocks noGrp="1"/>
          </p:cNvSpPr>
          <p:nvPr>
            <p:ph idx="1"/>
          </p:nvPr>
        </p:nvSpPr>
        <p:spPr/>
        <p:txBody>
          <a:bodyPr/>
          <a:lstStyle/>
          <a:p>
            <a:r>
              <a:rPr lang="en-US" altLang="en-US" sz="2000" dirty="0" smtClean="0"/>
              <a:t>In DA 19-959, released September 25, 2019, the FCC’s Consumer and Governmental Affairs Bureau sought comment on the request by VTCSecure for a limited waiver of the FCC’s rules setting mandatory minimum standards applicable to communications assistants when IP CTS calls are processed using automatic speech recognition technology without the presence of a CA</a:t>
            </a:r>
          </a:p>
          <a:p>
            <a:endParaRPr lang="en-US" altLang="en-US" sz="2000" dirty="0"/>
          </a:p>
          <a:p>
            <a:r>
              <a:rPr lang="en-US" altLang="en-US" sz="2000" dirty="0" smtClean="0"/>
              <a:t>Comments were due October 10, 2019, and reply comments were due October 21, 2019</a:t>
            </a:r>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18</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11319168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b="1" dirty="0" smtClean="0"/>
              <a:t>Questions or Comments?</a:t>
            </a:r>
          </a:p>
        </p:txBody>
      </p:sp>
      <p:sp>
        <p:nvSpPr>
          <p:cNvPr id="3075" name="Content Placeholder 4"/>
          <p:cNvSpPr>
            <a:spLocks noGrp="1"/>
          </p:cNvSpPr>
          <p:nvPr>
            <p:ph idx="1"/>
          </p:nvPr>
        </p:nvSpPr>
        <p:spPr/>
        <p:txBody>
          <a:bodyPr/>
          <a:lstStyle/>
          <a:p>
            <a:endParaRPr lang="en-US" altLang="en-US" dirty="0" smtClean="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19</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1855670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3200" dirty="0" smtClean="0"/>
              <a:t>Agenda</a:t>
            </a:r>
          </a:p>
        </p:txBody>
      </p:sp>
      <p:sp>
        <p:nvSpPr>
          <p:cNvPr id="3075" name="Content Placeholder 4"/>
          <p:cNvSpPr>
            <a:spLocks noGrp="1"/>
          </p:cNvSpPr>
          <p:nvPr>
            <p:ph idx="1"/>
          </p:nvPr>
        </p:nvSpPr>
        <p:spPr>
          <a:xfrm>
            <a:off x="457200" y="1447800"/>
            <a:ext cx="8229600" cy="4678363"/>
          </a:xfrm>
        </p:spPr>
        <p:txBody>
          <a:bodyPr/>
          <a:lstStyle/>
          <a:p>
            <a:pPr marL="0" indent="0">
              <a:buSzPct val="105000"/>
              <a:buNone/>
            </a:pPr>
            <a:r>
              <a:rPr lang="en-US" altLang="en-US" sz="1200" b="1" dirty="0"/>
              <a:t>1:30 – 1:45		Reading of the Meeting Notice – </a:t>
            </a:r>
            <a:r>
              <a:rPr lang="en-US" altLang="en-US" sz="1200" b="1" dirty="0" smtClean="0"/>
              <a:t>Charles Murphy</a:t>
            </a:r>
            <a:endParaRPr lang="en-US" altLang="en-US" sz="1200" b="1" dirty="0"/>
          </a:p>
          <a:p>
            <a:pPr marL="1828800" lvl="4" indent="0">
              <a:buSzPct val="105000"/>
              <a:buNone/>
            </a:pPr>
            <a:r>
              <a:rPr lang="en-US" altLang="en-US" sz="1200" b="1" dirty="0"/>
              <a:t>Meeting Notes – Curtis Williams</a:t>
            </a:r>
          </a:p>
          <a:p>
            <a:pPr marL="0" indent="0">
              <a:buSzPct val="105000"/>
              <a:buNone/>
            </a:pPr>
            <a:r>
              <a:rPr lang="en-US" altLang="en-US" sz="1200" b="1" dirty="0"/>
              <a:t>		Participant Appearances</a:t>
            </a:r>
          </a:p>
          <a:p>
            <a:pPr marL="0" indent="0">
              <a:buSzPct val="105000"/>
              <a:buNone/>
            </a:pPr>
            <a:r>
              <a:rPr lang="en-US" altLang="en-US" sz="1200" b="1" dirty="0"/>
              <a:t>			</a:t>
            </a:r>
          </a:p>
          <a:p>
            <a:pPr marL="0" indent="0">
              <a:buSzPct val="105000"/>
              <a:buNone/>
            </a:pPr>
            <a:r>
              <a:rPr lang="en-US" altLang="en-US" sz="1200" b="1" dirty="0"/>
              <a:t>1:45 – 2:15		PSC and FCC Updates - Curtis Williams and Jeff Bates</a:t>
            </a:r>
          </a:p>
          <a:p>
            <a:pPr marL="0" indent="0">
              <a:buSzPct val="105000"/>
              <a:buNone/>
            </a:pPr>
            <a:endParaRPr lang="en-US" altLang="en-US" sz="1200" b="1" dirty="0"/>
          </a:p>
          <a:p>
            <a:pPr marL="0" indent="0">
              <a:buSzPct val="105000"/>
              <a:buNone/>
            </a:pPr>
            <a:r>
              <a:rPr lang="en-US" altLang="en-US" sz="1200" b="1" dirty="0" smtClean="0"/>
              <a:t>2:15 </a:t>
            </a:r>
            <a:r>
              <a:rPr lang="en-US" altLang="en-US" sz="1200" b="1" dirty="0"/>
              <a:t>– 2:45 		</a:t>
            </a:r>
            <a:r>
              <a:rPr lang="en-US" altLang="en-US" sz="1200" b="1" dirty="0" smtClean="0"/>
              <a:t>FTRI 2019 Annual Report </a:t>
            </a:r>
          </a:p>
          <a:p>
            <a:pPr marL="0" indent="0">
              <a:buSzPct val="105000"/>
              <a:buNone/>
            </a:pPr>
            <a:r>
              <a:rPr lang="en-US" altLang="en-US" sz="1200" b="1" dirty="0"/>
              <a:t>	</a:t>
            </a:r>
            <a:r>
              <a:rPr lang="en-US" altLang="en-US" sz="1200" b="1" dirty="0" smtClean="0"/>
              <a:t>	Elissa Moran, Outreach Manager</a:t>
            </a:r>
            <a:endParaRPr lang="en-US" altLang="en-US" sz="1200" b="1" dirty="0"/>
          </a:p>
          <a:p>
            <a:pPr marL="0" indent="0">
              <a:buSzPct val="105000"/>
              <a:buNone/>
            </a:pPr>
            <a:endParaRPr lang="en-US" altLang="en-US" sz="1200" b="1" dirty="0"/>
          </a:p>
          <a:p>
            <a:pPr marL="0" indent="0">
              <a:buSzPct val="105000"/>
              <a:buNone/>
            </a:pPr>
            <a:r>
              <a:rPr lang="en-US" altLang="en-US" sz="1200" b="1" dirty="0"/>
              <a:t>2:45 – 3:00 		Break (if needed)</a:t>
            </a:r>
          </a:p>
          <a:p>
            <a:pPr marL="0" indent="0">
              <a:buSzPct val="105000"/>
              <a:buNone/>
            </a:pPr>
            <a:endParaRPr lang="en-US" altLang="en-US" sz="1200" b="1" dirty="0"/>
          </a:p>
          <a:p>
            <a:pPr marL="0" indent="0">
              <a:buSzPct val="105000"/>
              <a:buNone/>
            </a:pPr>
            <a:r>
              <a:rPr lang="en-US" altLang="en-US" sz="1200" b="1" dirty="0"/>
              <a:t>3:00 – 3:30		</a:t>
            </a:r>
            <a:r>
              <a:rPr lang="en-US" altLang="en-US" sz="1200" b="1" dirty="0" smtClean="0"/>
              <a:t>Sprint Relay</a:t>
            </a:r>
          </a:p>
          <a:p>
            <a:pPr marL="0" indent="0">
              <a:buSzPct val="105000"/>
              <a:buNone/>
            </a:pPr>
            <a:r>
              <a:rPr lang="en-US" altLang="en-US" sz="1200" b="1" dirty="0"/>
              <a:t>	</a:t>
            </a:r>
            <a:r>
              <a:rPr lang="en-US" altLang="en-US" sz="1200" b="1" dirty="0" smtClean="0"/>
              <a:t>	Jeffrey Branch, Account Executive</a:t>
            </a:r>
          </a:p>
          <a:p>
            <a:pPr marL="0" indent="0">
              <a:buSzPct val="105000"/>
              <a:buNone/>
            </a:pPr>
            <a:endParaRPr lang="en-US" altLang="en-US" sz="1200" b="1" dirty="0" smtClean="0"/>
          </a:p>
          <a:p>
            <a:pPr marL="0" indent="0">
              <a:buSzPct val="105000"/>
              <a:buNone/>
            </a:pPr>
            <a:r>
              <a:rPr lang="en-US" altLang="en-US" sz="1200" b="1" dirty="0" smtClean="0"/>
              <a:t>		 - Relay Conference Captioning</a:t>
            </a:r>
          </a:p>
          <a:p>
            <a:pPr marL="0" indent="0">
              <a:buSzPct val="105000"/>
              <a:buNone/>
            </a:pPr>
            <a:r>
              <a:rPr lang="en-US" altLang="en-US" sz="1200" b="1" dirty="0" smtClean="0"/>
              <a:t>		 - TRS and CapTel Statistics</a:t>
            </a:r>
          </a:p>
          <a:p>
            <a:pPr marL="0" indent="0">
              <a:buSzPct val="105000"/>
              <a:buNone/>
            </a:pPr>
            <a:r>
              <a:rPr lang="en-US" altLang="en-US" sz="1200" b="1" dirty="0" smtClean="0"/>
              <a:t>		 - Quality Report</a:t>
            </a:r>
          </a:p>
          <a:p>
            <a:pPr marL="0" indent="0">
              <a:buSzPct val="105000"/>
              <a:buNone/>
            </a:pPr>
            <a:r>
              <a:rPr lang="en-US" altLang="en-US" sz="1200" b="1" dirty="0" smtClean="0"/>
              <a:t>		 - Outreach Report</a:t>
            </a:r>
          </a:p>
          <a:p>
            <a:pPr marL="0" indent="0">
              <a:buSzPct val="105000"/>
              <a:buNone/>
            </a:pPr>
            <a:r>
              <a:rPr lang="en-US" altLang="en-US" sz="1200" b="1" dirty="0" smtClean="0"/>
              <a:t>		 - TRS and CapTel Call Map</a:t>
            </a:r>
          </a:p>
          <a:p>
            <a:pPr marL="0" indent="0">
              <a:buSzPct val="105000"/>
              <a:buNone/>
            </a:pPr>
            <a:endParaRPr lang="en-US" altLang="en-US" sz="1200" b="1" dirty="0"/>
          </a:p>
          <a:p>
            <a:pPr marL="0" indent="0">
              <a:buSzPct val="105000"/>
              <a:buNone/>
            </a:pPr>
            <a:r>
              <a:rPr lang="en-US" altLang="en-US" sz="1200" b="1" dirty="0"/>
              <a:t>3:30 – 4:00		Open Discussion/Adjourn</a:t>
            </a:r>
          </a:p>
          <a:p>
            <a:pPr marL="0" indent="0">
              <a:buNone/>
            </a:pPr>
            <a:endParaRPr lang="en-US" altLang="en-US" dirty="0" smtClean="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2</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r>
              <a:rPr lang="en-US" altLang="en-US" sz="3200" dirty="0" smtClean="0"/>
              <a:t>Meeting Notes</a:t>
            </a:r>
          </a:p>
        </p:txBody>
      </p:sp>
      <p:sp>
        <p:nvSpPr>
          <p:cNvPr id="3075" name="Content Placeholder 4"/>
          <p:cNvSpPr>
            <a:spLocks noGrp="1"/>
          </p:cNvSpPr>
          <p:nvPr>
            <p:ph idx="1"/>
          </p:nvPr>
        </p:nvSpPr>
        <p:spPr/>
        <p:txBody>
          <a:bodyPr/>
          <a:lstStyle/>
          <a:p>
            <a:pPr algn="just">
              <a:defRPr/>
            </a:pPr>
            <a:r>
              <a:rPr lang="en-US" altLang="en-US" sz="2000" dirty="0" smtClean="0"/>
              <a:t>If you are participating by phone, please keep your phone on mute until you are ready to speak </a:t>
            </a:r>
          </a:p>
          <a:p>
            <a:pPr marL="0" indent="0" algn="just">
              <a:buFontTx/>
              <a:buNone/>
              <a:defRPr/>
            </a:pPr>
            <a:endParaRPr lang="en-US" altLang="en-US" sz="2000" dirty="0" smtClean="0"/>
          </a:p>
          <a:p>
            <a:pPr algn="just">
              <a:defRPr/>
            </a:pPr>
            <a:r>
              <a:rPr lang="en-US" altLang="en-US" sz="2000" dirty="0"/>
              <a:t>Please silence your mobile devices during today’s meeting</a:t>
            </a:r>
          </a:p>
          <a:p>
            <a:pPr marL="0" indent="0" algn="just">
              <a:buFontTx/>
              <a:buNone/>
              <a:defRPr/>
            </a:pPr>
            <a:endParaRPr lang="en-US" altLang="en-US" sz="2000" dirty="0" smtClean="0"/>
          </a:p>
          <a:p>
            <a:pPr algn="just">
              <a:defRPr/>
            </a:pPr>
            <a:r>
              <a:rPr lang="en-US" altLang="en-US" sz="2000" dirty="0" smtClean="0"/>
              <a:t>Please make sure your microphone is on when speaking…the green light should be on</a:t>
            </a:r>
          </a:p>
          <a:p>
            <a:pPr marL="0" indent="0" algn="just">
              <a:buFontTx/>
              <a:buNone/>
              <a:defRPr/>
            </a:pPr>
            <a:endParaRPr lang="en-US" altLang="en-US" sz="2000" dirty="0" smtClean="0"/>
          </a:p>
          <a:p>
            <a:pPr algn="just">
              <a:defRPr/>
            </a:pPr>
            <a:r>
              <a:rPr lang="en-US" altLang="en-US" sz="2000" dirty="0" smtClean="0"/>
              <a:t>Please state your name before speaking so we know who is making comments for the record</a:t>
            </a:r>
          </a:p>
        </p:txBody>
      </p:sp>
      <p:sp>
        <p:nvSpPr>
          <p:cNvPr id="10" name="Slide Number Placeholder 3"/>
          <p:cNvSpPr>
            <a:spLocks noGrp="1"/>
          </p:cNvSpPr>
          <p:nvPr>
            <p:ph type="sldNum" sz="quarter" idx="12"/>
          </p:nvPr>
        </p:nvSpPr>
        <p:spPr/>
        <p:txBody>
          <a:bodyPr/>
          <a:lstStyle/>
          <a:p>
            <a:pPr>
              <a:defRPr/>
            </a:pPr>
            <a:fld id="{D8EF0867-81D5-4643-B85D-984D78F99605}" type="slidenum">
              <a:rPr lang="en-US" altLang="en-US"/>
              <a:pPr>
                <a:defRPr/>
              </a:pPr>
              <a:t>3</a:t>
            </a:fld>
            <a:endParaRPr lang="en-US" altLang="en-US" dirty="0"/>
          </a:p>
        </p:txBody>
      </p:sp>
      <p:sp>
        <p:nvSpPr>
          <p:cNvPr id="4101"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4102"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4103"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4104"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4105"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4106"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quarter" idx="10"/>
          </p:nvPr>
        </p:nvSpPr>
        <p:spPr>
          <a:xfrm>
            <a:off x="457200" y="6245225"/>
            <a:ext cx="2743200" cy="476250"/>
          </a:xfrm>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144741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97945812"/>
              </p:ext>
            </p:extLst>
          </p:nvPr>
        </p:nvGraphicFramePr>
        <p:xfrm>
          <a:off x="1066800" y="1066800"/>
          <a:ext cx="7524750" cy="4892674"/>
        </p:xfrm>
        <a:graphic>
          <a:graphicData uri="http://schemas.openxmlformats.org/drawingml/2006/table">
            <a:tbl>
              <a:tblPr firstRow="1" bandRow="1">
                <a:tableStyleId>{5C22544A-7EE6-4342-B048-85BDC9FD1C3A}</a:tableStyleId>
              </a:tblPr>
              <a:tblGrid>
                <a:gridCol w="3194469"/>
                <a:gridCol w="4330281"/>
              </a:tblGrid>
              <a:tr h="105170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lang="en-US" sz="900" b="1" kern="1200" dirty="0" smtClean="0">
                          <a:solidFill>
                            <a:schemeClr val="tx1"/>
                          </a:solidFill>
                          <a:effectLst/>
                          <a:latin typeface="+mj-lt"/>
                          <a:ea typeface="+mn-ea"/>
                          <a:cs typeface="Times New Roman" panose="02020603050405020304" pitchFamily="18" charset="0"/>
                        </a:rPr>
                        <a:t>Tom D’Angelo</a:t>
                      </a:r>
                      <a:endParaRPr kumimoji="0" lang="en-US" sz="900" b="0" i="0" u="none" strike="noStrike" cap="none" normalizeH="0" baseline="0" dirty="0" smtClean="0">
                        <a:ln>
                          <a:noFill/>
                        </a:ln>
                        <a:solidFill>
                          <a:schemeClr val="tx1"/>
                        </a:solidFill>
                        <a:effectLst/>
                        <a:latin typeface="+mj-lt"/>
                        <a:cs typeface="Times New Roman" panose="02020603050405020304" pitchFamily="18" charset="0"/>
                      </a:endParaRPr>
                    </a:p>
                    <a:p>
                      <a:pPr marL="800100" marR="0" lvl="1" indent="-34290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Florida Association of the Deaf, Inc.</a:t>
                      </a:r>
                    </a:p>
                    <a:p>
                      <a:pPr marL="800100" marR="0" lvl="1" indent="-34290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128 Bay Bridge Drive</a:t>
                      </a:r>
                    </a:p>
                    <a:p>
                      <a:pPr marL="800100" marR="0" lvl="1" indent="-34290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St. Augustine Beach, FL 32080</a:t>
                      </a:r>
                    </a:p>
                    <a:p>
                      <a:pPr marL="800100" marR="0" lvl="1" indent="-34290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(904) 392-5746 (Voice)</a:t>
                      </a:r>
                    </a:p>
                    <a:p>
                      <a:pPr marL="800100" marR="0" lvl="1" indent="-34290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mn-lt"/>
                          <a:cs typeface="Times New Roman" panose="02020603050405020304" pitchFamily="18" charset="0"/>
                          <a:hlinkClick r:id="rId3"/>
                        </a:rPr>
                        <a:t>tomdangelo5@gmail.com</a:t>
                      </a:r>
                      <a:endParaRPr lang="en-US" sz="900" b="0" dirty="0">
                        <a:latin typeface="+mn-lt"/>
                        <a:cs typeface="Times New Roman" panose="02020603050405020304" pitchFamily="18" charset="0"/>
                      </a:endParaRPr>
                    </a:p>
                  </a:txBody>
                  <a:tcPr marT="45742" marB="45742">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900" b="1" i="0" u="none" strike="noStrike" kern="1200" cap="none" spc="0" normalizeH="0" baseline="0" noProof="0" dirty="0" smtClean="0">
                          <a:ln>
                            <a:noFill/>
                          </a:ln>
                          <a:solidFill>
                            <a:srgbClr val="000000"/>
                          </a:solidFill>
                          <a:effectLst/>
                          <a:uLnTx/>
                          <a:uFillTx/>
                          <a:latin typeface="+mj-lt"/>
                          <a:ea typeface="+mn-ea"/>
                          <a:cs typeface="Times New Roman" panose="02020603050405020304" pitchFamily="18" charset="0"/>
                        </a:rPr>
                        <a:t>Debbe Hagner</a:t>
                      </a:r>
                      <a:r>
                        <a:rPr kumimoji="0" lang="en-US" sz="90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t/>
                      </a:r>
                      <a:br>
                        <a:rPr kumimoji="0" lang="en-US" sz="90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br>
                      <a:r>
                        <a:rPr kumimoji="0" lang="en-US" sz="90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t>8121 Braddock Circle Unit 6</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t>          Port Richey, FL 34668</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t>          (727) 271-0770 (Text)</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t>          (727) 233-8663 (Voice)</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t>          </a:t>
                      </a:r>
                      <a:r>
                        <a:rPr lang="en-US" sz="900" b="0" dirty="0" smtClean="0">
                          <a:effectLst/>
                          <a:hlinkClick r:id="rId4"/>
                        </a:rPr>
                        <a:t>Debbe.hagner@gmail.com</a:t>
                      </a:r>
                      <a:endParaRPr kumimoji="0" lang="en-US" sz="90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mn-lt"/>
                          <a:ea typeface="+mn-ea"/>
                          <a:cs typeface="Times New Roman" panose="02020603050405020304" pitchFamily="18" charset="0"/>
                        </a:rPr>
                        <a:t> </a:t>
                      </a:r>
                      <a:endParaRPr lang="en-US" sz="900" b="0" dirty="0">
                        <a:latin typeface="+mn-lt"/>
                        <a:cs typeface="Times New Roman" panose="02020603050405020304" pitchFamily="18" charset="0"/>
                      </a:endParaRPr>
                    </a:p>
                  </a:txBody>
                  <a:tcPr marT="45742" marB="45742">
                    <a:solidFill>
                      <a:schemeClr val="bg1"/>
                    </a:solidFill>
                  </a:tcPr>
                </a:tc>
              </a:tr>
              <a:tr h="160039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900" b="1" i="0" u="none" strike="noStrike" kern="1200" cap="none" normalizeH="0" baseline="0" dirty="0" smtClean="0">
                          <a:ln>
                            <a:noFill/>
                          </a:ln>
                          <a:solidFill>
                            <a:schemeClr val="tx1"/>
                          </a:solidFill>
                          <a:effectLst/>
                          <a:latin typeface="+mn-lt"/>
                          <a:ea typeface="+mn-ea"/>
                          <a:cs typeface="Times New Roman" panose="02020603050405020304" pitchFamily="18" charset="0"/>
                        </a:rPr>
                        <a:t>Margaret (Peggy) Brown</a:t>
                      </a:r>
                    </a:p>
                    <a:p>
                      <a:pPr marL="800100" marR="0" lvl="1" indent="-34290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Regional Executive Director</a:t>
                      </a:r>
                    </a:p>
                    <a:p>
                      <a:pPr lvl="1"/>
                      <a:r>
                        <a:rPr lang="en-US" sz="900" b="0" kern="1200" dirty="0" smtClean="0">
                          <a:solidFill>
                            <a:schemeClr val="tx1"/>
                          </a:solidFill>
                          <a:effectLst/>
                          <a:latin typeface="+mn-lt"/>
                          <a:ea typeface="+mn-ea"/>
                          <a:cs typeface="Times New Roman" panose="02020603050405020304" pitchFamily="18" charset="0"/>
                        </a:rPr>
                        <a:t>Center for Hearing and Communication</a:t>
                      </a:r>
                    </a:p>
                    <a:p>
                      <a:pPr lvl="1"/>
                      <a:r>
                        <a:rPr lang="en-US" sz="900" b="0" kern="1200" dirty="0" smtClean="0">
                          <a:solidFill>
                            <a:schemeClr val="tx1"/>
                          </a:solidFill>
                          <a:effectLst/>
                          <a:latin typeface="+mn-lt"/>
                          <a:ea typeface="+mn-ea"/>
                          <a:cs typeface="Times New Roman" panose="02020603050405020304" pitchFamily="18" charset="0"/>
                        </a:rPr>
                        <a:t>2900 West Cypress Creek</a:t>
                      </a:r>
                      <a:r>
                        <a:rPr lang="en-US" sz="900" b="0" kern="1200" baseline="0" dirty="0" smtClean="0">
                          <a:solidFill>
                            <a:schemeClr val="tx1"/>
                          </a:solidFill>
                          <a:effectLst/>
                          <a:latin typeface="+mn-lt"/>
                          <a:ea typeface="+mn-ea"/>
                          <a:cs typeface="Times New Roman" panose="02020603050405020304" pitchFamily="18" charset="0"/>
                        </a:rPr>
                        <a:t> Blvd,</a:t>
                      </a:r>
                    </a:p>
                    <a:p>
                      <a:pPr lvl="1"/>
                      <a:r>
                        <a:rPr lang="en-US" sz="900" b="0" kern="1200" baseline="0" dirty="0" smtClean="0">
                          <a:solidFill>
                            <a:schemeClr val="tx1"/>
                          </a:solidFill>
                          <a:effectLst/>
                          <a:latin typeface="+mn-lt"/>
                          <a:ea typeface="+mn-ea"/>
                          <a:cs typeface="Times New Roman" panose="02020603050405020304" pitchFamily="18" charset="0"/>
                        </a:rPr>
                        <a:t>Suite 3</a:t>
                      </a:r>
                      <a:endParaRPr lang="en-US" sz="900" b="0" kern="1200" dirty="0" smtClean="0">
                        <a:solidFill>
                          <a:schemeClr val="tx1"/>
                        </a:solidFill>
                        <a:effectLst/>
                        <a:latin typeface="+mn-lt"/>
                        <a:ea typeface="+mn-ea"/>
                        <a:cs typeface="Times New Roman" panose="02020603050405020304" pitchFamily="18" charset="0"/>
                      </a:endParaRPr>
                    </a:p>
                    <a:p>
                      <a:pPr lvl="1"/>
                      <a:r>
                        <a:rPr lang="en-US" sz="900" b="0" kern="1200" dirty="0" smtClean="0">
                          <a:solidFill>
                            <a:schemeClr val="tx1"/>
                          </a:solidFill>
                          <a:effectLst/>
                          <a:latin typeface="+mn-lt"/>
                          <a:ea typeface="+mn-ea"/>
                          <a:cs typeface="Times New Roman" panose="02020603050405020304" pitchFamily="18" charset="0"/>
                        </a:rPr>
                        <a:t>Fort Lauderdale, FL 33309</a:t>
                      </a:r>
                    </a:p>
                    <a:p>
                      <a:pPr lvl="1"/>
                      <a:r>
                        <a:rPr lang="en-US" sz="900" b="0" kern="1200" dirty="0" smtClean="0">
                          <a:solidFill>
                            <a:schemeClr val="tx1"/>
                          </a:solidFill>
                          <a:effectLst/>
                          <a:latin typeface="+mn-lt"/>
                          <a:ea typeface="+mn-ea"/>
                          <a:cs typeface="Times New Roman" panose="02020603050405020304" pitchFamily="18" charset="0"/>
                        </a:rPr>
                        <a:t>(954)</a:t>
                      </a:r>
                      <a:r>
                        <a:rPr lang="en-US" sz="900" b="0" kern="1200" baseline="0" dirty="0" smtClean="0">
                          <a:solidFill>
                            <a:schemeClr val="tx1"/>
                          </a:solidFill>
                          <a:effectLst/>
                          <a:latin typeface="+mn-lt"/>
                          <a:ea typeface="+mn-ea"/>
                          <a:cs typeface="Times New Roman" panose="02020603050405020304" pitchFamily="18" charset="0"/>
                        </a:rPr>
                        <a:t> </a:t>
                      </a:r>
                      <a:r>
                        <a:rPr lang="en-US" sz="900" b="0" kern="1200" dirty="0" smtClean="0">
                          <a:solidFill>
                            <a:schemeClr val="tx1"/>
                          </a:solidFill>
                          <a:effectLst/>
                          <a:latin typeface="+mn-lt"/>
                          <a:ea typeface="+mn-ea"/>
                          <a:cs typeface="Times New Roman" panose="02020603050405020304" pitchFamily="18" charset="0"/>
                        </a:rPr>
                        <a:t>601-1930, Ext. 301 (Office)</a:t>
                      </a:r>
                    </a:p>
                    <a:p>
                      <a:pPr lvl="1"/>
                      <a:r>
                        <a:rPr lang="en-US" sz="900" b="0" kern="1200" dirty="0" smtClean="0">
                          <a:solidFill>
                            <a:schemeClr val="tx1"/>
                          </a:solidFill>
                          <a:effectLst/>
                          <a:latin typeface="+mn-lt"/>
                          <a:ea typeface="+mn-ea"/>
                          <a:cs typeface="Times New Roman" panose="02020603050405020304" pitchFamily="18" charset="0"/>
                        </a:rPr>
                        <a:t>(954) 610-2413 (Cell)</a:t>
                      </a:r>
                      <a:endParaRPr kumimoji="0" lang="en-US" sz="900" b="0" i="0" u="none" strike="noStrike" kern="1200" cap="none" normalizeH="0" baseline="0" dirty="0" smtClean="0">
                        <a:ln>
                          <a:noFill/>
                        </a:ln>
                        <a:solidFill>
                          <a:schemeClr val="tx1"/>
                        </a:solidFill>
                        <a:effectLst/>
                        <a:latin typeface="+mn-lt"/>
                        <a:ea typeface="+mn-ea"/>
                        <a:cs typeface="Times New Roman" panose="02020603050405020304" pitchFamily="18" charset="0"/>
                      </a:endParaRPr>
                    </a:p>
                    <a:p>
                      <a:pPr lvl="1"/>
                      <a:r>
                        <a:rPr kumimoji="0" lang="en-US" sz="900" b="0" i="0" u="none" strike="noStrike" kern="1200" cap="none" normalizeH="0" baseline="0" dirty="0" smtClean="0">
                          <a:ln>
                            <a:noFill/>
                          </a:ln>
                          <a:solidFill>
                            <a:schemeClr val="tx1"/>
                          </a:solidFill>
                          <a:effectLst/>
                          <a:latin typeface="+mn-lt"/>
                          <a:ea typeface="+mn-ea"/>
                          <a:cs typeface="Times New Roman" panose="02020603050405020304" pitchFamily="18" charset="0"/>
                          <a:hlinkClick r:id="rId5"/>
                        </a:rPr>
                        <a:t>mbrown@westonfl.org</a:t>
                      </a:r>
                      <a:endParaRPr kumimoji="0" lang="en-US" sz="900" b="0" i="0" u="none" strike="noStrike" kern="1200" cap="none" normalizeH="0" baseline="0" dirty="0" smtClean="0">
                        <a:ln>
                          <a:noFill/>
                        </a:ln>
                        <a:solidFill>
                          <a:schemeClr val="tx1"/>
                        </a:solidFill>
                        <a:effectLst/>
                        <a:latin typeface="+mn-lt"/>
                        <a:ea typeface="+mn-ea"/>
                        <a:cs typeface="Times New Roman" panose="02020603050405020304" pitchFamily="18" charset="0"/>
                      </a:endParaRPr>
                    </a:p>
                    <a:p>
                      <a:pPr lvl="1"/>
                      <a:r>
                        <a:rPr kumimoji="0" lang="en-US" sz="900" b="0" i="0" u="none" strike="noStrike" kern="1200" cap="none" normalizeH="0" baseline="0" dirty="0" smtClean="0">
                          <a:ln>
                            <a:noFill/>
                          </a:ln>
                          <a:solidFill>
                            <a:schemeClr val="tx1"/>
                          </a:solidFill>
                          <a:effectLst/>
                          <a:latin typeface="+mn-lt"/>
                          <a:ea typeface="+mn-ea"/>
                          <a:cs typeface="Times New Roman" panose="02020603050405020304" pitchFamily="18" charset="0"/>
                          <a:hlinkClick r:id="rId6"/>
                        </a:rPr>
                        <a:t>mbrown@chchearing.org</a:t>
                      </a:r>
                      <a:endParaRPr kumimoji="0" lang="en-US" sz="900" b="0" i="0" u="none" strike="noStrike" kern="1200" cap="none" normalizeH="0" baseline="0" dirty="0" smtClean="0">
                        <a:ln>
                          <a:noFill/>
                        </a:ln>
                        <a:solidFill>
                          <a:schemeClr val="dk1"/>
                        </a:solidFill>
                        <a:effectLst/>
                        <a:latin typeface="+mn-lt"/>
                        <a:ea typeface="+mn-ea"/>
                        <a:cs typeface="Times New Roman" panose="02020603050405020304" pitchFamily="18" charset="0"/>
                      </a:endParaRPr>
                    </a:p>
                    <a:p>
                      <a:pPr lvl="1"/>
                      <a:endParaRPr kumimoji="0" lang="en-US" sz="900" b="0" i="0" u="none" strike="noStrike" kern="1200" cap="none" normalizeH="0" baseline="0" dirty="0" smtClean="0">
                        <a:ln>
                          <a:noFill/>
                        </a:ln>
                        <a:solidFill>
                          <a:schemeClr val="tx1"/>
                        </a:solidFill>
                        <a:effectLst/>
                        <a:latin typeface="+mn-lt"/>
                        <a:ea typeface="+mn-ea"/>
                        <a:cs typeface="Times New Roman" panose="02020603050405020304" pitchFamily="18" charset="0"/>
                      </a:endParaRPr>
                    </a:p>
                  </a:txBody>
                  <a:tcPr marT="45742" marB="45742">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900" b="1" i="0" u="none" strike="noStrike" kern="1200" cap="none" normalizeH="0" baseline="0" dirty="0" smtClean="0">
                          <a:ln>
                            <a:noFill/>
                          </a:ln>
                          <a:solidFill>
                            <a:schemeClr val="tx1"/>
                          </a:solidFill>
                          <a:effectLst/>
                          <a:latin typeface="+mn-lt"/>
                          <a:ea typeface="+mn-ea"/>
                          <a:cs typeface="Times New Roman" panose="02020603050405020304" pitchFamily="18" charset="0"/>
                        </a:rPr>
                        <a:t>Rick Kottler</a:t>
                      </a:r>
                    </a:p>
                    <a:p>
                      <a:pPr marL="800100" marR="0" lvl="1" indent="-34290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Executive Director</a:t>
                      </a:r>
                    </a:p>
                    <a:p>
                      <a:pPr lvl="1"/>
                      <a:r>
                        <a:rPr lang="en-US" sz="900" b="0" kern="1200" dirty="0" smtClean="0">
                          <a:solidFill>
                            <a:schemeClr val="tx1"/>
                          </a:solidFill>
                          <a:effectLst/>
                          <a:latin typeface="+mn-lt"/>
                          <a:ea typeface="+mn-ea"/>
                          <a:cs typeface="Times New Roman" panose="02020603050405020304" pitchFamily="18" charset="0"/>
                        </a:rPr>
                        <a:t>Deaf and Hard of Hearing Services</a:t>
                      </a:r>
                    </a:p>
                    <a:p>
                      <a:pPr lvl="1"/>
                      <a:r>
                        <a:rPr lang="en-US" sz="900" b="0" kern="1200" dirty="0" smtClean="0">
                          <a:solidFill>
                            <a:schemeClr val="tx1"/>
                          </a:solidFill>
                          <a:effectLst/>
                          <a:latin typeface="+mn-lt"/>
                          <a:ea typeface="+mn-ea"/>
                          <a:cs typeface="Times New Roman" panose="02020603050405020304" pitchFamily="18" charset="0"/>
                        </a:rPr>
                        <a:t>Of the Treasure Coast, Inc.</a:t>
                      </a:r>
                    </a:p>
                    <a:p>
                      <a:pPr lvl="1"/>
                      <a:r>
                        <a:rPr lang="en-US" sz="900" b="0" kern="1200" dirty="0" smtClean="0">
                          <a:solidFill>
                            <a:schemeClr val="tx1"/>
                          </a:solidFill>
                          <a:effectLst/>
                          <a:latin typeface="+mn-lt"/>
                          <a:ea typeface="+mn-ea"/>
                          <a:cs typeface="Times New Roman" panose="02020603050405020304" pitchFamily="18" charset="0"/>
                        </a:rPr>
                        <a:t>1016 NE Jensen Beach Blvd.</a:t>
                      </a:r>
                    </a:p>
                    <a:p>
                      <a:pPr lvl="1"/>
                      <a:r>
                        <a:rPr lang="en-US" sz="900" b="0" kern="1200" dirty="0" smtClean="0">
                          <a:solidFill>
                            <a:schemeClr val="tx1"/>
                          </a:solidFill>
                          <a:effectLst/>
                          <a:latin typeface="+mn-lt"/>
                          <a:ea typeface="+mn-ea"/>
                          <a:cs typeface="Times New Roman" panose="02020603050405020304" pitchFamily="18" charset="0"/>
                        </a:rPr>
                        <a:t>Jensen Beach, FL 34957</a:t>
                      </a:r>
                    </a:p>
                    <a:p>
                      <a:pPr lvl="1"/>
                      <a:r>
                        <a:rPr lang="en-US" sz="900" b="0" kern="1200" dirty="0" smtClean="0">
                          <a:solidFill>
                            <a:schemeClr val="tx1"/>
                          </a:solidFill>
                          <a:effectLst/>
                          <a:latin typeface="+mn-lt"/>
                          <a:ea typeface="+mn-ea"/>
                          <a:cs typeface="Times New Roman" panose="02020603050405020304" pitchFamily="18" charset="0"/>
                        </a:rPr>
                        <a:t>(772)</a:t>
                      </a:r>
                      <a:r>
                        <a:rPr lang="en-US" sz="900" b="0" kern="1200" baseline="0" dirty="0" smtClean="0">
                          <a:solidFill>
                            <a:schemeClr val="tx1"/>
                          </a:solidFill>
                          <a:effectLst/>
                          <a:latin typeface="+mn-lt"/>
                          <a:ea typeface="+mn-ea"/>
                          <a:cs typeface="Times New Roman" panose="02020603050405020304" pitchFamily="18" charset="0"/>
                        </a:rPr>
                        <a:t> </a:t>
                      </a:r>
                      <a:r>
                        <a:rPr lang="en-US" sz="900" b="0" kern="1200" dirty="0" smtClean="0">
                          <a:solidFill>
                            <a:schemeClr val="tx1"/>
                          </a:solidFill>
                          <a:effectLst/>
                          <a:latin typeface="+mn-lt"/>
                          <a:ea typeface="+mn-ea"/>
                          <a:cs typeface="Times New Roman" panose="02020603050405020304" pitchFamily="18" charset="0"/>
                        </a:rPr>
                        <a:t>334-2233 (Voice)</a:t>
                      </a:r>
                    </a:p>
                    <a:p>
                      <a:pPr lvl="1"/>
                      <a:r>
                        <a:rPr kumimoji="0" lang="en-US" sz="900" b="0" i="0" u="none" strike="noStrike" kern="1200" cap="none" normalizeH="0" baseline="0" dirty="0" smtClean="0">
                          <a:ln>
                            <a:noFill/>
                          </a:ln>
                          <a:solidFill>
                            <a:schemeClr val="tx1"/>
                          </a:solidFill>
                          <a:effectLst/>
                          <a:latin typeface="+mn-lt"/>
                          <a:ea typeface="+mn-ea"/>
                          <a:cs typeface="Times New Roman" panose="02020603050405020304" pitchFamily="18" charset="0"/>
                          <a:hlinkClick r:id="rId7"/>
                        </a:rPr>
                        <a:t>rick.kottler@dhhstc.org</a:t>
                      </a:r>
                      <a:endParaRPr lang="en-US" sz="900" b="0" dirty="0" smtClean="0">
                        <a:latin typeface="+mn-lt"/>
                        <a:cs typeface="Times New Roman" panose="02020603050405020304" pitchFamily="18"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mn-lt"/>
                        <a:cs typeface="Times New Roman" panose="02020603050405020304" pitchFamily="18" charset="0"/>
                      </a:endParaRPr>
                    </a:p>
                  </a:txBody>
                  <a:tcPr marT="45742" marB="45742">
                    <a:solidFill>
                      <a:schemeClr val="bg1"/>
                    </a:solidFill>
                  </a:tcPr>
                </a:tc>
              </a:tr>
              <a:tr h="11888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900" b="1" i="0" u="none" strike="noStrike" kern="1200" cap="none" normalizeH="0" baseline="0" dirty="0" smtClean="0">
                          <a:ln>
                            <a:noFill/>
                          </a:ln>
                          <a:solidFill>
                            <a:schemeClr val="tx1"/>
                          </a:solidFill>
                          <a:effectLst/>
                          <a:latin typeface="+mn-lt"/>
                          <a:ea typeface="+mn-ea"/>
                          <a:cs typeface="Times New Roman" panose="02020603050405020304" pitchFamily="18" charset="0"/>
                        </a:rPr>
                        <a:t>Cheryl Rhodes</a:t>
                      </a: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
                      </a:r>
                      <a:br>
                        <a:rPr kumimoji="0" lang="en-US" sz="900" b="0" i="0" u="none" strike="noStrike" cap="none" normalizeH="0" baseline="0" dirty="0" smtClean="0">
                          <a:ln>
                            <a:noFill/>
                          </a:ln>
                          <a:solidFill>
                            <a:schemeClr val="tx1"/>
                          </a:solidFill>
                          <a:effectLst/>
                          <a:latin typeface="+mn-lt"/>
                          <a:cs typeface="Times New Roman" panose="02020603050405020304" pitchFamily="18" charset="0"/>
                        </a:rPr>
                      </a:b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Florida Deaf/Blind Association</a:t>
                      </a:r>
                      <a:br>
                        <a:rPr kumimoji="0" lang="en-US" sz="900" b="0" i="0" u="none" strike="noStrike" cap="none" normalizeH="0" baseline="0" dirty="0" smtClean="0">
                          <a:ln>
                            <a:noFill/>
                          </a:ln>
                          <a:solidFill>
                            <a:schemeClr val="tx1"/>
                          </a:solidFill>
                          <a:effectLst/>
                          <a:latin typeface="+mn-lt"/>
                          <a:cs typeface="Times New Roman" panose="02020603050405020304" pitchFamily="18" charset="0"/>
                        </a:rPr>
                      </a:b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500 Northfield Lane</a:t>
                      </a:r>
                      <a:br>
                        <a:rPr kumimoji="0" lang="en-US" sz="900" b="0" i="0" u="none" strike="noStrike" cap="none" normalizeH="0" baseline="0" dirty="0" smtClean="0">
                          <a:ln>
                            <a:noFill/>
                          </a:ln>
                          <a:solidFill>
                            <a:schemeClr val="tx1"/>
                          </a:solidFill>
                          <a:effectLst/>
                          <a:latin typeface="+mn-lt"/>
                          <a:cs typeface="Times New Roman" panose="02020603050405020304" pitchFamily="18" charset="0"/>
                        </a:rPr>
                      </a:b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The Villages, FL 32162</a:t>
                      </a:r>
                      <a:br>
                        <a:rPr kumimoji="0" lang="en-US" sz="900" b="0" i="0" u="none" strike="noStrike" cap="none" normalizeH="0" baseline="0" dirty="0" smtClean="0">
                          <a:ln>
                            <a:noFill/>
                          </a:ln>
                          <a:solidFill>
                            <a:schemeClr val="tx1"/>
                          </a:solidFill>
                          <a:effectLst/>
                          <a:latin typeface="+mn-lt"/>
                          <a:cs typeface="Times New Roman" panose="02020603050405020304" pitchFamily="18" charset="0"/>
                        </a:rPr>
                      </a:b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(352) 350-5333 (VP &amp; Voice)</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         </a:t>
                      </a:r>
                      <a:r>
                        <a:rPr kumimoji="0" lang="en-US" sz="900" b="0" i="0" u="none" strike="noStrike" cap="none" normalizeH="0" baseline="0" dirty="0" smtClean="0">
                          <a:ln>
                            <a:noFill/>
                          </a:ln>
                          <a:solidFill>
                            <a:srgbClr val="FFC000"/>
                          </a:solidFill>
                          <a:effectLst/>
                          <a:latin typeface="+mn-lt"/>
                          <a:cs typeface="Times New Roman" panose="02020603050405020304" pitchFamily="18" charset="0"/>
                          <a:hlinkClick r:id="rId8"/>
                        </a:rPr>
                        <a:t>cheryl2rhodes@gmail.com</a:t>
                      </a:r>
                      <a:endParaRPr kumimoji="0" lang="en-US" sz="900" b="0" i="0" u="none" strike="noStrike" cap="none" normalizeH="0" baseline="0" dirty="0" smtClean="0">
                        <a:ln>
                          <a:noFill/>
                        </a:ln>
                        <a:solidFill>
                          <a:schemeClr val="tx1"/>
                        </a:solidFill>
                        <a:effectLst/>
                        <a:latin typeface="+mn-lt"/>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dirty="0" smtClean="0">
                        <a:latin typeface="+mn-lt"/>
                        <a:cs typeface="Times New Roman" panose="02020603050405020304" pitchFamily="18" charset="0"/>
                      </a:endParaRPr>
                    </a:p>
                  </a:txBody>
                  <a:tcPr marT="45742" marB="45742">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normalizeH="0" baseline="0" dirty="0" smtClean="0">
                          <a:ln>
                            <a:noFill/>
                          </a:ln>
                          <a:solidFill>
                            <a:schemeClr val="tx1"/>
                          </a:solidFill>
                          <a:effectLst/>
                          <a:latin typeface="+mn-lt"/>
                          <a:ea typeface="+mn-ea"/>
                          <a:cs typeface="Times New Roman" pitchFamily="18" charset="0"/>
                        </a:rPr>
                        <a:t>Maryrose Sirianni</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BellSouth Telecommunications, Inc., d/b/a AT&amp;T Florida</a:t>
                      </a:r>
                      <a:br>
                        <a:rPr kumimoji="0" lang="en-US" sz="900" b="0" i="0" u="none" strike="noStrike" cap="none" normalizeH="0" baseline="0" dirty="0" smtClean="0">
                          <a:ln>
                            <a:noFill/>
                          </a:ln>
                          <a:solidFill>
                            <a:schemeClr val="tx1"/>
                          </a:solidFill>
                          <a:effectLst/>
                          <a:latin typeface="+mn-lt"/>
                          <a:cs typeface="Times New Roman" panose="02020603050405020304" pitchFamily="18" charset="0"/>
                        </a:rPr>
                      </a:b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150 South Monroe Street</a:t>
                      </a:r>
                      <a:br>
                        <a:rPr kumimoji="0" lang="en-US" sz="900" b="0" i="0" u="none" strike="noStrike" cap="none" normalizeH="0" baseline="0" dirty="0" smtClean="0">
                          <a:ln>
                            <a:noFill/>
                          </a:ln>
                          <a:solidFill>
                            <a:schemeClr val="tx1"/>
                          </a:solidFill>
                          <a:effectLst/>
                          <a:latin typeface="+mn-lt"/>
                          <a:cs typeface="Times New Roman" panose="02020603050405020304" pitchFamily="18" charset="0"/>
                        </a:rPr>
                      </a:b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Suite 400</a:t>
                      </a:r>
                      <a:br>
                        <a:rPr kumimoji="0" lang="en-US" sz="900" b="0" i="0" u="none" strike="noStrike" cap="none" normalizeH="0" baseline="0" dirty="0" smtClean="0">
                          <a:ln>
                            <a:noFill/>
                          </a:ln>
                          <a:solidFill>
                            <a:schemeClr val="tx1"/>
                          </a:solidFill>
                          <a:effectLst/>
                          <a:latin typeface="+mn-lt"/>
                          <a:cs typeface="Times New Roman" panose="02020603050405020304" pitchFamily="18" charset="0"/>
                        </a:rPr>
                      </a:b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Tallahassee, Florida 32301</a:t>
                      </a:r>
                      <a:br>
                        <a:rPr kumimoji="0" lang="en-US" sz="900" b="0" i="0" u="none" strike="noStrike" cap="none" normalizeH="0" baseline="0" dirty="0" smtClean="0">
                          <a:ln>
                            <a:noFill/>
                          </a:ln>
                          <a:solidFill>
                            <a:schemeClr val="tx1"/>
                          </a:solidFill>
                          <a:effectLst/>
                          <a:latin typeface="+mn-lt"/>
                          <a:cs typeface="Times New Roman" panose="02020603050405020304" pitchFamily="18" charset="0"/>
                        </a:rPr>
                      </a:br>
                      <a:r>
                        <a:rPr kumimoji="0" lang="en-US" sz="900" b="0" i="0" u="none" strike="noStrike" cap="none" normalizeH="0" baseline="0" dirty="0" smtClean="0">
                          <a:ln>
                            <a:noFill/>
                          </a:ln>
                          <a:solidFill>
                            <a:schemeClr val="tx1"/>
                          </a:solidFill>
                          <a:effectLst/>
                          <a:latin typeface="+mn-lt"/>
                          <a:cs typeface="Times New Roman" panose="02020603050405020304" pitchFamily="18" charset="0"/>
                        </a:rPr>
                        <a:t>(850) 577-5553 (Voice)</a:t>
                      </a:r>
                      <a:br>
                        <a:rPr kumimoji="0" lang="en-US" sz="900" b="0" i="0" u="none" strike="noStrike" cap="none" normalizeH="0" baseline="0" dirty="0" smtClean="0">
                          <a:ln>
                            <a:noFill/>
                          </a:ln>
                          <a:solidFill>
                            <a:schemeClr val="tx1"/>
                          </a:solidFill>
                          <a:effectLst/>
                          <a:latin typeface="+mn-lt"/>
                          <a:cs typeface="Times New Roman" panose="02020603050405020304" pitchFamily="18" charset="0"/>
                        </a:rPr>
                      </a:br>
                      <a:r>
                        <a:rPr kumimoji="0" lang="en-US" sz="900" b="0" i="0" u="none" strike="noStrike" cap="none" normalizeH="0" baseline="0" dirty="0" smtClean="0">
                          <a:ln>
                            <a:noFill/>
                          </a:ln>
                          <a:solidFill>
                            <a:schemeClr val="tx1"/>
                          </a:solidFill>
                          <a:effectLst/>
                          <a:latin typeface="+mn-lt"/>
                          <a:cs typeface="Times New Roman" pitchFamily="18" charset="0"/>
                          <a:hlinkClick r:id="rId9"/>
                        </a:rPr>
                        <a:t>Maryrose.Sirianni@bellsouth.com</a:t>
                      </a:r>
                      <a:endParaRPr lang="en-US" sz="900" b="0" dirty="0" smtClean="0">
                        <a:latin typeface="+mn-lt"/>
                        <a:cs typeface="Times New Roman" panose="02020603050405020304" pitchFamily="18" charset="0"/>
                      </a:endParaRPr>
                    </a:p>
                    <a:p>
                      <a:pPr marL="800100" marR="0" lvl="1" indent="-34290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mn-lt"/>
                        <a:cs typeface="Times New Roman" panose="02020603050405020304" pitchFamily="18" charset="0"/>
                      </a:endParaRPr>
                    </a:p>
                  </a:txBody>
                  <a:tcPr marT="45742" marB="45742">
                    <a:solidFill>
                      <a:schemeClr val="bg1"/>
                    </a:solidFill>
                  </a:tcPr>
                </a:tc>
              </a:tr>
              <a:tr h="105170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lang="en-US" sz="900" b="1" dirty="0" smtClean="0"/>
                        <a:t>Margaret Lynn Duggar</a:t>
                      </a:r>
                      <a:r>
                        <a:rPr lang="en-US" sz="900" dirty="0" smtClean="0"/>
                        <a:t/>
                      </a:r>
                      <a:br>
                        <a:rPr lang="en-US" sz="900" dirty="0" smtClean="0"/>
                      </a:br>
                      <a:r>
                        <a:rPr lang="en-US" sz="900" dirty="0" smtClean="0"/>
                        <a:t>1018 Thomasville Road, Suite 110</a:t>
                      </a:r>
                      <a:br>
                        <a:rPr lang="en-US" sz="900" dirty="0" smtClean="0"/>
                      </a:br>
                      <a:r>
                        <a:rPr lang="en-US" sz="900" dirty="0" smtClean="0"/>
                        <a:t>Tallahassee, FL 32303</a:t>
                      </a:r>
                      <a:br>
                        <a:rPr lang="en-US" sz="900" dirty="0" smtClean="0"/>
                      </a:br>
                      <a:r>
                        <a:rPr lang="en-US" sz="900" dirty="0" smtClean="0"/>
                        <a:t>(850) 222-0080 (Voice)</a:t>
                      </a:r>
                      <a:br>
                        <a:rPr lang="en-US" sz="900" dirty="0" smtClean="0"/>
                      </a:br>
                      <a:r>
                        <a:rPr lang="en-US" sz="900" dirty="0" smtClean="0">
                          <a:hlinkClick r:id="rId10"/>
                        </a:rPr>
                        <a:t>MLDuggar@aol.com</a:t>
                      </a:r>
                      <a:endParaRPr lang="en-US" sz="900" dirty="0" smtClean="0"/>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mn-lt"/>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dirty="0" smtClean="0">
                        <a:latin typeface="+mn-lt"/>
                        <a:cs typeface="Times New Roman" panose="02020603050405020304" pitchFamily="18" charset="0"/>
                      </a:endParaRPr>
                    </a:p>
                  </a:txBody>
                  <a:tcPr marT="45742" marB="45742">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mn-lt"/>
                        <a:cs typeface="Times New Roman" panose="02020603050405020304" pitchFamily="18" charset="0"/>
                      </a:endParaRPr>
                    </a:p>
                  </a:txBody>
                  <a:tcPr marT="45742" marB="45742">
                    <a:solidFill>
                      <a:schemeClr val="bg1"/>
                    </a:solidFill>
                  </a:tcPr>
                </a:tc>
              </a:tr>
            </a:tbl>
          </a:graphicData>
        </a:graphic>
      </p:graphicFrame>
      <p:sp>
        <p:nvSpPr>
          <p:cNvPr id="10" name="Slide Number Placeholder 3"/>
          <p:cNvSpPr>
            <a:spLocks noGrp="1"/>
          </p:cNvSpPr>
          <p:nvPr>
            <p:ph type="sldNum" sz="quarter" idx="12"/>
          </p:nvPr>
        </p:nvSpPr>
        <p:spPr/>
        <p:txBody>
          <a:bodyPr/>
          <a:lstStyle/>
          <a:p>
            <a:pPr>
              <a:defRPr/>
            </a:pPr>
            <a:fld id="{B42DED31-B117-4945-8E31-4BA3F09EAF8C}" type="slidenum">
              <a:rPr lang="en-US" altLang="en-US"/>
              <a:pPr>
                <a:defRPr/>
              </a:pPr>
              <a:t>4</a:t>
            </a:fld>
            <a:endParaRPr lang="en-US" altLang="en-US" dirty="0"/>
          </a:p>
        </p:txBody>
      </p:sp>
      <p:sp>
        <p:nvSpPr>
          <p:cNvPr id="5140"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5141"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5142"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pic>
        <p:nvPicPr>
          <p:cNvPr id="5143" name="Picture 11" descr="C:\Users\mfutrell\AppData\Local\Microsoft\Windows\Temporary Internet Files\Content.Outlook\UVTF9I5F\Color PSC logo with text around.jp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quarter" idx="10"/>
          </p:nvPr>
        </p:nvSpPr>
        <p:spPr>
          <a:xfrm>
            <a:off x="457200" y="6248400"/>
            <a:ext cx="2590800" cy="476250"/>
          </a:xfrm>
        </p:spPr>
        <p:txBody>
          <a:bodyPr/>
          <a:lstStyle/>
          <a:p>
            <a:pPr>
              <a:defRPr/>
            </a:pPr>
            <a:r>
              <a:rPr lang="en-US" altLang="en-US" dirty="0" smtClean="0"/>
              <a:t>November 19, 2019</a:t>
            </a:r>
            <a:endParaRPr lang="en-US" altLang="en-US" dirty="0"/>
          </a:p>
        </p:txBody>
      </p:sp>
      <p:sp>
        <p:nvSpPr>
          <p:cNvPr id="5" name="TextBox 4"/>
          <p:cNvSpPr txBox="1"/>
          <p:nvPr/>
        </p:nvSpPr>
        <p:spPr>
          <a:xfrm>
            <a:off x="1143000" y="457200"/>
            <a:ext cx="7315200" cy="584775"/>
          </a:xfrm>
          <a:prstGeom prst="rect">
            <a:avLst/>
          </a:prstGeom>
          <a:noFill/>
        </p:spPr>
        <p:txBody>
          <a:bodyPr>
            <a:spAutoFit/>
          </a:bodyPr>
          <a:lstStyle/>
          <a:p>
            <a:pPr algn="ctr">
              <a:defRPr/>
            </a:pPr>
            <a:r>
              <a:rPr lang="en-US" sz="3200" b="1" dirty="0">
                <a:latin typeface="+mj-lt"/>
              </a:rPr>
              <a:t>TASA Committee Members</a:t>
            </a:r>
          </a:p>
        </p:txBody>
      </p:sp>
    </p:spTree>
    <p:extLst>
      <p:ext uri="{BB962C8B-B14F-4D97-AF65-F5344CB8AC3E}">
        <p14:creationId xmlns:p14="http://schemas.microsoft.com/office/powerpoint/2010/main" val="79675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457200" y="274638"/>
            <a:ext cx="8229600" cy="868362"/>
          </a:xfrm>
        </p:spPr>
        <p:txBody>
          <a:bodyPr/>
          <a:lstStyle/>
          <a:p>
            <a:r>
              <a:rPr lang="en-US" altLang="en-US" sz="3200" b="1" dirty="0" smtClean="0"/>
              <a:t>PSC Contacts</a:t>
            </a:r>
          </a:p>
        </p:txBody>
      </p:sp>
      <p:sp>
        <p:nvSpPr>
          <p:cNvPr id="10" name="Slide Number Placeholder 3"/>
          <p:cNvSpPr>
            <a:spLocks noGrp="1"/>
          </p:cNvSpPr>
          <p:nvPr>
            <p:ph type="sldNum" sz="quarter" idx="12"/>
          </p:nvPr>
        </p:nvSpPr>
        <p:spPr/>
        <p:txBody>
          <a:bodyPr/>
          <a:lstStyle/>
          <a:p>
            <a:pPr>
              <a:defRPr/>
            </a:pPr>
            <a:fld id="{CFF76F53-9B80-4B5F-8DBE-E4D11511DF4C}" type="slidenum">
              <a:rPr lang="en-US" altLang="en-US"/>
              <a:pPr>
                <a:defRPr/>
              </a:pPr>
              <a:t>5</a:t>
            </a:fld>
            <a:endParaRPr lang="en-US" altLang="en-US" dirty="0"/>
          </a:p>
        </p:txBody>
      </p:sp>
      <p:sp>
        <p:nvSpPr>
          <p:cNvPr id="6148"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defRPr/>
            </a:pPr>
            <a:endParaRPr lang="en-US" altLang="en-US" sz="1400" dirty="0" smtClean="0">
              <a:latin typeface="+mn-lt"/>
            </a:endParaRPr>
          </a:p>
        </p:txBody>
      </p:sp>
      <p:sp>
        <p:nvSpPr>
          <p:cNvPr id="6150"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6151"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6152"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6153"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685800" y="1028700"/>
            <a:ext cx="7924800" cy="2846933"/>
          </a:xfrm>
          <a:prstGeom prst="rect">
            <a:avLst/>
          </a:prstGeom>
        </p:spPr>
        <p:txBody>
          <a:bodyPr>
            <a:spAutoFit/>
          </a:bodyPr>
          <a:lstStyle/>
          <a:p>
            <a:pPr marL="285750" indent="-285750">
              <a:buFont typeface="Arial" panose="020B0604020202020204" pitchFamily="34" charset="0"/>
              <a:buChar char="•"/>
              <a:defRPr/>
            </a:pPr>
            <a:endParaRPr lang="en-US" sz="1400" b="1" dirty="0">
              <a:latin typeface="+mn-lt"/>
            </a:endParaRPr>
          </a:p>
          <a:p>
            <a:pPr marL="285750" indent="-285750">
              <a:buFont typeface="Arial" panose="020B0604020202020204" pitchFamily="34" charset="0"/>
              <a:buChar char="•"/>
              <a:defRPr/>
            </a:pPr>
            <a:endParaRPr lang="en-US" sz="1100" b="1" dirty="0">
              <a:latin typeface="+mn-lt"/>
            </a:endParaRPr>
          </a:p>
          <a:p>
            <a:pPr>
              <a:defRPr/>
            </a:pPr>
            <a:r>
              <a:rPr lang="en-US" sz="1100" b="1" dirty="0">
                <a:latin typeface="+mj-lt"/>
              </a:rPr>
              <a:t>Curtis Williams, Regulatory Analyst </a:t>
            </a:r>
            <a:r>
              <a:rPr lang="en-US" sz="1100" b="1" dirty="0" smtClean="0">
                <a:latin typeface="+mj-lt"/>
              </a:rPr>
              <a:t>IV</a:t>
            </a:r>
            <a:endParaRPr lang="en-US" sz="1100" b="1" dirty="0">
              <a:latin typeface="+mj-lt"/>
            </a:endParaRPr>
          </a:p>
          <a:p>
            <a:pPr lvl="1">
              <a:defRPr/>
            </a:pPr>
            <a:r>
              <a:rPr lang="en-US" sz="1100" dirty="0">
                <a:latin typeface="+mn-lt"/>
              </a:rPr>
              <a:t>Office of Industry Development and Market Analysis</a:t>
            </a:r>
            <a:br>
              <a:rPr lang="en-US" sz="1100" dirty="0">
                <a:latin typeface="+mn-lt"/>
              </a:rPr>
            </a:br>
            <a:r>
              <a:rPr lang="en-US" sz="1100" dirty="0">
                <a:latin typeface="+mn-lt"/>
              </a:rPr>
              <a:t>(850) 413-6924 (Voice)</a:t>
            </a:r>
            <a:br>
              <a:rPr lang="en-US" sz="1100" dirty="0">
                <a:latin typeface="+mn-lt"/>
              </a:rPr>
            </a:br>
            <a:r>
              <a:rPr lang="en-US" sz="1100" u="sng" dirty="0">
                <a:latin typeface="+mn-lt"/>
                <a:hlinkClick r:id="rId4"/>
              </a:rPr>
              <a:t>cjwillia@psc.state.fl.us</a:t>
            </a:r>
            <a:r>
              <a:rPr lang="en-US" sz="1100" dirty="0">
                <a:latin typeface="+mn-lt"/>
              </a:rPr>
              <a:t> </a:t>
            </a:r>
          </a:p>
          <a:p>
            <a:pPr>
              <a:defRPr/>
            </a:pPr>
            <a:endParaRPr lang="en-US" sz="1100" b="1" dirty="0">
              <a:latin typeface="+mn-lt"/>
            </a:endParaRPr>
          </a:p>
          <a:p>
            <a:pPr>
              <a:defRPr/>
            </a:pPr>
            <a:r>
              <a:rPr lang="en-US" sz="1100" b="1" dirty="0">
                <a:latin typeface="+mj-lt"/>
              </a:rPr>
              <a:t>Jeff Bates, Research Associate </a:t>
            </a:r>
          </a:p>
          <a:p>
            <a:pPr lvl="1">
              <a:defRPr/>
            </a:pPr>
            <a:r>
              <a:rPr lang="en-US" sz="1100" dirty="0">
                <a:latin typeface="+mn-lt"/>
              </a:rPr>
              <a:t>Office of Industry Development and Market Analysis </a:t>
            </a:r>
          </a:p>
          <a:p>
            <a:pPr lvl="1">
              <a:defRPr/>
            </a:pPr>
            <a:r>
              <a:rPr lang="en-US" sz="1100" dirty="0">
                <a:latin typeface="+mn-lt"/>
              </a:rPr>
              <a:t>(850) 413-6538 (Voice)</a:t>
            </a:r>
          </a:p>
          <a:p>
            <a:pPr lvl="1">
              <a:defRPr/>
            </a:pPr>
            <a:r>
              <a:rPr lang="en-US" sz="1100" u="sng" dirty="0">
                <a:latin typeface="+mn-lt"/>
                <a:hlinkClick r:id="rId5"/>
              </a:rPr>
              <a:t>jbates@psc.state.fl.us</a:t>
            </a:r>
            <a:endParaRPr lang="en-US" sz="1100" u="sng" dirty="0">
              <a:latin typeface="+mn-lt"/>
            </a:endParaRPr>
          </a:p>
          <a:p>
            <a:pPr>
              <a:defRPr/>
            </a:pPr>
            <a:endParaRPr lang="en-US" sz="1100" b="1" dirty="0">
              <a:latin typeface="+mn-lt"/>
            </a:endParaRPr>
          </a:p>
          <a:p>
            <a:pPr>
              <a:defRPr/>
            </a:pPr>
            <a:r>
              <a:rPr lang="en-US" sz="1100" b="1" dirty="0" smtClean="0">
                <a:latin typeface="+mj-lt"/>
              </a:rPr>
              <a:t>Charles Murphy, </a:t>
            </a:r>
            <a:r>
              <a:rPr lang="en-US" sz="1100" b="1" dirty="0">
                <a:latin typeface="+mj-lt"/>
              </a:rPr>
              <a:t>Senior Attorney</a:t>
            </a:r>
          </a:p>
          <a:p>
            <a:pPr lvl="1">
              <a:defRPr/>
            </a:pPr>
            <a:r>
              <a:rPr lang="en-US" sz="1100" dirty="0">
                <a:latin typeface="+mn-lt"/>
              </a:rPr>
              <a:t>Office of the General Counsel</a:t>
            </a:r>
            <a:br>
              <a:rPr lang="en-US" sz="1100" dirty="0">
                <a:latin typeface="+mn-lt"/>
              </a:rPr>
            </a:br>
            <a:r>
              <a:rPr lang="en-US" sz="1100" dirty="0">
                <a:latin typeface="+mn-lt"/>
              </a:rPr>
              <a:t>(850) </a:t>
            </a:r>
            <a:r>
              <a:rPr lang="en-US" sz="1100" dirty="0" smtClean="0">
                <a:latin typeface="+mn-lt"/>
              </a:rPr>
              <a:t>413-6191 </a:t>
            </a:r>
            <a:r>
              <a:rPr lang="en-US" sz="1100" dirty="0">
                <a:latin typeface="+mn-lt"/>
              </a:rPr>
              <a:t>(Voice)</a:t>
            </a:r>
            <a:br>
              <a:rPr lang="en-US" sz="1100" dirty="0">
                <a:latin typeface="+mn-lt"/>
              </a:rPr>
            </a:br>
            <a:r>
              <a:rPr lang="en-US" sz="1100" dirty="0" smtClean="0">
                <a:latin typeface="+mn-lt"/>
                <a:hlinkClick r:id="rId6"/>
              </a:rPr>
              <a:t>cmurphy@psc.state.fl.us</a:t>
            </a:r>
            <a:endParaRPr lang="en-US" sz="1100" u="sng" dirty="0">
              <a:latin typeface="+mn-lt"/>
            </a:endParaRPr>
          </a:p>
        </p:txBody>
      </p:sp>
      <p:sp>
        <p:nvSpPr>
          <p:cNvPr id="3" name="Date Placeholder 2"/>
          <p:cNvSpPr>
            <a:spLocks noGrp="1"/>
          </p:cNvSpPr>
          <p:nvPr>
            <p:ph type="dt" sz="quarter" idx="10"/>
          </p:nvPr>
        </p:nvSpPr>
        <p:spPr>
          <a:xfrm>
            <a:off x="457200" y="6245225"/>
            <a:ext cx="2590800" cy="476250"/>
          </a:xfrm>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1125762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4"/>
          <p:cNvSpPr>
            <a:spLocks noGrp="1"/>
          </p:cNvSpPr>
          <p:nvPr>
            <p:ph idx="1"/>
          </p:nvPr>
        </p:nvSpPr>
        <p:spPr>
          <a:xfrm>
            <a:off x="457200" y="457200"/>
            <a:ext cx="8229600" cy="5029200"/>
          </a:xfrm>
        </p:spPr>
        <p:txBody>
          <a:bodyPr/>
          <a:lstStyle/>
          <a:p>
            <a:pPr algn="ctr" eaLnBrk="1" hangingPunct="1">
              <a:buClr>
                <a:srgbClr val="FFCC00"/>
              </a:buClr>
              <a:buSzPct val="70000"/>
              <a:buFontTx/>
              <a:buNone/>
              <a:defRPr/>
            </a:pPr>
            <a:endParaRPr lang="en-US" sz="4800" dirty="0" smtClean="0">
              <a:latin typeface="+mj-lt"/>
            </a:endParaRPr>
          </a:p>
          <a:p>
            <a:pPr algn="ctr" eaLnBrk="1" hangingPunct="1">
              <a:buClr>
                <a:srgbClr val="FFCC00"/>
              </a:buClr>
              <a:buSzPct val="70000"/>
              <a:buFontTx/>
              <a:buNone/>
              <a:defRPr/>
            </a:pPr>
            <a:r>
              <a:rPr lang="en-US" sz="4400" dirty="0" smtClean="0">
                <a:latin typeface="+mj-lt"/>
              </a:rPr>
              <a:t>PSC </a:t>
            </a:r>
            <a:r>
              <a:rPr lang="en-US" sz="4400" dirty="0">
                <a:latin typeface="+mj-lt"/>
              </a:rPr>
              <a:t>&amp; FCC Updates</a:t>
            </a:r>
            <a:br>
              <a:rPr lang="en-US" sz="4400" dirty="0">
                <a:latin typeface="+mj-lt"/>
              </a:rPr>
            </a:br>
            <a:r>
              <a:rPr lang="en-US" sz="4400" dirty="0">
                <a:latin typeface="+mj-lt"/>
              </a:rPr>
              <a:t>since </a:t>
            </a:r>
          </a:p>
          <a:p>
            <a:pPr algn="ctr" eaLnBrk="1" hangingPunct="1">
              <a:buClr>
                <a:srgbClr val="FFCC00"/>
              </a:buClr>
              <a:buSzPct val="70000"/>
              <a:buFontTx/>
              <a:buNone/>
              <a:defRPr/>
            </a:pPr>
            <a:r>
              <a:rPr lang="en-US" sz="4400" dirty="0" smtClean="0">
                <a:latin typeface="+mj-lt"/>
              </a:rPr>
              <a:t>April 24, 2019</a:t>
            </a:r>
            <a:endParaRPr lang="en-US" sz="4400" dirty="0">
              <a:latin typeface="+mj-lt"/>
            </a:endParaRPr>
          </a:p>
          <a:p>
            <a:pPr algn="ctr" eaLnBrk="1" hangingPunct="1">
              <a:buClr>
                <a:srgbClr val="FFCC00"/>
              </a:buClr>
              <a:buSzPct val="70000"/>
              <a:buFontTx/>
              <a:buNone/>
              <a:defRPr/>
            </a:pPr>
            <a:r>
              <a:rPr lang="en-US" sz="4400" dirty="0">
                <a:latin typeface="+mj-lt"/>
              </a:rPr>
              <a:t> TASA </a:t>
            </a:r>
            <a:r>
              <a:rPr lang="en-US" sz="4400" dirty="0" smtClean="0">
                <a:latin typeface="+mj-lt"/>
              </a:rPr>
              <a:t>Meeting</a:t>
            </a:r>
            <a:endParaRPr lang="en-US" sz="4400" dirty="0">
              <a:latin typeface="+mj-lt"/>
            </a:endParaRPr>
          </a:p>
        </p:txBody>
      </p:sp>
      <p:sp>
        <p:nvSpPr>
          <p:cNvPr id="10" name="Slide Number Placeholder 3"/>
          <p:cNvSpPr>
            <a:spLocks noGrp="1"/>
          </p:cNvSpPr>
          <p:nvPr>
            <p:ph type="sldNum" sz="quarter" idx="12"/>
          </p:nvPr>
        </p:nvSpPr>
        <p:spPr/>
        <p:txBody>
          <a:bodyPr/>
          <a:lstStyle/>
          <a:p>
            <a:pPr>
              <a:defRPr/>
            </a:pPr>
            <a:fld id="{41713722-C4CE-4BCF-B2E2-10F022262653}" type="slidenum">
              <a:rPr lang="en-US" altLang="en-US"/>
              <a:pPr>
                <a:defRPr/>
              </a:pPr>
              <a:t>6</a:t>
            </a:fld>
            <a:endParaRPr lang="en-US" altLang="en-US" dirty="0"/>
          </a:p>
        </p:txBody>
      </p:sp>
      <p:sp>
        <p:nvSpPr>
          <p:cNvPr id="7172"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7173"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defRPr/>
            </a:pPr>
            <a:r>
              <a:rPr lang="en-US" altLang="en-US" sz="2400" dirty="0" smtClean="0">
                <a:latin typeface="+mj-lt"/>
              </a:rPr>
              <a:t>	</a:t>
            </a:r>
          </a:p>
        </p:txBody>
      </p:sp>
      <p:sp>
        <p:nvSpPr>
          <p:cNvPr id="7174"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7175"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pic>
        <p:nvPicPr>
          <p:cNvPr id="7176"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2"/>
          <p:cNvSpPr>
            <a:spLocks noGrp="1"/>
          </p:cNvSpPr>
          <p:nvPr>
            <p:ph type="dt" sz="quarter" idx="10"/>
          </p:nvPr>
        </p:nvSpPr>
        <p:spPr>
          <a:xfrm>
            <a:off x="457200" y="6245225"/>
            <a:ext cx="2590800" cy="476250"/>
          </a:xfrm>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3267640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dirty="0">
                <a:solidFill>
                  <a:srgbClr val="000000"/>
                </a:solidFill>
              </a:rPr>
              <a:t>PSC Update</a:t>
            </a:r>
            <a:endParaRPr lang="en-US" altLang="en-US" dirty="0" smtClean="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7</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
        <p:nvSpPr>
          <p:cNvPr id="12" name="Content Placeholder 4"/>
          <p:cNvSpPr>
            <a:spLocks noGrp="1"/>
          </p:cNvSpPr>
          <p:nvPr>
            <p:ph idx="1"/>
          </p:nvPr>
        </p:nvSpPr>
        <p:spPr/>
        <p:txBody>
          <a:bodyPr/>
          <a:lstStyle/>
          <a:p>
            <a:pPr>
              <a:defRPr/>
            </a:pPr>
            <a:endParaRPr lang="en-US" altLang="en-US" sz="1800" dirty="0" smtClean="0"/>
          </a:p>
          <a:p>
            <a:pPr marL="0" indent="0">
              <a:buFontTx/>
              <a:buNone/>
              <a:defRPr/>
            </a:pPr>
            <a:r>
              <a:rPr lang="en-US" altLang="en-US" sz="1800" dirty="0" smtClean="0"/>
              <a:t>July 2019</a:t>
            </a:r>
          </a:p>
          <a:p>
            <a:pPr marL="0" indent="0">
              <a:buFontTx/>
              <a:buNone/>
              <a:defRPr/>
            </a:pPr>
            <a:endParaRPr lang="en-US" altLang="en-US" sz="1800" dirty="0"/>
          </a:p>
          <a:p>
            <a:pPr lvl="1">
              <a:defRPr/>
            </a:pPr>
            <a:r>
              <a:rPr lang="en-US" altLang="en-US" sz="1800" dirty="0" smtClean="0"/>
              <a:t>The PSC approved FTRI’s 2019/2020 proposed budget with modifications</a:t>
            </a:r>
          </a:p>
          <a:p>
            <a:pPr lvl="1">
              <a:defRPr/>
            </a:pPr>
            <a:endParaRPr lang="en-US" altLang="en-US" sz="1800" dirty="0"/>
          </a:p>
          <a:p>
            <a:pPr lvl="1">
              <a:defRPr/>
            </a:pPr>
            <a:r>
              <a:rPr lang="en-US" altLang="en-US" sz="1800" dirty="0" smtClean="0"/>
              <a:t>The proposed budget maintained the surcharge at $0.10 per access line</a:t>
            </a:r>
          </a:p>
        </p:txBody>
      </p:sp>
    </p:spTree>
    <p:extLst>
      <p:ext uri="{BB962C8B-B14F-4D97-AF65-F5344CB8AC3E}">
        <p14:creationId xmlns:p14="http://schemas.microsoft.com/office/powerpoint/2010/main" val="510744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a:xfrm>
            <a:off x="457200" y="274638"/>
            <a:ext cx="8229600" cy="1935162"/>
          </a:xfrm>
        </p:spPr>
        <p:txBody>
          <a:bodyPr/>
          <a:lstStyle/>
          <a:p>
            <a:r>
              <a:rPr lang="en-US" altLang="en-US" sz="3200" dirty="0" smtClean="0"/>
              <a:t>FCC UPDATES</a:t>
            </a:r>
            <a:br>
              <a:rPr lang="en-US" altLang="en-US" sz="3200" dirty="0" smtClean="0"/>
            </a:br>
            <a:r>
              <a:rPr lang="en-US" altLang="en-US" sz="2400" dirty="0" smtClean="0"/>
              <a:t/>
            </a:r>
            <a:br>
              <a:rPr lang="en-US" altLang="en-US" sz="2400" dirty="0" smtClean="0"/>
            </a:br>
            <a:r>
              <a:rPr lang="en-US" altLang="en-US" sz="2800" dirty="0" smtClean="0"/>
              <a:t>DA 19-521 – Report and Order, Further Notice of Proposed Rule Making, and Order on Internet Protocol Captioned Telephone Service (IP CTS)</a:t>
            </a:r>
            <a:r>
              <a:rPr lang="en-US" altLang="en-US" sz="2400" dirty="0" smtClean="0"/>
              <a:t> </a:t>
            </a:r>
          </a:p>
        </p:txBody>
      </p:sp>
      <p:sp>
        <p:nvSpPr>
          <p:cNvPr id="3075" name="Content Placeholder 4"/>
          <p:cNvSpPr>
            <a:spLocks noGrp="1"/>
          </p:cNvSpPr>
          <p:nvPr>
            <p:ph idx="1"/>
          </p:nvPr>
        </p:nvSpPr>
        <p:spPr>
          <a:xfrm>
            <a:off x="457200" y="2209800"/>
            <a:ext cx="8229600" cy="3916363"/>
          </a:xfrm>
        </p:spPr>
        <p:txBody>
          <a:bodyPr/>
          <a:lstStyle/>
          <a:p>
            <a:endParaRPr lang="en-US" altLang="en-US" sz="2000" dirty="0" smtClean="0"/>
          </a:p>
          <a:p>
            <a:r>
              <a:rPr lang="en-US" altLang="en-US" sz="2000" dirty="0" smtClean="0"/>
              <a:t>On April 8, 2019, Hamilton Relay, Inc. sought reconsideration of the FCC’s cost recovery guidelines limiting when IP CTS providers can recover costs associated with implementing the TRS User Registration Database during the period of interim IP CTS rates </a:t>
            </a:r>
          </a:p>
          <a:p>
            <a:r>
              <a:rPr lang="en-US" altLang="en-US" sz="2000" dirty="0" smtClean="0"/>
              <a:t>On June 5, 2019, the FCC’s Consumer and Government Affairs Bureau sought comment on Hamilton’s request.</a:t>
            </a:r>
          </a:p>
          <a:p>
            <a:r>
              <a:rPr lang="en-US" altLang="en-US" sz="2000" dirty="0" smtClean="0"/>
              <a:t>Opposition to Hamilton’s petition were due on or before July 3, 2019, and replies were due on or before July 15, 2019</a:t>
            </a:r>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8</a:t>
            </a:fld>
            <a:endParaRPr lang="en-US" altLang="en-US" dirty="0"/>
          </a:p>
        </p:txBody>
      </p:sp>
      <p:sp>
        <p:nvSpPr>
          <p:cNvPr id="3077" name="Rectangle 2"/>
          <p:cNvSpPr>
            <a:spLocks noChangeArrowheads="1"/>
          </p:cNvSpPr>
          <p:nvPr/>
        </p:nvSpPr>
        <p:spPr bwMode="auto">
          <a:xfrm>
            <a:off x="2438400" y="3429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a:latin typeface="Times New Roman" pitchFamily="18" charset="0"/>
              </a:rPr>
              <a:t>	</a:t>
            </a: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4214111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r>
              <a:rPr lang="en-US" altLang="en-US" sz="2800" dirty="0" smtClean="0"/>
              <a:t>DA 19-557 – Funding Allocations for the National Deaf Blind Equipment Distribution Program</a:t>
            </a:r>
          </a:p>
        </p:txBody>
      </p:sp>
      <p:sp>
        <p:nvSpPr>
          <p:cNvPr id="3075" name="Content Placeholder 4"/>
          <p:cNvSpPr>
            <a:spLocks noGrp="1"/>
          </p:cNvSpPr>
          <p:nvPr>
            <p:ph idx="1"/>
          </p:nvPr>
        </p:nvSpPr>
        <p:spPr/>
        <p:txBody>
          <a:bodyPr/>
          <a:lstStyle/>
          <a:p>
            <a:endParaRPr lang="en-US" altLang="en-US" sz="2000" dirty="0" smtClean="0"/>
          </a:p>
          <a:p>
            <a:r>
              <a:rPr lang="en-US" altLang="en-US" sz="2000" dirty="0" smtClean="0"/>
              <a:t>On June 12, 2019, the FCC’s Consumer and Governmental Affairs Bureau announced the funding allocation for the National Deaf Blind Equipment </a:t>
            </a:r>
            <a:r>
              <a:rPr lang="en-US" altLang="en-US" sz="2000" dirty="0"/>
              <a:t>Distribution </a:t>
            </a:r>
            <a:r>
              <a:rPr lang="en-US" altLang="en-US" sz="2000" dirty="0" smtClean="0"/>
              <a:t>Program (</a:t>
            </a:r>
            <a:r>
              <a:rPr lang="en-US" altLang="en-US" sz="2000" dirty="0"/>
              <a:t>NDBEDP</a:t>
            </a:r>
            <a:r>
              <a:rPr lang="en-US" altLang="en-US" sz="2000" dirty="0" smtClean="0"/>
              <a:t>)</a:t>
            </a:r>
          </a:p>
          <a:p>
            <a:endParaRPr lang="en-US" altLang="en-US" sz="2000" dirty="0" smtClean="0"/>
          </a:p>
          <a:p>
            <a:r>
              <a:rPr lang="en-US" altLang="en-US" sz="2000" dirty="0" smtClean="0"/>
              <a:t>The NDBEDP Certified Program in Florida is the Helen Keller National Center for Deaf-Blind Youth and Adults, and their allocation for the 2019-2020 period is $491,136</a:t>
            </a:r>
          </a:p>
          <a:p>
            <a:endParaRPr lang="en-US" altLang="en-US" sz="2000" dirty="0"/>
          </a:p>
        </p:txBody>
      </p:sp>
      <p:sp>
        <p:nvSpPr>
          <p:cNvPr id="10" name="Slide Number Placeholder 3"/>
          <p:cNvSpPr>
            <a:spLocks noGrp="1"/>
          </p:cNvSpPr>
          <p:nvPr>
            <p:ph type="sldNum" sz="quarter" idx="12"/>
          </p:nvPr>
        </p:nvSpPr>
        <p:spPr/>
        <p:txBody>
          <a:bodyPr/>
          <a:lstStyle/>
          <a:p>
            <a:pPr>
              <a:defRPr/>
            </a:pPr>
            <a:fld id="{37F5AFFE-D840-4DC9-931C-FC5284EBFB44}" type="slidenum">
              <a:rPr lang="en-US" altLang="en-US"/>
              <a:pPr>
                <a:defRPr/>
              </a:pPr>
              <a:t>9</a:t>
            </a:fld>
            <a:endParaRPr lang="en-US" altLang="en-US" dirty="0"/>
          </a:p>
        </p:txBody>
      </p:sp>
      <p:sp>
        <p:nvSpPr>
          <p:cNvPr id="3077" name="Rectangle 2"/>
          <p:cNvSpPr>
            <a:spLocks noChangeArrowheads="1"/>
          </p:cNvSpPr>
          <p:nvPr/>
        </p:nvSpPr>
        <p:spPr bwMode="auto">
          <a:xfrm>
            <a:off x="685800" y="457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2800" u="sng" dirty="0">
              <a:solidFill>
                <a:schemeClr val="tx2"/>
              </a:solidFill>
              <a:latin typeface="Times New Roman" pitchFamily="18" charset="0"/>
            </a:endParaRPr>
          </a:p>
        </p:txBody>
      </p:sp>
      <p:sp>
        <p:nvSpPr>
          <p:cNvPr id="3078" name="Rectangle 3"/>
          <p:cNvSpPr>
            <a:spLocks noChangeArrowheads="1"/>
          </p:cNvSpPr>
          <p:nvPr/>
        </p:nvSpPr>
        <p:spPr bwMode="auto">
          <a:xfrm>
            <a:off x="533400" y="1600200"/>
            <a:ext cx="78486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400" dirty="0" smtClean="0">
                <a:latin typeface="Times New Roman" pitchFamily="18" charset="0"/>
              </a:rPr>
              <a:t>	</a:t>
            </a:r>
            <a:endParaRPr lang="en-US" altLang="en-US" sz="2400" dirty="0">
              <a:latin typeface="Times New Roman" pitchFamily="18" charset="0"/>
            </a:endParaRPr>
          </a:p>
        </p:txBody>
      </p:sp>
      <p:sp>
        <p:nvSpPr>
          <p:cNvPr id="3079" name="Rectangle 18"/>
          <p:cNvSpPr>
            <a:spLocks noChangeArrowheads="1"/>
          </p:cNvSpPr>
          <p:nvPr/>
        </p:nvSpPr>
        <p:spPr bwMode="auto">
          <a:xfrm>
            <a:off x="0" y="6172200"/>
            <a:ext cx="7239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0" name="Rectangle 19"/>
          <p:cNvSpPr>
            <a:spLocks noChangeArrowheads="1"/>
          </p:cNvSpPr>
          <p:nvPr/>
        </p:nvSpPr>
        <p:spPr bwMode="auto">
          <a:xfrm>
            <a:off x="8382000" y="6172200"/>
            <a:ext cx="762000" cy="76200"/>
          </a:xfrm>
          <a:prstGeom prst="rect">
            <a:avLst/>
          </a:prstGeom>
          <a:gradFill rotWithShape="1">
            <a:gsLst>
              <a:gs pos="0">
                <a:srgbClr val="3366FF"/>
              </a:gs>
              <a:gs pos="100000">
                <a:srgbClr val="003366"/>
              </a:gs>
            </a:gsLst>
            <a:lin ang="5400000" scaled="1"/>
          </a:gra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dirty="0">
              <a:latin typeface="Calibri" pitchFamily="34" charset="0"/>
            </a:endParaRPr>
          </a:p>
        </p:txBody>
      </p:sp>
      <p:sp>
        <p:nvSpPr>
          <p:cNvPr id="3081" name="Rectangle 6"/>
          <p:cNvSpPr>
            <a:spLocks noChangeArrowheads="1"/>
          </p:cNvSpPr>
          <p:nvPr/>
        </p:nvSpPr>
        <p:spPr bwMode="auto">
          <a:xfrm>
            <a:off x="838200" y="5334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u="sng" dirty="0">
              <a:solidFill>
                <a:schemeClr val="tx2"/>
              </a:solidFill>
            </a:endParaRPr>
          </a:p>
        </p:txBody>
      </p:sp>
      <p:pic>
        <p:nvPicPr>
          <p:cNvPr id="3082" name="Picture 11" descr="C:\Users\mfutrell\AppData\Local\Microsoft\Windows\Temporary Internet Files\Content.Outlook\UVTF9I5F\Color PSC logo with text aroun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0" y="5638800"/>
            <a:ext cx="1130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altLang="en-US" dirty="0" smtClean="0"/>
              <a:t>November 19, 2019</a:t>
            </a:r>
            <a:endParaRPr lang="en-US" altLang="en-US" dirty="0"/>
          </a:p>
        </p:txBody>
      </p:sp>
    </p:spTree>
    <p:extLst>
      <p:ext uri="{BB962C8B-B14F-4D97-AF65-F5344CB8AC3E}">
        <p14:creationId xmlns:p14="http://schemas.microsoft.com/office/powerpoint/2010/main" val="2475432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Template Title and Content Pages with PSC logo">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Template Title and Content Pages with PSC logo</Template>
  <TotalTime>2013</TotalTime>
  <Words>2136</Words>
  <Application>Microsoft Office PowerPoint</Application>
  <PresentationFormat>On-screen Show (4:3)</PresentationFormat>
  <Paragraphs>287</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Presentation Template Title and Content Pages with PSC logo</vt:lpstr>
      <vt:lpstr>PowerPoint Presentation</vt:lpstr>
      <vt:lpstr>Agenda</vt:lpstr>
      <vt:lpstr>Meeting Notes</vt:lpstr>
      <vt:lpstr>PowerPoint Presentation</vt:lpstr>
      <vt:lpstr>PSC Contacts</vt:lpstr>
      <vt:lpstr>PowerPoint Presentation</vt:lpstr>
      <vt:lpstr>PSC Update</vt:lpstr>
      <vt:lpstr>FCC UPDATES  DA 19-521 – Report and Order, Further Notice of Proposed Rule Making, and Order on Internet Protocol Captioned Telephone Service (IP CTS) </vt:lpstr>
      <vt:lpstr>DA 19-557 – Funding Allocations for the National Deaf Blind Equipment Distribution Program</vt:lpstr>
      <vt:lpstr>DA 19-607 - TRS Compensation Rates and Comment Due Dates, Adopted June 28, 2019</vt:lpstr>
      <vt:lpstr>DA 19-607 cont.</vt:lpstr>
      <vt:lpstr>DA 19-759 – Hearing Aid Compatibility Certification Filing</vt:lpstr>
      <vt:lpstr>DA 19-789 – Petitions by Sprint and Hamilton for Interim Waiver of Sections 64.604(b)(3) and 64.604(a)(3)(ii)</vt:lpstr>
      <vt:lpstr>FCC Requests Comments on applications to provide IP CTS using Automated Speech Recognition and related rule waivers</vt:lpstr>
      <vt:lpstr>DA 19-932 – Hearing Aid Compatibility Waiver for CaptionCall, LLC</vt:lpstr>
      <vt:lpstr>FCC 19-90 – Report and Order and Further Notice of Proposed Rulemaking</vt:lpstr>
      <vt:lpstr>FCC 19-90 cont.</vt:lpstr>
      <vt:lpstr>DA 19-959 – VTCSecure Request for Limited Waiver</vt:lpstr>
      <vt:lpstr>Questions or Comments?</vt:lpstr>
    </vt:vector>
  </TitlesOfParts>
  <Company>Florida Public Service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Bates</dc:creator>
  <cp:lastModifiedBy>Curtis Williams</cp:lastModifiedBy>
  <cp:revision>143</cp:revision>
  <cp:lastPrinted>2019-11-15T20:54:36Z</cp:lastPrinted>
  <dcterms:created xsi:type="dcterms:W3CDTF">2019-09-24T15:16:34Z</dcterms:created>
  <dcterms:modified xsi:type="dcterms:W3CDTF">2019-11-15T21:23:46Z</dcterms:modified>
</cp:coreProperties>
</file>