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686" r:id="rId2"/>
  </p:sldMasterIdLst>
  <p:notesMasterIdLst>
    <p:notesMasterId r:id="rId23"/>
  </p:notesMasterIdLst>
  <p:handoutMasterIdLst>
    <p:handoutMasterId r:id="rId24"/>
  </p:handoutMasterIdLst>
  <p:sldIdLst>
    <p:sldId id="380" r:id="rId3"/>
    <p:sldId id="422" r:id="rId4"/>
    <p:sldId id="470" r:id="rId5"/>
    <p:sldId id="290" r:id="rId6"/>
    <p:sldId id="471" r:id="rId7"/>
    <p:sldId id="413" r:id="rId8"/>
    <p:sldId id="472" r:id="rId9"/>
    <p:sldId id="473" r:id="rId10"/>
    <p:sldId id="474" r:id="rId11"/>
    <p:sldId id="455" r:id="rId12"/>
    <p:sldId id="493" r:id="rId13"/>
    <p:sldId id="494" r:id="rId14"/>
    <p:sldId id="479" r:id="rId15"/>
    <p:sldId id="495" r:id="rId16"/>
    <p:sldId id="496" r:id="rId17"/>
    <p:sldId id="497" r:id="rId18"/>
    <p:sldId id="480" r:id="rId19"/>
    <p:sldId id="484" r:id="rId20"/>
    <p:sldId id="456" r:id="rId21"/>
    <p:sldId id="42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a:srgbClr val="990033"/>
    <a:srgbClr val="0033CC"/>
    <a:srgbClr val="FFFFFF"/>
    <a:srgbClr val="CC3300"/>
    <a:srgbClr val="A0949A"/>
    <a:srgbClr val="BF478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4" autoAdjust="0"/>
  </p:normalViewPr>
  <p:slideViewPr>
    <p:cSldViewPr>
      <p:cViewPr>
        <p:scale>
          <a:sx n="112" d="100"/>
          <a:sy n="112" d="100"/>
        </p:scale>
        <p:origin x="-79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5"/>
      <c:rotY val="190"/>
      <c:rAngAx val="0"/>
      <c:perspective val="0"/>
    </c:view3D>
    <c:floor>
      <c:thickness val="0"/>
    </c:floor>
    <c:sideWall>
      <c:thickness val="0"/>
    </c:sideWall>
    <c:backWall>
      <c:thickness val="0"/>
    </c:backWall>
    <c:plotArea>
      <c:layout>
        <c:manualLayout>
          <c:layoutTarget val="inner"/>
          <c:xMode val="edge"/>
          <c:yMode val="edge"/>
          <c:x val="0.27561837455830401"/>
          <c:y val="0.352173913043478"/>
          <c:w val="0.42049469964664299"/>
          <c:h val="0.37826086956521698"/>
        </c:manualLayout>
      </c:layout>
      <c:pie3DChart>
        <c:varyColors val="1"/>
        <c:ser>
          <c:idx val="0"/>
          <c:order val="0"/>
          <c:tx>
            <c:strRef>
              <c:f>Sheet1!$A$2</c:f>
              <c:strCache>
                <c:ptCount val="1"/>
                <c:pt idx="0">
                  <c:v>Quantity of Services</c:v>
                </c:pt>
              </c:strCache>
            </c:strRef>
          </c:tx>
          <c:spPr>
            <a:solidFill>
              <a:srgbClr val="9999FF"/>
            </a:solidFill>
            <a:ln w="13097">
              <a:solidFill>
                <a:srgbClr val="000000"/>
              </a:solidFill>
              <a:prstDash val="solid"/>
            </a:ln>
          </c:spPr>
          <c:dPt>
            <c:idx val="0"/>
            <c:bubble3D val="0"/>
            <c:spPr>
              <a:solidFill>
                <a:srgbClr val="800000"/>
              </a:solidFill>
              <a:ln w="13097">
                <a:solidFill>
                  <a:srgbClr val="000000"/>
                </a:solidFill>
                <a:prstDash val="solid"/>
              </a:ln>
            </c:spPr>
            <c:extLst xmlns:c16r2="http://schemas.microsoft.com/office/drawing/2015/06/chart">
              <c:ext xmlns:c16="http://schemas.microsoft.com/office/drawing/2014/chart" uri="{C3380CC4-5D6E-409C-BE32-E72D297353CC}">
                <c16:uniqueId val="{00000000-DE72-4AD4-8130-26CA7DF39DEB}"/>
              </c:ext>
            </c:extLst>
          </c:dPt>
          <c:dPt>
            <c:idx val="1"/>
            <c:bubble3D val="0"/>
            <c:spPr>
              <a:solidFill>
                <a:srgbClr val="0000FF"/>
              </a:solidFill>
              <a:ln w="13097">
                <a:solidFill>
                  <a:srgbClr val="000000"/>
                </a:solidFill>
                <a:prstDash val="solid"/>
              </a:ln>
            </c:spPr>
            <c:extLst xmlns:c16r2="http://schemas.microsoft.com/office/drawing/2015/06/chart">
              <c:ext xmlns:c16="http://schemas.microsoft.com/office/drawing/2014/chart" uri="{C3380CC4-5D6E-409C-BE32-E72D297353CC}">
                <c16:uniqueId val="{00000001-DE72-4AD4-8130-26CA7DF39DEB}"/>
              </c:ext>
            </c:extLst>
          </c:dPt>
          <c:dPt>
            <c:idx val="2"/>
            <c:bubble3D val="0"/>
            <c:spPr>
              <a:solidFill>
                <a:srgbClr val="FFFF00"/>
              </a:solidFill>
              <a:ln w="13097">
                <a:solidFill>
                  <a:srgbClr val="000000"/>
                </a:solidFill>
                <a:prstDash val="solid"/>
              </a:ln>
            </c:spPr>
            <c:extLst xmlns:c16r2="http://schemas.microsoft.com/office/drawing/2015/06/chart">
              <c:ext xmlns:c16="http://schemas.microsoft.com/office/drawing/2014/chart" uri="{C3380CC4-5D6E-409C-BE32-E72D297353CC}">
                <c16:uniqueId val="{00000002-DE72-4AD4-8130-26CA7DF39DEB}"/>
              </c:ext>
            </c:extLst>
          </c:dPt>
          <c:dPt>
            <c:idx val="4"/>
            <c:bubble3D val="0"/>
            <c:spPr>
              <a:solidFill>
                <a:srgbClr val="00FF00"/>
              </a:solidFill>
              <a:ln w="13097">
                <a:solidFill>
                  <a:srgbClr val="000000"/>
                </a:solidFill>
                <a:prstDash val="solid"/>
              </a:ln>
            </c:spPr>
            <c:extLst xmlns:c16r2="http://schemas.microsoft.com/office/drawing/2015/06/chart">
              <c:ext xmlns:c16="http://schemas.microsoft.com/office/drawing/2014/chart" uri="{C3380CC4-5D6E-409C-BE32-E72D297353CC}">
                <c16:uniqueId val="{00000004-DE72-4AD4-8130-26CA7DF39DEB}"/>
              </c:ext>
            </c:extLst>
          </c:dPt>
          <c:dLbls>
            <c:dLbl>
              <c:idx val="0"/>
              <c:layout>
                <c:manualLayout>
                  <c:x val="-4.53626109457166E-2"/>
                  <c:y val="-0.14721412562050701"/>
                </c:manualLayout>
              </c:layout>
              <c:numFmt formatCode="0.0%" sourceLinked="0"/>
              <c:spPr>
                <a:noFill/>
                <a:ln w="26194">
                  <a:noFill/>
                </a:ln>
              </c:spPr>
              <c:txPr>
                <a:bodyPr/>
                <a:lstStyle/>
                <a:p>
                  <a:pPr>
                    <a:defRPr sz="1134" b="1"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E72-4AD4-8130-26CA7DF39DEB}"/>
                </c:ext>
              </c:extLst>
            </c:dLbl>
            <c:dLbl>
              <c:idx val="1"/>
              <c:layout>
                <c:manualLayout>
                  <c:x val="-7.3076977745272801E-3"/>
                  <c:y val="-0.27984408432471802"/>
                </c:manualLayout>
              </c:layout>
              <c:numFmt formatCode="0.0%" sourceLinked="0"/>
              <c:spPr>
                <a:noFill/>
                <a:ln w="26194">
                  <a:noFill/>
                </a:ln>
              </c:spPr>
              <c:txPr>
                <a:bodyPr/>
                <a:lstStyle/>
                <a:p>
                  <a:pPr>
                    <a:defRPr sz="1134" b="1"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E72-4AD4-8130-26CA7DF39DEB}"/>
                </c:ext>
              </c:extLst>
            </c:dLbl>
            <c:dLbl>
              <c:idx val="2"/>
              <c:layout>
                <c:manualLayout>
                  <c:x val="5.35275263030284E-2"/>
                  <c:y val="-0.15887327220986"/>
                </c:manualLayout>
              </c:layout>
              <c:numFmt formatCode="0.0%" sourceLinked="0"/>
              <c:spPr>
                <a:noFill/>
                <a:ln w="26194">
                  <a:noFill/>
                </a:ln>
              </c:spPr>
              <c:txPr>
                <a:bodyPr/>
                <a:lstStyle/>
                <a:p>
                  <a:pPr>
                    <a:defRPr sz="1134" b="1"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E72-4AD4-8130-26CA7DF39DEB}"/>
                </c:ext>
              </c:extLst>
            </c:dLbl>
            <c:dLbl>
              <c:idx val="3"/>
              <c:layout>
                <c:manualLayout>
                  <c:x val="2.2225919781228801E-2"/>
                  <c:y val="0.16561998512923701"/>
                </c:manualLayout>
              </c:layout>
              <c:numFmt formatCode="0.0%" sourceLinked="0"/>
              <c:spPr>
                <a:noFill/>
                <a:ln w="26194">
                  <a:noFill/>
                </a:ln>
              </c:spPr>
              <c:txPr>
                <a:bodyPr/>
                <a:lstStyle/>
                <a:p>
                  <a:pPr>
                    <a:defRPr sz="1134" b="1"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E72-4AD4-8130-26CA7DF39DEB}"/>
                </c:ext>
              </c:extLst>
            </c:dLbl>
            <c:dLbl>
              <c:idx val="4"/>
              <c:layout>
                <c:manualLayout>
                  <c:x val="-4.9551893857790803E-2"/>
                  <c:y val="0.12653964556230701"/>
                </c:manualLayout>
              </c:layout>
              <c:numFmt formatCode="0.0%" sourceLinked="0"/>
              <c:spPr>
                <a:noFill/>
                <a:ln w="26194">
                  <a:noFill/>
                </a:ln>
              </c:spPr>
              <c:txPr>
                <a:bodyPr/>
                <a:lstStyle/>
                <a:p>
                  <a:pPr>
                    <a:defRPr sz="1134" b="1"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E72-4AD4-8130-26CA7DF39DEB}"/>
                </c:ext>
              </c:extLst>
            </c:dLbl>
            <c:numFmt formatCode="0.0%" sourceLinked="0"/>
            <c:spPr>
              <a:noFill/>
              <a:ln w="26194">
                <a:noFill/>
              </a:ln>
            </c:spPr>
            <c:txPr>
              <a:bodyPr wrap="square" lIns="38100" tIns="19050" rIns="38100" bIns="19050" anchor="ctr">
                <a:spAutoFit/>
              </a:bodyPr>
              <a:lstStyle/>
              <a:p>
                <a:pPr>
                  <a:defRPr sz="1134" b="1"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Sheet1!$B$1:$F$1</c:f>
              <c:strCache>
                <c:ptCount val="5"/>
                <c:pt idx="0">
                  <c:v>New </c:v>
                </c:pt>
                <c:pt idx="1">
                  <c:v>Modified</c:v>
                </c:pt>
                <c:pt idx="2">
                  <c:v>Exchange</c:v>
                </c:pt>
                <c:pt idx="3">
                  <c:v>Return</c:v>
                </c:pt>
                <c:pt idx="4">
                  <c:v>Follow-up</c:v>
                </c:pt>
              </c:strCache>
            </c:strRef>
          </c:cat>
          <c:val>
            <c:numRef>
              <c:f>Sheet1!$B$2:$F$2</c:f>
              <c:numCache>
                <c:formatCode>General</c:formatCode>
                <c:ptCount val="5"/>
                <c:pt idx="0">
                  <c:v>9863</c:v>
                </c:pt>
                <c:pt idx="1">
                  <c:v>132</c:v>
                </c:pt>
                <c:pt idx="2">
                  <c:v>5794</c:v>
                </c:pt>
                <c:pt idx="3">
                  <c:v>3235</c:v>
                </c:pt>
                <c:pt idx="4">
                  <c:v>872</c:v>
                </c:pt>
              </c:numCache>
            </c:numRef>
          </c:val>
          <c:extLst xmlns:c16r2="http://schemas.microsoft.com/office/drawing/2015/06/chart">
            <c:ext xmlns:c16="http://schemas.microsoft.com/office/drawing/2014/chart" uri="{C3380CC4-5D6E-409C-BE32-E72D297353CC}">
              <c16:uniqueId val="{00000005-DE72-4AD4-8130-26CA7DF39DEB}"/>
            </c:ext>
          </c:extLst>
        </c:ser>
        <c:ser>
          <c:idx val="1"/>
          <c:order val="1"/>
          <c:tx>
            <c:strRef>
              <c:f>Sheet1!$A$3</c:f>
              <c:strCache>
                <c:ptCount val="1"/>
              </c:strCache>
            </c:strRef>
          </c:tx>
          <c:spPr>
            <a:solidFill>
              <a:srgbClr val="993366"/>
            </a:solidFill>
            <a:ln w="13097">
              <a:solidFill>
                <a:srgbClr val="000000"/>
              </a:solidFill>
              <a:prstDash val="solid"/>
            </a:ln>
          </c:spPr>
          <c:dPt>
            <c:idx val="0"/>
            <c:bubble3D val="0"/>
            <c:spPr>
              <a:solidFill>
                <a:srgbClr val="9999FF"/>
              </a:solidFill>
              <a:ln w="13097">
                <a:solidFill>
                  <a:srgbClr val="000000"/>
                </a:solidFill>
                <a:prstDash val="solid"/>
              </a:ln>
            </c:spPr>
            <c:extLst xmlns:c16r2="http://schemas.microsoft.com/office/drawing/2015/06/chart">
              <c:ext xmlns:c16="http://schemas.microsoft.com/office/drawing/2014/chart" uri="{C3380CC4-5D6E-409C-BE32-E72D297353CC}">
                <c16:uniqueId val="{00000006-DE72-4AD4-8130-26CA7DF39DEB}"/>
              </c:ext>
            </c:extLst>
          </c:dPt>
          <c:dPt>
            <c:idx val="2"/>
            <c:bubble3D val="0"/>
            <c:spPr>
              <a:solidFill>
                <a:srgbClr val="FFFFCC"/>
              </a:solidFill>
              <a:ln w="13097">
                <a:solidFill>
                  <a:srgbClr val="000000"/>
                </a:solidFill>
                <a:prstDash val="solid"/>
              </a:ln>
            </c:spPr>
            <c:extLst xmlns:c16r2="http://schemas.microsoft.com/office/drawing/2015/06/chart">
              <c:ext xmlns:c16="http://schemas.microsoft.com/office/drawing/2014/chart" uri="{C3380CC4-5D6E-409C-BE32-E72D297353CC}">
                <c16:uniqueId val="{00000008-DE72-4AD4-8130-26CA7DF39DEB}"/>
              </c:ext>
            </c:extLst>
          </c:dPt>
          <c:dPt>
            <c:idx val="3"/>
            <c:bubble3D val="0"/>
            <c:spPr>
              <a:solidFill>
                <a:srgbClr val="CCFFFF"/>
              </a:solidFill>
              <a:ln w="13097">
                <a:solidFill>
                  <a:srgbClr val="000000"/>
                </a:solidFill>
                <a:prstDash val="solid"/>
              </a:ln>
            </c:spPr>
            <c:extLst xmlns:c16r2="http://schemas.microsoft.com/office/drawing/2015/06/chart">
              <c:ext xmlns:c16="http://schemas.microsoft.com/office/drawing/2014/chart" uri="{C3380CC4-5D6E-409C-BE32-E72D297353CC}">
                <c16:uniqueId val="{00000009-DE72-4AD4-8130-26CA7DF39DEB}"/>
              </c:ext>
            </c:extLst>
          </c:dPt>
          <c:dPt>
            <c:idx val="4"/>
            <c:bubble3D val="0"/>
            <c:spPr>
              <a:solidFill>
                <a:srgbClr val="660066"/>
              </a:solidFill>
              <a:ln w="13097">
                <a:solidFill>
                  <a:srgbClr val="000000"/>
                </a:solidFill>
                <a:prstDash val="solid"/>
              </a:ln>
            </c:spPr>
            <c:extLst xmlns:c16r2="http://schemas.microsoft.com/office/drawing/2015/06/chart">
              <c:ext xmlns:c16="http://schemas.microsoft.com/office/drawing/2014/chart" uri="{C3380CC4-5D6E-409C-BE32-E72D297353CC}">
                <c16:uniqueId val="{0000000A-DE72-4AD4-8130-26CA7DF39DEB}"/>
              </c:ext>
            </c:extLst>
          </c:dPt>
          <c:dLbls>
            <c:numFmt formatCode="0%" sourceLinked="0"/>
            <c:spPr>
              <a:noFill/>
              <a:ln w="26194">
                <a:noFill/>
              </a:ln>
            </c:spPr>
            <c:txPr>
              <a:bodyPr wrap="square" lIns="38100" tIns="19050" rIns="38100" bIns="19050" anchor="ctr">
                <a:spAutoFit/>
              </a:bodyPr>
              <a:lstStyle/>
              <a:p>
                <a:pPr>
                  <a:defRPr sz="1031" b="1"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Sheet1!$B$1:$F$1</c:f>
              <c:strCache>
                <c:ptCount val="5"/>
                <c:pt idx="0">
                  <c:v>New </c:v>
                </c:pt>
                <c:pt idx="1">
                  <c:v>Modified</c:v>
                </c:pt>
                <c:pt idx="2">
                  <c:v>Exchange</c:v>
                </c:pt>
                <c:pt idx="3">
                  <c:v>Return</c:v>
                </c:pt>
                <c:pt idx="4">
                  <c:v>Follow-up</c:v>
                </c:pt>
              </c:strCache>
            </c:strRef>
          </c:cat>
          <c:val>
            <c:numRef>
              <c:f>Sheet1!$B$3:$F$3</c:f>
              <c:numCache>
                <c:formatCode>General</c:formatCode>
                <c:ptCount val="5"/>
              </c:numCache>
            </c:numRef>
          </c:val>
          <c:extLst xmlns:c16r2="http://schemas.microsoft.com/office/drawing/2015/06/chart">
            <c:ext xmlns:c16="http://schemas.microsoft.com/office/drawing/2014/chart" uri="{C3380CC4-5D6E-409C-BE32-E72D297353CC}">
              <c16:uniqueId val="{0000000B-DE72-4AD4-8130-26CA7DF39DEB}"/>
            </c:ext>
          </c:extLst>
        </c:ser>
        <c:ser>
          <c:idx val="2"/>
          <c:order val="2"/>
          <c:tx>
            <c:strRef>
              <c:f>Sheet1!$A$4</c:f>
              <c:strCache>
                <c:ptCount val="1"/>
              </c:strCache>
            </c:strRef>
          </c:tx>
          <c:spPr>
            <a:solidFill>
              <a:srgbClr val="FFFFCC"/>
            </a:solidFill>
            <a:ln w="13097">
              <a:solidFill>
                <a:srgbClr val="000000"/>
              </a:solidFill>
              <a:prstDash val="solid"/>
            </a:ln>
          </c:spPr>
          <c:dPt>
            <c:idx val="0"/>
            <c:bubble3D val="0"/>
            <c:spPr>
              <a:solidFill>
                <a:srgbClr val="9999FF"/>
              </a:solidFill>
              <a:ln w="13097">
                <a:solidFill>
                  <a:srgbClr val="000000"/>
                </a:solidFill>
                <a:prstDash val="solid"/>
              </a:ln>
            </c:spPr>
            <c:extLst xmlns:c16r2="http://schemas.microsoft.com/office/drawing/2015/06/chart">
              <c:ext xmlns:c16="http://schemas.microsoft.com/office/drawing/2014/chart" uri="{C3380CC4-5D6E-409C-BE32-E72D297353CC}">
                <c16:uniqueId val="{0000000C-DE72-4AD4-8130-26CA7DF39DEB}"/>
              </c:ext>
            </c:extLst>
          </c:dPt>
          <c:dPt>
            <c:idx val="1"/>
            <c:bubble3D val="0"/>
            <c:spPr>
              <a:solidFill>
                <a:srgbClr val="993366"/>
              </a:solidFill>
              <a:ln w="13097">
                <a:solidFill>
                  <a:srgbClr val="000000"/>
                </a:solidFill>
                <a:prstDash val="solid"/>
              </a:ln>
            </c:spPr>
            <c:extLst xmlns:c16r2="http://schemas.microsoft.com/office/drawing/2015/06/chart">
              <c:ext xmlns:c16="http://schemas.microsoft.com/office/drawing/2014/chart" uri="{C3380CC4-5D6E-409C-BE32-E72D297353CC}">
                <c16:uniqueId val="{0000000D-DE72-4AD4-8130-26CA7DF39DEB}"/>
              </c:ext>
            </c:extLst>
          </c:dPt>
          <c:dPt>
            <c:idx val="3"/>
            <c:bubble3D val="0"/>
            <c:spPr>
              <a:solidFill>
                <a:srgbClr val="CCFFFF"/>
              </a:solidFill>
              <a:ln w="13097">
                <a:solidFill>
                  <a:srgbClr val="000000"/>
                </a:solidFill>
                <a:prstDash val="solid"/>
              </a:ln>
            </c:spPr>
            <c:extLst xmlns:c16r2="http://schemas.microsoft.com/office/drawing/2015/06/chart">
              <c:ext xmlns:c16="http://schemas.microsoft.com/office/drawing/2014/chart" uri="{C3380CC4-5D6E-409C-BE32-E72D297353CC}">
                <c16:uniqueId val="{0000000F-DE72-4AD4-8130-26CA7DF39DEB}"/>
              </c:ext>
            </c:extLst>
          </c:dPt>
          <c:dPt>
            <c:idx val="4"/>
            <c:bubble3D val="0"/>
            <c:spPr>
              <a:solidFill>
                <a:srgbClr val="660066"/>
              </a:solidFill>
              <a:ln w="13097">
                <a:solidFill>
                  <a:srgbClr val="000000"/>
                </a:solidFill>
                <a:prstDash val="solid"/>
              </a:ln>
            </c:spPr>
            <c:extLst xmlns:c16r2="http://schemas.microsoft.com/office/drawing/2015/06/chart">
              <c:ext xmlns:c16="http://schemas.microsoft.com/office/drawing/2014/chart" uri="{C3380CC4-5D6E-409C-BE32-E72D297353CC}">
                <c16:uniqueId val="{00000010-DE72-4AD4-8130-26CA7DF39DEB}"/>
              </c:ext>
            </c:extLst>
          </c:dPt>
          <c:dLbls>
            <c:numFmt formatCode="0%" sourceLinked="0"/>
            <c:spPr>
              <a:noFill/>
              <a:ln w="26194">
                <a:noFill/>
              </a:ln>
            </c:spPr>
            <c:txPr>
              <a:bodyPr wrap="square" lIns="38100" tIns="19050" rIns="38100" bIns="19050" anchor="ctr">
                <a:spAutoFit/>
              </a:bodyPr>
              <a:lstStyle/>
              <a:p>
                <a:pPr>
                  <a:defRPr sz="1031" b="1"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Sheet1!$B$1:$F$1</c:f>
              <c:strCache>
                <c:ptCount val="5"/>
                <c:pt idx="0">
                  <c:v>New </c:v>
                </c:pt>
                <c:pt idx="1">
                  <c:v>Modified</c:v>
                </c:pt>
                <c:pt idx="2">
                  <c:v>Exchange</c:v>
                </c:pt>
                <c:pt idx="3">
                  <c:v>Return</c:v>
                </c:pt>
                <c:pt idx="4">
                  <c:v>Follow-up</c:v>
                </c:pt>
              </c:strCache>
            </c:strRef>
          </c:cat>
          <c:val>
            <c:numRef>
              <c:f>Sheet1!$B$4:$F$4</c:f>
              <c:numCache>
                <c:formatCode>General</c:formatCode>
                <c:ptCount val="5"/>
              </c:numCache>
            </c:numRef>
          </c:val>
          <c:extLst xmlns:c16r2="http://schemas.microsoft.com/office/drawing/2015/06/chart">
            <c:ext xmlns:c16="http://schemas.microsoft.com/office/drawing/2014/chart" uri="{C3380CC4-5D6E-409C-BE32-E72D297353CC}">
              <c16:uniqueId val="{00000011-DE72-4AD4-8130-26CA7DF39DEB}"/>
            </c:ext>
          </c:extLst>
        </c:ser>
        <c:ser>
          <c:idx val="3"/>
          <c:order val="3"/>
          <c:tx>
            <c:strRef>
              <c:f>Sheet1!$A$5</c:f>
              <c:strCache>
                <c:ptCount val="1"/>
              </c:strCache>
            </c:strRef>
          </c:tx>
          <c:spPr>
            <a:solidFill>
              <a:srgbClr val="CCFFFF"/>
            </a:solidFill>
            <a:ln w="13097">
              <a:solidFill>
                <a:srgbClr val="000000"/>
              </a:solidFill>
              <a:prstDash val="solid"/>
            </a:ln>
          </c:spPr>
          <c:dPt>
            <c:idx val="0"/>
            <c:bubble3D val="0"/>
            <c:spPr>
              <a:solidFill>
                <a:srgbClr val="9999FF"/>
              </a:solidFill>
              <a:ln w="13097">
                <a:solidFill>
                  <a:srgbClr val="000000"/>
                </a:solidFill>
                <a:prstDash val="solid"/>
              </a:ln>
            </c:spPr>
            <c:extLst xmlns:c16r2="http://schemas.microsoft.com/office/drawing/2015/06/chart">
              <c:ext xmlns:c16="http://schemas.microsoft.com/office/drawing/2014/chart" uri="{C3380CC4-5D6E-409C-BE32-E72D297353CC}">
                <c16:uniqueId val="{00000012-DE72-4AD4-8130-26CA7DF39DEB}"/>
              </c:ext>
            </c:extLst>
          </c:dPt>
          <c:dPt>
            <c:idx val="1"/>
            <c:bubble3D val="0"/>
            <c:spPr>
              <a:solidFill>
                <a:srgbClr val="993366"/>
              </a:solidFill>
              <a:ln w="13097">
                <a:solidFill>
                  <a:srgbClr val="000000"/>
                </a:solidFill>
                <a:prstDash val="solid"/>
              </a:ln>
            </c:spPr>
            <c:extLst xmlns:c16r2="http://schemas.microsoft.com/office/drawing/2015/06/chart">
              <c:ext xmlns:c16="http://schemas.microsoft.com/office/drawing/2014/chart" uri="{C3380CC4-5D6E-409C-BE32-E72D297353CC}">
                <c16:uniqueId val="{00000013-DE72-4AD4-8130-26CA7DF39DEB}"/>
              </c:ext>
            </c:extLst>
          </c:dPt>
          <c:dPt>
            <c:idx val="2"/>
            <c:bubble3D val="0"/>
            <c:spPr>
              <a:solidFill>
                <a:srgbClr val="FFFFCC"/>
              </a:solidFill>
              <a:ln w="13097">
                <a:solidFill>
                  <a:srgbClr val="000000"/>
                </a:solidFill>
                <a:prstDash val="solid"/>
              </a:ln>
            </c:spPr>
            <c:extLst xmlns:c16r2="http://schemas.microsoft.com/office/drawing/2015/06/chart">
              <c:ext xmlns:c16="http://schemas.microsoft.com/office/drawing/2014/chart" uri="{C3380CC4-5D6E-409C-BE32-E72D297353CC}">
                <c16:uniqueId val="{00000014-DE72-4AD4-8130-26CA7DF39DEB}"/>
              </c:ext>
            </c:extLst>
          </c:dPt>
          <c:dPt>
            <c:idx val="4"/>
            <c:bubble3D val="0"/>
            <c:spPr>
              <a:solidFill>
                <a:srgbClr val="660066"/>
              </a:solidFill>
              <a:ln w="13097">
                <a:solidFill>
                  <a:srgbClr val="000000"/>
                </a:solidFill>
                <a:prstDash val="solid"/>
              </a:ln>
            </c:spPr>
            <c:extLst xmlns:c16r2="http://schemas.microsoft.com/office/drawing/2015/06/chart">
              <c:ext xmlns:c16="http://schemas.microsoft.com/office/drawing/2014/chart" uri="{C3380CC4-5D6E-409C-BE32-E72D297353CC}">
                <c16:uniqueId val="{00000016-DE72-4AD4-8130-26CA7DF39DEB}"/>
              </c:ext>
            </c:extLst>
          </c:dPt>
          <c:dLbls>
            <c:numFmt formatCode="0%" sourceLinked="0"/>
            <c:spPr>
              <a:noFill/>
              <a:ln w="26194">
                <a:noFill/>
              </a:ln>
            </c:spPr>
            <c:txPr>
              <a:bodyPr wrap="square" lIns="38100" tIns="19050" rIns="38100" bIns="19050" anchor="ctr">
                <a:spAutoFit/>
              </a:bodyPr>
              <a:lstStyle/>
              <a:p>
                <a:pPr>
                  <a:defRPr sz="1031" b="1"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Sheet1!$B$1:$F$1</c:f>
              <c:strCache>
                <c:ptCount val="5"/>
                <c:pt idx="0">
                  <c:v>New </c:v>
                </c:pt>
                <c:pt idx="1">
                  <c:v>Modified</c:v>
                </c:pt>
                <c:pt idx="2">
                  <c:v>Exchange</c:v>
                </c:pt>
                <c:pt idx="3">
                  <c:v>Return</c:v>
                </c:pt>
                <c:pt idx="4">
                  <c:v>Follow-up</c:v>
                </c:pt>
              </c:strCache>
            </c:strRef>
          </c:cat>
          <c:val>
            <c:numRef>
              <c:f>Sheet1!$B$5:$F$5</c:f>
              <c:numCache>
                <c:formatCode>General</c:formatCode>
                <c:ptCount val="5"/>
              </c:numCache>
            </c:numRef>
          </c:val>
          <c:extLst xmlns:c16r2="http://schemas.microsoft.com/office/drawing/2015/06/chart">
            <c:ext xmlns:c16="http://schemas.microsoft.com/office/drawing/2014/chart" uri="{C3380CC4-5D6E-409C-BE32-E72D297353CC}">
              <c16:uniqueId val="{00000017-DE72-4AD4-8130-26CA7DF39DEB}"/>
            </c:ext>
          </c:extLst>
        </c:ser>
        <c:ser>
          <c:idx val="4"/>
          <c:order val="4"/>
          <c:tx>
            <c:strRef>
              <c:f>Sheet1!$A$6</c:f>
              <c:strCache>
                <c:ptCount val="1"/>
              </c:strCache>
            </c:strRef>
          </c:tx>
          <c:spPr>
            <a:solidFill>
              <a:srgbClr val="660066"/>
            </a:solidFill>
            <a:ln w="13097">
              <a:solidFill>
                <a:srgbClr val="000000"/>
              </a:solidFill>
              <a:prstDash val="solid"/>
            </a:ln>
          </c:spPr>
          <c:dPt>
            <c:idx val="0"/>
            <c:bubble3D val="0"/>
            <c:spPr>
              <a:solidFill>
                <a:srgbClr val="9999FF"/>
              </a:solidFill>
              <a:ln w="13097">
                <a:solidFill>
                  <a:srgbClr val="000000"/>
                </a:solidFill>
                <a:prstDash val="solid"/>
              </a:ln>
            </c:spPr>
            <c:extLst xmlns:c16r2="http://schemas.microsoft.com/office/drawing/2015/06/chart">
              <c:ext xmlns:c16="http://schemas.microsoft.com/office/drawing/2014/chart" uri="{C3380CC4-5D6E-409C-BE32-E72D297353CC}">
                <c16:uniqueId val="{00000018-DE72-4AD4-8130-26CA7DF39DEB}"/>
              </c:ext>
            </c:extLst>
          </c:dPt>
          <c:dPt>
            <c:idx val="1"/>
            <c:bubble3D val="0"/>
            <c:spPr>
              <a:solidFill>
                <a:srgbClr val="993366"/>
              </a:solidFill>
              <a:ln w="13097">
                <a:solidFill>
                  <a:srgbClr val="000000"/>
                </a:solidFill>
                <a:prstDash val="solid"/>
              </a:ln>
            </c:spPr>
            <c:extLst xmlns:c16r2="http://schemas.microsoft.com/office/drawing/2015/06/chart">
              <c:ext xmlns:c16="http://schemas.microsoft.com/office/drawing/2014/chart" uri="{C3380CC4-5D6E-409C-BE32-E72D297353CC}">
                <c16:uniqueId val="{00000019-DE72-4AD4-8130-26CA7DF39DEB}"/>
              </c:ext>
            </c:extLst>
          </c:dPt>
          <c:dPt>
            <c:idx val="2"/>
            <c:bubble3D val="0"/>
            <c:spPr>
              <a:solidFill>
                <a:srgbClr val="FFFFCC"/>
              </a:solidFill>
              <a:ln w="13097">
                <a:solidFill>
                  <a:srgbClr val="000000"/>
                </a:solidFill>
                <a:prstDash val="solid"/>
              </a:ln>
            </c:spPr>
            <c:extLst xmlns:c16r2="http://schemas.microsoft.com/office/drawing/2015/06/chart">
              <c:ext xmlns:c16="http://schemas.microsoft.com/office/drawing/2014/chart" uri="{C3380CC4-5D6E-409C-BE32-E72D297353CC}">
                <c16:uniqueId val="{0000001A-DE72-4AD4-8130-26CA7DF39DEB}"/>
              </c:ext>
            </c:extLst>
          </c:dPt>
          <c:dPt>
            <c:idx val="3"/>
            <c:bubble3D val="0"/>
            <c:spPr>
              <a:solidFill>
                <a:srgbClr val="CCFFFF"/>
              </a:solidFill>
              <a:ln w="13097">
                <a:solidFill>
                  <a:srgbClr val="000000"/>
                </a:solidFill>
                <a:prstDash val="solid"/>
              </a:ln>
            </c:spPr>
            <c:extLst xmlns:c16r2="http://schemas.microsoft.com/office/drawing/2015/06/chart">
              <c:ext xmlns:c16="http://schemas.microsoft.com/office/drawing/2014/chart" uri="{C3380CC4-5D6E-409C-BE32-E72D297353CC}">
                <c16:uniqueId val="{0000001B-DE72-4AD4-8130-26CA7DF39DEB}"/>
              </c:ext>
            </c:extLst>
          </c:dPt>
          <c:dLbls>
            <c:numFmt formatCode="0%" sourceLinked="0"/>
            <c:spPr>
              <a:noFill/>
              <a:ln w="26194">
                <a:noFill/>
              </a:ln>
            </c:spPr>
            <c:txPr>
              <a:bodyPr wrap="square" lIns="38100" tIns="19050" rIns="38100" bIns="19050" anchor="ctr">
                <a:spAutoFit/>
              </a:bodyPr>
              <a:lstStyle/>
              <a:p>
                <a:pPr>
                  <a:defRPr sz="1031" b="1"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Sheet1!$B$1:$F$1</c:f>
              <c:strCache>
                <c:ptCount val="5"/>
                <c:pt idx="0">
                  <c:v>New </c:v>
                </c:pt>
                <c:pt idx="1">
                  <c:v>Modified</c:v>
                </c:pt>
                <c:pt idx="2">
                  <c:v>Exchange</c:v>
                </c:pt>
                <c:pt idx="3">
                  <c:v>Return</c:v>
                </c:pt>
                <c:pt idx="4">
                  <c:v>Follow-up</c:v>
                </c:pt>
              </c:strCache>
            </c:strRef>
          </c:cat>
          <c:val>
            <c:numRef>
              <c:f>Sheet1!$B$6:$F$6</c:f>
              <c:numCache>
                <c:formatCode>General</c:formatCode>
                <c:ptCount val="5"/>
              </c:numCache>
            </c:numRef>
          </c:val>
          <c:extLst xmlns:c16r2="http://schemas.microsoft.com/office/drawing/2015/06/chart">
            <c:ext xmlns:c16="http://schemas.microsoft.com/office/drawing/2014/chart" uri="{C3380CC4-5D6E-409C-BE32-E72D297353CC}">
              <c16:uniqueId val="{0000001D-DE72-4AD4-8130-26CA7DF39DEB}"/>
            </c:ext>
          </c:extLst>
        </c:ser>
        <c:dLbls>
          <c:showLegendKey val="0"/>
          <c:showVal val="0"/>
          <c:showCatName val="1"/>
          <c:showSerName val="0"/>
          <c:showPercent val="1"/>
          <c:showBubbleSize val="0"/>
          <c:showLeaderLines val="1"/>
        </c:dLbls>
      </c:pie3DChart>
      <c:spPr>
        <a:noFill/>
        <a:ln w="26194">
          <a:noFill/>
        </a:ln>
      </c:spPr>
    </c:plotArea>
    <c:plotVisOnly val="1"/>
    <c:dispBlanksAs val="zero"/>
    <c:showDLblsOverMax val="0"/>
  </c:chart>
  <c:spPr>
    <a:noFill/>
    <a:ln>
      <a:noFill/>
    </a:ln>
  </c:spPr>
  <c:txPr>
    <a:bodyPr/>
    <a:lstStyle/>
    <a:p>
      <a:pPr>
        <a:defRPr sz="1031" b="1"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03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i="1">
                <a:latin typeface="Times New Roman" pitchFamily="18" charset="0"/>
                <a:cs typeface="+mn-cs"/>
              </a:defRPr>
            </a:lvl1pPr>
          </a:lstStyle>
          <a:p>
            <a:pPr>
              <a:defRPr/>
            </a:pPr>
            <a:endParaRPr lang="en-US" altLang="en-US" dirty="0"/>
          </a:p>
        </p:txBody>
      </p:sp>
      <p:sp>
        <p:nvSpPr>
          <p:cNvPr id="233475" name="Rectangle 3"/>
          <p:cNvSpPr>
            <a:spLocks noGrp="1" noChangeArrowheads="1"/>
          </p:cNvSpPr>
          <p:nvPr>
            <p:ph type="dt" sz="quarter" idx="1"/>
          </p:nvPr>
        </p:nvSpPr>
        <p:spPr bwMode="auto">
          <a:xfrm>
            <a:off x="3971925" y="0"/>
            <a:ext cx="303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i="1">
                <a:latin typeface="Times New Roman" pitchFamily="18" charset="0"/>
                <a:cs typeface="+mn-cs"/>
              </a:defRPr>
            </a:lvl1pPr>
          </a:lstStyle>
          <a:p>
            <a:pPr>
              <a:defRPr/>
            </a:pPr>
            <a:endParaRPr lang="en-US" altLang="en-US" dirty="0"/>
          </a:p>
        </p:txBody>
      </p:sp>
      <p:sp>
        <p:nvSpPr>
          <p:cNvPr id="233476" name="Rectangle 4"/>
          <p:cNvSpPr>
            <a:spLocks noGrp="1" noChangeArrowheads="1"/>
          </p:cNvSpPr>
          <p:nvPr>
            <p:ph type="ftr" sz="quarter" idx="2"/>
          </p:nvPr>
        </p:nvSpPr>
        <p:spPr bwMode="auto">
          <a:xfrm>
            <a:off x="0" y="8839200"/>
            <a:ext cx="303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i="1">
                <a:latin typeface="Times New Roman" pitchFamily="18" charset="0"/>
                <a:cs typeface="+mn-cs"/>
              </a:defRPr>
            </a:lvl1pPr>
          </a:lstStyle>
          <a:p>
            <a:pPr>
              <a:defRPr/>
            </a:pPr>
            <a:endParaRPr lang="en-US" altLang="en-US" dirty="0"/>
          </a:p>
        </p:txBody>
      </p:sp>
      <p:sp>
        <p:nvSpPr>
          <p:cNvPr id="233477" name="Rectangle 5"/>
          <p:cNvSpPr>
            <a:spLocks noGrp="1" noChangeArrowheads="1"/>
          </p:cNvSpPr>
          <p:nvPr>
            <p:ph type="sldNum" sz="quarter" idx="3"/>
          </p:nvPr>
        </p:nvSpPr>
        <p:spPr bwMode="auto">
          <a:xfrm>
            <a:off x="3971925" y="8839200"/>
            <a:ext cx="303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i="1">
                <a:latin typeface="Times New Roman" pitchFamily="18" charset="0"/>
                <a:cs typeface="+mn-cs"/>
              </a:defRPr>
            </a:lvl1pPr>
          </a:lstStyle>
          <a:p>
            <a:pPr>
              <a:defRPr/>
            </a:pPr>
            <a:fld id="{18DFFC64-53EE-406E-864F-E15674F68B4C}" type="slidenum">
              <a:rPr lang="en-US" altLang="en-US"/>
              <a:pPr>
                <a:defRPr/>
              </a:pPr>
              <a:t>‹#›</a:t>
            </a:fld>
            <a:endParaRPr lang="en-US" altLang="en-US" dirty="0"/>
          </a:p>
        </p:txBody>
      </p:sp>
    </p:spTree>
    <p:extLst>
      <p:ext uri="{BB962C8B-B14F-4D97-AF65-F5344CB8AC3E}">
        <p14:creationId xmlns:p14="http://schemas.microsoft.com/office/powerpoint/2010/main" val="2022748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ltLang="en-US" dirty="0"/>
          </a:p>
        </p:txBody>
      </p:sp>
      <p:sp>
        <p:nvSpPr>
          <p:cNvPr id="33177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ltLang="en-US" dirty="0"/>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178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3178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ltLang="en-US" dirty="0"/>
          </a:p>
        </p:txBody>
      </p:sp>
      <p:sp>
        <p:nvSpPr>
          <p:cNvPr id="33178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3428CC81-A08D-4282-A461-9FA99F0D30C0}" type="slidenum">
              <a:rPr lang="en-US" altLang="en-US"/>
              <a:pPr>
                <a:defRPr/>
              </a:pPr>
              <a:t>‹#›</a:t>
            </a:fld>
            <a:endParaRPr lang="en-US" altLang="en-US" dirty="0"/>
          </a:p>
        </p:txBody>
      </p:sp>
    </p:spTree>
    <p:extLst>
      <p:ext uri="{BB962C8B-B14F-4D97-AF65-F5344CB8AC3E}">
        <p14:creationId xmlns:p14="http://schemas.microsoft.com/office/powerpoint/2010/main" val="3703168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E2F7EF-4BEA-4448-8E84-2B7D98FC55A9}" type="slidenum">
              <a:rPr lang="en-US" altLang="en-US"/>
              <a:pPr>
                <a:defRPr/>
              </a:pPr>
              <a:t>‹#›</a:t>
            </a:fld>
            <a:endParaRPr lang="en-US" altLang="en-US" dirty="0"/>
          </a:p>
        </p:txBody>
      </p:sp>
    </p:spTree>
    <p:extLst>
      <p:ext uri="{BB962C8B-B14F-4D97-AF65-F5344CB8AC3E}">
        <p14:creationId xmlns:p14="http://schemas.microsoft.com/office/powerpoint/2010/main" val="2030242274"/>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708FAB-603D-4D64-9EA5-C0AFC28ED8EE}" type="slidenum">
              <a:rPr lang="en-US" altLang="en-US"/>
              <a:pPr>
                <a:defRPr/>
              </a:pPr>
              <a:t>‹#›</a:t>
            </a:fld>
            <a:endParaRPr lang="en-US" altLang="en-US" dirty="0"/>
          </a:p>
        </p:txBody>
      </p:sp>
    </p:spTree>
    <p:extLst>
      <p:ext uri="{BB962C8B-B14F-4D97-AF65-F5344CB8AC3E}">
        <p14:creationId xmlns:p14="http://schemas.microsoft.com/office/powerpoint/2010/main" val="4288767020"/>
      </p:ext>
    </p:extLst>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E3BBF1-CB6A-43AF-A6C1-ABF4964D3602}" type="slidenum">
              <a:rPr lang="en-US" altLang="en-US"/>
              <a:pPr>
                <a:defRPr/>
              </a:pPr>
              <a:t>‹#›</a:t>
            </a:fld>
            <a:endParaRPr lang="en-US" altLang="en-US" dirty="0"/>
          </a:p>
        </p:txBody>
      </p:sp>
    </p:spTree>
    <p:extLst>
      <p:ext uri="{BB962C8B-B14F-4D97-AF65-F5344CB8AC3E}">
        <p14:creationId xmlns:p14="http://schemas.microsoft.com/office/powerpoint/2010/main" val="701744708"/>
      </p:ext>
    </p:extLst>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9A3F5C3-31A7-44D4-A5AE-9A8623D2B5BE}" type="slidenum">
              <a:rPr lang="en-US" altLang="en-US"/>
              <a:pPr>
                <a:defRPr/>
              </a:pPr>
              <a:t>‹#›</a:t>
            </a:fld>
            <a:endParaRPr lang="en-US" altLang="en-US" dirty="0"/>
          </a:p>
        </p:txBody>
      </p:sp>
    </p:spTree>
    <p:extLst>
      <p:ext uri="{BB962C8B-B14F-4D97-AF65-F5344CB8AC3E}">
        <p14:creationId xmlns:p14="http://schemas.microsoft.com/office/powerpoint/2010/main" val="4141715317"/>
      </p:ext>
    </p:extLst>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5E497E-5638-4953-AA1E-F264C116D899}" type="slidenum">
              <a:rPr lang="en-US" altLang="en-US"/>
              <a:pPr>
                <a:defRPr/>
              </a:pPr>
              <a:t>‹#›</a:t>
            </a:fld>
            <a:endParaRPr lang="en-US" altLang="en-US" dirty="0"/>
          </a:p>
        </p:txBody>
      </p:sp>
    </p:spTree>
    <p:extLst>
      <p:ext uri="{BB962C8B-B14F-4D97-AF65-F5344CB8AC3E}">
        <p14:creationId xmlns:p14="http://schemas.microsoft.com/office/powerpoint/2010/main" val="1136788055"/>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B3CE6FE-3BE2-44B3-9E8A-EFF8B4026A57}" type="slidenum">
              <a:rPr lang="en-US" altLang="en-US"/>
              <a:pPr>
                <a:defRPr/>
              </a:pPr>
              <a:t>‹#›</a:t>
            </a:fld>
            <a:endParaRPr lang="en-US" altLang="en-US" dirty="0"/>
          </a:p>
        </p:txBody>
      </p:sp>
    </p:spTree>
    <p:extLst>
      <p:ext uri="{BB962C8B-B14F-4D97-AF65-F5344CB8AC3E}">
        <p14:creationId xmlns:p14="http://schemas.microsoft.com/office/powerpoint/2010/main" val="1908301898"/>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ECABCBC-D0CB-4EA9-B2D9-8D4109AD3793}" type="slidenum">
              <a:rPr lang="en-US" altLang="en-US"/>
              <a:pPr>
                <a:defRPr/>
              </a:pPr>
              <a:t>‹#›</a:t>
            </a:fld>
            <a:endParaRPr lang="en-US" altLang="en-US" dirty="0"/>
          </a:p>
        </p:txBody>
      </p:sp>
    </p:spTree>
    <p:extLst>
      <p:ext uri="{BB962C8B-B14F-4D97-AF65-F5344CB8AC3E}">
        <p14:creationId xmlns:p14="http://schemas.microsoft.com/office/powerpoint/2010/main" val="291778532"/>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B5CF9D5-68A1-451D-8A98-BD17AC42568E}" type="slidenum">
              <a:rPr lang="en-US" altLang="en-US"/>
              <a:pPr>
                <a:defRPr/>
              </a:pPr>
              <a:t>‹#›</a:t>
            </a:fld>
            <a:endParaRPr lang="en-US" altLang="en-US" dirty="0"/>
          </a:p>
        </p:txBody>
      </p:sp>
    </p:spTree>
    <p:extLst>
      <p:ext uri="{BB962C8B-B14F-4D97-AF65-F5344CB8AC3E}">
        <p14:creationId xmlns:p14="http://schemas.microsoft.com/office/powerpoint/2010/main" val="3885875473"/>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ED962A-C4B0-4C71-8C22-C0D79D6D3976}" type="slidenum">
              <a:rPr lang="en-US" altLang="en-US"/>
              <a:pPr>
                <a:defRPr/>
              </a:pPr>
              <a:t>‹#›</a:t>
            </a:fld>
            <a:endParaRPr lang="en-US" altLang="en-US" dirty="0"/>
          </a:p>
        </p:txBody>
      </p:sp>
    </p:spTree>
    <p:extLst>
      <p:ext uri="{BB962C8B-B14F-4D97-AF65-F5344CB8AC3E}">
        <p14:creationId xmlns:p14="http://schemas.microsoft.com/office/powerpoint/2010/main" val="337216493"/>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801EDA-5660-43E3-87CB-DFD7B006D68F}" type="slidenum">
              <a:rPr lang="en-US" altLang="en-US"/>
              <a:pPr>
                <a:defRPr/>
              </a:pPr>
              <a:t>‹#›</a:t>
            </a:fld>
            <a:endParaRPr lang="en-US" altLang="en-US" dirty="0"/>
          </a:p>
        </p:txBody>
      </p:sp>
    </p:spTree>
    <p:extLst>
      <p:ext uri="{BB962C8B-B14F-4D97-AF65-F5344CB8AC3E}">
        <p14:creationId xmlns:p14="http://schemas.microsoft.com/office/powerpoint/2010/main" val="1480824207"/>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701CCB-0F53-48FE-82DC-170FA6393C33}" type="slidenum">
              <a:rPr lang="en-US" altLang="en-US"/>
              <a:pPr>
                <a:defRPr/>
              </a:pPr>
              <a:t>‹#›</a:t>
            </a:fld>
            <a:endParaRPr lang="en-US" altLang="en-US" dirty="0"/>
          </a:p>
        </p:txBody>
      </p:sp>
    </p:spTree>
    <p:extLst>
      <p:ext uri="{BB962C8B-B14F-4D97-AF65-F5344CB8AC3E}">
        <p14:creationId xmlns:p14="http://schemas.microsoft.com/office/powerpoint/2010/main" val="3592330007"/>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3ACD12-2B8E-4047-897D-7C94939C8A98}" type="slidenum">
              <a:rPr lang="en-US" altLang="en-US"/>
              <a:pPr>
                <a:defRPr/>
              </a:pPr>
              <a:t>‹#›</a:t>
            </a:fld>
            <a:endParaRPr lang="en-US" altLang="en-US" dirty="0"/>
          </a:p>
        </p:txBody>
      </p:sp>
    </p:spTree>
    <p:extLst>
      <p:ext uri="{BB962C8B-B14F-4D97-AF65-F5344CB8AC3E}">
        <p14:creationId xmlns:p14="http://schemas.microsoft.com/office/powerpoint/2010/main" val="911696821"/>
      </p:ext>
    </p:extLst>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0879621-09C3-465C-9A6D-BEF80BF558FF}" type="slidenum">
              <a:rPr lang="en-US" altLang="en-US"/>
              <a:pPr>
                <a:defRPr/>
              </a:pPr>
              <a:t>‹#›</a:t>
            </a:fld>
            <a:endParaRPr lang="en-US" altLang="en-US" dirty="0"/>
          </a:p>
        </p:txBody>
      </p:sp>
    </p:spTree>
    <p:extLst>
      <p:ext uri="{BB962C8B-B14F-4D97-AF65-F5344CB8AC3E}">
        <p14:creationId xmlns:p14="http://schemas.microsoft.com/office/powerpoint/2010/main" val="3341420423"/>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AA9843-DF39-4E14-A846-7A9D92333F0B}" type="slidenum">
              <a:rPr lang="en-US" altLang="en-US"/>
              <a:pPr>
                <a:defRPr/>
              </a:pPr>
              <a:t>‹#›</a:t>
            </a:fld>
            <a:endParaRPr lang="en-US" altLang="en-US" dirty="0"/>
          </a:p>
        </p:txBody>
      </p:sp>
    </p:spTree>
    <p:extLst>
      <p:ext uri="{BB962C8B-B14F-4D97-AF65-F5344CB8AC3E}">
        <p14:creationId xmlns:p14="http://schemas.microsoft.com/office/powerpoint/2010/main" val="3246040884"/>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3EF742-957A-4AF8-BCA8-0BA3448A4AB6}" type="slidenum">
              <a:rPr lang="en-US" altLang="en-US"/>
              <a:pPr>
                <a:defRPr/>
              </a:pPr>
              <a:t>‹#›</a:t>
            </a:fld>
            <a:endParaRPr lang="en-US" altLang="en-US" dirty="0"/>
          </a:p>
        </p:txBody>
      </p:sp>
    </p:spTree>
    <p:extLst>
      <p:ext uri="{BB962C8B-B14F-4D97-AF65-F5344CB8AC3E}">
        <p14:creationId xmlns:p14="http://schemas.microsoft.com/office/powerpoint/2010/main" val="4040814169"/>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B0470DE-FB9C-45E0-AA93-C62E4162C111}" type="slidenum">
              <a:rPr lang="en-US" altLang="en-US"/>
              <a:pPr>
                <a:defRPr/>
              </a:pPr>
              <a:t>‹#›</a:t>
            </a:fld>
            <a:endParaRPr lang="en-US" altLang="en-US" dirty="0"/>
          </a:p>
        </p:txBody>
      </p:sp>
    </p:spTree>
    <p:extLst>
      <p:ext uri="{BB962C8B-B14F-4D97-AF65-F5344CB8AC3E}">
        <p14:creationId xmlns:p14="http://schemas.microsoft.com/office/powerpoint/2010/main" val="3542346164"/>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6D6E1AC-73D3-4DFE-8CC7-FBBC0CCB7430}" type="slidenum">
              <a:rPr lang="en-US" altLang="en-US"/>
              <a:pPr>
                <a:defRPr/>
              </a:pPr>
              <a:t>‹#›</a:t>
            </a:fld>
            <a:endParaRPr lang="en-US" altLang="en-US" dirty="0"/>
          </a:p>
        </p:txBody>
      </p:sp>
    </p:spTree>
    <p:extLst>
      <p:ext uri="{BB962C8B-B14F-4D97-AF65-F5344CB8AC3E}">
        <p14:creationId xmlns:p14="http://schemas.microsoft.com/office/powerpoint/2010/main" val="2592114420"/>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12725B-1A18-4612-8069-BA3C9FD080D5}" type="slidenum">
              <a:rPr lang="en-US" altLang="en-US"/>
              <a:pPr>
                <a:defRPr/>
              </a:pPr>
              <a:t>‹#›</a:t>
            </a:fld>
            <a:endParaRPr lang="en-US" altLang="en-US" dirty="0"/>
          </a:p>
        </p:txBody>
      </p:sp>
    </p:spTree>
    <p:extLst>
      <p:ext uri="{BB962C8B-B14F-4D97-AF65-F5344CB8AC3E}">
        <p14:creationId xmlns:p14="http://schemas.microsoft.com/office/powerpoint/2010/main" val="3076664636"/>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1C65D7-4E04-4BA1-96DC-89D14F2D4CA5}" type="slidenum">
              <a:rPr lang="en-US" altLang="en-US"/>
              <a:pPr>
                <a:defRPr/>
              </a:pPr>
              <a:t>‹#›</a:t>
            </a:fld>
            <a:endParaRPr lang="en-US" altLang="en-US" dirty="0"/>
          </a:p>
        </p:txBody>
      </p:sp>
    </p:spTree>
    <p:extLst>
      <p:ext uri="{BB962C8B-B14F-4D97-AF65-F5344CB8AC3E}">
        <p14:creationId xmlns:p14="http://schemas.microsoft.com/office/powerpoint/2010/main" val="927863495"/>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936965-78AA-4FEB-BC94-F72B7DA4D46E}" type="slidenum">
              <a:rPr lang="en-US" altLang="en-US"/>
              <a:pPr>
                <a:defRPr/>
              </a:pPr>
              <a:t>‹#›</a:t>
            </a:fld>
            <a:endParaRPr lang="en-US" altLang="en-US" dirty="0"/>
          </a:p>
        </p:txBody>
      </p:sp>
    </p:spTree>
    <p:extLst>
      <p:ext uri="{BB962C8B-B14F-4D97-AF65-F5344CB8AC3E}">
        <p14:creationId xmlns:p14="http://schemas.microsoft.com/office/powerpoint/2010/main" val="3063119256"/>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153321D0-9EFB-4263-AB43-42511365C8DC}" type="slidenum">
              <a:rPr lang="en-US" altLang="en-US"/>
              <a:pPr>
                <a:defRPr/>
              </a:pPr>
              <a:t>‹#›</a:t>
            </a:fld>
            <a:endParaRPr lang="en-US" altLang="en-US" dirty="0"/>
          </a:p>
        </p:txBody>
      </p:sp>
    </p:spTree>
    <p:extLst>
      <p:ext uri="{BB962C8B-B14F-4D97-AF65-F5344CB8AC3E}">
        <p14:creationId xmlns:p14="http://schemas.microsoft.com/office/powerpoint/2010/main" val="2406860759"/>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AC8514-FB05-4E54-9BFC-74C9CEA60ACF}" type="slidenum">
              <a:rPr lang="en-US" altLang="en-US"/>
              <a:pPr>
                <a:defRPr/>
              </a:pPr>
              <a:t>‹#›</a:t>
            </a:fld>
            <a:endParaRPr lang="en-US" altLang="en-US" dirty="0"/>
          </a:p>
        </p:txBody>
      </p:sp>
    </p:spTree>
    <p:extLst>
      <p:ext uri="{BB962C8B-B14F-4D97-AF65-F5344CB8AC3E}">
        <p14:creationId xmlns:p14="http://schemas.microsoft.com/office/powerpoint/2010/main" val="2842971194"/>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EFDE71-C1A5-4979-AB50-EB36A87CF8C1}" type="slidenum">
              <a:rPr lang="en-US" altLang="en-US"/>
              <a:pPr>
                <a:defRPr/>
              </a:pPr>
              <a:t>‹#›</a:t>
            </a:fld>
            <a:endParaRPr lang="en-US" altLang="en-US" dirty="0"/>
          </a:p>
        </p:txBody>
      </p:sp>
    </p:spTree>
    <p:extLst>
      <p:ext uri="{BB962C8B-B14F-4D97-AF65-F5344CB8AC3E}">
        <p14:creationId xmlns:p14="http://schemas.microsoft.com/office/powerpoint/2010/main" val="2318024005"/>
      </p:ext>
    </p:extLst>
  </p:cSld>
  <p:clrMapOvr>
    <a:masterClrMapping/>
  </p:clrMapOvr>
  <p:transition spd="slow">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5D829D-F017-4C74-984C-F2F98FF75B90}" type="slidenum">
              <a:rPr lang="en-US" altLang="en-US"/>
              <a:pPr>
                <a:defRPr/>
              </a:pPr>
              <a:t>‹#›</a:t>
            </a:fld>
            <a:endParaRPr lang="en-US" altLang="en-US" dirty="0"/>
          </a:p>
        </p:txBody>
      </p:sp>
    </p:spTree>
    <p:extLst>
      <p:ext uri="{BB962C8B-B14F-4D97-AF65-F5344CB8AC3E}">
        <p14:creationId xmlns:p14="http://schemas.microsoft.com/office/powerpoint/2010/main" val="3438101607"/>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AD1376-99CE-41B0-9C05-BC51A98B982E}" type="slidenum">
              <a:rPr lang="en-US" altLang="en-US"/>
              <a:pPr>
                <a:defRPr/>
              </a:pPr>
              <a:t>‹#›</a:t>
            </a:fld>
            <a:endParaRPr lang="en-US" altLang="en-US" dirty="0"/>
          </a:p>
        </p:txBody>
      </p:sp>
    </p:spTree>
    <p:extLst>
      <p:ext uri="{BB962C8B-B14F-4D97-AF65-F5344CB8AC3E}">
        <p14:creationId xmlns:p14="http://schemas.microsoft.com/office/powerpoint/2010/main" val="1977610150"/>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53169A-B773-4F11-B560-E9119D7F1DDE}" type="slidenum">
              <a:rPr lang="en-US" altLang="en-US"/>
              <a:pPr>
                <a:defRPr/>
              </a:pPr>
              <a:t>‹#›</a:t>
            </a:fld>
            <a:endParaRPr lang="en-US" altLang="en-US" dirty="0"/>
          </a:p>
        </p:txBody>
      </p:sp>
    </p:spTree>
    <p:extLst>
      <p:ext uri="{BB962C8B-B14F-4D97-AF65-F5344CB8AC3E}">
        <p14:creationId xmlns:p14="http://schemas.microsoft.com/office/powerpoint/2010/main" val="3492129897"/>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D7A6A99-69B8-4FE8-AAD5-1B9BCB8163B6}" type="slidenum">
              <a:rPr lang="en-US" altLang="en-US"/>
              <a:pPr>
                <a:defRPr/>
              </a:pPr>
              <a:t>‹#›</a:t>
            </a:fld>
            <a:endParaRPr lang="en-US" altLang="en-US" dirty="0"/>
          </a:p>
        </p:txBody>
      </p:sp>
    </p:spTree>
    <p:extLst>
      <p:ext uri="{BB962C8B-B14F-4D97-AF65-F5344CB8AC3E}">
        <p14:creationId xmlns:p14="http://schemas.microsoft.com/office/powerpoint/2010/main" val="4220860922"/>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EBC91B9-2641-4FB5-87A6-492FAA254594}" type="slidenum">
              <a:rPr lang="en-US" altLang="en-US"/>
              <a:pPr>
                <a:defRPr/>
              </a:pPr>
              <a:t>‹#›</a:t>
            </a:fld>
            <a:endParaRPr lang="en-US" altLang="en-US" dirty="0"/>
          </a:p>
        </p:txBody>
      </p:sp>
    </p:spTree>
    <p:extLst>
      <p:ext uri="{BB962C8B-B14F-4D97-AF65-F5344CB8AC3E}">
        <p14:creationId xmlns:p14="http://schemas.microsoft.com/office/powerpoint/2010/main" val="3774263812"/>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D74FDE4-FF51-459D-8C13-3E89FA206E37}" type="slidenum">
              <a:rPr lang="en-US" altLang="en-US"/>
              <a:pPr>
                <a:defRPr/>
              </a:pPr>
              <a:t>‹#›</a:t>
            </a:fld>
            <a:endParaRPr lang="en-US" altLang="en-US" dirty="0"/>
          </a:p>
        </p:txBody>
      </p:sp>
    </p:spTree>
    <p:extLst>
      <p:ext uri="{BB962C8B-B14F-4D97-AF65-F5344CB8AC3E}">
        <p14:creationId xmlns:p14="http://schemas.microsoft.com/office/powerpoint/2010/main" val="1103059781"/>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C503F4F-04F5-44D3-AE6E-B4EE662CD4D7}" type="slidenum">
              <a:rPr lang="en-US" altLang="en-US"/>
              <a:pPr>
                <a:defRPr/>
              </a:pPr>
              <a:t>‹#›</a:t>
            </a:fld>
            <a:endParaRPr lang="en-US" altLang="en-US" dirty="0"/>
          </a:p>
        </p:txBody>
      </p:sp>
    </p:spTree>
    <p:extLst>
      <p:ext uri="{BB962C8B-B14F-4D97-AF65-F5344CB8AC3E}">
        <p14:creationId xmlns:p14="http://schemas.microsoft.com/office/powerpoint/2010/main" val="623032227"/>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5FC642D-F32A-4E16-B917-C549A0E54761}" type="slidenum">
              <a:rPr lang="en-US" altLang="en-US"/>
              <a:pPr>
                <a:defRPr/>
              </a:pPr>
              <a:t>‹#›</a:t>
            </a:fld>
            <a:endParaRPr lang="en-US" altLang="en-US" dirty="0"/>
          </a:p>
        </p:txBody>
      </p:sp>
    </p:spTree>
    <p:extLst>
      <p:ext uri="{BB962C8B-B14F-4D97-AF65-F5344CB8AC3E}">
        <p14:creationId xmlns:p14="http://schemas.microsoft.com/office/powerpoint/2010/main" val="3894083251"/>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38CED9E-2EE3-46D8-AF45-A851B52CDF8B}" type="slidenum">
              <a:rPr lang="en-US" altLang="en-US"/>
              <a:pPr>
                <a:defRPr/>
              </a:pPr>
              <a:t>‹#›</a:t>
            </a:fld>
            <a:endParaRPr lang="en-US" altLang="en-US" dirty="0"/>
          </a:p>
        </p:txBody>
      </p:sp>
    </p:spTree>
    <p:extLst>
      <p:ext uri="{BB962C8B-B14F-4D97-AF65-F5344CB8AC3E}">
        <p14:creationId xmlns:p14="http://schemas.microsoft.com/office/powerpoint/2010/main" val="3630606596"/>
      </p:ext>
    </p:extLst>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dirty="0"/>
          </a:p>
        </p:txBody>
      </p:sp>
      <p:sp>
        <p:nvSpPr>
          <p:cNvPr id="294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dirty="0"/>
          </a:p>
        </p:txBody>
      </p:sp>
      <p:sp>
        <p:nvSpPr>
          <p:cNvPr id="294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3C8D74E-CAF1-40E5-BA40-91D454B6E04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ltLang="en-US" dirty="0"/>
          </a:p>
        </p:txBody>
      </p:sp>
      <p:sp>
        <p:nvSpPr>
          <p:cNvPr id="294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ltLang="en-US" dirty="0"/>
          </a:p>
        </p:txBody>
      </p:sp>
      <p:sp>
        <p:nvSpPr>
          <p:cNvPr id="294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B81D449F-EFF4-45E4-9427-A17E27F3C71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tri.org/"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hyperlink" Target="http://www.ftri.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tri.org/"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hyperlink" Target="http://www.ftri.org/" TargetMode="External"/><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6.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hyperlink" Target="http://www.ftri.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8.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hyperlink" Target="http://www.ftri.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0"/>
          <p:cNvSpPr>
            <a:spLocks noGrp="1" noChangeArrowheads="1"/>
          </p:cNvSpPr>
          <p:nvPr>
            <p:ph type="body" sz="half" idx="1"/>
          </p:nvPr>
        </p:nvSpPr>
        <p:spPr/>
        <p:txBody>
          <a:bodyPr/>
          <a:lstStyle/>
          <a:p>
            <a:pPr eaLnBrk="1" hangingPunct="1"/>
            <a:endParaRPr lang="en-US" altLang="en-US" sz="2400" dirty="0"/>
          </a:p>
          <a:p>
            <a:pPr algn="ctr" eaLnBrk="1" hangingPunct="1"/>
            <a:endParaRPr lang="en-US" altLang="en-US" sz="2400" b="1" dirty="0"/>
          </a:p>
          <a:p>
            <a:pPr algn="ctr" eaLnBrk="1" hangingPunct="1"/>
            <a:endParaRPr lang="en-US" altLang="en-US" sz="2400" b="1" dirty="0"/>
          </a:p>
          <a:p>
            <a:pPr eaLnBrk="1" hangingPunct="1"/>
            <a:endParaRPr lang="en-US" altLang="en-US" dirty="0"/>
          </a:p>
          <a:p>
            <a:pPr eaLnBrk="1" hangingPunct="1"/>
            <a:endParaRPr lang="en-US" altLang="en-US" dirty="0"/>
          </a:p>
        </p:txBody>
      </p:sp>
      <p:sp>
        <p:nvSpPr>
          <p:cNvPr id="3075" name="Text Box 22"/>
          <p:cNvSpPr txBox="1">
            <a:spLocks noChangeArrowheads="1"/>
          </p:cNvSpPr>
          <p:nvPr/>
        </p:nvSpPr>
        <p:spPr bwMode="auto">
          <a:xfrm>
            <a:off x="2286000" y="4724400"/>
            <a:ext cx="47244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4400" b="1" dirty="0">
                <a:solidFill>
                  <a:srgbClr val="660033"/>
                </a:solidFill>
                <a:effectLst>
                  <a:outerShdw blurRad="38100" dist="38100" dir="2700000" algn="tl">
                    <a:srgbClr val="000000">
                      <a:alpha val="43137"/>
                    </a:srgbClr>
                  </a:outerShdw>
                </a:effectLst>
                <a:latin typeface="Calibri" pitchFamily="34" charset="0"/>
              </a:rPr>
              <a:t>TASA Meeting</a:t>
            </a:r>
            <a:endParaRPr lang="en-US" altLang="en-US" sz="4400" b="1" dirty="0" smtClean="0">
              <a:solidFill>
                <a:srgbClr val="660033"/>
              </a:solidFill>
              <a:effectLst>
                <a:outerShdw blurRad="38100" dist="38100" dir="2700000" algn="tl">
                  <a:srgbClr val="000000">
                    <a:alpha val="43137"/>
                  </a:srgbClr>
                </a:outerShdw>
              </a:effectLst>
              <a:latin typeface="Calibri" pitchFamily="34" charset="0"/>
            </a:endParaRPr>
          </a:p>
          <a:p>
            <a:pPr algn="ctr">
              <a:spcBef>
                <a:spcPct val="0"/>
              </a:spcBef>
              <a:buFontTx/>
              <a:buNone/>
              <a:defRPr/>
            </a:pPr>
            <a:r>
              <a:rPr lang="en-US" altLang="en-US" sz="4400" b="1" dirty="0" smtClean="0">
                <a:solidFill>
                  <a:srgbClr val="660033"/>
                </a:solidFill>
                <a:effectLst>
                  <a:outerShdw blurRad="38100" dist="38100" dir="2700000" algn="tl">
                    <a:srgbClr val="000000">
                      <a:alpha val="43137"/>
                    </a:srgbClr>
                  </a:outerShdw>
                </a:effectLst>
                <a:latin typeface="Calibri" pitchFamily="34" charset="0"/>
              </a:rPr>
              <a:t>November </a:t>
            </a:r>
            <a:r>
              <a:rPr lang="en-US" altLang="en-US" sz="4400" b="1" dirty="0">
                <a:solidFill>
                  <a:srgbClr val="660033"/>
                </a:solidFill>
                <a:effectLst>
                  <a:outerShdw blurRad="38100" dist="38100" dir="2700000" algn="tl">
                    <a:srgbClr val="000000">
                      <a:alpha val="43137"/>
                    </a:srgbClr>
                  </a:outerShdw>
                </a:effectLst>
                <a:latin typeface="Calibri" pitchFamily="34" charset="0"/>
              </a:rPr>
              <a:t>2019</a:t>
            </a:r>
          </a:p>
        </p:txBody>
      </p:sp>
      <p:pic>
        <p:nvPicPr>
          <p:cNvPr id="3076" name="Picture 39" descr="FTRI-cmyk"/>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828800" y="1524000"/>
            <a:ext cx="6332538"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dirty="0"/>
          </a:p>
        </p:txBody>
      </p:sp>
      <p:sp>
        <p:nvSpPr>
          <p:cNvPr id="12291" name="Rectangle 3"/>
          <p:cNvSpPr>
            <a:spLocks noGrp="1" noChangeArrowheads="1"/>
          </p:cNvSpPr>
          <p:nvPr>
            <p:ph type="body" sz="half" idx="1"/>
          </p:nvPr>
        </p:nvSpPr>
        <p:spPr/>
        <p:txBody>
          <a:bodyPr/>
          <a:lstStyle/>
          <a:p>
            <a:pPr eaLnBrk="1" hangingPunct="1"/>
            <a:endParaRPr lang="en-US" altLang="en-US" sz="2400" dirty="0"/>
          </a:p>
          <a:p>
            <a:pPr eaLnBrk="1" hangingPunct="1">
              <a:buFontTx/>
              <a:buNone/>
            </a:pPr>
            <a:r>
              <a:rPr lang="en-US" altLang="en-US" sz="2400" dirty="0"/>
              <a:t>	</a:t>
            </a:r>
          </a:p>
          <a:p>
            <a:pPr eaLnBrk="1" hangingPunct="1"/>
            <a:endParaRPr lang="en-US" altLang="en-US" dirty="0"/>
          </a:p>
          <a:p>
            <a:pPr eaLnBrk="1" hangingPunct="1"/>
            <a:endParaRPr lang="en-US" altLang="en-US" dirty="0"/>
          </a:p>
        </p:txBody>
      </p:sp>
      <p:pic>
        <p:nvPicPr>
          <p:cNvPr id="12292" name="Picture 4" descr="FTRI: Florida Telecommunications Relay, Inc. - Connecting People to Peop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86800" cy="685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342900" y="2257425"/>
            <a:ext cx="84201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spcBef>
                <a:spcPct val="0"/>
              </a:spcBef>
              <a:buFontTx/>
              <a:buChar char="•"/>
            </a:pPr>
            <a:r>
              <a:rPr lang="en-US" altLang="en-US" sz="1800" dirty="0"/>
              <a:t> 	</a:t>
            </a:r>
            <a:r>
              <a:rPr lang="en-US" altLang="en-US" sz="2000" dirty="0"/>
              <a:t>Processed 18,452 customer service calls</a:t>
            </a:r>
          </a:p>
          <a:p>
            <a:pPr lvl="1" eaLnBrk="1" hangingPunct="1">
              <a:spcBef>
                <a:spcPct val="0"/>
              </a:spcBef>
              <a:buFontTx/>
              <a:buChar char="•"/>
            </a:pPr>
            <a:r>
              <a:rPr lang="en-US" altLang="en-US" sz="2000" dirty="0"/>
              <a:t> 	Received 2,917 online inquiries through the FTRI website</a:t>
            </a:r>
          </a:p>
          <a:p>
            <a:pPr lvl="1" eaLnBrk="1" hangingPunct="1">
              <a:spcBef>
                <a:spcPct val="0"/>
              </a:spcBef>
              <a:buFontTx/>
              <a:buChar char="•"/>
            </a:pPr>
            <a:r>
              <a:rPr lang="en-US" altLang="en-US" sz="2000" dirty="0"/>
              <a:t> 	Processed more than 62,369 EDP forms</a:t>
            </a:r>
          </a:p>
          <a:p>
            <a:pPr lvl="1" eaLnBrk="1" hangingPunct="1">
              <a:spcBef>
                <a:spcPct val="0"/>
              </a:spcBef>
              <a:buFontTx/>
              <a:buChar char="•"/>
            </a:pPr>
            <a:r>
              <a:rPr lang="en-US" altLang="en-US" sz="2000" dirty="0"/>
              <a:t> 	Provided 715 hours of training and support services to RDCs</a:t>
            </a:r>
          </a:p>
          <a:p>
            <a:pPr lvl="1" eaLnBrk="1" hangingPunct="1">
              <a:spcBef>
                <a:spcPct val="0"/>
              </a:spcBef>
              <a:buFontTx/>
              <a:buNone/>
            </a:pPr>
            <a:r>
              <a:rPr lang="en-US" altLang="en-US" sz="2000" dirty="0"/>
              <a:t>	</a:t>
            </a:r>
          </a:p>
        </p:txBody>
      </p:sp>
      <p:sp>
        <p:nvSpPr>
          <p:cNvPr id="13318" name="Text Box 6"/>
          <p:cNvSpPr txBox="1">
            <a:spLocks noChangeArrowheads="1"/>
          </p:cNvSpPr>
          <p:nvPr/>
        </p:nvSpPr>
        <p:spPr bwMode="auto">
          <a:xfrm>
            <a:off x="928688" y="1752600"/>
            <a:ext cx="6288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dirty="0">
                <a:solidFill>
                  <a:srgbClr val="660033"/>
                </a:solidFill>
                <a:effectLst>
                  <a:outerShdw blurRad="38100" dist="38100" dir="2700000" algn="tl">
                    <a:srgbClr val="000000">
                      <a:alpha val="43137"/>
                    </a:srgbClr>
                  </a:outerShdw>
                </a:effectLst>
              </a:rPr>
              <a:t>Some of the other services provided…</a:t>
            </a:r>
          </a:p>
        </p:txBody>
      </p:sp>
      <p:sp>
        <p:nvSpPr>
          <p:cNvPr id="13319" name="Text Box 7"/>
          <p:cNvSpPr txBox="1">
            <a:spLocks noChangeArrowheads="1"/>
          </p:cNvSpPr>
          <p:nvPr/>
        </p:nvSpPr>
        <p:spPr bwMode="auto">
          <a:xfrm>
            <a:off x="838200" y="3581400"/>
            <a:ext cx="5111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b="1" i="1" dirty="0">
              <a:solidFill>
                <a:srgbClr val="660033"/>
              </a:solidFill>
              <a:effectLst>
                <a:outerShdw blurRad="38100" dist="38100" dir="2700000" algn="tl">
                  <a:srgbClr val="000000">
                    <a:alpha val="43137"/>
                  </a:srgbClr>
                </a:outerShdw>
              </a:effectLst>
            </a:endParaRPr>
          </a:p>
          <a:p>
            <a:pPr eaLnBrk="1" hangingPunct="1">
              <a:spcBef>
                <a:spcPct val="0"/>
              </a:spcBef>
              <a:buFontTx/>
              <a:buNone/>
              <a:defRPr/>
            </a:pPr>
            <a:r>
              <a:rPr lang="en-US" altLang="en-US" sz="2400" b="1" i="1" dirty="0">
                <a:solidFill>
                  <a:srgbClr val="660033"/>
                </a:solidFill>
                <a:effectLst>
                  <a:outerShdw blurRad="38100" dist="38100" dir="2700000" algn="tl">
                    <a:srgbClr val="000000">
                      <a:alpha val="43137"/>
                    </a:srgbClr>
                  </a:outerShdw>
                </a:effectLst>
              </a:rPr>
              <a:t>Other important facts…</a:t>
            </a:r>
          </a:p>
        </p:txBody>
      </p:sp>
      <p:sp>
        <p:nvSpPr>
          <p:cNvPr id="12296" name="Text Box 8"/>
          <p:cNvSpPr txBox="1">
            <a:spLocks noChangeArrowheads="1"/>
          </p:cNvSpPr>
          <p:nvPr/>
        </p:nvSpPr>
        <p:spPr bwMode="auto">
          <a:xfrm>
            <a:off x="342900" y="4075113"/>
            <a:ext cx="8610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lvl="1" eaLnBrk="1" hangingPunct="1">
              <a:spcBef>
                <a:spcPct val="0"/>
              </a:spcBef>
              <a:buFontTx/>
              <a:buChar char="•"/>
            </a:pPr>
            <a:endParaRPr lang="en-US" altLang="en-US" sz="2000" dirty="0"/>
          </a:p>
          <a:p>
            <a:pPr lvl="1" eaLnBrk="1" hangingPunct="1">
              <a:spcBef>
                <a:spcPct val="0"/>
              </a:spcBef>
              <a:buFontTx/>
              <a:buChar char="•"/>
            </a:pPr>
            <a:r>
              <a:rPr lang="en-US" altLang="en-US" sz="2000" dirty="0"/>
              <a:t>Continued to place a high priority on protecting the integrity of client information by making security enhancements to the system</a:t>
            </a:r>
          </a:p>
          <a:p>
            <a:pPr lvl="1" eaLnBrk="1" hangingPunct="1">
              <a:spcBef>
                <a:spcPct val="0"/>
              </a:spcBef>
              <a:buFontTx/>
              <a:buChar char="•"/>
            </a:pPr>
            <a:r>
              <a:rPr lang="en-US" altLang="en-US" sz="2000" dirty="0"/>
              <a:t>Operated within budget requirements</a:t>
            </a:r>
          </a:p>
          <a:p>
            <a:pPr lvl="1" eaLnBrk="1" hangingPunct="1">
              <a:spcBef>
                <a:spcPct val="0"/>
              </a:spcBef>
              <a:buFontTx/>
              <a:buChar char="•"/>
            </a:pPr>
            <a:r>
              <a:rPr lang="en-US" altLang="en-US" sz="2000" dirty="0"/>
              <a:t>Received high marks from the external auditors for financial records and internal controls</a:t>
            </a:r>
          </a:p>
          <a:p>
            <a:pPr lvl="1" eaLnBrk="1" hangingPunct="1">
              <a:spcBef>
                <a:spcPct val="0"/>
              </a:spcBef>
              <a:buFontTx/>
              <a:buChar char="•"/>
            </a:pPr>
            <a:endParaRPr lang="en-US" altLang="en-US" sz="2000" dirty="0"/>
          </a:p>
          <a:p>
            <a:pPr eaLnBrk="1" hangingPunct="1">
              <a:spcBef>
                <a:spcPct val="0"/>
              </a:spcBef>
              <a:buFontTx/>
              <a:buNone/>
            </a:pPr>
            <a:endParaRPr lang="en-US" altLang="en-US" sz="2000" dirty="0"/>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xmlns:mv="urn:schemas-microsoft-com:mac:vml" xmlns:mc="http://schemas.openxmlformats.org/markup-compatibility/2006" id="{819ED243-638E-4F71-ADD5-D75E8D3CE90A}"/>
              </a:ext>
            </a:extLst>
          </p:cNvPr>
          <p:cNvPicPr>
            <a:picLocks noChangeAspect="1"/>
          </p:cNvPicPr>
          <p:nvPr/>
        </p:nvPicPr>
        <p:blipFill>
          <a:blip r:embed="rId2"/>
          <a:stretch>
            <a:fillRect/>
          </a:stretch>
        </p:blipFill>
        <p:spPr>
          <a:xfrm>
            <a:off x="3429000" y="1424126"/>
            <a:ext cx="4035902" cy="5162532"/>
          </a:xfrm>
          <a:prstGeom prst="rect">
            <a:avLst/>
          </a:prstGeom>
        </p:spPr>
      </p:pic>
      <p:pic>
        <p:nvPicPr>
          <p:cNvPr id="3" name="Picture 2">
            <a:extLst>
              <a:ext uri="{FF2B5EF4-FFF2-40B4-BE49-F238E27FC236}">
                <a16:creationId xmlns="" xmlns:a16="http://schemas.microsoft.com/office/drawing/2014/main" xmlns:mv="urn:schemas-microsoft-com:mac:vml" xmlns:mc="http://schemas.openxmlformats.org/markup-compatibility/2006" id="{688B28CA-BDBE-4663-B504-858B32D6059D}"/>
              </a:ext>
            </a:extLst>
          </p:cNvPr>
          <p:cNvPicPr>
            <a:picLocks noChangeAspect="1"/>
          </p:cNvPicPr>
          <p:nvPr/>
        </p:nvPicPr>
        <p:blipFill>
          <a:blip r:embed="rId3"/>
          <a:stretch>
            <a:fillRect/>
          </a:stretch>
        </p:blipFill>
        <p:spPr>
          <a:xfrm>
            <a:off x="228223" y="155389"/>
            <a:ext cx="8687553" cy="682811"/>
          </a:xfrm>
          <a:prstGeom prst="rect">
            <a:avLst/>
          </a:prstGeom>
        </p:spPr>
      </p:pic>
      <p:pic>
        <p:nvPicPr>
          <p:cNvPr id="7" name="Picture 6">
            <a:extLst>
              <a:ext uri="{FF2B5EF4-FFF2-40B4-BE49-F238E27FC236}">
                <a16:creationId xmlns="" xmlns:a16="http://schemas.microsoft.com/office/drawing/2014/main" xmlns:mv="urn:schemas-microsoft-com:mac:vml" xmlns:mc="http://schemas.openxmlformats.org/markup-compatibility/2006" id="{BB8C6EAA-ADFC-408C-B071-78C316CA3493}"/>
              </a:ext>
            </a:extLst>
          </p:cNvPr>
          <p:cNvPicPr>
            <a:picLocks noChangeAspect="1"/>
          </p:cNvPicPr>
          <p:nvPr/>
        </p:nvPicPr>
        <p:blipFill>
          <a:blip r:embed="rId4"/>
          <a:stretch>
            <a:fillRect/>
          </a:stretch>
        </p:blipFill>
        <p:spPr>
          <a:xfrm>
            <a:off x="2554048" y="604451"/>
            <a:ext cx="4035902" cy="1012024"/>
          </a:xfrm>
          <a:prstGeom prst="rect">
            <a:avLst/>
          </a:prstGeom>
        </p:spPr>
      </p:pic>
      <p:sp>
        <p:nvSpPr>
          <p:cNvPr id="9" name="TextBox 8">
            <a:extLst>
              <a:ext uri="{FF2B5EF4-FFF2-40B4-BE49-F238E27FC236}">
                <a16:creationId xmlns="" xmlns:a16="http://schemas.microsoft.com/office/drawing/2014/main" xmlns:mv="urn:schemas-microsoft-com:mac:vml" xmlns:mc="http://schemas.openxmlformats.org/markup-compatibility/2006" id="{4F240123-1CAD-4EFE-B2EA-218E75764A19}"/>
              </a:ext>
            </a:extLst>
          </p:cNvPr>
          <p:cNvSpPr txBox="1"/>
          <p:nvPr/>
        </p:nvSpPr>
        <p:spPr>
          <a:xfrm>
            <a:off x="312857" y="1981200"/>
            <a:ext cx="2732481" cy="3416320"/>
          </a:xfrm>
          <a:prstGeom prst="rect">
            <a:avLst/>
          </a:prstGeom>
          <a:noFill/>
        </p:spPr>
        <p:txBody>
          <a:bodyPr wrap="square" rtlCol="0">
            <a:spAutoFit/>
          </a:bodyPr>
          <a:lstStyle/>
          <a:p>
            <a:r>
              <a:rPr lang="en-US" dirty="0"/>
              <a:t>FTRI advertised in major daily and other community newspapers using 8½ x 11 insert ads throughout the state.  Designs were updated during the year.  Spanish ads were not published because some RDCs were not staffed to serve the Spanish speaking population.</a:t>
            </a:r>
          </a:p>
        </p:txBody>
      </p:sp>
    </p:spTree>
    <p:extLst>
      <p:ext uri="{BB962C8B-B14F-4D97-AF65-F5344CB8AC3E}">
        <p14:creationId xmlns:p14="http://schemas.microsoft.com/office/powerpoint/2010/main" val="1668846207"/>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xmlns:mv="urn:schemas-microsoft-com:mac:vml" xmlns:mc="http://schemas.openxmlformats.org/markup-compatibility/2006" id="{1B35196B-1EBA-45FF-BDDD-F6EA284DFAA4}"/>
              </a:ext>
            </a:extLst>
          </p:cNvPr>
          <p:cNvPicPr>
            <a:picLocks noChangeAspect="1"/>
          </p:cNvPicPr>
          <p:nvPr/>
        </p:nvPicPr>
        <p:blipFill>
          <a:blip r:embed="rId2"/>
          <a:stretch>
            <a:fillRect/>
          </a:stretch>
        </p:blipFill>
        <p:spPr>
          <a:xfrm>
            <a:off x="6387788" y="990600"/>
            <a:ext cx="2200941" cy="5371173"/>
          </a:xfrm>
          <a:prstGeom prst="rect">
            <a:avLst/>
          </a:prstGeom>
        </p:spPr>
      </p:pic>
      <p:pic>
        <p:nvPicPr>
          <p:cNvPr id="4" name="Picture 3">
            <a:extLst>
              <a:ext uri="{FF2B5EF4-FFF2-40B4-BE49-F238E27FC236}">
                <a16:creationId xmlns="" xmlns:a16="http://schemas.microsoft.com/office/drawing/2014/main" xmlns:mv="urn:schemas-microsoft-com:mac:vml" xmlns:mc="http://schemas.openxmlformats.org/markup-compatibility/2006" id="{139AA39D-AF3C-4A94-8FE7-95E6E6E4EAD0}"/>
              </a:ext>
            </a:extLst>
          </p:cNvPr>
          <p:cNvPicPr>
            <a:picLocks noChangeAspect="1"/>
          </p:cNvPicPr>
          <p:nvPr/>
        </p:nvPicPr>
        <p:blipFill>
          <a:blip r:embed="rId3"/>
          <a:stretch>
            <a:fillRect/>
          </a:stretch>
        </p:blipFill>
        <p:spPr>
          <a:xfrm>
            <a:off x="5943600" y="3018747"/>
            <a:ext cx="2819400" cy="3641725"/>
          </a:xfrm>
          <a:prstGeom prst="rect">
            <a:avLst/>
          </a:prstGeom>
        </p:spPr>
      </p:pic>
      <p:pic>
        <p:nvPicPr>
          <p:cNvPr id="5" name="Picture 4" descr="FTRI: Florida Telecommunications Relay, Inc. - Connecting People to People">
            <a:hlinkClick r:id="rId4"/>
            <a:extLst>
              <a:ext uri="{FF2B5EF4-FFF2-40B4-BE49-F238E27FC236}">
                <a16:creationId xmlns="" xmlns:a16="http://schemas.microsoft.com/office/drawing/2014/main" xmlns:mv="urn:schemas-microsoft-com:mac:vml" xmlns:mc="http://schemas.openxmlformats.org/markup-compatibility/2006" id="{70A0F592-3ABE-4FF7-A81B-BAD5C51C5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8686800" cy="685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 xmlns:a16="http://schemas.microsoft.com/office/drawing/2014/main" xmlns:mv="urn:schemas-microsoft-com:mac:vml" xmlns:mc="http://schemas.openxmlformats.org/markup-compatibility/2006" id="{8B0F0571-068D-4EFE-9489-7003BD241820}"/>
              </a:ext>
            </a:extLst>
          </p:cNvPr>
          <p:cNvPicPr>
            <a:picLocks noChangeAspect="1"/>
          </p:cNvPicPr>
          <p:nvPr/>
        </p:nvPicPr>
        <p:blipFill>
          <a:blip r:embed="rId6"/>
          <a:stretch>
            <a:fillRect/>
          </a:stretch>
        </p:blipFill>
        <p:spPr>
          <a:xfrm>
            <a:off x="2590801" y="1504098"/>
            <a:ext cx="3142044" cy="5196841"/>
          </a:xfrm>
          <a:prstGeom prst="rect">
            <a:avLst/>
          </a:prstGeom>
        </p:spPr>
      </p:pic>
      <p:sp>
        <p:nvSpPr>
          <p:cNvPr id="6" name="TextBox 5">
            <a:extLst>
              <a:ext uri="{FF2B5EF4-FFF2-40B4-BE49-F238E27FC236}">
                <a16:creationId xmlns="" xmlns:a16="http://schemas.microsoft.com/office/drawing/2014/main" xmlns:mv="urn:schemas-microsoft-com:mac:vml" xmlns:mc="http://schemas.openxmlformats.org/markup-compatibility/2006" id="{D1AF6525-1346-43F3-96B3-F1DCE6F5B82E}"/>
              </a:ext>
            </a:extLst>
          </p:cNvPr>
          <p:cNvSpPr txBox="1"/>
          <p:nvPr/>
        </p:nvSpPr>
        <p:spPr>
          <a:xfrm>
            <a:off x="3221580" y="881390"/>
            <a:ext cx="2901756"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b="1" i="1" dirty="0">
                <a:solidFill>
                  <a:srgbClr val="660033"/>
                </a:solidFill>
              </a:rPr>
              <a:t>FTRI Newsletter</a:t>
            </a:r>
          </a:p>
        </p:txBody>
      </p:sp>
      <p:sp>
        <p:nvSpPr>
          <p:cNvPr id="8" name="TextBox 7">
            <a:extLst>
              <a:ext uri="{FF2B5EF4-FFF2-40B4-BE49-F238E27FC236}">
                <a16:creationId xmlns="" xmlns:a16="http://schemas.microsoft.com/office/drawing/2014/main" xmlns:mv="urn:schemas-microsoft-com:mac:vml" xmlns:mc="http://schemas.openxmlformats.org/markup-compatibility/2006" id="{CE6871F1-8BCB-43E8-B27A-C7B59218090D}"/>
              </a:ext>
            </a:extLst>
          </p:cNvPr>
          <p:cNvSpPr txBox="1"/>
          <p:nvPr/>
        </p:nvSpPr>
        <p:spPr>
          <a:xfrm rot="10800000" flipV="1">
            <a:off x="156948" y="1504098"/>
            <a:ext cx="2257454" cy="4524315"/>
          </a:xfrm>
          <a:prstGeom prst="rect">
            <a:avLst/>
          </a:prstGeom>
          <a:noFill/>
        </p:spPr>
        <p:txBody>
          <a:bodyPr wrap="square" rtlCol="0">
            <a:spAutoFit/>
          </a:bodyPr>
          <a:lstStyle/>
          <a:p>
            <a:r>
              <a:rPr lang="en-US" sz="1600" dirty="0"/>
              <a:t>The FTRI Newsletter was launched in electronic format.  Sent to over 30,000 subscribers registered in FTRI’s database.  The newsletter generated positive responses along with requests to unsubscribe.  During the latter half of the fiscal year the writing, composing and publishing were brought in-house and performed by the Outreach Manager.</a:t>
            </a:r>
          </a:p>
        </p:txBody>
      </p:sp>
    </p:spTree>
    <p:extLst>
      <p:ext uri="{BB962C8B-B14F-4D97-AF65-F5344CB8AC3E}">
        <p14:creationId xmlns:p14="http://schemas.microsoft.com/office/powerpoint/2010/main" val="2481969832"/>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999"/>
            <a:ext cx="8153400" cy="688975"/>
          </a:xfrm>
        </p:spPr>
        <p:txBody>
          <a:bodyPr/>
          <a:lstStyle/>
          <a:p>
            <a:pPr>
              <a:defRPr/>
            </a:pPr>
            <a:r>
              <a:rPr lang="en-US" sz="2400" b="1" i="1" dirty="0">
                <a:solidFill>
                  <a:srgbClr val="660033"/>
                </a:solidFill>
                <a:effectLst>
                  <a:outerShdw blurRad="38100" dist="38100" dir="2700000" algn="tl">
                    <a:srgbClr val="000000">
                      <a:alpha val="43137"/>
                    </a:srgbClr>
                  </a:outerShdw>
                </a:effectLst>
              </a:rPr>
              <a:t>Social Media &amp; Display Ads</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 xmlns:a16="http://schemas.microsoft.com/office/drawing/2014/main" xmlns:mv="urn:schemas-microsoft-com:mac:vml" xmlns:mc="http://schemas.openxmlformats.org/markup-compatibility/2006" id="{9E50CF53-AC41-470F-AA15-DCC4A1655245}"/>
              </a:ext>
            </a:extLst>
          </p:cNvPr>
          <p:cNvPicPr>
            <a:picLocks noChangeAspect="1"/>
          </p:cNvPicPr>
          <p:nvPr/>
        </p:nvPicPr>
        <p:blipFill>
          <a:blip r:embed="rId3"/>
          <a:stretch>
            <a:fillRect/>
          </a:stretch>
        </p:blipFill>
        <p:spPr>
          <a:xfrm>
            <a:off x="450849" y="2475972"/>
            <a:ext cx="5940017" cy="4187226"/>
          </a:xfrm>
          <a:prstGeom prst="rect">
            <a:avLst/>
          </a:prstGeom>
        </p:spPr>
      </p:pic>
      <p:pic>
        <p:nvPicPr>
          <p:cNvPr id="5" name="Picture 4">
            <a:extLst>
              <a:ext uri="{FF2B5EF4-FFF2-40B4-BE49-F238E27FC236}">
                <a16:creationId xmlns="" xmlns:a16="http://schemas.microsoft.com/office/drawing/2014/main" xmlns:mv="urn:schemas-microsoft-com:mac:vml" xmlns:mc="http://schemas.openxmlformats.org/markup-compatibility/2006" id="{6F81B02C-EBDA-4995-923D-D6A0953FDA00}"/>
              </a:ext>
            </a:extLst>
          </p:cNvPr>
          <p:cNvPicPr>
            <a:picLocks noChangeAspect="1"/>
          </p:cNvPicPr>
          <p:nvPr/>
        </p:nvPicPr>
        <p:blipFill>
          <a:blip r:embed="rId4"/>
          <a:stretch>
            <a:fillRect/>
          </a:stretch>
        </p:blipFill>
        <p:spPr>
          <a:xfrm>
            <a:off x="5653341" y="4120760"/>
            <a:ext cx="3185859" cy="2681056"/>
          </a:xfrm>
          <a:prstGeom prst="rect">
            <a:avLst/>
          </a:prstGeom>
        </p:spPr>
      </p:pic>
      <p:pic>
        <p:nvPicPr>
          <p:cNvPr id="6" name="Picture 5">
            <a:extLst>
              <a:ext uri="{FF2B5EF4-FFF2-40B4-BE49-F238E27FC236}">
                <a16:creationId xmlns="" xmlns:a16="http://schemas.microsoft.com/office/drawing/2014/main" xmlns:mv="urn:schemas-microsoft-com:mac:vml" xmlns:mc="http://schemas.openxmlformats.org/markup-compatibility/2006" id="{B72567D8-CD83-4490-A8ED-AAFE54200EFA}"/>
              </a:ext>
            </a:extLst>
          </p:cNvPr>
          <p:cNvPicPr>
            <a:picLocks noChangeAspect="1"/>
          </p:cNvPicPr>
          <p:nvPr/>
        </p:nvPicPr>
        <p:blipFill>
          <a:blip r:embed="rId5"/>
          <a:stretch>
            <a:fillRect/>
          </a:stretch>
        </p:blipFill>
        <p:spPr>
          <a:xfrm>
            <a:off x="5653341" y="1419147"/>
            <a:ext cx="3185859" cy="2636186"/>
          </a:xfrm>
          <a:prstGeom prst="rect">
            <a:avLst/>
          </a:prstGeom>
        </p:spPr>
      </p:pic>
      <p:sp>
        <p:nvSpPr>
          <p:cNvPr id="7" name="TextBox 6">
            <a:extLst>
              <a:ext uri="{FF2B5EF4-FFF2-40B4-BE49-F238E27FC236}">
                <a16:creationId xmlns="" xmlns:a16="http://schemas.microsoft.com/office/drawing/2014/main" xmlns:mv="urn:schemas-microsoft-com:mac:vml" xmlns:mc="http://schemas.openxmlformats.org/markup-compatibility/2006" id="{CC760A7D-51CD-4C83-A269-0A5104F1BDE7}"/>
              </a:ext>
            </a:extLst>
          </p:cNvPr>
          <p:cNvSpPr txBox="1"/>
          <p:nvPr/>
        </p:nvSpPr>
        <p:spPr>
          <a:xfrm>
            <a:off x="304800" y="1222406"/>
            <a:ext cx="4883151" cy="1077218"/>
          </a:xfrm>
          <a:prstGeom prst="rect">
            <a:avLst/>
          </a:prstGeom>
          <a:noFill/>
        </p:spPr>
        <p:txBody>
          <a:bodyPr wrap="square" rtlCol="0">
            <a:spAutoFit/>
          </a:bodyPr>
          <a:lstStyle/>
          <a:p>
            <a:r>
              <a:rPr lang="en-US" sz="1600" dirty="0"/>
              <a:t>People who conducted online searches using words/phrases such as “phones for hard of hearing” or “hearing loss” had a good chance of seeing FTRI listed in the search results.</a:t>
            </a: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999"/>
            <a:ext cx="8153400" cy="688975"/>
          </a:xfrm>
        </p:spPr>
        <p:txBody>
          <a:bodyPr/>
          <a:lstStyle/>
          <a:p>
            <a:pPr>
              <a:defRPr/>
            </a:pPr>
            <a:r>
              <a:rPr lang="en-US" sz="500" b="1" i="1" dirty="0">
                <a:solidFill>
                  <a:srgbClr val="660033"/>
                </a:solidFill>
                <a:effectLst>
                  <a:outerShdw blurRad="38100" dist="38100" dir="2700000" algn="tl">
                    <a:srgbClr val="000000">
                      <a:alpha val="43137"/>
                    </a:srgbClr>
                  </a:outerShdw>
                </a:effectLst>
              </a:rPr>
              <a:t/>
            </a:r>
            <a:br>
              <a:rPr lang="en-US" sz="500" b="1" i="1" dirty="0">
                <a:solidFill>
                  <a:srgbClr val="660033"/>
                </a:solidFill>
                <a:effectLst>
                  <a:outerShdw blurRad="38100" dist="38100" dir="2700000" algn="tl">
                    <a:srgbClr val="000000">
                      <a:alpha val="43137"/>
                    </a:srgbClr>
                  </a:outerShdw>
                </a:effectLst>
              </a:rPr>
            </a:br>
            <a:r>
              <a:rPr lang="en-US" sz="2400" b="1" i="1" dirty="0">
                <a:solidFill>
                  <a:srgbClr val="660033"/>
                </a:solidFill>
                <a:effectLst>
                  <a:outerShdw blurRad="38100" dist="38100" dir="2700000" algn="tl">
                    <a:srgbClr val="000000">
                      <a:alpha val="43137"/>
                    </a:srgbClr>
                  </a:outerShdw>
                </a:effectLst>
              </a:rPr>
              <a:t>Geofence Campaign</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xmlns:mv="urn:schemas-microsoft-com:mac:vml" xmlns:mc="http://schemas.openxmlformats.org/markup-compatibility/2006" id="{4CE59DED-A411-40DD-9407-E39826CB5DBB}"/>
              </a:ext>
            </a:extLst>
          </p:cNvPr>
          <p:cNvPicPr>
            <a:picLocks noChangeAspect="1"/>
          </p:cNvPicPr>
          <p:nvPr/>
        </p:nvPicPr>
        <p:blipFill>
          <a:blip r:embed="rId3"/>
          <a:stretch>
            <a:fillRect/>
          </a:stretch>
        </p:blipFill>
        <p:spPr>
          <a:xfrm>
            <a:off x="3733800" y="1406394"/>
            <a:ext cx="4236405" cy="5295507"/>
          </a:xfrm>
          <a:prstGeom prst="rect">
            <a:avLst/>
          </a:prstGeom>
        </p:spPr>
      </p:pic>
      <p:sp>
        <p:nvSpPr>
          <p:cNvPr id="4" name="TextBox 3">
            <a:extLst>
              <a:ext uri="{FF2B5EF4-FFF2-40B4-BE49-F238E27FC236}">
                <a16:creationId xmlns="" xmlns:a16="http://schemas.microsoft.com/office/drawing/2014/main" xmlns:mv="urn:schemas-microsoft-com:mac:vml" xmlns:mc="http://schemas.openxmlformats.org/markup-compatibility/2006" id="{61092E67-0CED-456E-8E43-39B699798CDB}"/>
              </a:ext>
            </a:extLst>
          </p:cNvPr>
          <p:cNvSpPr txBox="1"/>
          <p:nvPr/>
        </p:nvSpPr>
        <p:spPr>
          <a:xfrm>
            <a:off x="304800" y="1524001"/>
            <a:ext cx="3200400" cy="2862322"/>
          </a:xfrm>
          <a:prstGeom prst="rect">
            <a:avLst/>
          </a:prstGeom>
          <a:noFill/>
        </p:spPr>
        <p:txBody>
          <a:bodyPr wrap="square" rtlCol="0">
            <a:spAutoFit/>
          </a:bodyPr>
          <a:lstStyle/>
          <a:p>
            <a:r>
              <a:rPr lang="en-US" dirty="0"/>
              <a:t>Geofencing allows FTRI to draw an invisible electronic ‘fence’ around a physical location such as a library or senior center so people who enter the area are targeted (via a series of Google algorithms) to be served an FTRI digital ad up to 30 days after.</a:t>
            </a:r>
          </a:p>
        </p:txBody>
      </p:sp>
      <p:pic>
        <p:nvPicPr>
          <p:cNvPr id="7" name="Picture 6">
            <a:extLst>
              <a:ext uri="{FF2B5EF4-FFF2-40B4-BE49-F238E27FC236}">
                <a16:creationId xmlns="" xmlns:a16="http://schemas.microsoft.com/office/drawing/2014/main" xmlns:mv="urn:schemas-microsoft-com:mac:vml" xmlns:mc="http://schemas.openxmlformats.org/markup-compatibility/2006" id="{BAFD580D-7EDA-4DFC-A9FF-191009E29DDB}"/>
              </a:ext>
            </a:extLst>
          </p:cNvPr>
          <p:cNvPicPr>
            <a:picLocks noChangeAspect="1"/>
          </p:cNvPicPr>
          <p:nvPr/>
        </p:nvPicPr>
        <p:blipFill>
          <a:blip r:embed="rId4"/>
          <a:stretch>
            <a:fillRect/>
          </a:stretch>
        </p:blipFill>
        <p:spPr>
          <a:xfrm>
            <a:off x="609600" y="4358950"/>
            <a:ext cx="2776122" cy="2232001"/>
          </a:xfrm>
          <a:prstGeom prst="rect">
            <a:avLst/>
          </a:prstGeom>
        </p:spPr>
      </p:pic>
    </p:spTree>
    <p:extLst>
      <p:ext uri="{BB962C8B-B14F-4D97-AF65-F5344CB8AC3E}">
        <p14:creationId xmlns:p14="http://schemas.microsoft.com/office/powerpoint/2010/main" val="3161795947"/>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999"/>
            <a:ext cx="8153400" cy="688975"/>
          </a:xfrm>
        </p:spPr>
        <p:txBody>
          <a:bodyPr/>
          <a:lstStyle/>
          <a:p>
            <a:pPr>
              <a:defRPr/>
            </a:pPr>
            <a:r>
              <a:rPr lang="en-US" sz="500" b="1" i="1" dirty="0">
                <a:solidFill>
                  <a:srgbClr val="660033"/>
                </a:solidFill>
                <a:effectLst>
                  <a:outerShdw blurRad="38100" dist="38100" dir="2700000" algn="tl">
                    <a:srgbClr val="000000">
                      <a:alpha val="43137"/>
                    </a:srgbClr>
                  </a:outerShdw>
                </a:effectLst>
              </a:rPr>
              <a:t/>
            </a:r>
            <a:br>
              <a:rPr lang="en-US" sz="500" b="1" i="1" dirty="0">
                <a:solidFill>
                  <a:srgbClr val="660033"/>
                </a:solidFill>
                <a:effectLst>
                  <a:outerShdw blurRad="38100" dist="38100" dir="2700000" algn="tl">
                    <a:srgbClr val="000000">
                      <a:alpha val="43137"/>
                    </a:srgbClr>
                  </a:outerShdw>
                </a:effectLst>
              </a:rPr>
            </a:br>
            <a:r>
              <a:rPr lang="en-US" sz="2400" b="1" i="1" dirty="0">
                <a:solidFill>
                  <a:srgbClr val="660033"/>
                </a:solidFill>
                <a:effectLst>
                  <a:outerShdw blurRad="38100" dist="38100" dir="2700000" algn="tl">
                    <a:srgbClr val="000000">
                      <a:alpha val="43137"/>
                    </a:srgbClr>
                  </a:outerShdw>
                </a:effectLst>
              </a:rPr>
              <a:t>Social Media Posts</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xmlns:mv="urn:schemas-microsoft-com:mac:vml" xmlns:mc="http://schemas.openxmlformats.org/markup-compatibility/2006" id="{61092E67-0CED-456E-8E43-39B699798CDB}"/>
              </a:ext>
            </a:extLst>
          </p:cNvPr>
          <p:cNvSpPr txBox="1"/>
          <p:nvPr/>
        </p:nvSpPr>
        <p:spPr>
          <a:xfrm>
            <a:off x="162670" y="988623"/>
            <a:ext cx="2123329" cy="4524315"/>
          </a:xfrm>
          <a:prstGeom prst="rect">
            <a:avLst/>
          </a:prstGeom>
          <a:noFill/>
        </p:spPr>
        <p:txBody>
          <a:bodyPr wrap="square" rtlCol="0">
            <a:spAutoFit/>
          </a:bodyPr>
          <a:lstStyle/>
          <a:p>
            <a:r>
              <a:rPr lang="en-US" dirty="0"/>
              <a:t>At the start of the fiscal year, FTRI posted on Facebook, Twitter, LinkedIn, and Instagram.  During the second half of the fiscal year, LinkedIn postings were dropped to reduce expenses.  Facebook has proven to be the most effective in terms of reach </a:t>
            </a:r>
          </a:p>
          <a:p>
            <a:r>
              <a:rPr lang="en-US" dirty="0"/>
              <a:t>and engagement.</a:t>
            </a:r>
          </a:p>
        </p:txBody>
      </p:sp>
      <p:pic>
        <p:nvPicPr>
          <p:cNvPr id="5" name="Picture 4">
            <a:extLst>
              <a:ext uri="{FF2B5EF4-FFF2-40B4-BE49-F238E27FC236}">
                <a16:creationId xmlns="" xmlns:a16="http://schemas.microsoft.com/office/drawing/2014/main" xmlns:mv="urn:schemas-microsoft-com:mac:vml" xmlns:mc="http://schemas.openxmlformats.org/markup-compatibility/2006" id="{A7B91AFA-F1C7-4B94-AA06-21612A438A1C}"/>
              </a:ext>
            </a:extLst>
          </p:cNvPr>
          <p:cNvPicPr>
            <a:picLocks noChangeAspect="1"/>
          </p:cNvPicPr>
          <p:nvPr/>
        </p:nvPicPr>
        <p:blipFill>
          <a:blip r:embed="rId3"/>
          <a:stretch>
            <a:fillRect/>
          </a:stretch>
        </p:blipFill>
        <p:spPr>
          <a:xfrm>
            <a:off x="2124987" y="4996325"/>
            <a:ext cx="3600000" cy="1847619"/>
          </a:xfrm>
          <a:prstGeom prst="rect">
            <a:avLst/>
          </a:prstGeom>
        </p:spPr>
      </p:pic>
      <p:pic>
        <p:nvPicPr>
          <p:cNvPr id="6" name="Picture 5">
            <a:extLst>
              <a:ext uri="{FF2B5EF4-FFF2-40B4-BE49-F238E27FC236}">
                <a16:creationId xmlns="" xmlns:a16="http://schemas.microsoft.com/office/drawing/2014/main" xmlns:mv="urn:schemas-microsoft-com:mac:vml" xmlns:mc="http://schemas.openxmlformats.org/markup-compatibility/2006" id="{327E3A06-5F8F-4977-B5D0-7038C0B1CFD6}"/>
              </a:ext>
            </a:extLst>
          </p:cNvPr>
          <p:cNvPicPr>
            <a:picLocks noChangeAspect="1"/>
          </p:cNvPicPr>
          <p:nvPr/>
        </p:nvPicPr>
        <p:blipFill>
          <a:blip r:embed="rId4"/>
          <a:stretch>
            <a:fillRect/>
          </a:stretch>
        </p:blipFill>
        <p:spPr>
          <a:xfrm>
            <a:off x="2505759" y="1250697"/>
            <a:ext cx="3219228" cy="3876920"/>
          </a:xfrm>
          <a:prstGeom prst="rect">
            <a:avLst/>
          </a:prstGeom>
        </p:spPr>
      </p:pic>
      <p:pic>
        <p:nvPicPr>
          <p:cNvPr id="8" name="Picture 7">
            <a:extLst>
              <a:ext uri="{FF2B5EF4-FFF2-40B4-BE49-F238E27FC236}">
                <a16:creationId xmlns="" xmlns:a16="http://schemas.microsoft.com/office/drawing/2014/main" xmlns:mv="urn:schemas-microsoft-com:mac:vml" xmlns:mc="http://schemas.openxmlformats.org/markup-compatibility/2006" id="{D7EB98A0-D316-4F3B-A8A6-1AB92E47507A}"/>
              </a:ext>
            </a:extLst>
          </p:cNvPr>
          <p:cNvPicPr>
            <a:picLocks noChangeAspect="1"/>
          </p:cNvPicPr>
          <p:nvPr/>
        </p:nvPicPr>
        <p:blipFill>
          <a:blip r:embed="rId5"/>
          <a:stretch>
            <a:fillRect/>
          </a:stretch>
        </p:blipFill>
        <p:spPr>
          <a:xfrm>
            <a:off x="5530301" y="3812691"/>
            <a:ext cx="3337949" cy="2614274"/>
          </a:xfrm>
          <a:prstGeom prst="rect">
            <a:avLst/>
          </a:prstGeom>
        </p:spPr>
      </p:pic>
      <p:pic>
        <p:nvPicPr>
          <p:cNvPr id="9" name="Picture 8">
            <a:extLst>
              <a:ext uri="{FF2B5EF4-FFF2-40B4-BE49-F238E27FC236}">
                <a16:creationId xmlns="" xmlns:a16="http://schemas.microsoft.com/office/drawing/2014/main" xmlns:mv="urn:schemas-microsoft-com:mac:vml" xmlns:mc="http://schemas.openxmlformats.org/markup-compatibility/2006" id="{2D0C22C8-3FC1-4746-9B31-9764777A861F}"/>
              </a:ext>
            </a:extLst>
          </p:cNvPr>
          <p:cNvPicPr>
            <a:picLocks noChangeAspect="1"/>
          </p:cNvPicPr>
          <p:nvPr/>
        </p:nvPicPr>
        <p:blipFill>
          <a:blip r:embed="rId6"/>
          <a:stretch>
            <a:fillRect/>
          </a:stretch>
        </p:blipFill>
        <p:spPr>
          <a:xfrm>
            <a:off x="5530301" y="1266784"/>
            <a:ext cx="3400289" cy="2482473"/>
          </a:xfrm>
          <a:prstGeom prst="rect">
            <a:avLst/>
          </a:prstGeom>
        </p:spPr>
      </p:pic>
    </p:spTree>
    <p:extLst>
      <p:ext uri="{BB962C8B-B14F-4D97-AF65-F5344CB8AC3E}">
        <p14:creationId xmlns:p14="http://schemas.microsoft.com/office/powerpoint/2010/main" val="3378841413"/>
      </p:ext>
    </p:extLst>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4999"/>
            <a:ext cx="8153400" cy="688975"/>
          </a:xfrm>
        </p:spPr>
        <p:txBody>
          <a:bodyPr/>
          <a:lstStyle/>
          <a:p>
            <a:pPr>
              <a:defRPr/>
            </a:pPr>
            <a:r>
              <a:rPr lang="en-US" sz="500" b="1" i="1" dirty="0">
                <a:solidFill>
                  <a:srgbClr val="660033"/>
                </a:solidFill>
                <a:effectLst>
                  <a:outerShdw blurRad="38100" dist="38100" dir="2700000" algn="tl">
                    <a:srgbClr val="000000">
                      <a:alpha val="43137"/>
                    </a:srgbClr>
                  </a:outerShdw>
                </a:effectLst>
              </a:rPr>
              <a:t/>
            </a:r>
            <a:br>
              <a:rPr lang="en-US" sz="500" b="1" i="1" dirty="0">
                <a:solidFill>
                  <a:srgbClr val="660033"/>
                </a:solidFill>
                <a:effectLst>
                  <a:outerShdw blurRad="38100" dist="38100" dir="2700000" algn="tl">
                    <a:srgbClr val="000000">
                      <a:alpha val="43137"/>
                    </a:srgbClr>
                  </a:outerShdw>
                </a:effectLst>
              </a:rPr>
            </a:br>
            <a:r>
              <a:rPr lang="en-US" sz="2400" b="1" i="1" dirty="0">
                <a:solidFill>
                  <a:srgbClr val="660033"/>
                </a:solidFill>
                <a:effectLst>
                  <a:outerShdw blurRad="38100" dist="38100" dir="2700000" algn="tl">
                    <a:srgbClr val="000000">
                      <a:alpha val="43137"/>
                    </a:srgbClr>
                  </a:outerShdw>
                </a:effectLst>
              </a:rPr>
              <a:t>Facebook Statistics</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xmlns:mv="urn:schemas-microsoft-com:mac:vml" xmlns:mc="http://schemas.openxmlformats.org/markup-compatibility/2006" id="{61092E67-0CED-456E-8E43-39B699798CDB}"/>
              </a:ext>
            </a:extLst>
          </p:cNvPr>
          <p:cNvSpPr txBox="1"/>
          <p:nvPr/>
        </p:nvSpPr>
        <p:spPr>
          <a:xfrm>
            <a:off x="148539" y="1270991"/>
            <a:ext cx="4256930" cy="1569660"/>
          </a:xfrm>
          <a:prstGeom prst="rect">
            <a:avLst/>
          </a:prstGeom>
          <a:noFill/>
        </p:spPr>
        <p:txBody>
          <a:bodyPr wrap="square" rtlCol="0">
            <a:spAutoFit/>
          </a:bodyPr>
          <a:lstStyle/>
          <a:p>
            <a:r>
              <a:rPr lang="en-US" sz="1600" b="1" i="1" u="sng" dirty="0"/>
              <a:t>Statistical Overview:</a:t>
            </a:r>
            <a:endParaRPr lang="en-US" sz="1600" b="1" dirty="0"/>
          </a:p>
          <a:p>
            <a:r>
              <a:rPr lang="en-US" sz="1600" dirty="0"/>
              <a:t>Impressions:	     545,377</a:t>
            </a:r>
          </a:p>
          <a:p>
            <a:r>
              <a:rPr lang="en-US" sz="1600" dirty="0"/>
              <a:t>Link clicks:	         8,282</a:t>
            </a:r>
          </a:p>
          <a:p>
            <a:r>
              <a:rPr lang="en-US" sz="1600" dirty="0"/>
              <a:t>People taking action:      23,858</a:t>
            </a:r>
          </a:p>
          <a:p>
            <a:r>
              <a:rPr lang="en-US" sz="1600" dirty="0"/>
              <a:t>Reach:		     166,231</a:t>
            </a:r>
          </a:p>
          <a:p>
            <a:r>
              <a:rPr lang="en-US" sz="1600" dirty="0"/>
              <a:t>Post engagements:	         9,472</a:t>
            </a:r>
          </a:p>
        </p:txBody>
      </p:sp>
      <p:pic>
        <p:nvPicPr>
          <p:cNvPr id="7" name="Picture 6">
            <a:extLst>
              <a:ext uri="{FF2B5EF4-FFF2-40B4-BE49-F238E27FC236}">
                <a16:creationId xmlns="" xmlns:a16="http://schemas.microsoft.com/office/drawing/2014/main" xmlns:mv="urn:schemas-microsoft-com:mac:vml" xmlns:mc="http://schemas.openxmlformats.org/markup-compatibility/2006" id="{F23F2552-65E2-48C4-B4B5-ABB116C5CE0B}"/>
              </a:ext>
            </a:extLst>
          </p:cNvPr>
          <p:cNvPicPr>
            <a:picLocks noChangeAspect="1"/>
          </p:cNvPicPr>
          <p:nvPr/>
        </p:nvPicPr>
        <p:blipFill>
          <a:blip r:embed="rId3"/>
          <a:stretch>
            <a:fillRect/>
          </a:stretch>
        </p:blipFill>
        <p:spPr>
          <a:xfrm>
            <a:off x="148539" y="3128580"/>
            <a:ext cx="4439960" cy="3424620"/>
          </a:xfrm>
          <a:prstGeom prst="rect">
            <a:avLst/>
          </a:prstGeom>
        </p:spPr>
      </p:pic>
      <p:pic>
        <p:nvPicPr>
          <p:cNvPr id="3" name="Picture 2">
            <a:extLst>
              <a:ext uri="{FF2B5EF4-FFF2-40B4-BE49-F238E27FC236}">
                <a16:creationId xmlns="" xmlns:a16="http://schemas.microsoft.com/office/drawing/2014/main" xmlns:mv="urn:schemas-microsoft-com:mac:vml" xmlns:mc="http://schemas.openxmlformats.org/markup-compatibility/2006" id="{B2ABB8FF-521A-4C03-BD1A-AFE9C1CE112A}"/>
              </a:ext>
            </a:extLst>
          </p:cNvPr>
          <p:cNvPicPr>
            <a:picLocks noChangeAspect="1"/>
          </p:cNvPicPr>
          <p:nvPr/>
        </p:nvPicPr>
        <p:blipFill>
          <a:blip r:embed="rId4"/>
          <a:stretch>
            <a:fillRect/>
          </a:stretch>
        </p:blipFill>
        <p:spPr>
          <a:xfrm>
            <a:off x="4495800" y="1303974"/>
            <a:ext cx="4343400" cy="3649249"/>
          </a:xfrm>
          <a:prstGeom prst="rect">
            <a:avLst/>
          </a:prstGeom>
        </p:spPr>
      </p:pic>
      <p:pic>
        <p:nvPicPr>
          <p:cNvPr id="10" name="Picture 9">
            <a:extLst>
              <a:ext uri="{FF2B5EF4-FFF2-40B4-BE49-F238E27FC236}">
                <a16:creationId xmlns="" xmlns:a16="http://schemas.microsoft.com/office/drawing/2014/main" xmlns:mv="urn:schemas-microsoft-com:mac:vml" xmlns:mc="http://schemas.openxmlformats.org/markup-compatibility/2006" id="{022EFE36-1229-443A-8669-FD42507EB27A}"/>
              </a:ext>
            </a:extLst>
          </p:cNvPr>
          <p:cNvPicPr>
            <a:picLocks noChangeAspect="1"/>
          </p:cNvPicPr>
          <p:nvPr/>
        </p:nvPicPr>
        <p:blipFill>
          <a:blip r:embed="rId5"/>
          <a:stretch>
            <a:fillRect/>
          </a:stretch>
        </p:blipFill>
        <p:spPr>
          <a:xfrm>
            <a:off x="5010606" y="5137000"/>
            <a:ext cx="3828594" cy="1556763"/>
          </a:xfrm>
          <a:prstGeom prst="rect">
            <a:avLst/>
          </a:prstGeom>
          <a:ln>
            <a:solidFill>
              <a:schemeClr val="tx1"/>
            </a:solidFill>
          </a:ln>
        </p:spPr>
      </p:pic>
    </p:spTree>
    <p:extLst>
      <p:ext uri="{BB962C8B-B14F-4D97-AF65-F5344CB8AC3E}">
        <p14:creationId xmlns:p14="http://schemas.microsoft.com/office/powerpoint/2010/main" val="1649782240"/>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280988" y="1543050"/>
            <a:ext cx="37576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t>FTRI maintains a quality assurance system to monitor the services, training, and equipment provided by contracted agencies.  </a:t>
            </a:r>
          </a:p>
          <a:p>
            <a:pPr eaLnBrk="1" hangingPunct="1"/>
            <a:endParaRPr lang="en-US" altLang="en-US" sz="1600" dirty="0"/>
          </a:p>
          <a:p>
            <a:pPr eaLnBrk="1" hangingPunct="1"/>
            <a:r>
              <a:rPr lang="en-US" altLang="en-US" sz="1600" dirty="0"/>
              <a:t>Postcard questionnaires are mailed to a random selection of clients served by each Regional Distribution Center or the FTRI office.  Three hundred </a:t>
            </a:r>
            <a:r>
              <a:rPr lang="en-US" altLang="en-US" sz="1600" dirty="0" smtClean="0"/>
              <a:t>and </a:t>
            </a:r>
            <a:r>
              <a:rPr lang="en-US" altLang="en-US" sz="1600" dirty="0"/>
              <a:t>eight (318) questionnaires were mailed during this fiscal year and FTRI received 68 responses for a nearly 21 percent return rate.  Ninety-eight percent of the responses were positive.  Negative responses are resolved by either contacting the client directly or referring to the RDC for follow-up.</a:t>
            </a:r>
          </a:p>
          <a:p>
            <a:pPr eaLnBrk="1" hangingPunct="1"/>
            <a:endParaRPr lang="en-US" altLang="en-US" sz="1600" dirty="0"/>
          </a:p>
          <a:p>
            <a:pPr eaLnBrk="1" hangingPunct="1"/>
            <a:r>
              <a:rPr lang="en-US" altLang="en-US" sz="1600" b="1" dirty="0">
                <a:solidFill>
                  <a:srgbClr val="660033"/>
                </a:solidFill>
              </a:rPr>
              <a:t>Reduction in postcard mailing is due to limited staffing.</a:t>
            </a:r>
            <a:r>
              <a:rPr lang="en-US" altLang="en-US" sz="1600" dirty="0">
                <a:solidFill>
                  <a:srgbClr val="660033"/>
                </a:solidFill>
              </a:rPr>
              <a:t> </a:t>
            </a:r>
            <a:r>
              <a:rPr lang="en-US" altLang="en-US" sz="1600" b="1" dirty="0">
                <a:solidFill>
                  <a:srgbClr val="660033"/>
                </a:solidFill>
              </a:rPr>
              <a:t>  </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62213" y="895350"/>
            <a:ext cx="4219575" cy="647700"/>
          </a:xfrm>
          <a:prstGeom prst="rect">
            <a:avLst/>
          </a:prstGeom>
          <a:noFill/>
        </p:spPr>
        <p:txBody>
          <a:bodyPr wrap="none">
            <a:spAutoFit/>
          </a:bodyPr>
          <a:lstStyle/>
          <a:p>
            <a:pPr>
              <a:defRPr/>
            </a:pPr>
            <a:r>
              <a:rPr lang="en-US" sz="3600" b="1" i="1" dirty="0">
                <a:solidFill>
                  <a:srgbClr val="660033"/>
                </a:solidFill>
                <a:effectLst>
                  <a:outerShdw blurRad="38100" dist="38100" dir="2700000" algn="tl">
                    <a:srgbClr val="000000">
                      <a:alpha val="43137"/>
                    </a:srgbClr>
                  </a:outerShdw>
                </a:effectLst>
              </a:rPr>
              <a:t>Quality Assurance</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8194" y="3657600"/>
            <a:ext cx="3299542" cy="3018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285577" y="1755488"/>
            <a:ext cx="3149557" cy="28815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62213" y="895350"/>
            <a:ext cx="4219575" cy="647700"/>
          </a:xfrm>
          <a:prstGeom prst="rect">
            <a:avLst/>
          </a:prstGeom>
          <a:noFill/>
        </p:spPr>
        <p:txBody>
          <a:bodyPr wrap="none">
            <a:spAutoFit/>
          </a:bodyPr>
          <a:lstStyle/>
          <a:p>
            <a:pPr>
              <a:defRPr/>
            </a:pPr>
            <a:r>
              <a:rPr lang="en-US" sz="3600" b="1" i="1" dirty="0">
                <a:solidFill>
                  <a:srgbClr val="660033"/>
                </a:solidFill>
                <a:effectLst>
                  <a:outerShdw blurRad="38100" dist="38100" dir="2700000" algn="tl">
                    <a:srgbClr val="000000">
                      <a:alpha val="43137"/>
                    </a:srgbClr>
                  </a:outerShdw>
                </a:effectLst>
              </a:rPr>
              <a:t>Quality Assurance</a:t>
            </a:r>
          </a:p>
        </p:txBody>
      </p:sp>
      <p:sp>
        <p:nvSpPr>
          <p:cNvPr id="2" name="Rectangle 1"/>
          <p:cNvSpPr/>
          <p:nvPr/>
        </p:nvSpPr>
        <p:spPr>
          <a:xfrm>
            <a:off x="685800" y="5410200"/>
            <a:ext cx="7696200" cy="1200329"/>
          </a:xfrm>
          <a:prstGeom prst="rect">
            <a:avLst/>
          </a:prstGeom>
        </p:spPr>
        <p:txBody>
          <a:bodyPr wrap="square">
            <a:spAutoFit/>
          </a:bodyPr>
          <a:lstStyle/>
          <a:p>
            <a:r>
              <a:rPr lang="en-US" sz="1600" dirty="0"/>
              <a:t>FTRI’s</a:t>
            </a:r>
            <a:r>
              <a:rPr lang="en-US" dirty="0"/>
              <a:t> automated email system sent quality assurance surveys to 3,785 new clients the subsequent day after receiving services and received 665 responses for a 17.57 percent response rate.  Clients requesting follow-up were contacted by FTRI Customer Care. </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55727"/>
            <a:ext cx="490603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985" y="1676399"/>
            <a:ext cx="5280695" cy="3559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8071805"/>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descr="Florida ma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200"/>
            <a:ext cx="4381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411" name="AutoShape 3"/>
          <p:cNvSpPr>
            <a:spLocks noChangeArrowheads="1"/>
          </p:cNvSpPr>
          <p:nvPr/>
        </p:nvSpPr>
        <p:spPr bwMode="auto">
          <a:xfrm>
            <a:off x="6934200" y="22098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12" name="AutoShape 4"/>
          <p:cNvSpPr>
            <a:spLocks noChangeArrowheads="1"/>
          </p:cNvSpPr>
          <p:nvPr/>
        </p:nvSpPr>
        <p:spPr bwMode="auto">
          <a:xfrm>
            <a:off x="6629400" y="19812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13" name="AutoShape 5"/>
          <p:cNvSpPr>
            <a:spLocks noChangeArrowheads="1"/>
          </p:cNvSpPr>
          <p:nvPr/>
        </p:nvSpPr>
        <p:spPr bwMode="auto">
          <a:xfrm>
            <a:off x="6691608" y="2514599"/>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14" name="AutoShape 6"/>
          <p:cNvSpPr>
            <a:spLocks noChangeArrowheads="1"/>
          </p:cNvSpPr>
          <p:nvPr/>
        </p:nvSpPr>
        <p:spPr bwMode="auto">
          <a:xfrm>
            <a:off x="6477000" y="32004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16" name="AutoShape 8"/>
          <p:cNvSpPr>
            <a:spLocks noChangeArrowheads="1"/>
          </p:cNvSpPr>
          <p:nvPr/>
        </p:nvSpPr>
        <p:spPr bwMode="auto">
          <a:xfrm>
            <a:off x="7393897" y="3695699"/>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17" name="AutoShape 9"/>
          <p:cNvSpPr>
            <a:spLocks noChangeArrowheads="1"/>
          </p:cNvSpPr>
          <p:nvPr/>
        </p:nvSpPr>
        <p:spPr bwMode="auto">
          <a:xfrm>
            <a:off x="6096000" y="22860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18" name="AutoShape 10"/>
          <p:cNvSpPr>
            <a:spLocks noChangeArrowheads="1"/>
          </p:cNvSpPr>
          <p:nvPr/>
        </p:nvSpPr>
        <p:spPr bwMode="auto">
          <a:xfrm>
            <a:off x="7315200" y="23622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19" name="AutoShape 11"/>
          <p:cNvSpPr>
            <a:spLocks noChangeArrowheads="1"/>
          </p:cNvSpPr>
          <p:nvPr/>
        </p:nvSpPr>
        <p:spPr bwMode="auto">
          <a:xfrm>
            <a:off x="6629400" y="34290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20" name="AutoShape 12"/>
          <p:cNvSpPr>
            <a:spLocks noChangeArrowheads="1"/>
          </p:cNvSpPr>
          <p:nvPr/>
        </p:nvSpPr>
        <p:spPr bwMode="auto">
          <a:xfrm>
            <a:off x="3638550" y="795338"/>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21" name="AutoShape 13"/>
          <p:cNvSpPr>
            <a:spLocks noChangeArrowheads="1"/>
          </p:cNvSpPr>
          <p:nvPr/>
        </p:nvSpPr>
        <p:spPr bwMode="auto">
          <a:xfrm>
            <a:off x="6172200" y="19812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22" name="AutoShape 14"/>
          <p:cNvSpPr>
            <a:spLocks noChangeArrowheads="1"/>
          </p:cNvSpPr>
          <p:nvPr/>
        </p:nvSpPr>
        <p:spPr bwMode="auto">
          <a:xfrm>
            <a:off x="7086600" y="18288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23" name="AutoShape 15"/>
          <p:cNvSpPr>
            <a:spLocks noChangeArrowheads="1"/>
          </p:cNvSpPr>
          <p:nvPr/>
        </p:nvSpPr>
        <p:spPr bwMode="auto">
          <a:xfrm>
            <a:off x="6781800" y="10668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25" name="AutoShape 17"/>
          <p:cNvSpPr>
            <a:spLocks noChangeArrowheads="1"/>
          </p:cNvSpPr>
          <p:nvPr/>
        </p:nvSpPr>
        <p:spPr bwMode="auto">
          <a:xfrm>
            <a:off x="7467600" y="28956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401426" name="AutoShape 18"/>
          <p:cNvSpPr>
            <a:spLocks noChangeArrowheads="1"/>
          </p:cNvSpPr>
          <p:nvPr/>
        </p:nvSpPr>
        <p:spPr bwMode="auto">
          <a:xfrm>
            <a:off x="6096000" y="2524125"/>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18450" name="Text Box 20"/>
          <p:cNvSpPr txBox="1">
            <a:spLocks noChangeArrowheads="1"/>
          </p:cNvSpPr>
          <p:nvPr/>
        </p:nvSpPr>
        <p:spPr bwMode="auto">
          <a:xfrm>
            <a:off x="8001000" y="39624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 </a:t>
            </a:r>
          </a:p>
        </p:txBody>
      </p:sp>
      <p:sp>
        <p:nvSpPr>
          <p:cNvPr id="26645" name="Text Box 21"/>
          <p:cNvSpPr txBox="1">
            <a:spLocks noChangeArrowheads="1"/>
          </p:cNvSpPr>
          <p:nvPr/>
        </p:nvSpPr>
        <p:spPr bwMode="auto">
          <a:xfrm>
            <a:off x="1828800" y="152400"/>
            <a:ext cx="51054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1800" b="1" i="1" dirty="0">
                <a:solidFill>
                  <a:srgbClr val="660033"/>
                </a:solidFill>
                <a:effectLst>
                  <a:outerShdw blurRad="38100" dist="38100" dir="2700000" algn="tl">
                    <a:srgbClr val="000000">
                      <a:alpha val="43137"/>
                    </a:srgbClr>
                  </a:outerShdw>
                </a:effectLst>
              </a:rPr>
              <a:t>FTRI Regional Distribution Centers</a:t>
            </a:r>
          </a:p>
        </p:txBody>
      </p:sp>
      <p:sp>
        <p:nvSpPr>
          <p:cNvPr id="401431" name="Text Box 23"/>
          <p:cNvSpPr txBox="1">
            <a:spLocks noChangeArrowheads="1"/>
          </p:cNvSpPr>
          <p:nvPr/>
        </p:nvSpPr>
        <p:spPr bwMode="auto">
          <a:xfrm>
            <a:off x="68263" y="1066800"/>
            <a:ext cx="5715000" cy="595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950" dirty="0">
                <a:cs typeface="+mn-cs"/>
              </a:rPr>
              <a:t>RDC # 2 – Center for Hearing and Communication (Ft. Lauderdale)</a:t>
            </a:r>
          </a:p>
          <a:p>
            <a:pPr>
              <a:spcBef>
                <a:spcPct val="50000"/>
              </a:spcBef>
              <a:defRPr/>
            </a:pPr>
            <a:r>
              <a:rPr lang="en-US" altLang="en-US" sz="950" dirty="0">
                <a:cs typeface="+mn-cs"/>
              </a:rPr>
              <a:t>RDC # 4 – ES Deaf &amp; Hard of Hearing Services (Daytona Beach)</a:t>
            </a:r>
          </a:p>
          <a:p>
            <a:pPr>
              <a:spcBef>
                <a:spcPct val="50000"/>
              </a:spcBef>
              <a:defRPr/>
            </a:pPr>
            <a:r>
              <a:rPr lang="en-US" altLang="en-US" sz="950" dirty="0">
                <a:cs typeface="+mn-cs"/>
              </a:rPr>
              <a:t>RDC # 5 – Independent Living Resource Center (Jacksonville) </a:t>
            </a:r>
          </a:p>
          <a:p>
            <a:pPr>
              <a:spcBef>
                <a:spcPct val="50000"/>
              </a:spcBef>
              <a:defRPr/>
            </a:pPr>
            <a:r>
              <a:rPr lang="en-US" altLang="en-US" sz="950" dirty="0">
                <a:cs typeface="+mn-cs"/>
              </a:rPr>
              <a:t>RDC # 7 – Center for Independent Living in Broward County (Ft. Lauderdale)</a:t>
            </a:r>
          </a:p>
          <a:p>
            <a:pPr>
              <a:spcBef>
                <a:spcPct val="50000"/>
              </a:spcBef>
              <a:defRPr/>
            </a:pPr>
            <a:r>
              <a:rPr lang="en-US" altLang="en-US" sz="950" dirty="0">
                <a:cs typeface="+mn-cs"/>
              </a:rPr>
              <a:t>RDC # 9 – Citrus Hearing Impaired Program Services (Crystal River)</a:t>
            </a:r>
          </a:p>
          <a:p>
            <a:pPr>
              <a:spcBef>
                <a:spcPct val="50000"/>
              </a:spcBef>
              <a:defRPr/>
            </a:pPr>
            <a:r>
              <a:rPr lang="en-US" altLang="en-US" sz="950" dirty="0">
                <a:cs typeface="+mn-cs"/>
              </a:rPr>
              <a:t>RDC # 10 – Deaf &amp; Hard of Hearing Services of Pasco/Hernando (Port Richey)</a:t>
            </a:r>
          </a:p>
          <a:p>
            <a:pPr>
              <a:spcBef>
                <a:spcPct val="50000"/>
              </a:spcBef>
              <a:defRPr/>
            </a:pPr>
            <a:r>
              <a:rPr lang="en-US" altLang="en-US" sz="950" dirty="0">
                <a:cs typeface="+mn-cs"/>
              </a:rPr>
              <a:t>RDC # 14 –Center for Independent Living of North Central Florida (Gainesville)</a:t>
            </a:r>
          </a:p>
          <a:p>
            <a:pPr>
              <a:spcBef>
                <a:spcPct val="50000"/>
              </a:spcBef>
              <a:defRPr/>
            </a:pPr>
            <a:r>
              <a:rPr lang="en-US" altLang="en-US" sz="950" dirty="0">
                <a:cs typeface="+mn-cs"/>
              </a:rPr>
              <a:t>RDC # 16 – Deaf &amp; Hard of Hearing Services of the Treasure Coast, Inc. (Jensen Beach)</a:t>
            </a:r>
          </a:p>
          <a:p>
            <a:pPr>
              <a:spcBef>
                <a:spcPct val="50000"/>
              </a:spcBef>
              <a:defRPr/>
            </a:pPr>
            <a:r>
              <a:rPr lang="en-US" altLang="en-US" sz="950" dirty="0">
                <a:cs typeface="+mn-cs"/>
              </a:rPr>
              <a:t>RDC # 17 – Deaf Service Center of SW Florida (Ft. Myers)</a:t>
            </a:r>
          </a:p>
          <a:p>
            <a:pPr>
              <a:spcBef>
                <a:spcPct val="50000"/>
              </a:spcBef>
              <a:defRPr/>
            </a:pPr>
            <a:r>
              <a:rPr lang="en-US" altLang="en-US" sz="950" dirty="0">
                <a:cs typeface="+mn-cs"/>
              </a:rPr>
              <a:t>RDC # 18 – Center for Independent Living of Central Florida (Winter Park)</a:t>
            </a:r>
          </a:p>
          <a:p>
            <a:pPr>
              <a:spcBef>
                <a:spcPct val="50000"/>
              </a:spcBef>
              <a:defRPr/>
            </a:pPr>
            <a:r>
              <a:rPr lang="en-US" altLang="en-US" sz="950" dirty="0">
                <a:cs typeface="+mn-cs"/>
              </a:rPr>
              <a:t>RDC # 19 – Central Florida Speech &amp; Hearing Center (Lakeland)</a:t>
            </a:r>
          </a:p>
          <a:p>
            <a:pPr>
              <a:spcBef>
                <a:spcPct val="50000"/>
              </a:spcBef>
              <a:defRPr/>
            </a:pPr>
            <a:r>
              <a:rPr lang="en-US" altLang="en-US" sz="950" dirty="0">
                <a:cs typeface="+mn-cs"/>
              </a:rPr>
              <a:t>RDC # 20 – Space Coast Center for Independent Living (Rockledge)</a:t>
            </a:r>
          </a:p>
          <a:p>
            <a:pPr>
              <a:spcBef>
                <a:spcPct val="50000"/>
              </a:spcBef>
              <a:defRPr/>
            </a:pPr>
            <a:r>
              <a:rPr lang="en-US" altLang="en-US" sz="950" dirty="0">
                <a:cs typeface="+mn-cs"/>
              </a:rPr>
              <a:t>RDC # 21 – Hearing Impaired Persons in Charlotte County (Port Charlotte)</a:t>
            </a:r>
          </a:p>
          <a:p>
            <a:pPr>
              <a:spcBef>
                <a:spcPct val="50000"/>
              </a:spcBef>
              <a:defRPr/>
            </a:pPr>
            <a:r>
              <a:rPr lang="en-US" altLang="en-US" sz="950" dirty="0">
                <a:cs typeface="+mn-cs"/>
              </a:rPr>
              <a:t>RDC # 22 – Deaf Service Center of Lake &amp; Sumter Counties (Leesburg) </a:t>
            </a:r>
          </a:p>
          <a:p>
            <a:pPr>
              <a:spcBef>
                <a:spcPct val="50000"/>
              </a:spcBef>
              <a:defRPr/>
            </a:pPr>
            <a:r>
              <a:rPr lang="en-US" altLang="en-US" sz="950" dirty="0">
                <a:cs typeface="+mn-cs"/>
              </a:rPr>
              <a:t>RDC # 24 – CIL – Disability Resource Center (Pensacola)</a:t>
            </a:r>
          </a:p>
          <a:p>
            <a:pPr>
              <a:spcBef>
                <a:spcPct val="50000"/>
              </a:spcBef>
              <a:defRPr/>
            </a:pPr>
            <a:r>
              <a:rPr lang="en-US" altLang="en-US" sz="950" dirty="0">
                <a:cs typeface="+mn-cs"/>
              </a:rPr>
              <a:t>RDC # 25 – Disability Resource Center (Panama City)</a:t>
            </a:r>
          </a:p>
          <a:p>
            <a:pPr>
              <a:spcBef>
                <a:spcPct val="50000"/>
              </a:spcBef>
              <a:defRPr/>
            </a:pPr>
            <a:r>
              <a:rPr lang="en-US" altLang="en-US" sz="950" dirty="0">
                <a:cs typeface="+mn-cs"/>
              </a:rPr>
              <a:t>RDC # 26 – Hearing and Speech Center of Florida (Miami/Kendall)</a:t>
            </a:r>
          </a:p>
          <a:p>
            <a:pPr>
              <a:spcBef>
                <a:spcPct val="50000"/>
              </a:spcBef>
              <a:defRPr/>
            </a:pPr>
            <a:r>
              <a:rPr lang="en-US" altLang="en-US" sz="950" dirty="0">
                <a:cs typeface="+mn-cs"/>
              </a:rPr>
              <a:t>RDC # 27 – Family Center on Deafness (Largo)</a:t>
            </a:r>
          </a:p>
          <a:p>
            <a:pPr>
              <a:spcBef>
                <a:spcPct val="50000"/>
              </a:spcBef>
              <a:defRPr/>
            </a:pPr>
            <a:r>
              <a:rPr lang="en-US" altLang="en-US" sz="950" dirty="0">
                <a:cs typeface="+mn-cs"/>
              </a:rPr>
              <a:t>RDC # 28 – Self Reliance CIL (Tampa)</a:t>
            </a:r>
          </a:p>
          <a:p>
            <a:pPr>
              <a:spcBef>
                <a:spcPct val="50000"/>
              </a:spcBef>
              <a:defRPr/>
            </a:pPr>
            <a:r>
              <a:rPr lang="en-US" altLang="en-US" sz="950" dirty="0">
                <a:cs typeface="+mn-cs"/>
              </a:rPr>
              <a:t>RDC # 29 – Ability 1</a:t>
            </a:r>
            <a:r>
              <a:rPr lang="en-US" altLang="en-US" sz="950" baseline="30000" dirty="0">
                <a:cs typeface="+mn-cs"/>
              </a:rPr>
              <a:t>st</a:t>
            </a:r>
            <a:r>
              <a:rPr lang="en-US" altLang="en-US" sz="950" dirty="0">
                <a:cs typeface="+mn-cs"/>
              </a:rPr>
              <a:t> CIL (Tallahassee)</a:t>
            </a:r>
          </a:p>
          <a:p>
            <a:pPr>
              <a:spcBef>
                <a:spcPct val="50000"/>
              </a:spcBef>
              <a:defRPr/>
            </a:pPr>
            <a:r>
              <a:rPr lang="en-US" altLang="en-US" sz="950" dirty="0">
                <a:cs typeface="+mn-cs"/>
              </a:rPr>
              <a:t>RDC # 30 -  Audiology with a Heart (West Palm Beach)</a:t>
            </a:r>
          </a:p>
          <a:p>
            <a:pPr>
              <a:spcBef>
                <a:spcPct val="50000"/>
              </a:spcBef>
              <a:defRPr/>
            </a:pPr>
            <a:r>
              <a:rPr lang="en-US" altLang="en-US" sz="950" dirty="0">
                <a:cs typeface="+mn-cs"/>
              </a:rPr>
              <a:t>RDC # 33 – Suncoast CIL (Sarasota)</a:t>
            </a:r>
          </a:p>
          <a:p>
            <a:pPr>
              <a:spcBef>
                <a:spcPct val="50000"/>
              </a:spcBef>
              <a:defRPr/>
            </a:pPr>
            <a:r>
              <a:rPr lang="en-US" altLang="en-US" sz="950" dirty="0">
                <a:cs typeface="+mn-cs"/>
              </a:rPr>
              <a:t>RDC # 34 – Sertoma (Port Richey)</a:t>
            </a:r>
          </a:p>
          <a:p>
            <a:pPr>
              <a:spcBef>
                <a:spcPct val="50000"/>
              </a:spcBef>
              <a:defRPr/>
            </a:pPr>
            <a:r>
              <a:rPr lang="en-US" altLang="en-US" sz="950" dirty="0">
                <a:cs typeface="+mn-cs"/>
              </a:rPr>
              <a:t>RDC # 35 – S&amp;HC of Jacksonville</a:t>
            </a:r>
          </a:p>
          <a:p>
            <a:pPr>
              <a:spcBef>
                <a:spcPct val="50000"/>
              </a:spcBef>
              <a:defRPr/>
            </a:pPr>
            <a:r>
              <a:rPr lang="en-US" altLang="en-US" sz="950" dirty="0">
                <a:cs typeface="+mn-cs"/>
              </a:rPr>
              <a:t>RDC # 36 – The Bridge Outreach (Fort Lauderdale)</a:t>
            </a:r>
          </a:p>
          <a:p>
            <a:pPr>
              <a:spcBef>
                <a:spcPct val="50000"/>
              </a:spcBef>
              <a:defRPr/>
            </a:pPr>
            <a:r>
              <a:rPr lang="en-US" altLang="en-US" sz="950" dirty="0">
                <a:cs typeface="+mn-cs"/>
              </a:rPr>
              <a:t>RDC # 98 – FTRI (Tallahassee)</a:t>
            </a:r>
          </a:p>
          <a:p>
            <a:pPr>
              <a:spcBef>
                <a:spcPct val="50000"/>
              </a:spcBef>
              <a:defRPr/>
            </a:pPr>
            <a:endParaRPr lang="en-US" altLang="en-US" sz="1000" b="1" dirty="0">
              <a:cs typeface="+mn-cs"/>
            </a:endParaRPr>
          </a:p>
        </p:txBody>
      </p:sp>
      <p:sp>
        <p:nvSpPr>
          <p:cNvPr id="18453" name="Rectangle 24"/>
          <p:cNvSpPr>
            <a:spLocks noChangeArrowheads="1"/>
          </p:cNvSpPr>
          <p:nvPr/>
        </p:nvSpPr>
        <p:spPr bwMode="auto">
          <a:xfrm>
            <a:off x="8066086" y="3684365"/>
            <a:ext cx="111280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2, 7 &amp; 36</a:t>
            </a:r>
          </a:p>
        </p:txBody>
      </p:sp>
      <p:sp>
        <p:nvSpPr>
          <p:cNvPr id="18454" name="Line 25"/>
          <p:cNvSpPr>
            <a:spLocks noChangeShapeType="1"/>
          </p:cNvSpPr>
          <p:nvPr/>
        </p:nvSpPr>
        <p:spPr bwMode="auto">
          <a:xfrm flipH="1">
            <a:off x="7696200" y="3817536"/>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5" name="Rectangle 26"/>
          <p:cNvSpPr>
            <a:spLocks noChangeArrowheads="1"/>
          </p:cNvSpPr>
          <p:nvPr/>
        </p:nvSpPr>
        <p:spPr bwMode="auto">
          <a:xfrm>
            <a:off x="7543799" y="1066800"/>
            <a:ext cx="10445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5 &amp; 35</a:t>
            </a:r>
          </a:p>
        </p:txBody>
      </p:sp>
      <p:sp>
        <p:nvSpPr>
          <p:cNvPr id="18456" name="Line 27"/>
          <p:cNvSpPr>
            <a:spLocks noChangeShapeType="1"/>
          </p:cNvSpPr>
          <p:nvPr/>
        </p:nvSpPr>
        <p:spPr bwMode="auto">
          <a:xfrm flipH="1">
            <a:off x="7086600" y="1219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7" name="Rectangle 30"/>
          <p:cNvSpPr>
            <a:spLocks noChangeArrowheads="1"/>
          </p:cNvSpPr>
          <p:nvPr/>
        </p:nvSpPr>
        <p:spPr bwMode="auto">
          <a:xfrm>
            <a:off x="8077200" y="1752600"/>
            <a:ext cx="669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4</a:t>
            </a:r>
          </a:p>
        </p:txBody>
      </p:sp>
      <p:sp>
        <p:nvSpPr>
          <p:cNvPr id="18458" name="Line 31"/>
          <p:cNvSpPr>
            <a:spLocks noChangeShapeType="1"/>
          </p:cNvSpPr>
          <p:nvPr/>
        </p:nvSpPr>
        <p:spPr bwMode="auto">
          <a:xfrm flipH="1">
            <a:off x="7467600" y="1905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9" name="Rectangle 32"/>
          <p:cNvSpPr>
            <a:spLocks noChangeArrowheads="1"/>
          </p:cNvSpPr>
          <p:nvPr/>
        </p:nvSpPr>
        <p:spPr bwMode="auto">
          <a:xfrm>
            <a:off x="2627313" y="795338"/>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24</a:t>
            </a:r>
          </a:p>
        </p:txBody>
      </p:sp>
      <p:sp>
        <p:nvSpPr>
          <p:cNvPr id="18460" name="Line 33"/>
          <p:cNvSpPr>
            <a:spLocks noChangeShapeType="1"/>
          </p:cNvSpPr>
          <p:nvPr/>
        </p:nvSpPr>
        <p:spPr bwMode="auto">
          <a:xfrm flipV="1">
            <a:off x="3314700" y="92075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61" name="Rectangle 34"/>
          <p:cNvSpPr>
            <a:spLocks noChangeArrowheads="1"/>
          </p:cNvSpPr>
          <p:nvPr/>
        </p:nvSpPr>
        <p:spPr bwMode="auto">
          <a:xfrm>
            <a:off x="4724400" y="1905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9</a:t>
            </a:r>
          </a:p>
        </p:txBody>
      </p:sp>
      <p:sp>
        <p:nvSpPr>
          <p:cNvPr id="18462" name="Line 35"/>
          <p:cNvSpPr>
            <a:spLocks noChangeShapeType="1"/>
          </p:cNvSpPr>
          <p:nvPr/>
        </p:nvSpPr>
        <p:spPr bwMode="auto">
          <a:xfrm>
            <a:off x="5410200" y="2057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63" name="Rectangle 36"/>
          <p:cNvSpPr>
            <a:spLocks noChangeArrowheads="1"/>
          </p:cNvSpPr>
          <p:nvPr/>
        </p:nvSpPr>
        <p:spPr bwMode="auto">
          <a:xfrm>
            <a:off x="4533900" y="2254170"/>
            <a:ext cx="11049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10 &amp; 34</a:t>
            </a:r>
          </a:p>
        </p:txBody>
      </p:sp>
      <p:sp>
        <p:nvSpPr>
          <p:cNvPr id="18464" name="Line 37"/>
          <p:cNvSpPr>
            <a:spLocks noChangeShapeType="1"/>
          </p:cNvSpPr>
          <p:nvPr/>
        </p:nvSpPr>
        <p:spPr bwMode="auto">
          <a:xfrm flipV="1">
            <a:off x="5546724" y="2362200"/>
            <a:ext cx="549275"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65" name="Rectangle 38"/>
          <p:cNvSpPr>
            <a:spLocks noChangeArrowheads="1"/>
          </p:cNvSpPr>
          <p:nvPr/>
        </p:nvSpPr>
        <p:spPr bwMode="auto">
          <a:xfrm>
            <a:off x="4876800" y="2514600"/>
            <a:ext cx="7461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27</a:t>
            </a:r>
          </a:p>
        </p:txBody>
      </p:sp>
      <p:sp>
        <p:nvSpPr>
          <p:cNvPr id="18466" name="Line 39"/>
          <p:cNvSpPr>
            <a:spLocks noChangeShapeType="1"/>
          </p:cNvSpPr>
          <p:nvPr/>
        </p:nvSpPr>
        <p:spPr bwMode="auto">
          <a:xfrm>
            <a:off x="5638800" y="2667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68" name="Line 41"/>
          <p:cNvSpPr>
            <a:spLocks noChangeShapeType="1"/>
          </p:cNvSpPr>
          <p:nvPr/>
        </p:nvSpPr>
        <p:spPr bwMode="auto">
          <a:xfrm>
            <a:off x="5830888" y="2987675"/>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69" name="Rectangle 42"/>
          <p:cNvSpPr>
            <a:spLocks noChangeArrowheads="1"/>
          </p:cNvSpPr>
          <p:nvPr/>
        </p:nvSpPr>
        <p:spPr bwMode="auto">
          <a:xfrm>
            <a:off x="8229600" y="28956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16</a:t>
            </a:r>
          </a:p>
        </p:txBody>
      </p:sp>
      <p:sp>
        <p:nvSpPr>
          <p:cNvPr id="18470" name="Line 43"/>
          <p:cNvSpPr>
            <a:spLocks noChangeShapeType="1"/>
          </p:cNvSpPr>
          <p:nvPr/>
        </p:nvSpPr>
        <p:spPr bwMode="auto">
          <a:xfrm flipH="1">
            <a:off x="7848600" y="3048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71" name="Rectangle 44"/>
          <p:cNvSpPr>
            <a:spLocks noChangeArrowheads="1"/>
          </p:cNvSpPr>
          <p:nvPr/>
        </p:nvSpPr>
        <p:spPr bwMode="auto">
          <a:xfrm>
            <a:off x="5334000" y="34290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17</a:t>
            </a:r>
          </a:p>
        </p:txBody>
      </p:sp>
      <p:sp>
        <p:nvSpPr>
          <p:cNvPr id="18472" name="Line 45"/>
          <p:cNvSpPr>
            <a:spLocks noChangeShapeType="1"/>
          </p:cNvSpPr>
          <p:nvPr/>
        </p:nvSpPr>
        <p:spPr bwMode="auto">
          <a:xfrm>
            <a:off x="6096000" y="3581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73" name="Rectangle 46"/>
          <p:cNvSpPr>
            <a:spLocks noChangeArrowheads="1"/>
          </p:cNvSpPr>
          <p:nvPr/>
        </p:nvSpPr>
        <p:spPr bwMode="auto">
          <a:xfrm>
            <a:off x="7924800" y="21336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18</a:t>
            </a:r>
          </a:p>
        </p:txBody>
      </p:sp>
      <p:sp>
        <p:nvSpPr>
          <p:cNvPr id="18474" name="Line 47"/>
          <p:cNvSpPr>
            <a:spLocks noChangeShapeType="1"/>
          </p:cNvSpPr>
          <p:nvPr/>
        </p:nvSpPr>
        <p:spPr bwMode="auto">
          <a:xfrm flipH="1">
            <a:off x="7239000" y="2286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75" name="Rectangle 48"/>
          <p:cNvSpPr>
            <a:spLocks noChangeArrowheads="1"/>
          </p:cNvSpPr>
          <p:nvPr/>
        </p:nvSpPr>
        <p:spPr bwMode="auto">
          <a:xfrm>
            <a:off x="7962900" y="2541365"/>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19</a:t>
            </a:r>
          </a:p>
        </p:txBody>
      </p:sp>
      <p:sp>
        <p:nvSpPr>
          <p:cNvPr id="18476" name="Line 49"/>
          <p:cNvSpPr>
            <a:spLocks noChangeShapeType="1"/>
          </p:cNvSpPr>
          <p:nvPr/>
        </p:nvSpPr>
        <p:spPr bwMode="auto">
          <a:xfrm flipH="1">
            <a:off x="6934200" y="2667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77" name="Rectangle 50"/>
          <p:cNvSpPr>
            <a:spLocks noChangeArrowheads="1"/>
          </p:cNvSpPr>
          <p:nvPr/>
        </p:nvSpPr>
        <p:spPr bwMode="auto">
          <a:xfrm>
            <a:off x="8404225" y="22860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20</a:t>
            </a:r>
          </a:p>
        </p:txBody>
      </p:sp>
      <p:sp>
        <p:nvSpPr>
          <p:cNvPr id="18478" name="Line 51"/>
          <p:cNvSpPr>
            <a:spLocks noChangeShapeType="1"/>
          </p:cNvSpPr>
          <p:nvPr/>
        </p:nvSpPr>
        <p:spPr bwMode="auto">
          <a:xfrm flipH="1">
            <a:off x="7620000" y="2438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79" name="Rectangle 52"/>
          <p:cNvSpPr>
            <a:spLocks noChangeArrowheads="1"/>
          </p:cNvSpPr>
          <p:nvPr/>
        </p:nvSpPr>
        <p:spPr bwMode="auto">
          <a:xfrm>
            <a:off x="4953000" y="31242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21</a:t>
            </a:r>
          </a:p>
        </p:txBody>
      </p:sp>
      <p:sp>
        <p:nvSpPr>
          <p:cNvPr id="18480" name="Line 53"/>
          <p:cNvSpPr>
            <a:spLocks noChangeShapeType="1"/>
          </p:cNvSpPr>
          <p:nvPr/>
        </p:nvSpPr>
        <p:spPr bwMode="auto">
          <a:xfrm>
            <a:off x="5638800" y="3276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81" name="Line 54"/>
          <p:cNvSpPr>
            <a:spLocks noChangeShapeType="1"/>
          </p:cNvSpPr>
          <p:nvPr/>
        </p:nvSpPr>
        <p:spPr bwMode="auto">
          <a:xfrm flipH="1">
            <a:off x="6934200" y="2057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82" name="Rectangle 55"/>
          <p:cNvSpPr>
            <a:spLocks noChangeArrowheads="1"/>
          </p:cNvSpPr>
          <p:nvPr/>
        </p:nvSpPr>
        <p:spPr bwMode="auto">
          <a:xfrm>
            <a:off x="7848600" y="19050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22</a:t>
            </a:r>
          </a:p>
        </p:txBody>
      </p:sp>
      <p:sp>
        <p:nvSpPr>
          <p:cNvPr id="401464" name="AutoShape 56"/>
          <p:cNvSpPr>
            <a:spLocks noChangeArrowheads="1"/>
          </p:cNvSpPr>
          <p:nvPr/>
        </p:nvSpPr>
        <p:spPr bwMode="auto">
          <a:xfrm>
            <a:off x="5105400" y="838200"/>
            <a:ext cx="457200" cy="457200"/>
          </a:xfrm>
          <a:prstGeom prst="star5">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ltLang="en-US" dirty="0">
              <a:cs typeface="+mn-cs"/>
            </a:endParaRPr>
          </a:p>
        </p:txBody>
      </p:sp>
      <p:sp>
        <p:nvSpPr>
          <p:cNvPr id="401471" name="AutoShape 63"/>
          <p:cNvSpPr>
            <a:spLocks noChangeArrowheads="1"/>
          </p:cNvSpPr>
          <p:nvPr/>
        </p:nvSpPr>
        <p:spPr bwMode="auto">
          <a:xfrm>
            <a:off x="6324600" y="14478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18489" name="Rectangle 64"/>
          <p:cNvSpPr>
            <a:spLocks noChangeArrowheads="1"/>
          </p:cNvSpPr>
          <p:nvPr/>
        </p:nvSpPr>
        <p:spPr bwMode="auto">
          <a:xfrm>
            <a:off x="7696200" y="13716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t>RDC # 14</a:t>
            </a:r>
          </a:p>
        </p:txBody>
      </p:sp>
      <p:sp>
        <p:nvSpPr>
          <p:cNvPr id="18490" name="Line 65"/>
          <p:cNvSpPr>
            <a:spLocks noChangeShapeType="1"/>
          </p:cNvSpPr>
          <p:nvPr/>
        </p:nvSpPr>
        <p:spPr bwMode="auto">
          <a:xfrm flipH="1">
            <a:off x="6629400" y="1524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1474" name="AutoShape 66"/>
          <p:cNvSpPr>
            <a:spLocks noChangeArrowheads="1"/>
          </p:cNvSpPr>
          <p:nvPr/>
        </p:nvSpPr>
        <p:spPr bwMode="auto">
          <a:xfrm>
            <a:off x="4495800" y="10668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18492" name="Text Box 67"/>
          <p:cNvSpPr txBox="1">
            <a:spLocks noChangeArrowheads="1"/>
          </p:cNvSpPr>
          <p:nvPr/>
        </p:nvSpPr>
        <p:spPr bwMode="auto">
          <a:xfrm>
            <a:off x="3790950" y="1143000"/>
            <a:ext cx="704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dirty="0"/>
              <a:t>RDC #25</a:t>
            </a:r>
          </a:p>
        </p:txBody>
      </p:sp>
      <p:sp>
        <p:nvSpPr>
          <p:cNvPr id="18493" name="Text Box 69"/>
          <p:cNvSpPr txBox="1">
            <a:spLocks noChangeArrowheads="1"/>
          </p:cNvSpPr>
          <p:nvPr/>
        </p:nvSpPr>
        <p:spPr bwMode="auto">
          <a:xfrm>
            <a:off x="5029200" y="609600"/>
            <a:ext cx="13287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i="1" dirty="0">
                <a:solidFill>
                  <a:srgbClr val="660033"/>
                </a:solidFill>
              </a:rPr>
              <a:t>FTRI Headquarters</a:t>
            </a:r>
          </a:p>
        </p:txBody>
      </p:sp>
      <p:sp>
        <p:nvSpPr>
          <p:cNvPr id="18494" name="Text Box 70"/>
          <p:cNvSpPr txBox="1">
            <a:spLocks noChangeArrowheads="1"/>
          </p:cNvSpPr>
          <p:nvPr/>
        </p:nvSpPr>
        <p:spPr bwMode="auto">
          <a:xfrm>
            <a:off x="8153061" y="3367687"/>
            <a:ext cx="7397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dirty="0"/>
              <a:t>RDC # 30</a:t>
            </a:r>
          </a:p>
        </p:txBody>
      </p:sp>
      <p:sp>
        <p:nvSpPr>
          <p:cNvPr id="401479" name="AutoShape 71"/>
          <p:cNvSpPr>
            <a:spLocks noChangeArrowheads="1"/>
          </p:cNvSpPr>
          <p:nvPr/>
        </p:nvSpPr>
        <p:spPr bwMode="auto">
          <a:xfrm>
            <a:off x="7467600" y="3352799"/>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18496" name="Line 72"/>
          <p:cNvSpPr>
            <a:spLocks noChangeShapeType="1"/>
          </p:cNvSpPr>
          <p:nvPr/>
        </p:nvSpPr>
        <p:spPr bwMode="auto">
          <a:xfrm flipH="1">
            <a:off x="7825187" y="3486611"/>
            <a:ext cx="3810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97" name="Line 74"/>
          <p:cNvSpPr>
            <a:spLocks noChangeShapeType="1"/>
          </p:cNvSpPr>
          <p:nvPr/>
        </p:nvSpPr>
        <p:spPr bwMode="auto">
          <a:xfrm flipV="1">
            <a:off x="4419600" y="1219200"/>
            <a:ext cx="152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1483" name="AutoShape 75"/>
          <p:cNvSpPr>
            <a:spLocks noChangeArrowheads="1"/>
          </p:cNvSpPr>
          <p:nvPr/>
        </p:nvSpPr>
        <p:spPr bwMode="auto">
          <a:xfrm>
            <a:off x="7354888" y="4051300"/>
            <a:ext cx="304800" cy="228600"/>
          </a:xfrm>
          <a:prstGeom prst="star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cs typeface="+mn-cs"/>
            </a:endParaRPr>
          </a:p>
        </p:txBody>
      </p:sp>
      <p:sp>
        <p:nvSpPr>
          <p:cNvPr id="18499" name="Text Box 76"/>
          <p:cNvSpPr txBox="1">
            <a:spLocks noChangeArrowheads="1"/>
          </p:cNvSpPr>
          <p:nvPr/>
        </p:nvSpPr>
        <p:spPr bwMode="auto">
          <a:xfrm>
            <a:off x="8083550" y="4056063"/>
            <a:ext cx="704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dirty="0"/>
              <a:t>RDC #26</a:t>
            </a:r>
          </a:p>
        </p:txBody>
      </p:sp>
      <p:sp>
        <p:nvSpPr>
          <p:cNvPr id="18500" name="TextBox 1"/>
          <p:cNvSpPr txBox="1">
            <a:spLocks noChangeArrowheads="1"/>
          </p:cNvSpPr>
          <p:nvPr/>
        </p:nvSpPr>
        <p:spPr bwMode="auto">
          <a:xfrm>
            <a:off x="3425032" y="5358178"/>
            <a:ext cx="5410200" cy="30777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algn="ctr" eaLnBrk="1" hangingPunct="1">
              <a:spcBef>
                <a:spcPct val="0"/>
              </a:spcBef>
              <a:buFontTx/>
              <a:buNone/>
            </a:pPr>
            <a:r>
              <a:rPr kumimoji="1" lang="en-US" altLang="en-US" sz="1400" b="1" i="1" dirty="0"/>
              <a:t>*Hours of operation varies from RDC to RDC.</a:t>
            </a:r>
            <a:endParaRPr lang="en-US" altLang="en-US" sz="800" dirty="0"/>
          </a:p>
        </p:txBody>
      </p:sp>
      <p:sp>
        <p:nvSpPr>
          <p:cNvPr id="18501" name="TextBox 2"/>
          <p:cNvSpPr txBox="1">
            <a:spLocks noChangeArrowheads="1"/>
          </p:cNvSpPr>
          <p:nvPr/>
        </p:nvSpPr>
        <p:spPr bwMode="auto">
          <a:xfrm>
            <a:off x="5322888" y="2687638"/>
            <a:ext cx="711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dirty="0"/>
              <a:t>RDC #28</a:t>
            </a:r>
          </a:p>
        </p:txBody>
      </p:sp>
      <p:pic>
        <p:nvPicPr>
          <p:cNvPr id="185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2714625"/>
            <a:ext cx="5365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2552700"/>
            <a:ext cx="354013"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04" name="TextBox 3"/>
          <p:cNvSpPr txBox="1">
            <a:spLocks noChangeArrowheads="1"/>
          </p:cNvSpPr>
          <p:nvPr/>
        </p:nvSpPr>
        <p:spPr bwMode="auto">
          <a:xfrm>
            <a:off x="5129213" y="1435100"/>
            <a:ext cx="71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dirty="0"/>
              <a:t>RDC #29</a:t>
            </a:r>
          </a:p>
          <a:p>
            <a:pPr eaLnBrk="1" hangingPunct="1">
              <a:spcBef>
                <a:spcPct val="0"/>
              </a:spcBef>
              <a:buFontTx/>
              <a:buNone/>
            </a:pPr>
            <a:endParaRPr lang="en-US" altLang="en-US" sz="1000" dirty="0"/>
          </a:p>
        </p:txBody>
      </p:sp>
      <p:pic>
        <p:nvPicPr>
          <p:cNvPr id="185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188" y="958850"/>
            <a:ext cx="354012"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506" name="Straight Arrow Connector 5"/>
          <p:cNvCxnSpPr>
            <a:cxnSpLocks noChangeShapeType="1"/>
          </p:cNvCxnSpPr>
          <p:nvPr/>
        </p:nvCxnSpPr>
        <p:spPr bwMode="auto">
          <a:xfrm flipV="1">
            <a:off x="5562600" y="1212850"/>
            <a:ext cx="0" cy="250825"/>
          </a:xfrm>
          <a:prstGeom prst="straightConnector1">
            <a:avLst/>
          </a:prstGeom>
          <a:noFill/>
          <a:ln w="127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507"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7613" y="4127500"/>
            <a:ext cx="5365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11" name="Rectangle 2"/>
          <p:cNvSpPr>
            <a:spLocks noChangeArrowheads="1"/>
          </p:cNvSpPr>
          <p:nvPr/>
        </p:nvSpPr>
        <p:spPr bwMode="auto">
          <a:xfrm>
            <a:off x="5037138" y="3640138"/>
            <a:ext cx="746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dirty="0"/>
              <a:t>RDC # 32</a:t>
            </a:r>
          </a:p>
        </p:txBody>
      </p:sp>
      <p:pic>
        <p:nvPicPr>
          <p:cNvPr id="18512" name="Picture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675063"/>
            <a:ext cx="920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13"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3640138"/>
            <a:ext cx="35401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 xmlns:a16="http://schemas.microsoft.com/office/drawing/2014/main" xmlns:mv="urn:schemas-microsoft-com:mac:vml" xmlns:mc="http://schemas.openxmlformats.org/markup-compatibility/2006" id="{7B383D8D-B339-4C9E-A900-07018EB299A7}"/>
              </a:ext>
            </a:extLst>
          </p:cNvPr>
          <p:cNvSpPr txBox="1"/>
          <p:nvPr/>
        </p:nvSpPr>
        <p:spPr>
          <a:xfrm>
            <a:off x="5144793" y="2869169"/>
            <a:ext cx="710451" cy="246221"/>
          </a:xfrm>
          <a:prstGeom prst="rect">
            <a:avLst/>
          </a:prstGeom>
          <a:noFill/>
        </p:spPr>
        <p:txBody>
          <a:bodyPr wrap="none" rtlCol="0">
            <a:spAutoFit/>
          </a:bodyPr>
          <a:lstStyle/>
          <a:p>
            <a:r>
              <a:rPr lang="en-US" sz="1000" dirty="0"/>
              <a:t>RDC #33</a:t>
            </a:r>
          </a:p>
        </p:txBody>
      </p:sp>
      <p:pic>
        <p:nvPicPr>
          <p:cNvPr id="3" name="Picture 2">
            <a:extLst>
              <a:ext uri="{FF2B5EF4-FFF2-40B4-BE49-F238E27FC236}">
                <a16:creationId xmlns="" xmlns:a16="http://schemas.microsoft.com/office/drawing/2014/main" xmlns:mv="urn:schemas-microsoft-com:mac:vml" xmlns:mc="http://schemas.openxmlformats.org/markup-compatibility/2006" id="{DFDEB464-863C-48A2-9261-5401E2949A8F}"/>
              </a:ext>
            </a:extLst>
          </p:cNvPr>
          <p:cNvPicPr>
            <a:picLocks noChangeAspect="1"/>
          </p:cNvPicPr>
          <p:nvPr/>
        </p:nvPicPr>
        <p:blipFill>
          <a:blip r:embed="rId8"/>
          <a:stretch>
            <a:fillRect/>
          </a:stretch>
        </p:blipFill>
        <p:spPr>
          <a:xfrm>
            <a:off x="6182264" y="2857500"/>
            <a:ext cx="353599" cy="268247"/>
          </a:xfrm>
          <a:prstGeom prst="rect">
            <a:avLst/>
          </a:prstGeom>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6"/>
          <p:cNvGraphicFramePr>
            <a:graphicFrameLocks noGrp="1" noChangeAspect="1"/>
          </p:cNvGraphicFramePr>
          <p:nvPr>
            <p:ph sz="quarter" idx="4294967295"/>
            <p:extLst>
              <p:ext uri="{D42A27DB-BD31-4B8C-83A1-F6EECF244321}">
                <p14:modId xmlns:p14="http://schemas.microsoft.com/office/powerpoint/2010/main" val="447296480"/>
              </p:ext>
            </p:extLst>
          </p:nvPr>
        </p:nvGraphicFramePr>
        <p:xfrm>
          <a:off x="3175000" y="2336800"/>
          <a:ext cx="5556250" cy="3251200"/>
        </p:xfrm>
        <a:graphic>
          <a:graphicData uri="http://schemas.openxmlformats.org/drawingml/2006/chart">
            <c:chart xmlns:c="http://schemas.openxmlformats.org/drawingml/2006/chart" xmlns:r="http://schemas.openxmlformats.org/officeDocument/2006/relationships" r:id="rId2"/>
          </a:graphicData>
        </a:graphic>
      </p:graphicFrame>
      <p:sp>
        <p:nvSpPr>
          <p:cNvPr id="4099" name="Rectangle 3"/>
          <p:cNvSpPr>
            <a:spLocks noGrp="1" noChangeArrowheads="1"/>
          </p:cNvSpPr>
          <p:nvPr>
            <p:ph type="body" sz="half" idx="4294967295"/>
          </p:nvPr>
        </p:nvSpPr>
        <p:spPr>
          <a:xfrm>
            <a:off x="457200" y="2428875"/>
            <a:ext cx="2954338" cy="4068763"/>
          </a:xfrm>
        </p:spPr>
        <p:txBody>
          <a:bodyPr/>
          <a:lstStyle/>
          <a:p>
            <a:pPr eaLnBrk="1" hangingPunct="1">
              <a:buFontTx/>
              <a:buNone/>
            </a:pPr>
            <a:endParaRPr lang="en-US" altLang="en-US" sz="1000" dirty="0"/>
          </a:p>
          <a:p>
            <a:pPr eaLnBrk="1" hangingPunct="1">
              <a:buFontTx/>
              <a:buNone/>
            </a:pPr>
            <a:r>
              <a:rPr lang="en-US" altLang="en-US" sz="2800" dirty="0"/>
              <a:t>	</a:t>
            </a:r>
            <a:r>
              <a:rPr lang="en-US" altLang="en-US" sz="2400" b="1" dirty="0"/>
              <a:t>The total number of EDP services provided by FTRI for fiscal year 2018/2019 was 19,788.  </a:t>
            </a:r>
            <a:endParaRPr lang="en-US" altLang="en-US" sz="2800" dirty="0"/>
          </a:p>
          <a:p>
            <a:pPr eaLnBrk="1" hangingPunct="1"/>
            <a:endParaRPr lang="en-US" altLang="en-US" sz="2800" dirty="0"/>
          </a:p>
        </p:txBody>
      </p:sp>
      <p:sp>
        <p:nvSpPr>
          <p:cNvPr id="4100" name="Text Box 4"/>
          <p:cNvSpPr txBox="1">
            <a:spLocks noChangeArrowheads="1"/>
          </p:cNvSpPr>
          <p:nvPr/>
        </p:nvSpPr>
        <p:spPr bwMode="auto">
          <a:xfrm>
            <a:off x="203200" y="1616075"/>
            <a:ext cx="4178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defRPr/>
            </a:pPr>
            <a:r>
              <a:rPr lang="en-US" altLang="en-US" sz="3600" b="1" i="1" dirty="0">
                <a:solidFill>
                  <a:srgbClr val="660033"/>
                </a:solidFill>
                <a:effectLst>
                  <a:outerShdw blurRad="38100" dist="38100" dir="2700000" algn="tl">
                    <a:srgbClr val="000000">
                      <a:alpha val="43137"/>
                    </a:srgbClr>
                  </a:outerShdw>
                </a:effectLst>
              </a:rPr>
              <a:t>Client Services</a:t>
            </a:r>
          </a:p>
        </p:txBody>
      </p:sp>
      <p:pic>
        <p:nvPicPr>
          <p:cNvPr id="41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28600"/>
            <a:ext cx="8712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altLang="en-US" dirty="0"/>
          </a:p>
        </p:txBody>
      </p:sp>
      <p:sp>
        <p:nvSpPr>
          <p:cNvPr id="20483" name="Rectangle 3"/>
          <p:cNvSpPr>
            <a:spLocks noGrp="1" noChangeArrowheads="1"/>
          </p:cNvSpPr>
          <p:nvPr>
            <p:ph type="body" sz="half" idx="1"/>
          </p:nvPr>
        </p:nvSpPr>
        <p:spPr/>
        <p:txBody>
          <a:bodyPr/>
          <a:lstStyle/>
          <a:p>
            <a:pPr eaLnBrk="1" hangingPunct="1"/>
            <a:endParaRPr lang="en-US" altLang="en-US" sz="2400" dirty="0"/>
          </a:p>
          <a:p>
            <a:pPr eaLnBrk="1" hangingPunct="1">
              <a:buFontTx/>
              <a:buNone/>
            </a:pPr>
            <a:r>
              <a:rPr lang="en-US" altLang="en-US" sz="2400" dirty="0"/>
              <a:t>	</a:t>
            </a:r>
          </a:p>
          <a:p>
            <a:pPr eaLnBrk="1" hangingPunct="1"/>
            <a:endParaRPr lang="en-US" altLang="en-US" dirty="0"/>
          </a:p>
          <a:p>
            <a:pPr eaLnBrk="1" hangingPunct="1"/>
            <a:endParaRPr lang="en-US" altLang="en-US" dirty="0"/>
          </a:p>
        </p:txBody>
      </p:sp>
      <p:pic>
        <p:nvPicPr>
          <p:cNvPr id="20484" name="Picture 4" descr="FTRI: Florida Telecommunications Relay, Inc. - Connecting People to Peop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86800" cy="990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5" name="Text Box 7"/>
          <p:cNvSpPr txBox="1">
            <a:spLocks noChangeArrowheads="1"/>
          </p:cNvSpPr>
          <p:nvPr/>
        </p:nvSpPr>
        <p:spPr bwMode="auto">
          <a:xfrm>
            <a:off x="533400" y="2057400"/>
            <a:ext cx="77724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spcBef>
                <a:spcPct val="0"/>
              </a:spcBef>
              <a:buFontTx/>
              <a:buNone/>
            </a:pPr>
            <a:r>
              <a:rPr lang="en-US" altLang="en-US" sz="1800" dirty="0"/>
              <a:t> 	</a:t>
            </a:r>
          </a:p>
          <a:p>
            <a:pPr lvl="1" eaLnBrk="1" hangingPunct="1">
              <a:spcBef>
                <a:spcPct val="0"/>
              </a:spcBef>
              <a:buFontTx/>
              <a:buNone/>
            </a:pPr>
            <a:endParaRPr lang="en-US" altLang="en-US" sz="1800" dirty="0"/>
          </a:p>
          <a:p>
            <a:pPr lvl="1" eaLnBrk="1" hangingPunct="1">
              <a:spcBef>
                <a:spcPct val="0"/>
              </a:spcBef>
              <a:buFontTx/>
              <a:buNone/>
            </a:pPr>
            <a:endParaRPr lang="en-US" altLang="en-US" sz="1800" dirty="0"/>
          </a:p>
          <a:p>
            <a:pPr lvl="1" eaLnBrk="1" hangingPunct="1">
              <a:spcBef>
                <a:spcPct val="0"/>
              </a:spcBef>
              <a:buFontTx/>
              <a:buNone/>
            </a:pPr>
            <a:endParaRPr lang="en-US" altLang="en-US" sz="2000" dirty="0"/>
          </a:p>
        </p:txBody>
      </p:sp>
      <p:sp>
        <p:nvSpPr>
          <p:cNvPr id="2" name="TextBox 1"/>
          <p:cNvSpPr txBox="1"/>
          <p:nvPr/>
        </p:nvSpPr>
        <p:spPr>
          <a:xfrm>
            <a:off x="3048000" y="3159125"/>
            <a:ext cx="2944813" cy="769938"/>
          </a:xfrm>
          <a:prstGeom prst="rect">
            <a:avLst/>
          </a:prstGeom>
          <a:noFill/>
        </p:spPr>
        <p:txBody>
          <a:bodyPr wrap="none">
            <a:spAutoFit/>
          </a:bodyPr>
          <a:lstStyle/>
          <a:p>
            <a:pPr>
              <a:defRPr/>
            </a:pPr>
            <a:r>
              <a:rPr lang="en-US" sz="4400" b="1" i="1" dirty="0">
                <a:solidFill>
                  <a:srgbClr val="660033"/>
                </a:solidFill>
                <a:effectLst>
                  <a:outerShdw blurRad="38100" dist="38100" dir="2700000" algn="tl">
                    <a:srgbClr val="000000">
                      <a:alpha val="43137"/>
                    </a:srgbClr>
                  </a:outerShdw>
                </a:effectLst>
              </a:rPr>
              <a:t>Questions</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Grp="1" noChangeArrowheads="1"/>
          </p:cNvSpPr>
          <p:nvPr>
            <p:ph type="body" sz="half" idx="4294967295"/>
          </p:nvPr>
        </p:nvSpPr>
        <p:spPr>
          <a:xfrm>
            <a:off x="0" y="2181225"/>
            <a:ext cx="2667000" cy="4068763"/>
          </a:xfrm>
        </p:spPr>
        <p:txBody>
          <a:bodyPr/>
          <a:lstStyle/>
          <a:p>
            <a:pPr eaLnBrk="1" hangingPunct="1"/>
            <a:endParaRPr lang="en-US" altLang="en-US" sz="2800" dirty="0"/>
          </a:p>
          <a:p>
            <a:pPr eaLnBrk="1" hangingPunct="1">
              <a:buFontTx/>
              <a:buNone/>
            </a:pPr>
            <a:r>
              <a:rPr lang="en-US" altLang="en-US" sz="2800" dirty="0"/>
              <a:t>	</a:t>
            </a:r>
          </a:p>
          <a:p>
            <a:pPr eaLnBrk="1" hangingPunct="1"/>
            <a:endParaRPr lang="en-US" altLang="en-US" sz="2800" dirty="0"/>
          </a:p>
        </p:txBody>
      </p:sp>
      <p:sp>
        <p:nvSpPr>
          <p:cNvPr id="5123" name="Text Box 4"/>
          <p:cNvSpPr txBox="1">
            <a:spLocks noChangeArrowheads="1"/>
          </p:cNvSpPr>
          <p:nvPr/>
        </p:nvSpPr>
        <p:spPr bwMode="auto">
          <a:xfrm>
            <a:off x="1793875" y="1219200"/>
            <a:ext cx="5715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defRPr/>
            </a:pPr>
            <a:r>
              <a:rPr lang="en-US" altLang="en-US" sz="3600" b="1" i="1" dirty="0">
                <a:solidFill>
                  <a:srgbClr val="660033"/>
                </a:solidFill>
                <a:effectLst>
                  <a:outerShdw blurRad="38100" dist="38100" dir="2700000" algn="tl">
                    <a:srgbClr val="000000">
                      <a:alpha val="43137"/>
                    </a:srgbClr>
                  </a:outerShdw>
                </a:effectLst>
              </a:rPr>
              <a:t>Total Client Services</a:t>
            </a: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28600"/>
            <a:ext cx="8712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25" name="Chart 1"/>
          <p:cNvGraphicFramePr>
            <a:graphicFrameLocks/>
          </p:cNvGraphicFramePr>
          <p:nvPr>
            <p:extLst>
              <p:ext uri="{D42A27DB-BD31-4B8C-83A1-F6EECF244321}">
                <p14:modId xmlns:p14="http://schemas.microsoft.com/office/powerpoint/2010/main" val="2316742322"/>
              </p:ext>
            </p:extLst>
          </p:nvPr>
        </p:nvGraphicFramePr>
        <p:xfrm>
          <a:off x="534988" y="2144713"/>
          <a:ext cx="5541962" cy="3671887"/>
        </p:xfrm>
        <a:graphic>
          <a:graphicData uri="http://schemas.openxmlformats.org/presentationml/2006/ole">
            <mc:AlternateContent xmlns:mc="http://schemas.openxmlformats.org/markup-compatibility/2006">
              <mc:Choice xmlns:v="urn:schemas-microsoft-com:vml" Requires="v">
                <p:oleObj spid="_x0000_s5300" name="Worksheet" r:id="rId4" imgW="5803900" imgH="4127500" progId="">
                  <p:embed/>
                </p:oleObj>
              </mc:Choice>
              <mc:Fallback>
                <p:oleObj name="Worksheet" r:id="rId4" imgW="5803900" imgH="4127500" progId="">
                  <p:embed/>
                  <p:pic>
                    <p:nvPicPr>
                      <p:cNvPr id="0" name="Picture 17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2144713"/>
                        <a:ext cx="5541962" cy="367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TextBox 2"/>
          <p:cNvSpPr txBox="1">
            <a:spLocks noChangeArrowheads="1"/>
          </p:cNvSpPr>
          <p:nvPr/>
        </p:nvSpPr>
        <p:spPr bwMode="auto">
          <a:xfrm>
            <a:off x="6324600" y="2763838"/>
            <a:ext cx="23145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500" b="1" dirty="0"/>
          </a:p>
          <a:p>
            <a:pPr eaLnBrk="1" hangingPunct="1">
              <a:spcBef>
                <a:spcPct val="0"/>
              </a:spcBef>
              <a:buFontTx/>
              <a:buNone/>
            </a:pPr>
            <a:endParaRPr lang="en-US" altLang="en-US" sz="500" b="1" dirty="0"/>
          </a:p>
          <a:p>
            <a:pPr eaLnBrk="1" hangingPunct="1">
              <a:spcBef>
                <a:spcPct val="0"/>
              </a:spcBef>
              <a:buFontTx/>
              <a:buNone/>
            </a:pPr>
            <a:r>
              <a:rPr lang="en-US" altLang="en-US" sz="2000" b="1" dirty="0"/>
              <a:t>FY 15/16 – 28,919</a:t>
            </a:r>
          </a:p>
          <a:p>
            <a:pPr eaLnBrk="1" hangingPunct="1">
              <a:spcBef>
                <a:spcPct val="0"/>
              </a:spcBef>
              <a:buFontTx/>
              <a:buNone/>
            </a:pPr>
            <a:endParaRPr lang="en-US" altLang="en-US" sz="500" b="1" dirty="0"/>
          </a:p>
          <a:p>
            <a:pPr eaLnBrk="1" hangingPunct="1">
              <a:spcBef>
                <a:spcPct val="0"/>
              </a:spcBef>
              <a:buFontTx/>
              <a:buNone/>
            </a:pPr>
            <a:r>
              <a:rPr lang="en-US" altLang="en-US" sz="2000" b="1" dirty="0"/>
              <a:t>FY 16/17 – 23,995</a:t>
            </a:r>
          </a:p>
          <a:p>
            <a:pPr eaLnBrk="1" hangingPunct="1">
              <a:spcBef>
                <a:spcPct val="0"/>
              </a:spcBef>
              <a:buFontTx/>
              <a:buNone/>
            </a:pPr>
            <a:endParaRPr lang="en-US" altLang="en-US" sz="500" b="1" dirty="0"/>
          </a:p>
          <a:p>
            <a:pPr eaLnBrk="1" hangingPunct="1">
              <a:spcBef>
                <a:spcPct val="0"/>
              </a:spcBef>
              <a:buFontTx/>
              <a:buNone/>
            </a:pPr>
            <a:r>
              <a:rPr lang="en-US" altLang="en-US" sz="2000" b="1" dirty="0"/>
              <a:t>FY 17/18 – 22,107</a:t>
            </a:r>
          </a:p>
          <a:p>
            <a:pPr eaLnBrk="1" hangingPunct="1">
              <a:spcBef>
                <a:spcPct val="0"/>
              </a:spcBef>
              <a:buFontTx/>
              <a:buNone/>
            </a:pPr>
            <a:endParaRPr lang="en-US" altLang="en-US" sz="500" b="1" dirty="0"/>
          </a:p>
          <a:p>
            <a:pPr eaLnBrk="1" hangingPunct="1">
              <a:spcBef>
                <a:spcPct val="0"/>
              </a:spcBef>
              <a:buFontTx/>
              <a:buNone/>
            </a:pPr>
            <a:r>
              <a:rPr lang="en-US" altLang="en-US" sz="2000" b="1" dirty="0"/>
              <a:t>FY 18/19 – 19,788</a:t>
            </a:r>
          </a:p>
        </p:txBody>
      </p:sp>
      <p:sp>
        <p:nvSpPr>
          <p:cNvPr id="5127" name="TextBox 1"/>
          <p:cNvSpPr txBox="1">
            <a:spLocks noChangeArrowheads="1"/>
          </p:cNvSpPr>
          <p:nvPr/>
        </p:nvSpPr>
        <p:spPr bwMode="auto">
          <a:xfrm>
            <a:off x="8001000" y="2971800"/>
            <a:ext cx="220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dirty="0"/>
              <a:t> </a:t>
            </a:r>
            <a:endParaRPr lang="en-US" altLang="en-US" sz="800" b="1" dirty="0"/>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1"/>
          <p:cNvSpPr>
            <a:spLocks noGrp="1" noChangeArrowheads="1"/>
          </p:cNvSpPr>
          <p:nvPr>
            <p:ph type="title"/>
          </p:nvPr>
        </p:nvSpPr>
        <p:spPr/>
        <p:txBody>
          <a:bodyPr/>
          <a:lstStyle/>
          <a:p>
            <a:pPr eaLnBrk="1" hangingPunct="1">
              <a:defRPr/>
            </a:pPr>
            <a:r>
              <a:rPr lang="en-US" altLang="en-US" sz="3200" b="1" i="1" dirty="0">
                <a:solidFill>
                  <a:srgbClr val="CC3300"/>
                </a:solidFill>
              </a:rPr>
              <a:t/>
            </a:r>
            <a:br>
              <a:rPr lang="en-US" altLang="en-US" sz="3200" b="1" i="1" dirty="0">
                <a:solidFill>
                  <a:srgbClr val="CC3300"/>
                </a:solidFill>
              </a:rPr>
            </a:br>
            <a:r>
              <a:rPr lang="en-US" altLang="en-US" sz="3200" b="1" i="1" dirty="0">
                <a:solidFill>
                  <a:srgbClr val="CC3300"/>
                </a:solidFill>
              </a:rPr>
              <a:t/>
            </a:r>
            <a:br>
              <a:rPr lang="en-US" altLang="en-US" sz="3200" b="1" i="1" dirty="0">
                <a:solidFill>
                  <a:srgbClr val="CC3300"/>
                </a:solidFill>
              </a:rPr>
            </a:br>
            <a:r>
              <a:rPr lang="en-US" altLang="en-US" sz="3200" b="1" i="1" dirty="0">
                <a:solidFill>
                  <a:srgbClr val="CC3300"/>
                </a:solidFill>
              </a:rPr>
              <a:t>  </a:t>
            </a:r>
            <a:br>
              <a:rPr lang="en-US" altLang="en-US" sz="3200" b="1" i="1" dirty="0">
                <a:solidFill>
                  <a:srgbClr val="CC3300"/>
                </a:solidFill>
              </a:rPr>
            </a:br>
            <a:r>
              <a:rPr lang="en-US" altLang="en-US" sz="3600" b="1" i="1" dirty="0">
                <a:solidFill>
                  <a:srgbClr val="660033"/>
                </a:solidFill>
                <a:effectLst>
                  <a:outerShdw blurRad="38100" dist="38100" dir="2700000" algn="tl">
                    <a:srgbClr val="000000">
                      <a:alpha val="43137"/>
                    </a:srgbClr>
                  </a:outerShdw>
                </a:effectLst>
              </a:rPr>
              <a:t>New Client Services</a:t>
            </a:r>
            <a:endParaRPr lang="en-US" altLang="en-US" sz="3600" i="1" dirty="0">
              <a:solidFill>
                <a:srgbClr val="660033"/>
              </a:solidFill>
              <a:effectLst>
                <a:outerShdw blurRad="38100" dist="38100" dir="2700000" algn="tl">
                  <a:srgbClr val="000000">
                    <a:alpha val="43137"/>
                  </a:srgbClr>
                </a:outerShdw>
              </a:effectLst>
            </a:endParaRPr>
          </a:p>
        </p:txBody>
      </p:sp>
      <p:sp>
        <p:nvSpPr>
          <p:cNvPr id="6147" name="Rectangle 12"/>
          <p:cNvSpPr>
            <a:spLocks noGrp="1" noChangeArrowheads="1"/>
          </p:cNvSpPr>
          <p:nvPr>
            <p:ph type="body" idx="4294967295"/>
          </p:nvPr>
        </p:nvSpPr>
        <p:spPr>
          <a:xfrm>
            <a:off x="609600" y="2819400"/>
            <a:ext cx="7772400" cy="3657600"/>
          </a:xfrm>
        </p:spPr>
        <p:txBody>
          <a:bodyPr/>
          <a:lstStyle/>
          <a:p>
            <a:pPr algn="just" eaLnBrk="1" hangingPunct="1">
              <a:buFontTx/>
              <a:buNone/>
            </a:pPr>
            <a:r>
              <a:rPr lang="en-US" altLang="en-US" sz="2800" dirty="0"/>
              <a:t>	</a:t>
            </a:r>
          </a:p>
          <a:p>
            <a:pPr algn="just" eaLnBrk="1" hangingPunct="1">
              <a:buFontTx/>
              <a:buNone/>
            </a:pPr>
            <a:r>
              <a:rPr lang="en-US" altLang="en-US" sz="3100" dirty="0"/>
              <a:t>	</a:t>
            </a:r>
            <a:endParaRPr lang="en-US" altLang="en-US" dirty="0"/>
          </a:p>
        </p:txBody>
      </p:sp>
      <p:pic>
        <p:nvPicPr>
          <p:cNvPr id="6148" name="Picture 1040" descr="FTRI: Florida Telecommunications Relay, Inc. - Connecting People to Peop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763000" cy="685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9" name="Text Box 1043"/>
          <p:cNvSpPr txBox="1">
            <a:spLocks noChangeArrowheads="1"/>
          </p:cNvSpPr>
          <p:nvPr/>
        </p:nvSpPr>
        <p:spPr bwMode="auto">
          <a:xfrm>
            <a:off x="1333500" y="2133600"/>
            <a:ext cx="6553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t>FTRI served </a:t>
            </a:r>
            <a:r>
              <a:rPr lang="en-US" altLang="en-US" sz="2000" b="1" dirty="0"/>
              <a:t>9,863</a:t>
            </a:r>
            <a:r>
              <a:rPr lang="en-US" altLang="en-US" sz="2000" dirty="0"/>
              <a:t> new clients during the reporting period.  Clients certified as eligible for the FTRI program are classified into four distinct groups: </a:t>
            </a:r>
          </a:p>
        </p:txBody>
      </p:sp>
      <p:graphicFrame>
        <p:nvGraphicFramePr>
          <p:cNvPr id="208989" name="Group 1117"/>
          <p:cNvGraphicFramePr>
            <a:graphicFrameLocks noGrp="1"/>
          </p:cNvGraphicFramePr>
          <p:nvPr>
            <p:ph sz="half" idx="2"/>
            <p:extLst>
              <p:ext uri="{D42A27DB-BD31-4B8C-83A1-F6EECF244321}">
                <p14:modId xmlns:p14="http://schemas.microsoft.com/office/powerpoint/2010/main" val="471423985"/>
              </p:ext>
            </p:extLst>
          </p:nvPr>
        </p:nvGraphicFramePr>
        <p:xfrm>
          <a:off x="914400" y="3505200"/>
          <a:ext cx="7162800" cy="2133600"/>
        </p:xfrm>
        <a:graphic>
          <a:graphicData uri="http://schemas.openxmlformats.org/drawingml/2006/table">
            <a:tbl>
              <a:tblPr/>
              <a:tblGrid>
                <a:gridCol w="3536950">
                  <a:extLst>
                    <a:ext uri="{9D8B030D-6E8A-4147-A177-3AD203B41FA5}">
                      <a16:colId xmlns="" xmlns:a16="http://schemas.microsoft.com/office/drawing/2014/main" xmlns:mv="urn:schemas-microsoft-com:mac:vml" xmlns:mc="http://schemas.openxmlformats.org/markup-compatibility/2006" val="20000"/>
                    </a:ext>
                  </a:extLst>
                </a:gridCol>
                <a:gridCol w="3625850">
                  <a:extLst>
                    <a:ext uri="{9D8B030D-6E8A-4147-A177-3AD203B41FA5}">
                      <a16:colId xmlns="" xmlns:a16="http://schemas.microsoft.com/office/drawing/2014/main" xmlns:mv="urn:schemas-microsoft-com:mac:vml" xmlns:mc="http://schemas.openxmlformats.org/markup-compatibility/2006" val="20001"/>
                    </a:ext>
                  </a:extLst>
                </a:gridCol>
              </a:tblGrid>
              <a:tr h="3556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charset="0"/>
                          <a:cs typeface="Times New Roman" pitchFamily="18" charset="0"/>
                        </a:rPr>
                        <a:t>Group</a:t>
                      </a: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800000"/>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charset="0"/>
                          <a:ea typeface="Times New Roman" pitchFamily="18" charset="0"/>
                          <a:cs typeface="Arial" charset="0"/>
                        </a:rPr>
                        <a:t>New Clients</a:t>
                      </a:r>
                      <a:endParaRPr kumimoji="0" lang="en-US" altLang="en-US" sz="2400" b="0" i="0" u="none" strike="noStrike" cap="none" normalizeH="0" baseline="0" dirty="0">
                        <a:ln>
                          <a:noFill/>
                        </a:ln>
                        <a:solidFill>
                          <a:schemeClr val="bg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00000"/>
                    </a:solidFill>
                  </a:tcPr>
                </a:tc>
                <a:extLst>
                  <a:ext uri="{0D108BD9-81ED-4DB2-BD59-A6C34878D82A}">
                    <a16:rowId xmlns="" xmlns:a16="http://schemas.microsoft.com/office/drawing/2014/main" xmlns:mv="urn:schemas-microsoft-com:mac:vml" xmlns:mc="http://schemas.openxmlformats.org/markup-compatibility/2006" val="10000"/>
                  </a:ext>
                </a:extLst>
              </a:tr>
              <a:tr h="3556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Deaf</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49</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1"/>
                  </a:ext>
                </a:extLst>
              </a:tr>
              <a:tr h="3556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Hard of Hearing</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9,756</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2"/>
                  </a:ext>
                </a:extLst>
              </a:tr>
              <a:tr h="3556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Speech Impaired</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58</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3"/>
                  </a:ext>
                </a:extLst>
              </a:tr>
              <a:tr h="3556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Dual Sensory Impaired</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Times New Roman" pitchFamily="18" charset="0"/>
                          <a:cs typeface="Arial" charset="0"/>
                        </a:rPr>
                        <a:t>0</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4"/>
                  </a:ext>
                </a:extLst>
              </a:tr>
              <a:tr h="3556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Times New Roman" pitchFamily="18" charset="0"/>
                          <a:cs typeface="Arial" charset="0"/>
                        </a:rPr>
                        <a:t>Total</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E5E5E5"/>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Times New Roman" pitchFamily="18" charset="0"/>
                          <a:cs typeface="Arial" charset="0"/>
                        </a:rPr>
                        <a:t>9,863</a:t>
                      </a:r>
                      <a:endParaRPr kumimoji="0" lang="en-US" alt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E5E5E5"/>
                    </a:solidFill>
                  </a:tcPr>
                </a:tc>
                <a:extLst>
                  <a:ext uri="{0D108BD9-81ED-4DB2-BD59-A6C34878D82A}">
                    <a16:rowId xmlns="" xmlns:a16="http://schemas.microsoft.com/office/drawing/2014/main" xmlns:mv="urn:schemas-microsoft-com:mac:vml" xmlns:mc="http://schemas.openxmlformats.org/markup-compatibility/2006" val="10005"/>
                  </a:ext>
                </a:extLst>
              </a:tr>
            </a:tbl>
          </a:graphicData>
        </a:graphic>
      </p:graphicFrame>
    </p:spTree>
  </p:cSld>
  <p:clrMapOvr>
    <a:masterClrMapping/>
  </p:clrMapOvr>
  <p:transition spd="slow">
    <p:dissolv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sz="half" idx="4294967295"/>
          </p:nvPr>
        </p:nvSpPr>
        <p:spPr>
          <a:xfrm>
            <a:off x="0" y="2181225"/>
            <a:ext cx="2667000" cy="4068763"/>
          </a:xfrm>
        </p:spPr>
        <p:txBody>
          <a:bodyPr/>
          <a:lstStyle/>
          <a:p>
            <a:pPr eaLnBrk="1" hangingPunct="1"/>
            <a:endParaRPr lang="en-US" altLang="en-US" sz="2800" dirty="0"/>
          </a:p>
          <a:p>
            <a:pPr eaLnBrk="1" hangingPunct="1">
              <a:buFontTx/>
              <a:buNone/>
            </a:pPr>
            <a:r>
              <a:rPr lang="en-US" altLang="en-US" sz="2800" dirty="0"/>
              <a:t>	</a:t>
            </a:r>
          </a:p>
          <a:p>
            <a:pPr eaLnBrk="1" hangingPunct="1"/>
            <a:endParaRPr lang="en-US" altLang="en-US" sz="2800" dirty="0"/>
          </a:p>
        </p:txBody>
      </p:sp>
      <p:sp>
        <p:nvSpPr>
          <p:cNvPr id="7171" name="Text Box 4"/>
          <p:cNvSpPr txBox="1">
            <a:spLocks noChangeArrowheads="1"/>
          </p:cNvSpPr>
          <p:nvPr/>
        </p:nvSpPr>
        <p:spPr bwMode="auto">
          <a:xfrm>
            <a:off x="2173288" y="1295400"/>
            <a:ext cx="530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defRPr/>
            </a:pPr>
            <a:r>
              <a:rPr lang="en-US" altLang="en-US" sz="3600" b="1" i="1" dirty="0">
                <a:solidFill>
                  <a:srgbClr val="660033"/>
                </a:solidFill>
                <a:effectLst>
                  <a:outerShdw blurRad="38100" dist="38100" dir="2700000" algn="tl">
                    <a:srgbClr val="000000">
                      <a:alpha val="43137"/>
                    </a:srgbClr>
                  </a:outerShdw>
                </a:effectLst>
              </a:rPr>
              <a:t>New Client Services</a:t>
            </a:r>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28600"/>
            <a:ext cx="871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173" name="Chart 1"/>
          <p:cNvGraphicFramePr>
            <a:graphicFrameLocks/>
          </p:cNvGraphicFramePr>
          <p:nvPr>
            <p:extLst>
              <p:ext uri="{D42A27DB-BD31-4B8C-83A1-F6EECF244321}">
                <p14:modId xmlns:p14="http://schemas.microsoft.com/office/powerpoint/2010/main" val="95501093"/>
              </p:ext>
            </p:extLst>
          </p:nvPr>
        </p:nvGraphicFramePr>
        <p:xfrm>
          <a:off x="530225" y="2417763"/>
          <a:ext cx="6197600" cy="3457575"/>
        </p:xfrm>
        <a:graphic>
          <a:graphicData uri="http://schemas.openxmlformats.org/presentationml/2006/ole">
            <mc:AlternateContent xmlns:mc="http://schemas.openxmlformats.org/markup-compatibility/2006">
              <mc:Choice xmlns:v="urn:schemas-microsoft-com:vml" Requires="v">
                <p:oleObj spid="_x0000_s7346" name="Worksheet" r:id="rId4" imgW="5803900" imgH="3911600" progId="">
                  <p:embed/>
                </p:oleObj>
              </mc:Choice>
              <mc:Fallback>
                <p:oleObj name="Worksheet" r:id="rId4" imgW="5803900" imgH="3911600" progId="">
                  <p:embed/>
                  <p:pic>
                    <p:nvPicPr>
                      <p:cNvPr id="0" name="Picture 17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2417763"/>
                        <a:ext cx="6197600" cy="345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TextBox 2"/>
          <p:cNvSpPr txBox="1">
            <a:spLocks noChangeArrowheads="1"/>
          </p:cNvSpPr>
          <p:nvPr/>
        </p:nvSpPr>
        <p:spPr bwMode="auto">
          <a:xfrm>
            <a:off x="6727578" y="2819400"/>
            <a:ext cx="25146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500" b="1" dirty="0">
              <a:solidFill>
                <a:srgbClr val="000000"/>
              </a:solidFill>
            </a:endParaRP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1800" b="1" dirty="0">
                <a:solidFill>
                  <a:srgbClr val="000000"/>
                </a:solidFill>
              </a:rPr>
              <a:t>FY 15/16 – 12,620</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1800" b="1" dirty="0">
                <a:solidFill>
                  <a:srgbClr val="000000"/>
                </a:solidFill>
              </a:rPr>
              <a:t>FY 16/17 – 11,024</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1800" b="1" dirty="0">
                <a:solidFill>
                  <a:srgbClr val="000000"/>
                </a:solidFill>
              </a:rPr>
              <a:t>FY 17/18 – 10,378</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1800" b="1" dirty="0">
                <a:solidFill>
                  <a:srgbClr val="000000"/>
                </a:solidFill>
              </a:rPr>
              <a:t>FY 18/19 –   9,863</a:t>
            </a:r>
          </a:p>
          <a:p>
            <a:pPr eaLnBrk="1" hangingPunct="1">
              <a:spcBef>
                <a:spcPct val="0"/>
              </a:spcBef>
              <a:buFontTx/>
              <a:buNone/>
            </a:pPr>
            <a:endParaRPr lang="en-US" altLang="en-US" sz="1400" i="1" dirty="0">
              <a:solidFill>
                <a:srgbClr val="000000"/>
              </a:solidFill>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en-US" sz="3200" b="1" i="1" dirty="0">
                <a:solidFill>
                  <a:srgbClr val="CC3300"/>
                </a:solidFill>
              </a:rPr>
              <a:t/>
            </a:r>
            <a:br>
              <a:rPr lang="en-US" altLang="en-US" sz="3200" b="1" i="1" dirty="0">
                <a:solidFill>
                  <a:srgbClr val="CC3300"/>
                </a:solidFill>
              </a:rPr>
            </a:br>
            <a:r>
              <a:rPr lang="en-US" altLang="en-US" sz="3200" b="1" i="1" dirty="0">
                <a:solidFill>
                  <a:srgbClr val="CC3300"/>
                </a:solidFill>
              </a:rPr>
              <a:t/>
            </a:r>
            <a:br>
              <a:rPr lang="en-US" altLang="en-US" sz="3200" b="1" i="1" dirty="0">
                <a:solidFill>
                  <a:srgbClr val="CC3300"/>
                </a:solidFill>
              </a:rPr>
            </a:br>
            <a:r>
              <a:rPr lang="en-US" altLang="en-US" sz="3200" b="1" i="1" dirty="0">
                <a:solidFill>
                  <a:srgbClr val="CC3300"/>
                </a:solidFill>
              </a:rPr>
              <a:t/>
            </a:r>
            <a:br>
              <a:rPr lang="en-US" altLang="en-US" sz="3200" b="1" i="1" dirty="0">
                <a:solidFill>
                  <a:srgbClr val="CC3300"/>
                </a:solidFill>
              </a:rPr>
            </a:br>
            <a:r>
              <a:rPr lang="en-US" altLang="en-US" sz="3200" b="1" i="1" dirty="0">
                <a:solidFill>
                  <a:srgbClr val="CC3300"/>
                </a:solidFill>
              </a:rPr>
              <a:t/>
            </a:r>
            <a:br>
              <a:rPr lang="en-US" altLang="en-US" sz="3200" b="1" i="1" dirty="0">
                <a:solidFill>
                  <a:srgbClr val="CC3300"/>
                </a:solidFill>
              </a:rPr>
            </a:br>
            <a:r>
              <a:rPr lang="en-US" altLang="en-US" sz="3600" b="1" i="1" dirty="0">
                <a:solidFill>
                  <a:srgbClr val="660033"/>
                </a:solidFill>
                <a:effectLst>
                  <a:outerShdw blurRad="38100" dist="38100" dir="2700000" algn="tl">
                    <a:srgbClr val="000000">
                      <a:alpha val="43137"/>
                    </a:srgbClr>
                  </a:outerShdw>
                </a:effectLst>
              </a:rPr>
              <a:t>Distributed Equipment</a:t>
            </a:r>
            <a:br>
              <a:rPr lang="en-US" altLang="en-US" sz="3600" b="1" i="1" dirty="0">
                <a:solidFill>
                  <a:srgbClr val="660033"/>
                </a:solidFill>
                <a:effectLst>
                  <a:outerShdw blurRad="38100" dist="38100" dir="2700000" algn="tl">
                    <a:srgbClr val="000000">
                      <a:alpha val="43137"/>
                    </a:srgbClr>
                  </a:outerShdw>
                </a:effectLst>
              </a:rPr>
            </a:br>
            <a:endParaRPr lang="en-US" altLang="en-US" sz="3600" b="1" i="1" dirty="0">
              <a:solidFill>
                <a:srgbClr val="660033"/>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4294967295"/>
          </p:nvPr>
        </p:nvSpPr>
        <p:spPr>
          <a:xfrm>
            <a:off x="609600" y="1752600"/>
            <a:ext cx="7924800" cy="4572000"/>
          </a:xfrm>
        </p:spPr>
        <p:txBody>
          <a:bodyPr/>
          <a:lstStyle/>
          <a:p>
            <a:pPr eaLnBrk="1" hangingPunct="1">
              <a:lnSpc>
                <a:spcPct val="90000"/>
              </a:lnSpc>
              <a:buFontTx/>
              <a:buNone/>
            </a:pPr>
            <a:r>
              <a:rPr lang="en-US" altLang="en-US" sz="2000" dirty="0"/>
              <a:t>	</a:t>
            </a:r>
          </a:p>
          <a:p>
            <a:pPr eaLnBrk="1" hangingPunct="1">
              <a:lnSpc>
                <a:spcPct val="90000"/>
              </a:lnSpc>
              <a:buFontTx/>
              <a:buNone/>
            </a:pPr>
            <a:r>
              <a:rPr lang="en-US" altLang="en-US" sz="2000" dirty="0"/>
              <a:t>FTRI distributes both new and refurbished equipment.  Equipment </a:t>
            </a:r>
          </a:p>
          <a:p>
            <a:pPr eaLnBrk="1" hangingPunct="1">
              <a:lnSpc>
                <a:spcPct val="90000"/>
              </a:lnSpc>
              <a:buFontTx/>
              <a:buNone/>
            </a:pPr>
            <a:r>
              <a:rPr lang="en-US" altLang="en-US" sz="2000" dirty="0"/>
              <a:t>distributed during fiscal year 2018/2019 numbered </a:t>
            </a:r>
            <a:r>
              <a:rPr lang="en-US" altLang="en-US" sz="2000" b="1" dirty="0"/>
              <a:t>16,032</a:t>
            </a:r>
            <a:r>
              <a:rPr lang="en-US" altLang="en-US" sz="2000" dirty="0"/>
              <a:t> units.</a:t>
            </a:r>
          </a:p>
        </p:txBody>
      </p:sp>
      <p:pic>
        <p:nvPicPr>
          <p:cNvPr id="8196" name="Picture 5" descr="FTRI: Florida Telecommunications Relay, Inc. - Connecting People to Peop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8686800" cy="685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197" name="Object 6"/>
          <p:cNvGraphicFramePr>
            <a:graphicFrameLocks noGrp="1" noChangeAspect="1"/>
          </p:cNvGraphicFramePr>
          <p:nvPr>
            <p:ph idx="1"/>
            <p:extLst>
              <p:ext uri="{D42A27DB-BD31-4B8C-83A1-F6EECF244321}">
                <p14:modId xmlns:p14="http://schemas.microsoft.com/office/powerpoint/2010/main" val="2342197377"/>
              </p:ext>
            </p:extLst>
          </p:nvPr>
        </p:nvGraphicFramePr>
        <p:xfrm>
          <a:off x="1720850" y="3071813"/>
          <a:ext cx="5529263" cy="3294062"/>
        </p:xfrm>
        <a:graphic>
          <a:graphicData uri="http://schemas.openxmlformats.org/presentationml/2006/ole">
            <mc:AlternateContent xmlns:mc="http://schemas.openxmlformats.org/markup-compatibility/2006">
              <mc:Choice xmlns:v="urn:schemas-microsoft-com:vml" Requires="v">
                <p:oleObj spid="_x0000_s8369" name="Worksheet" r:id="rId6" imgW="6083300" imgH="3632200" progId="">
                  <p:embed/>
                </p:oleObj>
              </mc:Choice>
              <mc:Fallback>
                <p:oleObj name="Worksheet" r:id="rId6" imgW="6083300" imgH="3632200" progId="">
                  <p:embed/>
                  <p:pic>
                    <p:nvPicPr>
                      <p:cNvPr id="0" name="Picture 17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0850" y="3071813"/>
                        <a:ext cx="5529263"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dissolve/>
    <p:sndAc>
      <p:stSnd>
        <p:snd r:embed="rId3"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4294967295"/>
          </p:nvPr>
        </p:nvSpPr>
        <p:spPr>
          <a:xfrm>
            <a:off x="0" y="2181225"/>
            <a:ext cx="2667000" cy="4068763"/>
          </a:xfrm>
        </p:spPr>
        <p:txBody>
          <a:bodyPr/>
          <a:lstStyle/>
          <a:p>
            <a:pPr eaLnBrk="1" hangingPunct="1"/>
            <a:endParaRPr lang="en-US" altLang="en-US" sz="2800" dirty="0"/>
          </a:p>
          <a:p>
            <a:pPr eaLnBrk="1" hangingPunct="1">
              <a:buFontTx/>
              <a:buNone/>
            </a:pPr>
            <a:r>
              <a:rPr lang="en-US" altLang="en-US" sz="2800" dirty="0"/>
              <a:t>	</a:t>
            </a:r>
          </a:p>
          <a:p>
            <a:pPr eaLnBrk="1" hangingPunct="1"/>
            <a:endParaRPr lang="en-US" altLang="en-US" sz="2800" dirty="0"/>
          </a:p>
        </p:txBody>
      </p:sp>
      <p:sp>
        <p:nvSpPr>
          <p:cNvPr id="12291" name="Text Box 4"/>
          <p:cNvSpPr txBox="1">
            <a:spLocks noChangeArrowheads="1"/>
          </p:cNvSpPr>
          <p:nvPr/>
        </p:nvSpPr>
        <p:spPr bwMode="auto">
          <a:xfrm>
            <a:off x="1295400" y="1371600"/>
            <a:ext cx="6858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defRPr/>
            </a:pPr>
            <a:r>
              <a:rPr lang="en-US" altLang="en-US" sz="3600" b="1" i="1" dirty="0">
                <a:solidFill>
                  <a:srgbClr val="660033"/>
                </a:solidFill>
                <a:effectLst>
                  <a:outerShdw blurRad="38100" dist="38100" dir="2700000" algn="tl">
                    <a:srgbClr val="000000">
                      <a:alpha val="43137"/>
                    </a:srgbClr>
                  </a:outerShdw>
                </a:effectLst>
              </a:rPr>
              <a:t>Total Equipment Distributed</a:t>
            </a:r>
          </a:p>
        </p:txBody>
      </p:sp>
      <p:pic>
        <p:nvPicPr>
          <p:cNvPr id="92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28600"/>
            <a:ext cx="871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21" name="Chart 1"/>
          <p:cNvGraphicFramePr>
            <a:graphicFrameLocks/>
          </p:cNvGraphicFramePr>
          <p:nvPr>
            <p:extLst>
              <p:ext uri="{D42A27DB-BD31-4B8C-83A1-F6EECF244321}">
                <p14:modId xmlns:p14="http://schemas.microsoft.com/office/powerpoint/2010/main" val="1531579465"/>
              </p:ext>
            </p:extLst>
          </p:nvPr>
        </p:nvGraphicFramePr>
        <p:xfrm>
          <a:off x="514352" y="2442368"/>
          <a:ext cx="5962650" cy="3546475"/>
        </p:xfrm>
        <a:graphic>
          <a:graphicData uri="http://schemas.openxmlformats.org/presentationml/2006/ole">
            <mc:AlternateContent xmlns:mc="http://schemas.openxmlformats.org/markup-compatibility/2006">
              <mc:Choice xmlns:v="urn:schemas-microsoft-com:vml" Requires="v">
                <p:oleObj spid="_x0000_s9394" name="Worksheet" r:id="rId4" imgW="6413500" imgH="3873500" progId="">
                  <p:embed/>
                </p:oleObj>
              </mc:Choice>
              <mc:Fallback>
                <p:oleObj name="Worksheet" r:id="rId4" imgW="6413500" imgH="3873500" progId="">
                  <p:embed/>
                  <p:pic>
                    <p:nvPicPr>
                      <p:cNvPr id="0" name="Picture 17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2" y="2442368"/>
                        <a:ext cx="5962650" cy="354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TextBox 2"/>
          <p:cNvSpPr txBox="1">
            <a:spLocks noChangeArrowheads="1"/>
          </p:cNvSpPr>
          <p:nvPr/>
        </p:nvSpPr>
        <p:spPr bwMode="auto">
          <a:xfrm>
            <a:off x="6597866" y="2819400"/>
            <a:ext cx="23145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15/16 – 23,876</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16/17 – 19,715</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17/18 – 18,233</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18/19 – 16,032</a:t>
            </a:r>
          </a:p>
        </p:txBody>
      </p:sp>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sz="3200" b="1" i="1" dirty="0">
                <a:solidFill>
                  <a:srgbClr val="CC3300"/>
                </a:solidFill>
              </a:rPr>
              <a:t/>
            </a:r>
            <a:br>
              <a:rPr lang="en-US" altLang="en-US" sz="3200" b="1" i="1" dirty="0">
                <a:solidFill>
                  <a:srgbClr val="CC3300"/>
                </a:solidFill>
              </a:rPr>
            </a:br>
            <a:r>
              <a:rPr lang="en-US" altLang="en-US" sz="3200" b="1" i="1" dirty="0">
                <a:solidFill>
                  <a:srgbClr val="CC3300"/>
                </a:solidFill>
              </a:rPr>
              <a:t/>
            </a:r>
            <a:br>
              <a:rPr lang="en-US" altLang="en-US" sz="3200" b="1" i="1" dirty="0">
                <a:solidFill>
                  <a:srgbClr val="CC3300"/>
                </a:solidFill>
              </a:rPr>
            </a:br>
            <a:r>
              <a:rPr lang="en-US" altLang="en-US" sz="3200" b="1" i="1" dirty="0">
                <a:solidFill>
                  <a:srgbClr val="CC3300"/>
                </a:solidFill>
              </a:rPr>
              <a:t/>
            </a:r>
            <a:br>
              <a:rPr lang="en-US" altLang="en-US" sz="3200" b="1" i="1" dirty="0">
                <a:solidFill>
                  <a:srgbClr val="CC3300"/>
                </a:solidFill>
              </a:rPr>
            </a:br>
            <a:r>
              <a:rPr lang="en-US" altLang="en-US" sz="3600" b="1" i="1" dirty="0">
                <a:solidFill>
                  <a:srgbClr val="660033"/>
                </a:solidFill>
                <a:effectLst>
                  <a:outerShdw blurRad="38100" dist="38100" dir="2700000" algn="tl">
                    <a:srgbClr val="000000">
                      <a:alpha val="43137"/>
                    </a:srgbClr>
                  </a:outerShdw>
                </a:effectLst>
              </a:rPr>
              <a:t>Outreach</a:t>
            </a:r>
            <a:br>
              <a:rPr lang="en-US" altLang="en-US" sz="3600" b="1" i="1" dirty="0">
                <a:solidFill>
                  <a:srgbClr val="660033"/>
                </a:solidFill>
                <a:effectLst>
                  <a:outerShdw blurRad="38100" dist="38100" dir="2700000" algn="tl">
                    <a:srgbClr val="000000">
                      <a:alpha val="43137"/>
                    </a:srgbClr>
                  </a:outerShdw>
                </a:effectLst>
              </a:rPr>
            </a:br>
            <a:endParaRPr lang="en-US" altLang="en-US" sz="3600" b="1" i="1" dirty="0">
              <a:solidFill>
                <a:srgbClr val="660033"/>
              </a:solidFill>
              <a:effectLst>
                <a:outerShdw blurRad="38100" dist="38100" dir="2700000" algn="tl">
                  <a:srgbClr val="000000">
                    <a:alpha val="43137"/>
                  </a:srgbClr>
                </a:outerShdw>
              </a:effectLst>
            </a:endParaRPr>
          </a:p>
        </p:txBody>
      </p:sp>
      <p:sp>
        <p:nvSpPr>
          <p:cNvPr id="10243" name="Rectangle 3"/>
          <p:cNvSpPr>
            <a:spLocks noGrp="1" noChangeArrowheads="1"/>
          </p:cNvSpPr>
          <p:nvPr>
            <p:ph type="body" idx="4294967295"/>
          </p:nvPr>
        </p:nvSpPr>
        <p:spPr>
          <a:xfrm>
            <a:off x="533400" y="1752600"/>
            <a:ext cx="7924800" cy="4572000"/>
          </a:xfrm>
        </p:spPr>
        <p:txBody>
          <a:bodyPr/>
          <a:lstStyle/>
          <a:p>
            <a:pPr eaLnBrk="1" hangingPunct="1">
              <a:lnSpc>
                <a:spcPct val="90000"/>
              </a:lnSpc>
              <a:buFontTx/>
              <a:buNone/>
            </a:pPr>
            <a:r>
              <a:rPr lang="en-US" altLang="en-US" sz="2000" dirty="0"/>
              <a:t>	FTRI conducted 1,690 outreach activities, 1,298 were off-site distribution during fiscal year 2018/2019.</a:t>
            </a:r>
          </a:p>
        </p:txBody>
      </p:sp>
      <p:pic>
        <p:nvPicPr>
          <p:cNvPr id="10244" name="Picture 5" descr="FTRI: Florida Telecommunications Relay, Inc. - Connecting People to Peop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8686800" cy="609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0245" name="Object 6"/>
          <p:cNvGraphicFramePr>
            <a:graphicFrameLocks noGrp="1" noChangeAspect="1"/>
          </p:cNvGraphicFramePr>
          <p:nvPr>
            <p:ph idx="1"/>
            <p:extLst>
              <p:ext uri="{D42A27DB-BD31-4B8C-83A1-F6EECF244321}">
                <p14:modId xmlns:p14="http://schemas.microsoft.com/office/powerpoint/2010/main" val="1625022991"/>
              </p:ext>
            </p:extLst>
          </p:nvPr>
        </p:nvGraphicFramePr>
        <p:xfrm>
          <a:off x="252413" y="2686050"/>
          <a:ext cx="5918200" cy="3482975"/>
        </p:xfrm>
        <a:graphic>
          <a:graphicData uri="http://schemas.openxmlformats.org/presentationml/2006/ole">
            <mc:AlternateContent xmlns:mc="http://schemas.openxmlformats.org/markup-compatibility/2006">
              <mc:Choice xmlns:v="urn:schemas-microsoft-com:vml" Requires="v">
                <p:oleObj spid="_x0000_s10418" name="Worksheet" r:id="rId6" imgW="6096000" imgH="3594100" progId="">
                  <p:embed/>
                </p:oleObj>
              </mc:Choice>
              <mc:Fallback>
                <p:oleObj name="Worksheet" r:id="rId6" imgW="6096000" imgH="3594100" progId="">
                  <p:embed/>
                  <p:pic>
                    <p:nvPicPr>
                      <p:cNvPr id="0" name="Picture 17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3" y="2686050"/>
                        <a:ext cx="5918200" cy="348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6" name="TextBox 2"/>
          <p:cNvSpPr txBox="1">
            <a:spLocks noChangeArrowheads="1"/>
          </p:cNvSpPr>
          <p:nvPr/>
        </p:nvSpPr>
        <p:spPr bwMode="auto">
          <a:xfrm>
            <a:off x="6516688" y="3505200"/>
            <a:ext cx="259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t>Distribution – 1,298</a:t>
            </a:r>
          </a:p>
          <a:p>
            <a:pPr eaLnBrk="1" hangingPunct="1">
              <a:spcBef>
                <a:spcPct val="0"/>
              </a:spcBef>
              <a:buFontTx/>
              <a:buNone/>
            </a:pPr>
            <a:r>
              <a:rPr lang="en-US" altLang="en-US" sz="1800" b="1" dirty="0"/>
              <a:t>Dual Events - 263</a:t>
            </a:r>
          </a:p>
          <a:p>
            <a:pPr eaLnBrk="1" hangingPunct="1">
              <a:spcBef>
                <a:spcPct val="0"/>
              </a:spcBef>
              <a:buFontTx/>
              <a:buNone/>
            </a:pPr>
            <a:r>
              <a:rPr lang="en-US" altLang="en-US" sz="1800" b="1" dirty="0"/>
              <a:t>BPP - 8</a:t>
            </a:r>
          </a:p>
          <a:p>
            <a:pPr eaLnBrk="1" hangingPunct="1">
              <a:spcBef>
                <a:spcPct val="0"/>
              </a:spcBef>
              <a:buFontTx/>
              <a:buNone/>
            </a:pPr>
            <a:r>
              <a:rPr lang="en-US" altLang="en-US" sz="1800" b="1" dirty="0"/>
              <a:t>Other - 121</a:t>
            </a:r>
          </a:p>
        </p:txBody>
      </p:sp>
    </p:spTree>
  </p:cSld>
  <p:clrMapOvr>
    <a:masterClrMapping/>
  </p:clrMapOvr>
  <p:transition spd="slow">
    <p:dissolve/>
    <p:sndAc>
      <p:stSnd>
        <p:snd r:embed="rId3"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4294967295"/>
          </p:nvPr>
        </p:nvSpPr>
        <p:spPr>
          <a:xfrm>
            <a:off x="0" y="2181225"/>
            <a:ext cx="2667000" cy="4068763"/>
          </a:xfrm>
        </p:spPr>
        <p:txBody>
          <a:bodyPr/>
          <a:lstStyle/>
          <a:p>
            <a:pPr eaLnBrk="1" hangingPunct="1"/>
            <a:endParaRPr lang="en-US" altLang="en-US" sz="2800" dirty="0"/>
          </a:p>
          <a:p>
            <a:pPr eaLnBrk="1" hangingPunct="1">
              <a:buFontTx/>
              <a:buNone/>
            </a:pPr>
            <a:r>
              <a:rPr lang="en-US" altLang="en-US" sz="2800" dirty="0"/>
              <a:t>	</a:t>
            </a:r>
          </a:p>
          <a:p>
            <a:pPr eaLnBrk="1" hangingPunct="1"/>
            <a:endParaRPr lang="en-US" altLang="en-US" sz="2800" dirty="0"/>
          </a:p>
        </p:txBody>
      </p:sp>
      <p:sp>
        <p:nvSpPr>
          <p:cNvPr id="15363" name="Text Box 4"/>
          <p:cNvSpPr txBox="1">
            <a:spLocks noChangeArrowheads="1"/>
          </p:cNvSpPr>
          <p:nvPr/>
        </p:nvSpPr>
        <p:spPr bwMode="auto">
          <a:xfrm>
            <a:off x="1093788" y="1381125"/>
            <a:ext cx="6400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defRPr/>
            </a:pPr>
            <a:r>
              <a:rPr lang="en-US" altLang="en-US" sz="3600" b="1" i="1" dirty="0">
                <a:solidFill>
                  <a:srgbClr val="660033"/>
                </a:solidFill>
                <a:effectLst>
                  <a:outerShdw blurRad="38100" dist="38100" dir="2700000" algn="tl">
                    <a:srgbClr val="000000">
                      <a:alpha val="43137"/>
                    </a:srgbClr>
                  </a:outerShdw>
                </a:effectLst>
              </a:rPr>
              <a:t>Total Outreach / Distribution </a:t>
            </a:r>
          </a:p>
        </p:txBody>
      </p:sp>
      <p:pic>
        <p:nvPicPr>
          <p:cNvPr id="112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28600"/>
            <a:ext cx="8712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269" name="Chart 1"/>
          <p:cNvGraphicFramePr>
            <a:graphicFrameLocks/>
          </p:cNvGraphicFramePr>
          <p:nvPr>
            <p:extLst>
              <p:ext uri="{D42A27DB-BD31-4B8C-83A1-F6EECF244321}">
                <p14:modId xmlns:p14="http://schemas.microsoft.com/office/powerpoint/2010/main" val="2578681785"/>
              </p:ext>
            </p:extLst>
          </p:nvPr>
        </p:nvGraphicFramePr>
        <p:xfrm>
          <a:off x="330200" y="2084388"/>
          <a:ext cx="6116638" cy="4116387"/>
        </p:xfrm>
        <a:graphic>
          <a:graphicData uri="http://schemas.openxmlformats.org/presentationml/2006/ole">
            <mc:AlternateContent xmlns:mc="http://schemas.openxmlformats.org/markup-compatibility/2006">
              <mc:Choice xmlns:v="urn:schemas-microsoft-com:vml" Requires="v">
                <p:oleObj spid="_x0000_s11442" name="Worksheet" r:id="rId4" imgW="5778500" imgH="4140200" progId="">
                  <p:embed/>
                </p:oleObj>
              </mc:Choice>
              <mc:Fallback>
                <p:oleObj name="Worksheet" r:id="rId4" imgW="5778500" imgH="4140200" progId="">
                  <p:embed/>
                  <p:pic>
                    <p:nvPicPr>
                      <p:cNvPr id="0" name="Picture 17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084388"/>
                        <a:ext cx="6116638" cy="411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extBox 2"/>
          <p:cNvSpPr txBox="1">
            <a:spLocks noChangeArrowheads="1"/>
          </p:cNvSpPr>
          <p:nvPr/>
        </p:nvSpPr>
        <p:spPr bwMode="auto">
          <a:xfrm>
            <a:off x="6611537" y="3008878"/>
            <a:ext cx="23145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15/16 – 1,877</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16/17 – 1,410</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17/18 – 1,399</a:t>
            </a:r>
          </a:p>
          <a:p>
            <a:pPr eaLnBrk="1" hangingPunct="1">
              <a:spcBef>
                <a:spcPct val="0"/>
              </a:spcBef>
              <a:buFontTx/>
              <a:buNone/>
            </a:pPr>
            <a:endParaRPr lang="en-US" altLang="en-US" sz="500" b="1" dirty="0">
              <a:solidFill>
                <a:srgbClr val="000000"/>
              </a:solidFill>
            </a:endParaRPr>
          </a:p>
          <a:p>
            <a:pPr eaLnBrk="1" hangingPunct="1">
              <a:spcBef>
                <a:spcPct val="0"/>
              </a:spcBef>
              <a:buFontTx/>
              <a:buNone/>
            </a:pPr>
            <a:r>
              <a:rPr lang="en-US" altLang="en-US" sz="2000" b="1" dirty="0">
                <a:solidFill>
                  <a:srgbClr val="000000"/>
                </a:solidFill>
              </a:rPr>
              <a:t>FY 18/19 – 1,690</a:t>
            </a:r>
          </a:p>
          <a:p>
            <a:pPr eaLnBrk="1" hangingPunct="1">
              <a:spcBef>
                <a:spcPct val="0"/>
              </a:spcBef>
              <a:buFontTx/>
              <a:buNone/>
            </a:pPr>
            <a:endParaRPr lang="en-US" altLang="en-US" sz="2000" b="1" dirty="0">
              <a:solidFill>
                <a:srgbClr val="000000"/>
              </a:solidFill>
            </a:endParaRPr>
          </a:p>
        </p:txBody>
      </p:sp>
    </p:spTree>
  </p:cSld>
  <p:clrMapOvr>
    <a:masterClrMapping/>
  </p:clrMapOvr>
  <p:transition spd="slow">
    <p:dissolv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33338</TotalTime>
  <Words>1012</Words>
  <Application>Microsoft Office PowerPoint</Application>
  <PresentationFormat>On-screen Show (4:3)</PresentationFormat>
  <Paragraphs>182</Paragraphs>
  <Slides>20</Slides>
  <Notes>0</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Default Design</vt:lpstr>
      <vt:lpstr>1_Default Design</vt:lpstr>
      <vt:lpstr>Worksheet</vt:lpstr>
      <vt:lpstr>PowerPoint Presentation</vt:lpstr>
      <vt:lpstr>PowerPoint Presentation</vt:lpstr>
      <vt:lpstr>PowerPoint Presentation</vt:lpstr>
      <vt:lpstr>     New Client Services</vt:lpstr>
      <vt:lpstr>PowerPoint Presentation</vt:lpstr>
      <vt:lpstr>    Distributed Equipment </vt:lpstr>
      <vt:lpstr>PowerPoint Presentation</vt:lpstr>
      <vt:lpstr>   Outreach </vt:lpstr>
      <vt:lpstr>PowerPoint Presentation</vt:lpstr>
      <vt:lpstr>PowerPoint Presentation</vt:lpstr>
      <vt:lpstr>PowerPoint Presentation</vt:lpstr>
      <vt:lpstr>PowerPoint Presentation</vt:lpstr>
      <vt:lpstr>Social Media &amp; Display Ads</vt:lpstr>
      <vt:lpstr> Geofence Campaign</vt:lpstr>
      <vt:lpstr> Social Media Posts</vt:lpstr>
      <vt:lpstr> Facebook Statistics</vt:lpstr>
      <vt:lpstr>PowerPoint Presentation</vt:lpstr>
      <vt:lpstr>PowerPoint Presentation</vt:lpstr>
      <vt:lpstr>PowerPoint Presentation</vt:lpstr>
      <vt:lpstr>PowerPoint Presentation</vt:lpstr>
    </vt:vector>
  </TitlesOfParts>
  <Company>FTRI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Donna Jean</dc:creator>
  <cp:lastModifiedBy>Curtis Williams</cp:lastModifiedBy>
  <cp:revision>884</cp:revision>
  <cp:lastPrinted>2019-11-14T20:58:11Z</cp:lastPrinted>
  <dcterms:created xsi:type="dcterms:W3CDTF">2019-11-14T15:26:44Z</dcterms:created>
  <dcterms:modified xsi:type="dcterms:W3CDTF">2019-11-15T21:20:39Z</dcterms:modified>
</cp:coreProperties>
</file>