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4" r:id="rId2"/>
  </p:sldMasterIdLst>
  <p:notesMasterIdLst>
    <p:notesMasterId r:id="rId13"/>
  </p:notesMasterIdLst>
  <p:handoutMasterIdLst>
    <p:handoutMasterId r:id="rId14"/>
  </p:handoutMasterIdLst>
  <p:sldIdLst>
    <p:sldId id="276" r:id="rId3"/>
    <p:sldId id="282" r:id="rId4"/>
    <p:sldId id="273" r:id="rId5"/>
    <p:sldId id="272" r:id="rId6"/>
    <p:sldId id="283" r:id="rId7"/>
    <p:sldId id="284" r:id="rId8"/>
    <p:sldId id="286" r:id="rId9"/>
    <p:sldId id="287" r:id="rId10"/>
    <p:sldId id="290" r:id="rId11"/>
    <p:sldId id="263" r:id="rId12"/>
  </p:sldIdLst>
  <p:sldSz cx="10058400" cy="7772400"/>
  <p:notesSz cx="6858000" cy="9144000"/>
  <p:defaultTextStyle>
    <a:defPPr>
      <a:defRPr lang="en-US"/>
    </a:defPPr>
    <a:lvl1pPr marL="0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374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747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121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495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870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243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616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991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97" autoAdjust="0"/>
    <p:restoredTop sz="94017" autoAdjust="0"/>
  </p:normalViewPr>
  <p:slideViewPr>
    <p:cSldViewPr snapToGrid="0" snapToObjects="1">
      <p:cViewPr varScale="1">
        <p:scale>
          <a:sx n="65" d="100"/>
          <a:sy n="65" d="100"/>
        </p:scale>
        <p:origin x="48" y="5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u189726\Documents\6.%20Reports%20-%20Traffic%20Reports%20and%20State%20Invoices\State%20Invoices,%20Traffic%20Rep,%20Other%20Rep\FL%20-%20Jeff%20Branch\Copy%20of%20September%202017%20Traffic%20Repo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u189726\Documents\6.%20Reports%20-%20Traffic%20Reports%20and%20State%20Invoices\State%20Invoices,%20Traffic%20Rep,%20Other%20Rep\FL%20-%20Jeff%20Branch\Copy%20of%20September%202017%20Traffic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u189726\Documents\6.%20Reports%20-%20Traffic%20Reports%20and%20State%20Invoices\State%20Invoices,%20Traffic%20Rep,%20Other%20Rep\FL%20-%20Jeff%20Branch\Copy%20of%20September%202017%20Traffic%20Repo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chemeClr val="tx1"/>
                </a:solidFill>
              </a:rPr>
              <a:t>Total Minutes Used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'Graphs for PPT'!$B$3</c:f>
              <c:strCache>
                <c:ptCount val="1"/>
                <c:pt idx="0">
                  <c:v>Total RCC Minutes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'Graphs for PPT'!$C$2:$N$2</c:f>
              <c:strCache>
                <c:ptCount val="7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</c:strCache>
            </c:strRef>
          </c:cat>
          <c:val>
            <c:numRef>
              <c:f>'Graphs for PPT'!$C$3:$N$3</c:f>
              <c:numCache>
                <c:formatCode>#,##0</c:formatCode>
                <c:ptCount val="7"/>
                <c:pt idx="0">
                  <c:v>855</c:v>
                </c:pt>
                <c:pt idx="1">
                  <c:v>1290</c:v>
                </c:pt>
                <c:pt idx="2">
                  <c:v>705</c:v>
                </c:pt>
                <c:pt idx="3">
                  <c:v>705</c:v>
                </c:pt>
                <c:pt idx="4">
                  <c:v>0</c:v>
                </c:pt>
                <c:pt idx="5">
                  <c:v>90</c:v>
                </c:pt>
                <c:pt idx="6">
                  <c:v>120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'Graphs for PPT'!$B$4</c:f>
              <c:strCache>
                <c:ptCount val="1"/>
                <c:pt idx="0">
                  <c:v>RCC Usage to date</c:v>
                </c:pt>
              </c:strCache>
            </c:strRef>
          </c:tx>
          <c:spPr>
            <a:ln w="22225" cap="rnd" cmpd="sng" algn="ctr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'Graphs for PPT'!$C$2:$N$2</c:f>
              <c:strCache>
                <c:ptCount val="7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</c:strCache>
            </c:strRef>
          </c:cat>
          <c:val>
            <c:numRef>
              <c:f>'Graphs for PPT'!$C$4:$N$4</c:f>
              <c:numCache>
                <c:formatCode>#,##0</c:formatCode>
                <c:ptCount val="7"/>
                <c:pt idx="0">
                  <c:v>855</c:v>
                </c:pt>
                <c:pt idx="1">
                  <c:v>2145</c:v>
                </c:pt>
                <c:pt idx="2">
                  <c:v>2850</c:v>
                </c:pt>
                <c:pt idx="3">
                  <c:v>3555</c:v>
                </c:pt>
                <c:pt idx="4">
                  <c:v>3555</c:v>
                </c:pt>
                <c:pt idx="5">
                  <c:v>3645</c:v>
                </c:pt>
                <c:pt idx="6">
                  <c:v>3765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46961200"/>
        <c:axId val="144462576"/>
      </c:lineChart>
      <c:catAx>
        <c:axId val="14696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62576"/>
        <c:crosses val="autoZero"/>
        <c:auto val="1"/>
        <c:lblAlgn val="ctr"/>
        <c:lblOffset val="100"/>
        <c:noMultiLvlLbl val="0"/>
      </c:catAx>
      <c:valAx>
        <c:axId val="14446257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96120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solidFill>
                  <a:schemeClr val="tx1"/>
                </a:solidFill>
              </a:rPr>
              <a:t>French Gate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'Graphs for PPT'!$B$7</c:f>
              <c:strCache>
                <c:ptCount val="1"/>
                <c:pt idx="0">
                  <c:v>Inbound Calls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'Graphs for PPT'!$C$6:$N$6</c:f>
              <c:strCache>
                <c:ptCount val="7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</c:strCache>
            </c:strRef>
          </c:cat>
          <c:val>
            <c:numRef>
              <c:f>'Graphs for PPT'!$C$7:$N$7</c:f>
              <c:numCache>
                <c:formatCode>#,##0</c:formatCode>
                <c:ptCount val="7"/>
                <c:pt idx="0">
                  <c:v>404</c:v>
                </c:pt>
                <c:pt idx="1">
                  <c:v>316</c:v>
                </c:pt>
                <c:pt idx="2">
                  <c:v>287</c:v>
                </c:pt>
                <c:pt idx="3">
                  <c:v>288</c:v>
                </c:pt>
                <c:pt idx="4">
                  <c:v>285</c:v>
                </c:pt>
                <c:pt idx="5">
                  <c:v>386</c:v>
                </c:pt>
                <c:pt idx="6">
                  <c:v>333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'Graphs for PPT'!$B$8</c:f>
              <c:strCache>
                <c:ptCount val="1"/>
                <c:pt idx="0">
                  <c:v>Outbound Calls Completed</c:v>
                </c:pt>
              </c:strCache>
            </c:strRef>
          </c:tx>
          <c:spPr>
            <a:ln w="22225" cap="rnd" cmpd="sng" algn="ctr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'Graphs for PPT'!$C$6:$N$6</c:f>
              <c:strCache>
                <c:ptCount val="7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</c:strCache>
            </c:strRef>
          </c:cat>
          <c:val>
            <c:numRef>
              <c:f>'Graphs for PPT'!$C$8:$N$8</c:f>
              <c:numCache>
                <c:formatCode>#,##0</c:formatCode>
                <c:ptCount val="7"/>
                <c:pt idx="0">
                  <c:v>5</c:v>
                </c:pt>
                <c:pt idx="1">
                  <c:v>3</c:v>
                </c:pt>
                <c:pt idx="2">
                  <c:v>0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'Graphs for PPT'!$B$9</c:f>
              <c:strCache>
                <c:ptCount val="1"/>
                <c:pt idx="0">
                  <c:v>Session Minutes</c:v>
                </c:pt>
              </c:strCache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'Graphs for PPT'!$C$6:$N$6</c:f>
              <c:strCache>
                <c:ptCount val="7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</c:strCache>
            </c:strRef>
          </c:cat>
          <c:val>
            <c:numRef>
              <c:f>'Graphs for PPT'!$C$9:$N$9</c:f>
              <c:numCache>
                <c:formatCode>#,##0</c:formatCode>
                <c:ptCount val="7"/>
                <c:pt idx="0">
                  <c:v>715.51</c:v>
                </c:pt>
                <c:pt idx="1">
                  <c:v>534.08000000000004</c:v>
                </c:pt>
                <c:pt idx="2">
                  <c:v>521.36</c:v>
                </c:pt>
                <c:pt idx="3">
                  <c:v>421.51</c:v>
                </c:pt>
                <c:pt idx="4">
                  <c:v>406.48</c:v>
                </c:pt>
                <c:pt idx="5">
                  <c:v>614.48</c:v>
                </c:pt>
                <c:pt idx="6">
                  <c:v>499.54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44463360"/>
        <c:axId val="146724400"/>
      </c:lineChart>
      <c:catAx>
        <c:axId val="14446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724400"/>
        <c:crosses val="autoZero"/>
        <c:auto val="1"/>
        <c:lblAlgn val="ctr"/>
        <c:lblOffset val="100"/>
        <c:noMultiLvlLbl val="0"/>
      </c:catAx>
      <c:valAx>
        <c:axId val="146724400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6336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chemeClr val="tx1"/>
                </a:solidFill>
              </a:rPr>
              <a:t>Spanish to English Translation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'Graphs for PPT'!$B$12</c:f>
              <c:strCache>
                <c:ptCount val="1"/>
                <c:pt idx="0">
                  <c:v>Inbound Calls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9330145804013528E-2"/>
                  <c:y val="1.3195664591512837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5607217371906759E-2"/>
                  <c:y val="2.0793113670708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'Graphs for PPT'!$C$11:$N$11</c:f>
              <c:strCache>
                <c:ptCount val="7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</c:strCache>
            </c:strRef>
          </c:cat>
          <c:val>
            <c:numRef>
              <c:f>'Graphs for PPT'!$C$12:$N$12</c:f>
              <c:numCache>
                <c:formatCode>#,##0</c:formatCode>
                <c:ptCount val="7"/>
                <c:pt idx="0">
                  <c:v>8450</c:v>
                </c:pt>
                <c:pt idx="1">
                  <c:v>6644</c:v>
                </c:pt>
                <c:pt idx="2">
                  <c:v>6944</c:v>
                </c:pt>
                <c:pt idx="3">
                  <c:v>6202</c:v>
                </c:pt>
                <c:pt idx="4">
                  <c:v>6025</c:v>
                </c:pt>
                <c:pt idx="5">
                  <c:v>6015</c:v>
                </c:pt>
                <c:pt idx="6">
                  <c:v>5754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'Graphs for PPT'!$B$13</c:f>
              <c:strCache>
                <c:ptCount val="1"/>
                <c:pt idx="0">
                  <c:v>Outbound Calls Completed</c:v>
                </c:pt>
              </c:strCache>
            </c:strRef>
          </c:tx>
          <c:spPr>
            <a:ln w="22225" cap="rnd" cmpd="sng" algn="ctr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'Graphs for PPT'!$C$11:$N$11</c:f>
              <c:strCache>
                <c:ptCount val="7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</c:strCache>
            </c:strRef>
          </c:cat>
          <c:val>
            <c:numRef>
              <c:f>'Graphs for PPT'!$C$13:$N$13</c:f>
              <c:numCache>
                <c:formatCode>#,##0</c:formatCode>
                <c:ptCount val="7"/>
                <c:pt idx="0">
                  <c:v>471</c:v>
                </c:pt>
                <c:pt idx="1">
                  <c:v>605</c:v>
                </c:pt>
                <c:pt idx="2">
                  <c:v>545</c:v>
                </c:pt>
                <c:pt idx="3">
                  <c:v>525</c:v>
                </c:pt>
                <c:pt idx="4">
                  <c:v>708</c:v>
                </c:pt>
                <c:pt idx="5">
                  <c:v>628</c:v>
                </c:pt>
                <c:pt idx="6">
                  <c:v>708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'Graphs for PPT'!$B$14</c:f>
              <c:strCache>
                <c:ptCount val="1"/>
                <c:pt idx="0">
                  <c:v>Session Minutes</c:v>
                </c:pt>
              </c:strCache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4.584982866149459E-2"/>
                  <c:y val="-3.8894673289805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'Graphs for PPT'!$C$11:$N$11</c:f>
              <c:strCache>
                <c:ptCount val="7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</c:strCache>
            </c:strRef>
          </c:cat>
          <c:val>
            <c:numRef>
              <c:f>'Graphs for PPT'!$C$14:$N$14</c:f>
              <c:numCache>
                <c:formatCode>#,##0</c:formatCode>
                <c:ptCount val="7"/>
                <c:pt idx="0">
                  <c:v>8948.44</c:v>
                </c:pt>
                <c:pt idx="1">
                  <c:v>7745.44</c:v>
                </c:pt>
                <c:pt idx="2">
                  <c:v>7205.51</c:v>
                </c:pt>
                <c:pt idx="3">
                  <c:v>6865.24</c:v>
                </c:pt>
                <c:pt idx="4">
                  <c:v>7706.12</c:v>
                </c:pt>
                <c:pt idx="5">
                  <c:v>7130.16</c:v>
                </c:pt>
                <c:pt idx="6">
                  <c:v>7716.51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46725184"/>
        <c:axId val="146725576"/>
      </c:lineChart>
      <c:catAx>
        <c:axId val="14672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725576"/>
        <c:crosses val="autoZero"/>
        <c:auto val="1"/>
        <c:lblAlgn val="ctr"/>
        <c:lblOffset val="100"/>
        <c:noMultiLvlLbl val="0"/>
      </c:catAx>
      <c:valAx>
        <c:axId val="14672557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72518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1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06E9-11A8-D647-B466-11A17DD4C1F5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AA041-ACA5-DE44-A6C8-ADD8B3C4D8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51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E36E7-AB26-7944-956A-2A49C98BD6D6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4C147-F613-1C4B-A720-8B9AA76913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73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580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15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73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31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289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47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05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63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27421"/>
            <a:ext cx="8707120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8259781" y="-27421"/>
            <a:ext cx="1798619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604" y="2325340"/>
            <a:ext cx="8753942" cy="1494253"/>
          </a:xfrm>
        </p:spPr>
        <p:txBody>
          <a:bodyPr anchor="b"/>
          <a:lstStyle>
            <a:lvl1pPr>
              <a:defRPr sz="2800">
                <a:latin typeface="Sprint Sans Medium"/>
                <a:cs typeface="Sprint Sans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604" y="3874785"/>
            <a:ext cx="8753941" cy="141610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9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93604" y="5290894"/>
            <a:ext cx="2963362" cy="51908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enter date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87"/>
          <a:stretch/>
        </p:blipFill>
        <p:spPr>
          <a:xfrm>
            <a:off x="3180681" y="-27421"/>
            <a:ext cx="7091686" cy="723790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36158" y="3373867"/>
            <a:ext cx="198269" cy="9108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00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py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61030" y="94222"/>
            <a:ext cx="8251649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28892" y="1311929"/>
            <a:ext cx="8383787" cy="56680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32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63142" y="94222"/>
            <a:ext cx="860098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50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37224" y="2250492"/>
            <a:ext cx="8753942" cy="149425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37225" y="3754910"/>
            <a:ext cx="8753941" cy="1416109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404040"/>
                </a:solidFill>
              </a:defRPr>
            </a:lvl1pPr>
            <a:lvl2pPr marL="509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-27421"/>
            <a:ext cx="1798619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96905" y="3224044"/>
            <a:ext cx="198269" cy="1041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5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py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8"/>
          </a:xfrm>
          <a:prstGeom prst="rect">
            <a:avLst/>
          </a:prstGeom>
        </p:spPr>
        <p:txBody>
          <a:bodyPr lIns="71323" tIns="35662" rIns="71323" bIns="35662"/>
          <a:lstStyle/>
          <a:p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3022" y="94221"/>
            <a:ext cx="857110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28892" y="1311928"/>
            <a:ext cx="4227828" cy="56680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1"/>
          </p:nvPr>
        </p:nvSpPr>
        <p:spPr>
          <a:xfrm>
            <a:off x="4836294" y="1311928"/>
            <a:ext cx="4227828" cy="56680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54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ble Placeholder 6"/>
          <p:cNvSpPr>
            <a:spLocks noGrp="1"/>
          </p:cNvSpPr>
          <p:nvPr>
            <p:ph type="tbl" sz="quarter" idx="13" hasCustomPrompt="1"/>
          </p:nvPr>
        </p:nvSpPr>
        <p:spPr>
          <a:xfrm>
            <a:off x="328513" y="1328066"/>
            <a:ext cx="8735608" cy="4533900"/>
          </a:xfrm>
          <a:solidFill>
            <a:srgbClr val="BFBFBF"/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/>
            </a:lvl1pPr>
          </a:lstStyle>
          <a:p>
            <a:pPr lvl="0"/>
            <a:r>
              <a:rPr lang="en-US" dirty="0" smtClean="0"/>
              <a:t>Use this template page when importing a table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10074" y="94222"/>
            <a:ext cx="854122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5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328516" y="1327522"/>
            <a:ext cx="8735607" cy="4533900"/>
          </a:xfrm>
          <a:solidFill>
            <a:srgbClr val="BFBFBF"/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Use this template page when importing a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3022" y="94222"/>
            <a:ext cx="857110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5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py w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4"/>
          <p:cNvSpPr>
            <a:spLocks noGrp="1"/>
          </p:cNvSpPr>
          <p:nvPr>
            <p:ph sz="quarter" idx="17" hasCustomPrompt="1"/>
          </p:nvPr>
        </p:nvSpPr>
        <p:spPr>
          <a:xfrm>
            <a:off x="3780683" y="1319340"/>
            <a:ext cx="5283440" cy="4533772"/>
          </a:xfrm>
          <a:solidFill>
            <a:schemeClr val="bg1">
              <a:lumMod val="75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aseline="0" dirty="0"/>
            </a:lvl1pPr>
          </a:lstStyle>
          <a:p>
            <a:pPr lvl="0"/>
            <a:r>
              <a:rPr lang="en-US" dirty="0" smtClean="0"/>
              <a:t>Content placeholder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6" hasCustomPrompt="1"/>
          </p:nvPr>
        </p:nvSpPr>
        <p:spPr>
          <a:xfrm>
            <a:off x="328893" y="1319340"/>
            <a:ext cx="3386103" cy="4533772"/>
          </a:xfrm>
          <a:solidFill>
            <a:schemeClr val="bg1">
              <a:lumMod val="75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aseline="0" dirty="0"/>
            </a:lvl1pPr>
          </a:lstStyle>
          <a:p>
            <a:pPr lvl="0"/>
            <a:r>
              <a:rPr lang="en-US" dirty="0" smtClean="0"/>
              <a:t>Use this template page when showing multiple graphic elements (tables, pictures, etc.)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7246" y="94222"/>
            <a:ext cx="854122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2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8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1629" y="94222"/>
            <a:ext cx="8332686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8892" y="1311929"/>
            <a:ext cx="8445422" cy="56680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368835" y="7381430"/>
            <a:ext cx="1695288" cy="256678"/>
          </a:xfrm>
          <a:prstGeom prst="rect">
            <a:avLst/>
          </a:prstGeom>
        </p:spPr>
        <p:txBody>
          <a:bodyPr wrap="square" lIns="71316" tIns="35658" rIns="71316" bIns="35658">
            <a:spAutoFit/>
          </a:bodyPr>
          <a:lstStyle/>
          <a:p>
            <a:pPr algn="r"/>
            <a:r>
              <a:rPr lang="en-US" sz="600" kern="800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Template Version:</a:t>
            </a:r>
            <a:r>
              <a:rPr lang="en-US" sz="600" kern="800" spc="2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 4:3GBED1.2</a:t>
            </a:r>
          </a:p>
          <a:p>
            <a:pPr algn="r"/>
            <a:r>
              <a:rPr lang="en-US" sz="600" kern="800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Version Date:</a:t>
            </a:r>
            <a:r>
              <a:rPr lang="en-US" sz="600" kern="800" spc="2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 01</a:t>
            </a:r>
            <a:r>
              <a:rPr lang="en-US" sz="600" kern="800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/05/16</a:t>
            </a:r>
            <a:endParaRPr lang="en-US" sz="600" kern="1200" dirty="0">
              <a:solidFill>
                <a:schemeClr val="tx1">
                  <a:lumMod val="50000"/>
                  <a:lumOff val="50000"/>
                </a:schemeClr>
              </a:solidFill>
              <a:latin typeface="Sprint Sans Ofc Regular"/>
              <a:ea typeface="+mn-ea"/>
              <a:cs typeface="Sprint Sans Ofc Regular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217960" y="-1"/>
            <a:ext cx="198269" cy="1041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7264812"/>
            <a:ext cx="10058400" cy="507385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 smtClean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9228955" y="7283201"/>
            <a:ext cx="640850" cy="4889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 smtClean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144380" y="7285388"/>
            <a:ext cx="525601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800" spc="2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©2016 Sprint. This information is subject to Sprint policies regarding use and is the property of Sprint and/or its relevant affiliates and may contain restricted,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confidential or privileged materials intended for the sole use of the intended recipient. Any review, use, distribution or disclosure is prohibited without authorization. </a:t>
            </a:r>
          </a:p>
          <a:p>
            <a:endParaRPr lang="en-US" sz="7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230372" y="7244970"/>
            <a:ext cx="15967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6A381AC-F4FB-4D40-B066-E06304627488}" type="datetime8">
              <a:rPr lang="en-US" sz="1100" smtClean="0">
                <a:solidFill>
                  <a:schemeClr val="bg1">
                    <a:lumMod val="65000"/>
                  </a:schemeClr>
                </a:solidFill>
              </a:rPr>
              <a:t>10/19/2017 10:06 AM</a:t>
            </a:fld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2056492" y="7421374"/>
            <a:ext cx="1245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800" spc="2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Version </a:t>
            </a:r>
            <a:r>
              <a:rPr lang="en-US" sz="900" kern="800" spc="2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1.0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8924133" y="7287399"/>
            <a:ext cx="1257300" cy="441344"/>
          </a:xfrm>
          <a:prstGeom prst="rect">
            <a:avLst/>
          </a:prstGeom>
        </p:spPr>
        <p:txBody>
          <a:bodyPr wrap="square" lIns="71316" tIns="35658" rIns="71316" bIns="35658" anchor="t">
            <a:spAutoFit/>
          </a:bodyPr>
          <a:lstStyle/>
          <a:p>
            <a:pPr algn="ctr"/>
            <a:fld id="{3F7246EB-1039-B148-94A0-72C9C3A8D00E}" type="slidenum">
              <a:rPr lang="en-US" sz="2400" smtClean="0">
                <a:solidFill>
                  <a:schemeClr val="bg1"/>
                </a:solidFill>
              </a:rPr>
              <a:pPr algn="ctr"/>
              <a:t>‹#›</a:t>
            </a:fld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7177526" y="7317290"/>
            <a:ext cx="15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46E6B0F-D292-4EEC-AD11-A2314E786296}" type="datetime1">
              <a:rPr lang="en-US" sz="1000" smtClean="0">
                <a:solidFill>
                  <a:schemeClr val="bg1">
                    <a:lumMod val="65000"/>
                  </a:schemeClr>
                </a:solidFill>
              </a:rPr>
              <a:pPr algn="r"/>
              <a:t>10/19/2017</a:t>
            </a:fld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8125332" y="7481445"/>
            <a:ext cx="1245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800" spc="2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Version 1.0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6" name="Picture 15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4964" y="0"/>
            <a:ext cx="1123376" cy="1790381"/>
          </a:xfrm>
          <a:prstGeom prst="rect">
            <a:avLst/>
          </a:prstGeom>
        </p:spPr>
      </p:pic>
      <p:pic>
        <p:nvPicPr>
          <p:cNvPr id="17" name="Picture 16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364" y="152400"/>
            <a:ext cx="1123376" cy="1790381"/>
          </a:xfrm>
          <a:prstGeom prst="rect">
            <a:avLst/>
          </a:prstGeom>
        </p:spPr>
      </p:pic>
      <p:pic>
        <p:nvPicPr>
          <p:cNvPr id="4" name="Picture 3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714" y="71752"/>
            <a:ext cx="1258686" cy="200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62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1" r:id="rId4"/>
    <p:sldLayoutId id="2147483672" r:id="rId5"/>
    <p:sldLayoutId id="2147483662" r:id="rId6"/>
    <p:sldLayoutId id="2147483663" r:id="rId7"/>
    <p:sldLayoutId id="2147483650" r:id="rId8"/>
    <p:sldLayoutId id="2147483655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509374" rtl="0" eaLnBrk="1" latinLnBrk="0" hangingPunct="1">
        <a:spcBef>
          <a:spcPct val="0"/>
        </a:spcBef>
        <a:buNone/>
        <a:defRPr lang="en-US" sz="3200" b="0" i="0" kern="1200">
          <a:solidFill>
            <a:schemeClr val="tx1">
              <a:lumMod val="75000"/>
              <a:lumOff val="25000"/>
            </a:schemeClr>
          </a:solidFill>
          <a:latin typeface="Sprint Sans Ofc Med Regular"/>
          <a:ea typeface="+mj-ea"/>
          <a:cs typeface="Sprint Sans Ofc Med Regular"/>
        </a:defRPr>
      </a:lvl1pPr>
    </p:titleStyle>
    <p:bodyStyle>
      <a:lvl1pPr marL="342864" indent="-342864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28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1pPr>
      <a:lvl2pPr marL="573029" indent="-231751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28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2pPr>
      <a:lvl3pPr marL="806368" indent="-230165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800" b="0" i="0" kern="1200">
          <a:solidFill>
            <a:srgbClr val="404040"/>
          </a:solidFill>
          <a:latin typeface="+mn-lt"/>
          <a:ea typeface="+mn-ea"/>
          <a:cs typeface="Sprint Sans Ofc Med Regular"/>
        </a:defRPr>
      </a:lvl3pPr>
      <a:lvl4pPr marL="1023833" indent="-217465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4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4pPr>
      <a:lvl5pPr marL="1255584" indent="-231751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4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5pPr>
      <a:lvl6pPr marL="2801557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929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304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678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374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747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121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495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870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243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616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991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print_Access_Stacked_2C_Flat_NoMar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72" y="1082121"/>
            <a:ext cx="3363532" cy="536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1" algn="l" defTabSz="45715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6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6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9" indent="-228576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5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9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2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9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5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Florida Relay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Jeffrey Branch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October 31, 2017</a:t>
            </a:r>
            <a:endParaRPr lang="en-US" b="1" dirty="0"/>
          </a:p>
        </p:txBody>
      </p:sp>
      <p:pic>
        <p:nvPicPr>
          <p:cNvPr id="6" name="Picture 5" descr="Florida Relay Logo 150 dpi.t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49014"/>
            <a:ext cx="3263265" cy="253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1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892" y="1311929"/>
            <a:ext cx="8525548" cy="5668040"/>
          </a:xfrm>
        </p:spPr>
        <p:txBody>
          <a:bodyPr/>
          <a:lstStyle/>
          <a:p>
            <a:r>
              <a:rPr lang="en-US" sz="2800" dirty="0" smtClean="0"/>
              <a:t>Florida Relay Conference Captioning (RCC)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Florida TRS statistics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Florida </a:t>
            </a:r>
            <a:r>
              <a:rPr lang="en-US" sz="2800" dirty="0" err="1" smtClean="0"/>
              <a:t>CapTel</a:t>
            </a:r>
            <a:r>
              <a:rPr lang="en-US" sz="2800" dirty="0" smtClean="0"/>
              <a:t> statistics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Florida Quality Report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Florida Outreach expense Report</a:t>
            </a:r>
          </a:p>
          <a:p>
            <a:endParaRPr lang="en-US" sz="2800" dirty="0"/>
          </a:p>
          <a:p>
            <a:r>
              <a:rPr lang="en-US" sz="2800" dirty="0" smtClean="0"/>
              <a:t>Hurricane Updates 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476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RCC Minutes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646477"/>
              </p:ext>
            </p:extLst>
          </p:nvPr>
        </p:nvGraphicFramePr>
        <p:xfrm>
          <a:off x="648928" y="1415845"/>
          <a:ext cx="8235991" cy="5294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62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French Gate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155367"/>
              </p:ext>
            </p:extLst>
          </p:nvPr>
        </p:nvGraphicFramePr>
        <p:xfrm>
          <a:off x="510074" y="1615440"/>
          <a:ext cx="8359606" cy="521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589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Spanish to English Translation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680947"/>
              </p:ext>
            </p:extLst>
          </p:nvPr>
        </p:nvGraphicFramePr>
        <p:xfrm>
          <a:off x="510074" y="1280160"/>
          <a:ext cx="8329126" cy="553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132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Utilization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9894" y="1731325"/>
            <a:ext cx="435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TRS Minutes of Use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9894" y="4119820"/>
            <a:ext cx="435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CapTel Minutes of Use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94" y="2429444"/>
            <a:ext cx="9450350" cy="8952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94" y="4748632"/>
            <a:ext cx="9450350" cy="88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7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Quality Report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9295" y="1474416"/>
            <a:ext cx="435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TRS State Report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9295" y="4074698"/>
            <a:ext cx="456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CapTel</a:t>
            </a:r>
            <a:r>
              <a:rPr lang="en-US" sz="2400" b="1" dirty="0" smtClean="0"/>
              <a:t> State Report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95" y="2215334"/>
            <a:ext cx="9179026" cy="14606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95" y="4653151"/>
            <a:ext cx="9179026" cy="194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5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Outreach Expense Report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42" y="2040254"/>
            <a:ext cx="8876135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1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Hurricane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80" y="967324"/>
            <a:ext cx="5687421" cy="5964418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b="1" dirty="0" smtClean="0"/>
              <a:t>Hurricane Harvey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smtClean="0"/>
              <a:t>Sprint Accessibility/Relay Texas – FEMA Stakeholder Team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err="1" smtClean="0"/>
              <a:t>CapTel</a:t>
            </a:r>
            <a:r>
              <a:rPr lang="en-US" sz="1400" dirty="0" smtClean="0"/>
              <a:t> Phones installed at Shelters – Houston, Austin and Dallas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b="1" dirty="0" smtClean="0"/>
              <a:t>Hurricane Irma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smtClean="0"/>
              <a:t>FEMA resources contacted 10 days prior to impact in Florida</a:t>
            </a: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smtClean="0"/>
              <a:t>Electrical Grid outages caused all Telecommunication Systems to fail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smtClean="0"/>
              <a:t>FEMA located </a:t>
            </a:r>
            <a:r>
              <a:rPr lang="en-US" sz="1400" dirty="0" err="1" smtClean="0"/>
              <a:t>CapTel</a:t>
            </a:r>
            <a:r>
              <a:rPr lang="en-US" sz="1400" dirty="0" smtClean="0"/>
              <a:t> Phones &amp; TTYs in storage for use  </a:t>
            </a:r>
            <a:endParaRPr lang="en-US" sz="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b="1" dirty="0" smtClean="0"/>
              <a:t>Hurricane Staffing/Emergency Preparedness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smtClean="0"/>
              <a:t>Sprint Operations begins planning 7+ days in advance of Hurricanes (Sole natural disaster that provides warning)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smtClean="0"/>
              <a:t>Staffing increased 20% for elevated call volumes during emergency situations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smtClean="0"/>
              <a:t>Sprint did not miss any Florida or FCC service levels during the month of September.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smtClean="0"/>
              <a:t>Sprint transported staff from other locations to </a:t>
            </a:r>
            <a:r>
              <a:rPr lang="en-US" sz="1400" dirty="0" err="1" smtClean="0"/>
              <a:t>CapTel</a:t>
            </a:r>
            <a:r>
              <a:rPr lang="en-US" sz="1400" dirty="0" smtClean="0"/>
              <a:t> call centers in Texas during Irma.  </a:t>
            </a:r>
            <a:endParaRPr lang="en-US" sz="1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b="1" dirty="0" smtClean="0"/>
              <a:t>Future Planning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err="1" smtClean="0"/>
              <a:t>CapTel</a:t>
            </a:r>
            <a:r>
              <a:rPr lang="en-US" sz="1400" dirty="0" smtClean="0"/>
              <a:t> expansion at Dayton and Austin centers </a:t>
            </a:r>
            <a:r>
              <a:rPr lang="en-US" sz="1400" dirty="0"/>
              <a:t> 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161" y="2598345"/>
            <a:ext cx="2794882" cy="285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0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PRINTCOLORS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20E"/>
      </a:accent1>
      <a:accent2>
        <a:srgbClr val="F3F4F4"/>
      </a:accent2>
      <a:accent3>
        <a:srgbClr val="403F34"/>
      </a:accent3>
      <a:accent4>
        <a:srgbClr val="F75822"/>
      </a:accent4>
      <a:accent5>
        <a:srgbClr val="04C5CC"/>
      </a:accent5>
      <a:accent6>
        <a:srgbClr val="75C044"/>
      </a:accent6>
      <a:hlink>
        <a:srgbClr val="0000FF"/>
      </a:hlink>
      <a:folHlink>
        <a:srgbClr val="800080"/>
      </a:folHlink>
    </a:clrScheme>
    <a:fontScheme name="SprintFont">
      <a:majorFont>
        <a:latin typeface="Sprint Sans Ofc Med Regular"/>
        <a:ea typeface=""/>
        <a:cs typeface=""/>
      </a:majorFont>
      <a:minorFont>
        <a:latin typeface="Sprint Sans Ofc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err="1" smtClean="0">
            <a:solidFill>
              <a:schemeClr val="tx2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6356</TotalTime>
  <Words>204</Words>
  <Application>Microsoft Office PowerPoint</Application>
  <PresentationFormat>Custom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Sprint Sans Medium</vt:lpstr>
      <vt:lpstr>Sprint Sans Ofc Med Regular</vt:lpstr>
      <vt:lpstr>Sprint Sans Ofc Regular</vt:lpstr>
      <vt:lpstr>Office Theme</vt:lpstr>
      <vt:lpstr>Custom Design</vt:lpstr>
      <vt:lpstr>Florida Relay Updates</vt:lpstr>
      <vt:lpstr>Agenda</vt:lpstr>
      <vt:lpstr>Florida RCC Minutes</vt:lpstr>
      <vt:lpstr>Florida French Gate</vt:lpstr>
      <vt:lpstr>Florida Spanish to English Translation</vt:lpstr>
      <vt:lpstr>Florida Utilization</vt:lpstr>
      <vt:lpstr>Florida Quality Report</vt:lpstr>
      <vt:lpstr>Florida Outreach Expense Report</vt:lpstr>
      <vt:lpstr>Hurricane Updates</vt:lpstr>
      <vt:lpstr>PowerPoint Presentation</vt:lpstr>
    </vt:vector>
  </TitlesOfParts>
  <Manager/>
  <Company>Deutsch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Ryan Rohrbaugh</dc:creator>
  <cp:keywords/>
  <dc:description>Updated by Ben Flor 10/23/15</dc:description>
  <cp:lastModifiedBy>Branch, Jeffrey L [SLS]</cp:lastModifiedBy>
  <cp:revision>132</cp:revision>
  <dcterms:created xsi:type="dcterms:W3CDTF">2015-08-04T20:51:57Z</dcterms:created>
  <dcterms:modified xsi:type="dcterms:W3CDTF">2017-10-19T14:07:55Z</dcterms:modified>
  <cp:category/>
</cp:coreProperties>
</file>