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charts/colors7.xml" ContentType="application/vnd.ms-office.chartcolorstyle+xml"/>
  <Override PartName="/ppt/charts/style7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4" r:id="rId2"/>
  </p:sldMasterIdLst>
  <p:notesMasterIdLst>
    <p:notesMasterId r:id="rId16"/>
  </p:notesMasterIdLst>
  <p:handoutMasterIdLst>
    <p:handoutMasterId r:id="rId17"/>
  </p:handoutMasterIdLst>
  <p:sldIdLst>
    <p:sldId id="276" r:id="rId3"/>
    <p:sldId id="282" r:id="rId4"/>
    <p:sldId id="273" r:id="rId5"/>
    <p:sldId id="291" r:id="rId6"/>
    <p:sldId id="297" r:id="rId7"/>
    <p:sldId id="292" r:id="rId8"/>
    <p:sldId id="294" r:id="rId9"/>
    <p:sldId id="299" r:id="rId10"/>
    <p:sldId id="296" r:id="rId11"/>
    <p:sldId id="286" r:id="rId12"/>
    <p:sldId id="298" r:id="rId13"/>
    <p:sldId id="287" r:id="rId14"/>
    <p:sldId id="263" r:id="rId15"/>
  </p:sldIdLst>
  <p:sldSz cx="10058400" cy="7772400"/>
  <p:notesSz cx="6858000" cy="9144000"/>
  <p:defaultTextStyle>
    <a:defPPr>
      <a:defRPr lang="en-US"/>
    </a:defPPr>
    <a:lvl1pPr marL="0" algn="l" defTabSz="50937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374" algn="l" defTabSz="50937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747" algn="l" defTabSz="50937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121" algn="l" defTabSz="50937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495" algn="l" defTabSz="50937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6870" algn="l" defTabSz="50937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243" algn="l" defTabSz="50937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616" algn="l" defTabSz="50937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4991" algn="l" defTabSz="50937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635"/>
    <a:srgbClr val="EFB31D"/>
    <a:srgbClr val="D9EFFF"/>
    <a:srgbClr val="CCECF6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53" autoAdjust="0"/>
    <p:restoredTop sz="94017" autoAdjust="0"/>
  </p:normalViewPr>
  <p:slideViewPr>
    <p:cSldViewPr snapToGrid="0" snapToObjects="1">
      <p:cViewPr>
        <p:scale>
          <a:sx n="104" d="100"/>
          <a:sy n="104" d="100"/>
        </p:scale>
        <p:origin x="-1050" y="-36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zu189726\OneDrive%20-%20Sprint\Documents\6.%20Reports%20-%20Traffic%20Reports%20and%20State%20Invoices\State%20Invoices,%20Traffic%20Rep,%20Other%20Rep\FL%20Traffic%20Reports\PPTs\Composite%20FL%20Traffic%20Report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zu189726\OneDrive%20-%20Sprint\Documents\6.%20Reports%20-%20Traffic%20Reports%20and%20State%20Invoices\State%20Invoices,%20Traffic%20Rep,%20Other%20Rep\FL%20Traffic%20Reports\PPTs\Composite%20FL%20Traffic%20Report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C:\Users\zu189726\OneDrive%20-%20Sprint\Documents\6.%20Reports%20-%20Traffic%20Reports%20and%20State%20Invoices\State%20Invoices,%20Traffic%20Rep,%20Other%20Rep\FL%20Traffic%20Reports\PPTs\Composite%20FL%20Traffic%20Report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C:\Users\zu189726\OneDrive%20-%20Sprint\Documents\6.%20Reports%20-%20Traffic%20Reports%20and%20State%20Invoices\State%20Invoices,%20Traffic%20Rep,%20Other%20Rep\FL%20Traffic%20Reports\PPTs\Composite%20FL%20Traffic%20Report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C:\Users\zu189726\OneDrive%20-%20Sprint\Documents\6.%20Reports%20-%20Traffic%20Reports%20and%20State%20Invoices\State%20Invoices,%20Traffic%20Rep,%20Other%20Rep\FL%20Traffic%20Reports\PPTs\Composite%20FL%20Traffic%20Report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file:///C:\Users\zu189726\OneDrive%20-%20Sprint\Documents\6.%20Reports%20-%20Traffic%20Reports%20and%20State%20Invoices\State%20Invoices,%20Traffic%20Rep,%20Other%20Rep\FL%20Traffic%20Reports\PPTs\Composite%20FL%20Traffic%20Report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oleObject" Target="file:///C:\Users\zu189726\OneDrive%20-%20Sprint\Documents\6.%20Reports%20-%20Traffic%20Reports%20and%20State%20Invoices\State%20Invoices,%20Traffic%20Rep,%20Other%20Rep\FL%20Traffic%20Reports\PPTs\Composite%20FL%20Traffic%20Repor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'YTD Traffic Totals'!$B$2</c:f>
              <c:strCache>
                <c:ptCount val="1"/>
                <c:pt idx="0">
                  <c:v>2016-2017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  <a:effectLst/>
            <a:sp3d>
              <a:contourClr>
                <a:schemeClr val="tx1">
                  <a:lumMod val="65000"/>
                  <a:lumOff val="35000"/>
                </a:schemeClr>
              </a:contourClr>
            </a:sp3d>
          </c:spPr>
          <c:invertIfNegative val="0"/>
          <c:dLbls>
            <c:spPr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'YTD Traffic Totals'!$Z$3:$AK$3</c:f>
              <c:strCache>
                <c:ptCount val="12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</c:strCache>
            </c:strRef>
          </c:cat>
          <c:val>
            <c:numRef>
              <c:f>'YTD Traffic Totals'!$B$64:$M$64</c:f>
              <c:numCache>
                <c:formatCode>#,##0</c:formatCode>
                <c:ptCount val="12"/>
                <c:pt idx="0">
                  <c:v>1890</c:v>
                </c:pt>
                <c:pt idx="1">
                  <c:v>2070</c:v>
                </c:pt>
                <c:pt idx="2">
                  <c:v>2715</c:v>
                </c:pt>
                <c:pt idx="3">
                  <c:v>3615</c:v>
                </c:pt>
                <c:pt idx="4">
                  <c:v>1995</c:v>
                </c:pt>
                <c:pt idx="5">
                  <c:v>1665</c:v>
                </c:pt>
                <c:pt idx="6">
                  <c:v>630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249-40E1-9589-BE601718BCC0}"/>
            </c:ext>
          </c:extLst>
        </c:ser>
        <c:ser>
          <c:idx val="1"/>
          <c:order val="1"/>
          <c:tx>
            <c:strRef>
              <c:f>'YTD Traffic Totals'!$N$2</c:f>
              <c:strCache>
                <c:ptCount val="1"/>
                <c:pt idx="0">
                  <c:v>2017-2018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bg1">
                  <a:lumMod val="50000"/>
                </a:schemeClr>
              </a:solidFill>
            </a:ln>
            <a:effectLst/>
            <a:sp3d>
              <a:contourClr>
                <a:schemeClr val="bg1">
                  <a:lumMod val="50000"/>
                </a:schemeClr>
              </a:contourClr>
            </a:sp3d>
          </c:spPr>
          <c:invertIfNegative val="0"/>
          <c:dLbls>
            <c:dLbl>
              <c:idx val="0"/>
              <c:layout>
                <c:manualLayout>
                  <c:x val="1.128577186618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249-40E1-9589-BE601718BCC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612253123740427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249-40E1-9589-BE601718BCC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451027811366384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249-40E1-9589-BE601718BCC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6.4490285729609416E-3"/>
                  <c:y val="-2.80316691645018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B249-40E1-9589-BE601718BCC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9.6734869917717049E-3"/>
                  <c:y val="-3.89533519181092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249-40E1-9589-BE601718BCC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5.676155231671948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B249-40E1-9589-BE601718BCC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'YTD Traffic Totals'!$Z$3:$AK$3</c:f>
              <c:strCache>
                <c:ptCount val="12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</c:strCache>
            </c:strRef>
          </c:cat>
          <c:val>
            <c:numRef>
              <c:f>'YTD Traffic Totals'!$N$64:$Y$64</c:f>
              <c:numCache>
                <c:formatCode>#,##0</c:formatCode>
                <c:ptCount val="12"/>
                <c:pt idx="0">
                  <c:v>855</c:v>
                </c:pt>
                <c:pt idx="1">
                  <c:v>1290</c:v>
                </c:pt>
                <c:pt idx="2">
                  <c:v>705</c:v>
                </c:pt>
                <c:pt idx="3">
                  <c:v>705</c:v>
                </c:pt>
                <c:pt idx="4">
                  <c:v>0</c:v>
                </c:pt>
                <c:pt idx="5">
                  <c:v>90</c:v>
                </c:pt>
                <c:pt idx="6">
                  <c:v>120</c:v>
                </c:pt>
                <c:pt idx="7">
                  <c:v>0</c:v>
                </c:pt>
                <c:pt idx="8">
                  <c:v>90</c:v>
                </c:pt>
                <c:pt idx="9">
                  <c:v>510</c:v>
                </c:pt>
                <c:pt idx="10">
                  <c:v>90</c:v>
                </c:pt>
                <c:pt idx="11">
                  <c:v>120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B249-40E1-9589-BE601718BCC0}"/>
            </c:ext>
          </c:extLst>
        </c:ser>
        <c:ser>
          <c:idx val="2"/>
          <c:order val="2"/>
          <c:tx>
            <c:strRef>
              <c:f>'YTD Traffic Totals'!$Z$2</c:f>
              <c:strCache>
                <c:ptCount val="1"/>
                <c:pt idx="0">
                  <c:v>2018-2019</c:v>
                </c:pt>
              </c:strCache>
            </c:strRef>
          </c:tx>
          <c:spPr>
            <a:solidFill>
              <a:srgbClr val="007635"/>
            </a:solidFill>
            <a:ln>
              <a:solidFill>
                <a:schemeClr val="bg1">
                  <a:lumMod val="50000"/>
                </a:schemeClr>
              </a:solidFill>
            </a:ln>
            <a:effectLst/>
            <a:sp3d>
              <a:contourClr>
                <a:schemeClr val="bg1">
                  <a:lumMod val="50000"/>
                </a:schemeClr>
              </a:contourClr>
            </a:sp3d>
          </c:spPr>
          <c:invertIfNegative val="0"/>
          <c:dLbls>
            <c:dLbl>
              <c:idx val="0"/>
              <c:layout>
                <c:manualLayout>
                  <c:x val="6.4490124949616945E-3"/>
                  <c:y val="-1.3888728445112719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B249-40E1-9589-BE601718BCC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12857718661829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B249-40E1-9589-BE601718BCC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9.673486991771757E-3"/>
                  <c:y val="2.5695696734126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B249-40E1-9589-BE601718BCC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7.0951940395900135E-3"/>
                  <c:y val="-3.50395864556273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B249-40E1-9589-BE601718BCC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4.836759371221281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B249-40E1-9589-BE601718BCC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1.4190388079180132E-3"/>
                  <c:y val="-3.50395864556273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B249-40E1-9589-BE601718BCC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'YTD Traffic Totals'!$Z$3:$AK$3</c:f>
              <c:strCache>
                <c:ptCount val="12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</c:strCache>
            </c:strRef>
          </c:cat>
          <c:val>
            <c:numRef>
              <c:f>'YTD Traffic Totals'!$Z$64:$AK$64</c:f>
              <c:numCache>
                <c:formatCode>#,##0</c:formatCode>
                <c:ptCount val="12"/>
                <c:pt idx="0">
                  <c:v>120</c:v>
                </c:pt>
                <c:pt idx="1">
                  <c:v>810</c:v>
                </c:pt>
                <c:pt idx="2">
                  <c:v>2010</c:v>
                </c:pt>
                <c:pt idx="3">
                  <c:v>570</c:v>
                </c:pt>
                <c:pt idx="4">
                  <c:v>60</c:v>
                </c:pt>
                <c:pt idx="5">
                  <c:v>0</c:v>
                </c:pt>
                <c:pt idx="6">
                  <c:v>90</c:v>
                </c:pt>
                <c:pt idx="7">
                  <c:v>435</c:v>
                </c:pt>
                <c:pt idx="8">
                  <c:v>450</c:v>
                </c:pt>
                <c:pt idx="9">
                  <c:v>60</c:v>
                </c:pt>
                <c:pt idx="10">
                  <c:v>135</c:v>
                </c:pt>
                <c:pt idx="11">
                  <c:v>1485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B249-40E1-9589-BE601718BCC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1584640"/>
        <c:axId val="31586176"/>
        <c:axId val="0"/>
      </c:bar3DChart>
      <c:catAx>
        <c:axId val="31584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586176"/>
        <c:crosses val="autoZero"/>
        <c:auto val="1"/>
        <c:lblAlgn val="ctr"/>
        <c:lblOffset val="100"/>
        <c:noMultiLvlLbl val="0"/>
      </c:catAx>
      <c:valAx>
        <c:axId val="31586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584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073265479058167"/>
          <c:y val="0.95180073371510376"/>
          <c:w val="0.35626934783091646"/>
          <c:h val="3.49416905273204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'YTD Traffic Totals'!$B$2</c:f>
              <c:strCache>
                <c:ptCount val="1"/>
                <c:pt idx="0">
                  <c:v>2016-2017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bg1">
                  <a:lumMod val="50000"/>
                </a:schemeClr>
              </a:solidFill>
            </a:ln>
            <a:effectLst/>
            <a:sp3d>
              <a:contourClr>
                <a:schemeClr val="bg1">
                  <a:lumMod val="50000"/>
                </a:schemeClr>
              </a:contourClr>
            </a:sp3d>
          </c:spPr>
          <c:invertIfNegative val="0"/>
          <c:dLbls>
            <c:spPr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'YTD Traffic Totals'!$Z$3:$AK$3</c:f>
              <c:strCache>
                <c:ptCount val="12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</c:strCache>
            </c:strRef>
          </c:cat>
          <c:val>
            <c:numRef>
              <c:f>'YTD Traffic Totals'!$B$65:$M$65</c:f>
              <c:numCache>
                <c:formatCode>#,##0</c:formatCode>
                <c:ptCount val="12"/>
                <c:pt idx="0">
                  <c:v>1890</c:v>
                </c:pt>
                <c:pt idx="1">
                  <c:v>3960</c:v>
                </c:pt>
                <c:pt idx="2">
                  <c:v>6675</c:v>
                </c:pt>
                <c:pt idx="3">
                  <c:v>10290</c:v>
                </c:pt>
                <c:pt idx="4">
                  <c:v>12285</c:v>
                </c:pt>
                <c:pt idx="5">
                  <c:v>13950</c:v>
                </c:pt>
                <c:pt idx="6">
                  <c:v>14580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149-4459-B72D-F6DAEF0F518F}"/>
            </c:ext>
          </c:extLst>
        </c:ser>
        <c:ser>
          <c:idx val="1"/>
          <c:order val="1"/>
          <c:tx>
            <c:strRef>
              <c:f>'YTD Traffic Totals'!$N$2</c:f>
              <c:strCache>
                <c:ptCount val="1"/>
                <c:pt idx="0">
                  <c:v>2017-2018</c:v>
                </c:pt>
              </c:strCache>
            </c:strRef>
          </c:tx>
          <c:spPr>
            <a:solidFill>
              <a:srgbClr val="EFB31D"/>
            </a:solidFill>
            <a:ln>
              <a:solidFill>
                <a:schemeClr val="bg1">
                  <a:lumMod val="50000"/>
                </a:schemeClr>
              </a:solidFill>
            </a:ln>
            <a:effectLst/>
            <a:sp3d>
              <a:contourClr>
                <a:schemeClr val="bg1">
                  <a:lumMod val="50000"/>
                </a:schemeClr>
              </a:contourClr>
            </a:sp3d>
          </c:spPr>
          <c:invertIfNegative val="0"/>
          <c:dLbls>
            <c:dLbl>
              <c:idx val="0"/>
              <c:layout>
                <c:manualLayout>
                  <c:x val="9.805947036635084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6CE5-4356-AE73-0B739C12731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8.4050974599729298E-3"/>
                  <c:y val="-1.15414716884973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6CE5-4356-AE73-0B739C12731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202548729986464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6CE5-4356-AE73-0B739C12731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'YTD Traffic Totals'!$Z$3:$AK$3</c:f>
              <c:strCache>
                <c:ptCount val="12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</c:strCache>
            </c:strRef>
          </c:cat>
          <c:val>
            <c:numRef>
              <c:f>'YTD Traffic Totals'!$N$65:$Y$65</c:f>
              <c:numCache>
                <c:formatCode>#,##0</c:formatCode>
                <c:ptCount val="12"/>
                <c:pt idx="0">
                  <c:v>855</c:v>
                </c:pt>
                <c:pt idx="1">
                  <c:v>2145</c:v>
                </c:pt>
                <c:pt idx="2">
                  <c:v>2850</c:v>
                </c:pt>
                <c:pt idx="3">
                  <c:v>3555</c:v>
                </c:pt>
                <c:pt idx="4">
                  <c:v>3555</c:v>
                </c:pt>
                <c:pt idx="5">
                  <c:v>3645</c:v>
                </c:pt>
                <c:pt idx="6">
                  <c:v>3765</c:v>
                </c:pt>
                <c:pt idx="7">
                  <c:v>3765</c:v>
                </c:pt>
                <c:pt idx="8">
                  <c:v>3855</c:v>
                </c:pt>
                <c:pt idx="9">
                  <c:v>4365</c:v>
                </c:pt>
                <c:pt idx="10">
                  <c:v>4455</c:v>
                </c:pt>
                <c:pt idx="11">
                  <c:v>4575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149-4459-B72D-F6DAEF0F518F}"/>
            </c:ext>
          </c:extLst>
        </c:ser>
        <c:ser>
          <c:idx val="2"/>
          <c:order val="2"/>
          <c:tx>
            <c:strRef>
              <c:f>'YTD Traffic Totals'!$Z$2</c:f>
              <c:strCache>
                <c:ptCount val="1"/>
                <c:pt idx="0">
                  <c:v>2018-2019</c:v>
                </c:pt>
              </c:strCache>
            </c:strRef>
          </c:tx>
          <c:spPr>
            <a:solidFill>
              <a:srgbClr val="007635"/>
            </a:solidFill>
            <a:ln>
              <a:solidFill>
                <a:schemeClr val="bg1">
                  <a:lumMod val="50000"/>
                </a:schemeClr>
              </a:solidFill>
            </a:ln>
            <a:effectLst/>
            <a:sp3d>
              <a:contourClr>
                <a:schemeClr val="bg1">
                  <a:lumMod val="50000"/>
                </a:schemeClr>
              </a:contourClr>
            </a:sp3d>
          </c:spPr>
          <c:invertIfNegative val="0"/>
          <c:dLbls>
            <c:dLbl>
              <c:idx val="0"/>
              <c:layout>
                <c:manualLayout>
                  <c:x val="7.004247883310774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6CE5-4356-AE73-0B739C12731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8.4050974599729038E-3"/>
                  <c:y val="4.61658867539875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6CE5-4356-AE73-0B739C12731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4050974599729298E-3"/>
                  <c:y val="-3.0007826390092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6CE5-4356-AE73-0B739C12731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9.8059470366350324E-3"/>
                  <c:y val="-3.69327094031914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6CE5-4356-AE73-0B739C12731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8.4050974599728275E-3"/>
                  <c:y val="-3.0007826390093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6CE5-4356-AE73-0B739C12731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8.4050974599729298E-3"/>
                  <c:y val="-4.15492980785905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6CE5-4356-AE73-0B739C12731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2607646189959394E-2"/>
                  <c:y val="-5.53990641047871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6CE5-4356-AE73-0B739C12731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8.4050974599729298E-3"/>
                  <c:y val="-2.76995320523935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6CE5-4356-AE73-0B739C12731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"/>
                  <c:y val="-1.61580603638962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6CE5-4356-AE73-0B739C12731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4.2025487299863617E-3"/>
                  <c:y val="-3.69327094031914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6CE5-4356-AE73-0B739C12731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4.2025487299864649E-3"/>
                  <c:y val="-2.76995320523935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6CE5-4356-AE73-0B739C12731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'YTD Traffic Totals'!$Z$3:$AK$3</c:f>
              <c:strCache>
                <c:ptCount val="12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</c:strCache>
            </c:strRef>
          </c:cat>
          <c:val>
            <c:numRef>
              <c:f>'YTD Traffic Totals'!$Z$65:$AK$65</c:f>
              <c:numCache>
                <c:formatCode>#,##0</c:formatCode>
                <c:ptCount val="12"/>
                <c:pt idx="0">
                  <c:v>120</c:v>
                </c:pt>
                <c:pt idx="1">
                  <c:v>930</c:v>
                </c:pt>
                <c:pt idx="2">
                  <c:v>2940</c:v>
                </c:pt>
                <c:pt idx="3">
                  <c:v>3510</c:v>
                </c:pt>
                <c:pt idx="4">
                  <c:v>3570</c:v>
                </c:pt>
                <c:pt idx="5">
                  <c:v>3570</c:v>
                </c:pt>
                <c:pt idx="6">
                  <c:v>3660</c:v>
                </c:pt>
                <c:pt idx="7">
                  <c:v>4095</c:v>
                </c:pt>
                <c:pt idx="8">
                  <c:v>4545</c:v>
                </c:pt>
                <c:pt idx="9">
                  <c:v>4605</c:v>
                </c:pt>
                <c:pt idx="10">
                  <c:v>4740</c:v>
                </c:pt>
                <c:pt idx="11">
                  <c:v>6225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149-4459-B72D-F6DAEF0F51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1322880"/>
        <c:axId val="31324416"/>
        <c:axId val="0"/>
      </c:bar3DChart>
      <c:catAx>
        <c:axId val="31322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324416"/>
        <c:crosses val="autoZero"/>
        <c:auto val="1"/>
        <c:lblAlgn val="ctr"/>
        <c:lblOffset val="100"/>
        <c:noMultiLvlLbl val="0"/>
      </c:catAx>
      <c:valAx>
        <c:axId val="31324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322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989740812885219"/>
          <c:y val="2.8832205833425752E-2"/>
          <c:w val="0.87423728413187585"/>
          <c:h val="0.8001410299064729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'YTD Traffic Totals'!$B$2</c:f>
              <c:strCache>
                <c:ptCount val="1"/>
                <c:pt idx="0">
                  <c:v>2016-2017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bg1">
                  <a:lumMod val="50000"/>
                </a:schemeClr>
              </a:solidFill>
            </a:ln>
            <a:effectLst/>
            <a:sp3d>
              <a:contourClr>
                <a:schemeClr val="bg1">
                  <a:lumMod val="50000"/>
                </a:schemeClr>
              </a:contourClr>
            </a:sp3d>
          </c:spPr>
          <c:invertIfNegative val="0"/>
          <c:dLbls>
            <c:dLbl>
              <c:idx val="0"/>
              <c:layout>
                <c:manualLayout>
                  <c:x val="-1.4423007035701825E-2"/>
                  <c:y val="-4.92957746478873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D96-4508-B965-7D0136199AD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8.6538042214210961E-3"/>
                  <c:y val="5.3990610328638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D96-4508-B965-7D0136199AD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5.86854460093896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D96-4508-B965-7D0136199AD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8846014071403654E-3"/>
                  <c:y val="7.27699530516431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BD96-4508-B965-7D0136199AD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5.7692028142806778E-3"/>
                  <c:y val="7.746478873239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BD96-4508-B965-7D0136199AD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7.2115035178508596E-3"/>
                  <c:y val="8.2159624413145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BD96-4508-B965-7D0136199AD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4423007035700769E-3"/>
                  <c:y val="7.27699530516431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BD96-4508-B965-7D0136199AD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1.4423007035701827E-3"/>
                  <c:y val="6.80751173708920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BD96-4508-B965-7D0136199AD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0576749642666917E-16"/>
                  <c:y val="7.2769953051643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6-BD96-4508-B965-7D0136199AD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0"/>
                  <c:y val="4.4600938967136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7-BD96-4508-B965-7D0136199AD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1.0576749642666917E-16"/>
                  <c:y val="4.2253521126760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8-BD96-4508-B965-7D0136199AD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0"/>
                  <c:y val="6.33802816901408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9-BD96-4508-B965-7D0136199AD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'YTD Traffic Totals'!$Z$3:$AK$3</c:f>
              <c:strCache>
                <c:ptCount val="12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</c:strCache>
            </c:strRef>
          </c:cat>
          <c:val>
            <c:numRef>
              <c:f>'YTD Traffic Totals'!$B$26:$M$26</c:f>
              <c:numCache>
                <c:formatCode>#,##0.00;[Red]#,##0.00</c:formatCode>
                <c:ptCount val="12"/>
                <c:pt idx="0">
                  <c:v>91108.319999999992</c:v>
                </c:pt>
                <c:pt idx="1">
                  <c:v>77763.399999999994</c:v>
                </c:pt>
                <c:pt idx="2">
                  <c:v>78530.47</c:v>
                </c:pt>
                <c:pt idx="3">
                  <c:v>77694.009999999995</c:v>
                </c:pt>
                <c:pt idx="4">
                  <c:v>75922.91</c:v>
                </c:pt>
                <c:pt idx="5">
                  <c:v>87721.549999999988</c:v>
                </c:pt>
                <c:pt idx="6">
                  <c:v>80980.17</c:v>
                </c:pt>
                <c:pt idx="7">
                  <c:v>89721.600000000006</c:v>
                </c:pt>
                <c:pt idx="8">
                  <c:v>85408.41</c:v>
                </c:pt>
                <c:pt idx="9">
                  <c:v>91088.98000000001</c:v>
                </c:pt>
                <c:pt idx="10">
                  <c:v>97550.659999999989</c:v>
                </c:pt>
                <c:pt idx="11">
                  <c:v>82283.12000000001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E7-4816-B5CC-BE5CFB48CE2A}"/>
            </c:ext>
          </c:extLst>
        </c:ser>
        <c:ser>
          <c:idx val="1"/>
          <c:order val="1"/>
          <c:tx>
            <c:strRef>
              <c:f>'YTD Traffic Totals'!$N$2</c:f>
              <c:strCache>
                <c:ptCount val="1"/>
                <c:pt idx="0">
                  <c:v>2017-2018</c:v>
                </c:pt>
              </c:strCache>
            </c:strRef>
          </c:tx>
          <c:spPr>
            <a:solidFill>
              <a:srgbClr val="EFB31D"/>
            </a:solidFill>
            <a:ln>
              <a:solidFill>
                <a:schemeClr val="bg1">
                  <a:lumMod val="50000"/>
                </a:schemeClr>
              </a:solidFill>
            </a:ln>
            <a:effectLst/>
            <a:sp3d>
              <a:contourClr>
                <a:schemeClr val="bg1">
                  <a:lumMod val="50000"/>
                </a:schemeClr>
              </a:contourClr>
            </a:sp3d>
          </c:spPr>
          <c:invertIfNegative val="0"/>
          <c:dLbls>
            <c:dLbl>
              <c:idx val="1"/>
              <c:layout>
                <c:manualLayout>
                  <c:x val="-5.7692028142807567E-3"/>
                  <c:y val="1.64319248826291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D96-4508-B965-7D0136199AD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2883748213334585E-17"/>
                  <c:y val="-1.64319248826291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BD96-4508-B965-7D0136199AD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"/>
                  <c:y val="-4.69483568075117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BD96-4508-B965-7D0136199AD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019220984998255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BD96-4508-B965-7D0136199AD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1.2980706332131643E-2"/>
                  <c:y val="-2.34741784037558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4-BD96-4508-B965-7D0136199AD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'YTD Traffic Totals'!$Z$3:$AK$3</c:f>
              <c:strCache>
                <c:ptCount val="12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</c:strCache>
            </c:strRef>
          </c:cat>
          <c:val>
            <c:numRef>
              <c:f>'YTD Traffic Totals'!$N$26:$Y$26</c:f>
              <c:numCache>
                <c:formatCode>#,##0.00;[Red]#,##0.00</c:formatCode>
                <c:ptCount val="12"/>
                <c:pt idx="0">
                  <c:v>87699.61</c:v>
                </c:pt>
                <c:pt idx="1">
                  <c:v>79842.87</c:v>
                </c:pt>
                <c:pt idx="2">
                  <c:v>85869.099999999991</c:v>
                </c:pt>
                <c:pt idx="3">
                  <c:v>84144.150000000009</c:v>
                </c:pt>
                <c:pt idx="4">
                  <c:v>82127.510000000009</c:v>
                </c:pt>
                <c:pt idx="5">
                  <c:v>92063.809999999983</c:v>
                </c:pt>
                <c:pt idx="6">
                  <c:v>92426.73</c:v>
                </c:pt>
                <c:pt idx="7">
                  <c:v>138200.30000000002</c:v>
                </c:pt>
                <c:pt idx="8">
                  <c:v>111815.96999999999</c:v>
                </c:pt>
                <c:pt idx="9">
                  <c:v>107252.73999999999</c:v>
                </c:pt>
                <c:pt idx="10">
                  <c:v>113476.78</c:v>
                </c:pt>
                <c:pt idx="11">
                  <c:v>92484.73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CE7-4816-B5CC-BE5CFB48CE2A}"/>
            </c:ext>
          </c:extLst>
        </c:ser>
        <c:ser>
          <c:idx val="2"/>
          <c:order val="2"/>
          <c:tx>
            <c:strRef>
              <c:f>'YTD Traffic Totals'!$Z$2</c:f>
              <c:strCache>
                <c:ptCount val="1"/>
                <c:pt idx="0">
                  <c:v>2018-2019</c:v>
                </c:pt>
              </c:strCache>
            </c:strRef>
          </c:tx>
          <c:spPr>
            <a:solidFill>
              <a:srgbClr val="007635"/>
            </a:solidFill>
            <a:ln>
              <a:solidFill>
                <a:schemeClr val="bg1">
                  <a:lumMod val="50000"/>
                </a:schemeClr>
              </a:solidFill>
            </a:ln>
            <a:effectLst/>
            <a:sp3d>
              <a:contourClr>
                <a:schemeClr val="bg1">
                  <a:lumMod val="50000"/>
                </a:schemeClr>
              </a:contourClr>
            </a:sp3d>
          </c:spPr>
          <c:invertIfNegative val="0"/>
          <c:dLbls>
            <c:dLbl>
              <c:idx val="0"/>
              <c:layout>
                <c:manualLayout>
                  <c:x val="2.5961412664263286E-2"/>
                  <c:y val="-2.34741784037558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D96-4508-B965-7D0136199AD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8.6538042214210961E-3"/>
                  <c:y val="-4.303549659049011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BD96-4508-B965-7D0136199AD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2115035178509125E-3"/>
                  <c:y val="-2.81690140845070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BD96-4508-B965-7D0136199AD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2115035178509125E-3"/>
                  <c:y val="-3.05164319248826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BD96-4508-B965-7D0136199AD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8.6538042214210961E-3"/>
                  <c:y val="-2.11267605633803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BD96-4508-B965-7D0136199AD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894211899639493E-2"/>
                  <c:y val="-1.40845070422535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BD96-4508-B965-7D0136199AD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2.8846014071402595E-3"/>
                  <c:y val="-4.22535211267605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BD96-4508-B965-7D0136199AD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1.4423007035701827E-3"/>
                  <c:y val="-2.81690140845070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5-BD96-4508-B965-7D0136199AD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5.7692028142806249E-3"/>
                  <c:y val="-7.51173708920187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BD96-4508-B965-7D0136199AD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'YTD Traffic Totals'!$Z$3:$AK$3</c:f>
              <c:strCache>
                <c:ptCount val="12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</c:strCache>
            </c:strRef>
          </c:cat>
          <c:val>
            <c:numRef>
              <c:f>'YTD Traffic Totals'!$Z$26:$AK$26</c:f>
              <c:numCache>
                <c:formatCode>#,##0.00;[Red]#,##0.00</c:formatCode>
                <c:ptCount val="12"/>
                <c:pt idx="0">
                  <c:v>99876.42</c:v>
                </c:pt>
                <c:pt idx="1">
                  <c:v>85064.36</c:v>
                </c:pt>
                <c:pt idx="2">
                  <c:v>92401.26</c:v>
                </c:pt>
                <c:pt idx="3">
                  <c:v>91209.53</c:v>
                </c:pt>
                <c:pt idx="4">
                  <c:v>91476.02</c:v>
                </c:pt>
                <c:pt idx="5">
                  <c:v>99820.68</c:v>
                </c:pt>
                <c:pt idx="6">
                  <c:v>98079.609999999986</c:v>
                </c:pt>
                <c:pt idx="7">
                  <c:v>110728.26</c:v>
                </c:pt>
                <c:pt idx="8">
                  <c:v>110500.31999999998</c:v>
                </c:pt>
                <c:pt idx="9">
                  <c:v>110748.24999999999</c:v>
                </c:pt>
                <c:pt idx="10">
                  <c:v>113615.30000000002</c:v>
                </c:pt>
                <c:pt idx="11">
                  <c:v>100970.13999999998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CE7-4816-B5CC-BE5CFB48CE2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1394048"/>
        <c:axId val="31432704"/>
        <c:axId val="0"/>
      </c:bar3DChart>
      <c:catAx>
        <c:axId val="31394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432704"/>
        <c:crosses val="autoZero"/>
        <c:auto val="1"/>
        <c:lblAlgn val="ctr"/>
        <c:lblOffset val="100"/>
        <c:noMultiLvlLbl val="0"/>
      </c:catAx>
      <c:valAx>
        <c:axId val="31432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;[Red]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394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1755555767157576E-2"/>
          <c:y val="2.925975564348747E-2"/>
          <c:w val="0.89221750336973027"/>
          <c:h val="0.8348064065036685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'YTD Traffic Totals'!$B$2</c:f>
              <c:strCache>
                <c:ptCount val="1"/>
                <c:pt idx="0">
                  <c:v>2016-2017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bg1">
                  <a:lumMod val="50000"/>
                </a:schemeClr>
              </a:solidFill>
            </a:ln>
            <a:effectLst/>
            <a:sp3d>
              <a:contourClr>
                <a:schemeClr val="bg1">
                  <a:lumMod val="50000"/>
                </a:schemeClr>
              </a:contourClr>
            </a:sp3d>
          </c:spPr>
          <c:invertIfNegative val="0"/>
          <c:dLbls>
            <c:dLbl>
              <c:idx val="5"/>
              <c:layout>
                <c:manualLayout>
                  <c:x val="-5.1855128901692259E-17"/>
                  <c:y val="-2.3822274577037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E809-45DB-A7FB-D19970AC99D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0"/>
                  <c:y val="-1.42933647462224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0F7C-4C7B-A590-25BBF1CDA7E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'YTD Traffic Totals'!$Z$3:$AK$3</c:f>
              <c:strCache>
                <c:ptCount val="12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</c:strCache>
            </c:strRef>
          </c:cat>
          <c:val>
            <c:numRef>
              <c:f>'YTD Traffic Totals'!$B$45:$M$45</c:f>
              <c:numCache>
                <c:formatCode>#,##0.00</c:formatCode>
                <c:ptCount val="12"/>
                <c:pt idx="0">
                  <c:v>346.06</c:v>
                </c:pt>
                <c:pt idx="1">
                  <c:v>306.18</c:v>
                </c:pt>
                <c:pt idx="2">
                  <c:v>352.55</c:v>
                </c:pt>
                <c:pt idx="3">
                  <c:v>279.13</c:v>
                </c:pt>
                <c:pt idx="4">
                  <c:v>380.25</c:v>
                </c:pt>
                <c:pt idx="5">
                  <c:v>389.08</c:v>
                </c:pt>
                <c:pt idx="6">
                  <c:v>418.02</c:v>
                </c:pt>
                <c:pt idx="7" formatCode="0.00">
                  <c:v>581.20000000000005</c:v>
                </c:pt>
                <c:pt idx="8">
                  <c:v>442.25</c:v>
                </c:pt>
                <c:pt idx="9">
                  <c:v>568.58000000000004</c:v>
                </c:pt>
                <c:pt idx="10">
                  <c:v>718.22</c:v>
                </c:pt>
                <c:pt idx="11">
                  <c:v>525.1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AB8-46EF-9E89-26DC7D4F6025}"/>
            </c:ext>
          </c:extLst>
        </c:ser>
        <c:ser>
          <c:idx val="1"/>
          <c:order val="1"/>
          <c:tx>
            <c:strRef>
              <c:f>'YTD Traffic Totals'!$N$2</c:f>
              <c:strCache>
                <c:ptCount val="1"/>
                <c:pt idx="0">
                  <c:v>2017-2018</c:v>
                </c:pt>
              </c:strCache>
            </c:strRef>
          </c:tx>
          <c:spPr>
            <a:solidFill>
              <a:srgbClr val="EFB31D"/>
            </a:solidFill>
            <a:ln>
              <a:solidFill>
                <a:schemeClr val="bg1">
                  <a:lumMod val="50000"/>
                </a:schemeClr>
              </a:solidFill>
            </a:ln>
            <a:effectLst/>
            <a:sp3d>
              <a:contourClr>
                <a:schemeClr val="bg1">
                  <a:lumMod val="50000"/>
                </a:schemeClr>
              </a:contourClr>
            </a:sp3d>
          </c:spPr>
          <c:invertIfNegative val="0"/>
          <c:dLbls>
            <c:dLbl>
              <c:idx val="4"/>
              <c:layout>
                <c:manualLayout>
                  <c:x val="4.2427413766280998E-3"/>
                  <c:y val="-4.2880094238667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E809-45DB-A7FB-D19970AC99D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5.6569885021708691E-3"/>
                  <c:y val="-9.52890983081495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F7C-4C7B-A590-25BBF1CDA7E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'YTD Traffic Totals'!$Z$3:$AK$3</c:f>
              <c:strCache>
                <c:ptCount val="12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</c:strCache>
            </c:strRef>
          </c:cat>
          <c:val>
            <c:numRef>
              <c:f>'YTD Traffic Totals'!$N$45:$Y$45</c:f>
              <c:numCache>
                <c:formatCode>#,##0.00</c:formatCode>
                <c:ptCount val="12"/>
                <c:pt idx="0">
                  <c:v>715.51</c:v>
                </c:pt>
                <c:pt idx="1">
                  <c:v>534.08000000000004</c:v>
                </c:pt>
                <c:pt idx="2">
                  <c:v>521.36</c:v>
                </c:pt>
                <c:pt idx="3">
                  <c:v>421.51</c:v>
                </c:pt>
                <c:pt idx="4">
                  <c:v>406.48</c:v>
                </c:pt>
                <c:pt idx="5">
                  <c:v>614.48</c:v>
                </c:pt>
                <c:pt idx="6">
                  <c:v>499.54</c:v>
                </c:pt>
                <c:pt idx="7" formatCode="General">
                  <c:v>1193.4100000000001</c:v>
                </c:pt>
                <c:pt idx="8">
                  <c:v>631.44000000000005</c:v>
                </c:pt>
                <c:pt idx="9">
                  <c:v>440</c:v>
                </c:pt>
                <c:pt idx="10">
                  <c:v>668.13</c:v>
                </c:pt>
                <c:pt idx="11">
                  <c:v>583.09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AB8-46EF-9E89-26DC7D4F6025}"/>
            </c:ext>
          </c:extLst>
        </c:ser>
        <c:ser>
          <c:idx val="2"/>
          <c:order val="2"/>
          <c:tx>
            <c:strRef>
              <c:f>'YTD Traffic Totals'!$Z$2</c:f>
              <c:strCache>
                <c:ptCount val="1"/>
                <c:pt idx="0">
                  <c:v>2018-2019</c:v>
                </c:pt>
              </c:strCache>
            </c:strRef>
          </c:tx>
          <c:spPr>
            <a:solidFill>
              <a:srgbClr val="007635"/>
            </a:solidFill>
            <a:ln>
              <a:solidFill>
                <a:schemeClr val="bg1">
                  <a:lumMod val="50000"/>
                </a:schemeClr>
              </a:solidFill>
            </a:ln>
            <a:effectLst/>
            <a:sp3d>
              <a:contourClr>
                <a:schemeClr val="bg1">
                  <a:lumMod val="50000"/>
                </a:schemeClr>
              </a:contourClr>
            </a:sp3d>
          </c:spPr>
          <c:invertIfNegative val="0"/>
          <c:dLbls>
            <c:dLbl>
              <c:idx val="2"/>
              <c:layout>
                <c:manualLayout>
                  <c:x val="-5.1855128901692259E-17"/>
                  <c:y val="-3.33511844078523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809-45DB-A7FB-D19970AC99D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4142471255427173E-3"/>
                  <c:y val="5.00267766117785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809-45DB-A7FB-D19970AC99D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5.1855128901692259E-17"/>
                  <c:y val="1.9057819661629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809-45DB-A7FB-D19970AC99D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'YTD Traffic Totals'!$Z$3:$AK$3</c:f>
              <c:strCache>
                <c:ptCount val="12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</c:strCache>
            </c:strRef>
          </c:cat>
          <c:val>
            <c:numRef>
              <c:f>'YTD Traffic Totals'!$Z$45:$AK$45</c:f>
              <c:numCache>
                <c:formatCode>#,##0.00</c:formatCode>
                <c:ptCount val="12"/>
                <c:pt idx="0">
                  <c:v>406.06</c:v>
                </c:pt>
                <c:pt idx="1">
                  <c:v>431.12</c:v>
                </c:pt>
                <c:pt idx="2">
                  <c:v>360.07</c:v>
                </c:pt>
                <c:pt idx="3">
                  <c:v>265.42</c:v>
                </c:pt>
                <c:pt idx="4">
                  <c:v>330.41</c:v>
                </c:pt>
                <c:pt idx="5">
                  <c:v>365.51</c:v>
                </c:pt>
                <c:pt idx="6">
                  <c:v>298.14999999999998</c:v>
                </c:pt>
                <c:pt idx="7" formatCode="General">
                  <c:v>319.49</c:v>
                </c:pt>
                <c:pt idx="8">
                  <c:v>226.06</c:v>
                </c:pt>
                <c:pt idx="9">
                  <c:v>376.1</c:v>
                </c:pt>
                <c:pt idx="10">
                  <c:v>427.05</c:v>
                </c:pt>
                <c:pt idx="11">
                  <c:v>400.41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AB8-46EF-9E89-26DC7D4F602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1490432"/>
        <c:axId val="31491968"/>
        <c:axId val="0"/>
      </c:bar3DChart>
      <c:catAx>
        <c:axId val="31490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491968"/>
        <c:crosses val="autoZero"/>
        <c:auto val="1"/>
        <c:lblAlgn val="ctr"/>
        <c:lblOffset val="100"/>
        <c:noMultiLvlLbl val="0"/>
      </c:catAx>
      <c:valAx>
        <c:axId val="31491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490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8446934361878013E-2"/>
          <c:y val="2.9044929258984511E-2"/>
          <c:w val="0.88599077223954215"/>
          <c:h val="0.8255688030483135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'YTD Traffic Totals'!$B$2</c:f>
              <c:strCache>
                <c:ptCount val="1"/>
                <c:pt idx="0">
                  <c:v>2016-2017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bg1">
                  <a:lumMod val="50000"/>
                </a:schemeClr>
              </a:solidFill>
            </a:ln>
            <a:effectLst/>
            <a:sp3d>
              <a:contourClr>
                <a:schemeClr val="bg1">
                  <a:lumMod val="50000"/>
                </a:schemeClr>
              </a:contourClr>
            </a:sp3d>
          </c:spPr>
          <c:invertIfNegative val="0"/>
          <c:dLbls>
            <c:dLbl>
              <c:idx val="2"/>
              <c:layout>
                <c:manualLayout>
                  <c:x val="0"/>
                  <c:y val="-2.36473704124101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3B48-492F-BEC6-1DDED412469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8.4885236719527517E-3"/>
                  <c:y val="-4.25652667423382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B48-492F-BEC6-1DDED412469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'YTD Traffic Totals'!$Z$3:$AK$3</c:f>
              <c:strCache>
                <c:ptCount val="12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</c:strCache>
            </c:strRef>
          </c:cat>
          <c:val>
            <c:numRef>
              <c:f>'YTD Traffic Totals'!$B$41:$M$41</c:f>
              <c:numCache>
                <c:formatCode>#,##0.00</c:formatCode>
                <c:ptCount val="12"/>
                <c:pt idx="0">
                  <c:v>13818.51</c:v>
                </c:pt>
                <c:pt idx="1">
                  <c:v>9788</c:v>
                </c:pt>
                <c:pt idx="2">
                  <c:v>9190.44</c:v>
                </c:pt>
                <c:pt idx="3">
                  <c:v>9917.32</c:v>
                </c:pt>
                <c:pt idx="4">
                  <c:v>9814.48</c:v>
                </c:pt>
                <c:pt idx="5">
                  <c:v>10188.48</c:v>
                </c:pt>
                <c:pt idx="6">
                  <c:v>9135.5</c:v>
                </c:pt>
                <c:pt idx="7">
                  <c:v>9351.2199999999993</c:v>
                </c:pt>
                <c:pt idx="8">
                  <c:v>9319.39</c:v>
                </c:pt>
                <c:pt idx="9">
                  <c:v>10632.02</c:v>
                </c:pt>
                <c:pt idx="10">
                  <c:v>13220.48</c:v>
                </c:pt>
                <c:pt idx="11">
                  <c:v>10329.530000000001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70A-4763-9979-CCD960674DF5}"/>
            </c:ext>
          </c:extLst>
        </c:ser>
        <c:ser>
          <c:idx val="1"/>
          <c:order val="1"/>
          <c:tx>
            <c:strRef>
              <c:f>'YTD Traffic Totals'!$N$2</c:f>
              <c:strCache>
                <c:ptCount val="1"/>
                <c:pt idx="0">
                  <c:v>2017-2018</c:v>
                </c:pt>
              </c:strCache>
            </c:strRef>
          </c:tx>
          <c:spPr>
            <a:solidFill>
              <a:srgbClr val="EFB31D"/>
            </a:solidFill>
            <a:ln>
              <a:solidFill>
                <a:schemeClr val="bg1">
                  <a:lumMod val="50000"/>
                </a:schemeClr>
              </a:solidFill>
            </a:ln>
            <a:effectLst/>
            <a:sp3d>
              <a:contourClr>
                <a:schemeClr val="bg1">
                  <a:lumMod val="50000"/>
                </a:schemeClr>
              </a:contourClr>
            </a:sp3d>
          </c:spPr>
          <c:invertIfNegative val="0"/>
          <c:dLbls>
            <c:dLbl>
              <c:idx val="5"/>
              <c:layout>
                <c:manualLayout>
                  <c:x val="1.4147539453254413E-3"/>
                  <c:y val="-1.89178963299281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B48-492F-BEC6-1DDED412469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2732785507929075E-2"/>
                  <c:y val="-4.49300037835793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B48-492F-BEC6-1DDED412469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2.8295078906509863E-3"/>
                  <c:y val="-3.5471055618615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B48-492F-BEC6-1DDED412469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'YTD Traffic Totals'!$Z$3:$AK$3</c:f>
              <c:strCache>
                <c:ptCount val="12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</c:strCache>
            </c:strRef>
          </c:cat>
          <c:val>
            <c:numRef>
              <c:f>'YTD Traffic Totals'!$N$41:$Y$41</c:f>
              <c:numCache>
                <c:formatCode>#,##0.00</c:formatCode>
                <c:ptCount val="12"/>
                <c:pt idx="0">
                  <c:v>8948.44</c:v>
                </c:pt>
                <c:pt idx="1">
                  <c:v>7745.44</c:v>
                </c:pt>
                <c:pt idx="2">
                  <c:v>7205.51</c:v>
                </c:pt>
                <c:pt idx="3">
                  <c:v>6865.24</c:v>
                </c:pt>
                <c:pt idx="4">
                  <c:v>7706.12</c:v>
                </c:pt>
                <c:pt idx="5">
                  <c:v>7130.16</c:v>
                </c:pt>
                <c:pt idx="6">
                  <c:v>7716.51</c:v>
                </c:pt>
                <c:pt idx="7">
                  <c:v>12916.34</c:v>
                </c:pt>
                <c:pt idx="8">
                  <c:v>9436.41</c:v>
                </c:pt>
                <c:pt idx="9">
                  <c:v>11714.32</c:v>
                </c:pt>
                <c:pt idx="10">
                  <c:v>14957.58</c:v>
                </c:pt>
                <c:pt idx="11">
                  <c:v>11525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70A-4763-9979-CCD960674DF5}"/>
            </c:ext>
          </c:extLst>
        </c:ser>
        <c:ser>
          <c:idx val="2"/>
          <c:order val="2"/>
          <c:tx>
            <c:strRef>
              <c:f>'YTD Traffic Totals'!$Z$2</c:f>
              <c:strCache>
                <c:ptCount val="1"/>
                <c:pt idx="0">
                  <c:v>2018-2019</c:v>
                </c:pt>
              </c:strCache>
            </c:strRef>
          </c:tx>
          <c:spPr>
            <a:solidFill>
              <a:srgbClr val="007635"/>
            </a:solidFill>
            <a:ln>
              <a:solidFill>
                <a:schemeClr val="bg1">
                  <a:lumMod val="50000"/>
                </a:schemeClr>
              </a:solidFill>
            </a:ln>
            <a:effectLst/>
            <a:sp3d>
              <a:contourClr>
                <a:schemeClr val="bg1">
                  <a:lumMod val="50000"/>
                </a:schemeClr>
              </a:contourClr>
            </a:sp3d>
          </c:spPr>
          <c:invertIfNegative val="0"/>
          <c:dLbls>
            <c:dLbl>
              <c:idx val="3"/>
              <c:layout>
                <c:manualLayout>
                  <c:x val="-1.2732785507929023E-2"/>
                  <c:y val="-1.41884222474460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3B48-492F-BEC6-1DDED412469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5.6590157813017654E-3"/>
                  <c:y val="6.14831630722663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3B48-492F-BEC6-1DDED412469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"/>
                  <c:y val="6.38479001135073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B48-492F-BEC6-1DDED412469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'YTD Traffic Totals'!$Z$3:$AK$3</c:f>
              <c:strCache>
                <c:ptCount val="12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</c:strCache>
            </c:strRef>
          </c:cat>
          <c:val>
            <c:numRef>
              <c:f>'YTD Traffic Totals'!$Z$41:$AK$41</c:f>
              <c:numCache>
                <c:formatCode>#,##0.00</c:formatCode>
                <c:ptCount val="12"/>
                <c:pt idx="0">
                  <c:v>12519.37</c:v>
                </c:pt>
                <c:pt idx="1">
                  <c:v>8429.2900000000009</c:v>
                </c:pt>
                <c:pt idx="2">
                  <c:v>8870.36</c:v>
                </c:pt>
                <c:pt idx="3">
                  <c:v>7735.41</c:v>
                </c:pt>
                <c:pt idx="4">
                  <c:v>8592.4500000000007</c:v>
                </c:pt>
                <c:pt idx="5">
                  <c:v>7398.28</c:v>
                </c:pt>
                <c:pt idx="6">
                  <c:v>7359.26</c:v>
                </c:pt>
                <c:pt idx="7">
                  <c:v>8001.02</c:v>
                </c:pt>
                <c:pt idx="8">
                  <c:v>7122.02</c:v>
                </c:pt>
                <c:pt idx="9">
                  <c:v>7846.48</c:v>
                </c:pt>
                <c:pt idx="10">
                  <c:v>10228.040000000001</c:v>
                </c:pt>
                <c:pt idx="11">
                  <c:v>7656.06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70A-4763-9979-CCD960674DF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2729728"/>
        <c:axId val="32752000"/>
        <c:axId val="0"/>
      </c:bar3DChart>
      <c:catAx>
        <c:axId val="32729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752000"/>
        <c:crosses val="autoZero"/>
        <c:auto val="1"/>
        <c:lblAlgn val="ctr"/>
        <c:lblOffset val="100"/>
        <c:noMultiLvlLbl val="0"/>
      </c:catAx>
      <c:valAx>
        <c:axId val="32752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729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001031308681069"/>
          <c:y val="3.0104214914312182E-2"/>
          <c:w val="0.88422668661282344"/>
          <c:h val="0.7913237224023467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'YTD Traffic Totals'!$B$2</c:f>
              <c:strCache>
                <c:ptCount val="1"/>
                <c:pt idx="0">
                  <c:v>2016-2017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bg1">
                  <a:lumMod val="50000"/>
                </a:schemeClr>
              </a:solidFill>
            </a:ln>
            <a:effectLst/>
            <a:sp3d>
              <a:contourClr>
                <a:schemeClr val="bg1">
                  <a:lumMod val="50000"/>
                </a:schemeClr>
              </a:contourClr>
            </a:sp3d>
          </c:spPr>
          <c:invertIfNegative val="0"/>
          <c:dLbls>
            <c:dLbl>
              <c:idx val="0"/>
              <c:layout>
                <c:manualLayout>
                  <c:x val="-4.2990000819179411E-3"/>
                  <c:y val="2.45098039215685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928-4092-9F98-FB852570420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'YTD Traffic Totals'!$Z$3:$AK$3</c:f>
              <c:strCache>
                <c:ptCount val="12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</c:strCache>
            </c:strRef>
          </c:cat>
          <c:val>
            <c:numRef>
              <c:f>'YTD Traffic Totals'!$B$34:$M$34</c:f>
              <c:numCache>
                <c:formatCode>0.00_);[Red]\(0.00\)</c:formatCode>
                <c:ptCount val="12"/>
                <c:pt idx="0">
                  <c:v>991.56999999999982</c:v>
                </c:pt>
                <c:pt idx="1">
                  <c:v>691.52</c:v>
                </c:pt>
                <c:pt idx="2">
                  <c:v>647.20000000000005</c:v>
                </c:pt>
                <c:pt idx="3">
                  <c:v>667.2</c:v>
                </c:pt>
                <c:pt idx="4">
                  <c:v>729</c:v>
                </c:pt>
                <c:pt idx="5">
                  <c:v>1016.7400000000002</c:v>
                </c:pt>
                <c:pt idx="6">
                  <c:v>971.79</c:v>
                </c:pt>
                <c:pt idx="7">
                  <c:v>952.17000000000007</c:v>
                </c:pt>
                <c:pt idx="8">
                  <c:v>524.44000000000005</c:v>
                </c:pt>
                <c:pt idx="9">
                  <c:v>1247.1799999999998</c:v>
                </c:pt>
                <c:pt idx="10">
                  <c:v>1236.0100000000002</c:v>
                </c:pt>
                <c:pt idx="11">
                  <c:v>1235.25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703-4DF6-BE9D-B808178C5DCD}"/>
            </c:ext>
          </c:extLst>
        </c:ser>
        <c:ser>
          <c:idx val="1"/>
          <c:order val="1"/>
          <c:tx>
            <c:strRef>
              <c:f>'YTD Traffic Totals'!$N$2</c:f>
              <c:strCache>
                <c:ptCount val="1"/>
                <c:pt idx="0">
                  <c:v>2017-2018</c:v>
                </c:pt>
              </c:strCache>
            </c:strRef>
          </c:tx>
          <c:spPr>
            <a:solidFill>
              <a:srgbClr val="EFB31D"/>
            </a:solidFill>
            <a:ln>
              <a:solidFill>
                <a:schemeClr val="bg1">
                  <a:lumMod val="50000"/>
                </a:schemeClr>
              </a:solidFill>
            </a:ln>
            <a:effectLst/>
            <a:sp3d>
              <a:contourClr>
                <a:schemeClr val="bg1">
                  <a:lumMod val="50000"/>
                </a:schemeClr>
              </a:contourClr>
            </a:sp3d>
          </c:spPr>
          <c:invertIfNegative val="0"/>
          <c:dLbls>
            <c:dLbl>
              <c:idx val="2"/>
              <c:layout>
                <c:manualLayout>
                  <c:x val="-5.2542727356482709E-17"/>
                  <c:y val="-3.67647058823529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928-4092-9F98-FB852570420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4.2990000819179541E-3"/>
                  <c:y val="-1.96078431372549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928-4092-9F98-FB852570420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1.4330000273059848E-2"/>
                  <c:y val="-2.20588235294117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C928-4092-9F98-FB852570420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'YTD Traffic Totals'!$Z$3:$AK$3</c:f>
              <c:strCache>
                <c:ptCount val="12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</c:strCache>
            </c:strRef>
          </c:cat>
          <c:val>
            <c:numRef>
              <c:f>'YTD Traffic Totals'!$N$34:$Y$34</c:f>
              <c:numCache>
                <c:formatCode>_(* #,##0.00_);_(* \(#,##0.00\);_(* "-"??_);_(@_)</c:formatCode>
                <c:ptCount val="12"/>
                <c:pt idx="0">
                  <c:v>1194.8400000000001</c:v>
                </c:pt>
                <c:pt idx="1">
                  <c:v>1143.6599999999999</c:v>
                </c:pt>
                <c:pt idx="2">
                  <c:v>1967.68</c:v>
                </c:pt>
                <c:pt idx="3">
                  <c:v>2545.6400000000003</c:v>
                </c:pt>
                <c:pt idx="4">
                  <c:v>1951.38</c:v>
                </c:pt>
                <c:pt idx="5">
                  <c:v>2318.9899999999998</c:v>
                </c:pt>
                <c:pt idx="6">
                  <c:v>2635.38</c:v>
                </c:pt>
                <c:pt idx="7" formatCode="0.00_);[Red]\(0.00\)">
                  <c:v>2026.91</c:v>
                </c:pt>
                <c:pt idx="8" formatCode="0.00_);[Red]\(0.00\)">
                  <c:v>2482.9699999999993</c:v>
                </c:pt>
                <c:pt idx="9" formatCode="0.00_);[Red]\(0.00\)">
                  <c:v>2696.81</c:v>
                </c:pt>
                <c:pt idx="10" formatCode="0.00_);[Red]\(0.00\)">
                  <c:v>2656.14</c:v>
                </c:pt>
                <c:pt idx="11" formatCode="0.00_);[Red]\(0.00\)">
                  <c:v>2070.7400000000002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703-4DF6-BE9D-B808178C5DCD}"/>
            </c:ext>
          </c:extLst>
        </c:ser>
        <c:ser>
          <c:idx val="2"/>
          <c:order val="2"/>
          <c:tx>
            <c:strRef>
              <c:f>'YTD Traffic Totals'!$Z$2</c:f>
              <c:strCache>
                <c:ptCount val="1"/>
                <c:pt idx="0">
                  <c:v>2018-2019</c:v>
                </c:pt>
              </c:strCache>
            </c:strRef>
          </c:tx>
          <c:spPr>
            <a:solidFill>
              <a:srgbClr val="007635"/>
            </a:solidFill>
            <a:ln>
              <a:solidFill>
                <a:schemeClr val="bg1">
                  <a:lumMod val="50000"/>
                </a:schemeClr>
              </a:solidFill>
            </a:ln>
            <a:effectLst/>
            <a:sp3d>
              <a:contourClr>
                <a:schemeClr val="bg1">
                  <a:lumMod val="50000"/>
                </a:schemeClr>
              </a:contourClr>
            </a:sp3d>
          </c:spPr>
          <c:invertIfNegative val="0"/>
          <c:dLbls>
            <c:dLbl>
              <c:idx val="7"/>
              <c:layout>
                <c:manualLayout>
                  <c:x val="4.2990000819179541E-3"/>
                  <c:y val="-2.69607843137254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928-4092-9F98-FB852570420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'YTD Traffic Totals'!$Z$3:$AK$3</c:f>
              <c:strCache>
                <c:ptCount val="12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</c:strCache>
            </c:strRef>
          </c:cat>
          <c:val>
            <c:numRef>
              <c:f>'YTD Traffic Totals'!$Z$34:$AK$34</c:f>
              <c:numCache>
                <c:formatCode>_(* #,##0.00_);_(* \(#,##0.00\);_(* "-"??_);_(@_)</c:formatCode>
                <c:ptCount val="12"/>
                <c:pt idx="0">
                  <c:v>1799.83</c:v>
                </c:pt>
                <c:pt idx="1">
                  <c:v>1939.6299999999997</c:v>
                </c:pt>
                <c:pt idx="2">
                  <c:v>3599.99</c:v>
                </c:pt>
                <c:pt idx="3">
                  <c:v>3532.3</c:v>
                </c:pt>
                <c:pt idx="4">
                  <c:v>4622.7699999999995</c:v>
                </c:pt>
                <c:pt idx="5">
                  <c:v>5343.59</c:v>
                </c:pt>
                <c:pt idx="6">
                  <c:v>7281.1900000000005</c:v>
                </c:pt>
                <c:pt idx="7" formatCode="0.00_);[Red]\(0.00\)">
                  <c:v>2747.7400000000007</c:v>
                </c:pt>
                <c:pt idx="8" formatCode="0.00_);[Red]\(0.00\)">
                  <c:v>9022.27</c:v>
                </c:pt>
                <c:pt idx="9" formatCode="0.00_);[Red]\(0.00\)">
                  <c:v>2242.1800000000003</c:v>
                </c:pt>
                <c:pt idx="10" formatCode="0.00_);[Red]\(0.00\)">
                  <c:v>1924.2900000000002</c:v>
                </c:pt>
                <c:pt idx="11" formatCode="0.00_);[Red]\(0.00\)">
                  <c:v>4254.55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703-4DF6-BE9D-B808178C5DC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2681984"/>
        <c:axId val="32683520"/>
        <c:axId val="0"/>
      </c:bar3DChart>
      <c:catAx>
        <c:axId val="3268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683520"/>
        <c:crosses val="autoZero"/>
        <c:auto val="1"/>
        <c:lblAlgn val="ctr"/>
        <c:lblOffset val="100"/>
        <c:noMultiLvlLbl val="0"/>
      </c:catAx>
      <c:valAx>
        <c:axId val="32683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_);[Red]\(0.0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68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966016373189599"/>
          <c:y val="1.8356825179066772E-2"/>
          <c:w val="0.87450877824801299"/>
          <c:h val="0.853448474339981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'YTD Traffic Totals'!$B$2</c:f>
              <c:strCache>
                <c:ptCount val="1"/>
                <c:pt idx="0">
                  <c:v>2016-2017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bg1">
                  <a:lumMod val="50000"/>
                </a:schemeClr>
              </a:solidFill>
            </a:ln>
            <a:effectLst/>
            <a:sp3d>
              <a:contourClr>
                <a:schemeClr val="bg1">
                  <a:lumMod val="50000"/>
                </a:schemeClr>
              </a:contourClr>
            </a:sp3d>
          </c:spPr>
          <c:invertIfNegative val="0"/>
          <c:dLbls>
            <c:dLbl>
              <c:idx val="1"/>
              <c:layout>
                <c:manualLayout>
                  <c:x val="-4.3175612782066506E-3"/>
                  <c:y val="-7.5620084694494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D3BB-4608-BC19-CB60309F5A2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6351225564133011E-3"/>
                  <c:y val="-5.04133897963299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D3BB-4608-BC19-CB60309F5A2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1.4391870927355501E-3"/>
                  <c:y val="-1.26033474490824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D3BB-4608-BC19-CB60309F5A2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2.8783741854711002E-3"/>
                  <c:y val="-7.5620084694494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D3BB-4608-BC19-CB60309F5A2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'YTD Traffic Totals'!$Z$3:$AK$3</c:f>
              <c:strCache>
                <c:ptCount val="12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</c:strCache>
            </c:strRef>
          </c:cat>
          <c:val>
            <c:numRef>
              <c:f>'YTD Traffic Totals'!$B$61:$M$61</c:f>
              <c:numCache>
                <c:formatCode>#,##0.00</c:formatCode>
                <c:ptCount val="12"/>
                <c:pt idx="0">
                  <c:v>108695.54</c:v>
                </c:pt>
                <c:pt idx="1">
                  <c:v>100800.32000000001</c:v>
                </c:pt>
                <c:pt idx="2">
                  <c:v>99745.179999999978</c:v>
                </c:pt>
                <c:pt idx="3">
                  <c:v>95446.299999999988</c:v>
                </c:pt>
                <c:pt idx="4">
                  <c:v>86985.799999999988</c:v>
                </c:pt>
                <c:pt idx="5">
                  <c:v>94251.3</c:v>
                </c:pt>
                <c:pt idx="6">
                  <c:v>87108.04</c:v>
                </c:pt>
                <c:pt idx="7">
                  <c:v>85346.52</c:v>
                </c:pt>
                <c:pt idx="8">
                  <c:v>81679.73000000001</c:v>
                </c:pt>
                <c:pt idx="9">
                  <c:v>82868.139999999985</c:v>
                </c:pt>
                <c:pt idx="10">
                  <c:v>89403.62999999999</c:v>
                </c:pt>
                <c:pt idx="11">
                  <c:v>78741.430000000008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217-4E43-A394-34BE1A48F715}"/>
            </c:ext>
          </c:extLst>
        </c:ser>
        <c:ser>
          <c:idx val="1"/>
          <c:order val="1"/>
          <c:tx>
            <c:strRef>
              <c:f>'YTD Traffic Totals'!$N$2</c:f>
              <c:strCache>
                <c:ptCount val="1"/>
                <c:pt idx="0">
                  <c:v>2017-2018</c:v>
                </c:pt>
              </c:strCache>
            </c:strRef>
          </c:tx>
          <c:spPr>
            <a:solidFill>
              <a:srgbClr val="EFB31D"/>
            </a:solidFill>
            <a:ln>
              <a:solidFill>
                <a:schemeClr val="bg1">
                  <a:lumMod val="50000"/>
                </a:schemeClr>
              </a:solidFill>
            </a:ln>
            <a:effectLst/>
            <a:sp3d>
              <a:contourClr>
                <a:schemeClr val="bg1">
                  <a:lumMod val="50000"/>
                </a:schemeClr>
              </a:contourClr>
            </a:sp3d>
          </c:spPr>
          <c:invertIfNegative val="0"/>
          <c:dLbls>
            <c:dLbl>
              <c:idx val="1"/>
              <c:layout>
                <c:manualLayout>
                  <c:x val="-1.1513496741884401E-2"/>
                  <c:y val="-4.621174013800360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D3BB-4608-BC19-CB60309F5A2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3175612782066506E-3"/>
                  <c:y val="-2.52066948981649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D3BB-4608-BC19-CB60309F5A2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7.1959354636776983E-3"/>
                  <c:y val="-2.77273643879814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D3BB-4608-BC19-CB60309F5A2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0074309649148851E-2"/>
                  <c:y val="1.51240169388989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D3BB-4608-BC19-CB60309F5A2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4.3175612782066506E-3"/>
                  <c:y val="-1.26033474490825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D3BB-4608-BC19-CB60309F5A2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5.7567483709423063E-3"/>
                  <c:y val="1.51240169388988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D3BB-4608-BC19-CB60309F5A2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'YTD Traffic Totals'!$Z$3:$AK$3</c:f>
              <c:strCache>
                <c:ptCount val="12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</c:strCache>
            </c:strRef>
          </c:cat>
          <c:val>
            <c:numRef>
              <c:f>'YTD Traffic Totals'!$N$61:$Y$61</c:f>
              <c:numCache>
                <c:formatCode>#,##0.00</c:formatCode>
                <c:ptCount val="12"/>
                <c:pt idx="0">
                  <c:v>85479.37999999999</c:v>
                </c:pt>
                <c:pt idx="1">
                  <c:v>77399.8</c:v>
                </c:pt>
                <c:pt idx="2">
                  <c:v>76971.64</c:v>
                </c:pt>
                <c:pt idx="3">
                  <c:v>75423.490000000005</c:v>
                </c:pt>
                <c:pt idx="4">
                  <c:v>72675.460000000006</c:v>
                </c:pt>
                <c:pt idx="5">
                  <c:v>72549.350000000006</c:v>
                </c:pt>
                <c:pt idx="6">
                  <c:v>68454.48000000001</c:v>
                </c:pt>
                <c:pt idx="7">
                  <c:v>64361.46</c:v>
                </c:pt>
                <c:pt idx="8">
                  <c:v>62510.389999999992</c:v>
                </c:pt>
                <c:pt idx="9">
                  <c:v>63261.55</c:v>
                </c:pt>
                <c:pt idx="10">
                  <c:v>69109.169999999984</c:v>
                </c:pt>
                <c:pt idx="11">
                  <c:v>57739.96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217-4E43-A394-34BE1A48F715}"/>
            </c:ext>
          </c:extLst>
        </c:ser>
        <c:ser>
          <c:idx val="2"/>
          <c:order val="2"/>
          <c:tx>
            <c:strRef>
              <c:f>'YTD Traffic Totals'!$Z$2</c:f>
              <c:strCache>
                <c:ptCount val="1"/>
                <c:pt idx="0">
                  <c:v>2018-2019</c:v>
                </c:pt>
              </c:strCache>
            </c:strRef>
          </c:tx>
          <c:spPr>
            <a:solidFill>
              <a:srgbClr val="007635"/>
            </a:solidFill>
            <a:ln>
              <a:solidFill>
                <a:schemeClr val="bg1">
                  <a:lumMod val="50000"/>
                </a:schemeClr>
              </a:solidFill>
            </a:ln>
            <a:effectLst/>
            <a:sp3d>
              <a:contourClr>
                <a:schemeClr val="bg1">
                  <a:lumMod val="50000"/>
                </a:schemeClr>
              </a:contourClr>
            </a:sp3d>
          </c:spPr>
          <c:invertIfNegative val="0"/>
          <c:dLbls>
            <c:dLbl>
              <c:idx val="0"/>
              <c:layout>
                <c:manualLayout>
                  <c:x val="0"/>
                  <c:y val="-1.0082677959266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3BB-4608-BC19-CB60309F5A2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1513496741884427E-2"/>
                  <c:y val="5.04133897963289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D3BB-4608-BC19-CB60309F5A2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295268383461995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D3BB-4608-BC19-CB60309F5A2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1.4391870927355502E-2"/>
                  <c:y val="2.52066948981649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3BB-4608-BC19-CB60309F5A2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'YTD Traffic Totals'!$Z$3:$AK$3</c:f>
              <c:strCache>
                <c:ptCount val="12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</c:strCache>
            </c:strRef>
          </c:cat>
          <c:val>
            <c:numRef>
              <c:f>'YTD Traffic Totals'!$Z$61:$AK$61</c:f>
              <c:numCache>
                <c:formatCode>#,##0.00</c:formatCode>
                <c:ptCount val="12"/>
                <c:pt idx="0">
                  <c:v>64263.69</c:v>
                </c:pt>
                <c:pt idx="1">
                  <c:v>59858.6</c:v>
                </c:pt>
                <c:pt idx="2">
                  <c:v>58550.81</c:v>
                </c:pt>
                <c:pt idx="3">
                  <c:v>52690.900000000016</c:v>
                </c:pt>
                <c:pt idx="4">
                  <c:v>51221.21</c:v>
                </c:pt>
                <c:pt idx="5">
                  <c:v>53436.650000000009</c:v>
                </c:pt>
                <c:pt idx="6">
                  <c:v>49782.549999999996</c:v>
                </c:pt>
                <c:pt idx="7">
                  <c:v>47413.279999999999</c:v>
                </c:pt>
                <c:pt idx="8">
                  <c:v>46873.18</c:v>
                </c:pt>
                <c:pt idx="9">
                  <c:v>49301.37000000001</c:v>
                </c:pt>
                <c:pt idx="10">
                  <c:v>48632.35</c:v>
                </c:pt>
                <c:pt idx="11">
                  <c:v>40287.009999999995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217-4E43-A394-34BE1A48F7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2817920"/>
        <c:axId val="32819456"/>
        <c:axId val="0"/>
      </c:bar3DChart>
      <c:catAx>
        <c:axId val="32817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819456"/>
        <c:crosses val="autoZero"/>
        <c:auto val="1"/>
        <c:lblAlgn val="ctr"/>
        <c:lblOffset val="100"/>
        <c:noMultiLvlLbl val="0"/>
      </c:catAx>
      <c:valAx>
        <c:axId val="32819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817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8806E9-11A8-D647-B466-11A17DD4C1F5}" type="datetimeFigureOut">
              <a:rPr lang="en-US" smtClean="0"/>
              <a:t>4/17/2019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AA041-ACA5-DE44-A6C8-ADD8B3C4D8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3518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0E36E7-AB26-7944-956A-2A49C98BD6D6}" type="datetimeFigureOut">
              <a:rPr lang="en-US" smtClean="0"/>
              <a:t>4/17/2019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685800"/>
            <a:ext cx="44386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4C147-F613-1C4B-A720-8B9AA76913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7733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35658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56580" algn="l" defTabSz="35658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713158" algn="l" defTabSz="35658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69738" algn="l" defTabSz="35658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426318" algn="l" defTabSz="35658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82898" algn="l" defTabSz="35658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139476" algn="l" defTabSz="35658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96056" algn="l" defTabSz="35658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852636" algn="l" defTabSz="35658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-27421"/>
            <a:ext cx="8707120" cy="13869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2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8259781" y="-27421"/>
            <a:ext cx="1798619" cy="13869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604" y="2325340"/>
            <a:ext cx="8753942" cy="1494253"/>
          </a:xfrm>
        </p:spPr>
        <p:txBody>
          <a:bodyPr anchor="b"/>
          <a:lstStyle>
            <a:lvl1pPr>
              <a:defRPr sz="2800">
                <a:latin typeface="Sprint Sans Medium"/>
                <a:cs typeface="Sprint Sans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604" y="3874785"/>
            <a:ext cx="8753941" cy="141610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93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7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68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2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4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493604" y="5290894"/>
            <a:ext cx="2963362" cy="519083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enter date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87"/>
          <a:stretch/>
        </p:blipFill>
        <p:spPr>
          <a:xfrm>
            <a:off x="3180681" y="-27421"/>
            <a:ext cx="7091686" cy="7237906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236158" y="3373867"/>
            <a:ext cx="198269" cy="9108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901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5003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py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35040" y="-623173"/>
            <a:ext cx="2346960" cy="413809"/>
          </a:xfrm>
          <a:prstGeom prst="rect">
            <a:avLst/>
          </a:prstGeom>
        </p:spPr>
        <p:txBody>
          <a:bodyPr lIns="71316" tIns="35658" rIns="71316" bIns="35658"/>
          <a:lstStyle/>
          <a:p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61030" y="94222"/>
            <a:ext cx="8251649" cy="84428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lvl="0"/>
            <a:r>
              <a:rPr lang="en-US" dirty="0"/>
              <a:t>Header Goes Here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328892" y="1311929"/>
            <a:ext cx="8383787" cy="566804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sz="3200"/>
            </a:lvl1pPr>
            <a:lvl2pPr>
              <a:defRPr sz="20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7675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35040" y="-623173"/>
            <a:ext cx="2346960" cy="413809"/>
          </a:xfrm>
          <a:prstGeom prst="rect">
            <a:avLst/>
          </a:prstGeom>
        </p:spPr>
        <p:txBody>
          <a:bodyPr lIns="71316" tIns="35658" rIns="71316" bIns="35658"/>
          <a:lstStyle/>
          <a:p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63142" y="94222"/>
            <a:ext cx="8600980" cy="84428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lvl="0"/>
            <a:r>
              <a:rPr lang="en-US" dirty="0"/>
              <a:t>Header Goes Here</a:t>
            </a:r>
          </a:p>
        </p:txBody>
      </p:sp>
    </p:spTree>
    <p:extLst>
      <p:ext uri="{BB962C8B-B14F-4D97-AF65-F5344CB8AC3E}">
        <p14:creationId xmlns:p14="http://schemas.microsoft.com/office/powerpoint/2010/main" val="369950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35040" y="-623173"/>
            <a:ext cx="2346960" cy="413809"/>
          </a:xfrm>
          <a:prstGeom prst="rect">
            <a:avLst/>
          </a:prstGeom>
        </p:spPr>
        <p:txBody>
          <a:bodyPr lIns="71316" tIns="35658" rIns="71316" bIns="35658"/>
          <a:lstStyle/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37224" y="2250492"/>
            <a:ext cx="8753942" cy="149425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37225" y="3754910"/>
            <a:ext cx="8753941" cy="1416109"/>
          </a:xfrm>
        </p:spPr>
        <p:txBody>
          <a:bodyPr/>
          <a:lstStyle>
            <a:lvl1pPr marL="0" indent="0" algn="l">
              <a:buNone/>
              <a:defRPr sz="2800">
                <a:solidFill>
                  <a:srgbClr val="404040"/>
                </a:solidFill>
              </a:defRPr>
            </a:lvl1pPr>
            <a:lvl2pPr marL="5093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7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68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2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4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-27421"/>
            <a:ext cx="1798619" cy="13869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2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96905" y="3224044"/>
            <a:ext cx="198269" cy="10414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658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py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35040" y="-623173"/>
            <a:ext cx="2346960" cy="413808"/>
          </a:xfrm>
          <a:prstGeom prst="rect">
            <a:avLst/>
          </a:prstGeom>
        </p:spPr>
        <p:txBody>
          <a:bodyPr lIns="71323" tIns="35662" rIns="71323" bIns="35662"/>
          <a:lstStyle/>
          <a:p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93022" y="94221"/>
            <a:ext cx="8571100" cy="84428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lvl="0"/>
            <a:r>
              <a:rPr lang="en-US" dirty="0"/>
              <a:t>Header Goes Here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328892" y="1311928"/>
            <a:ext cx="4227828" cy="566804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idx="11"/>
          </p:nvPr>
        </p:nvSpPr>
        <p:spPr>
          <a:xfrm>
            <a:off x="4836294" y="1311928"/>
            <a:ext cx="4227828" cy="566804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6054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able Placeholder 6"/>
          <p:cNvSpPr>
            <a:spLocks noGrp="1"/>
          </p:cNvSpPr>
          <p:nvPr>
            <p:ph type="tbl" sz="quarter" idx="13" hasCustomPrompt="1"/>
          </p:nvPr>
        </p:nvSpPr>
        <p:spPr>
          <a:xfrm>
            <a:off x="328513" y="1328066"/>
            <a:ext cx="8735608" cy="4533900"/>
          </a:xfrm>
          <a:solidFill>
            <a:srgbClr val="BFBFBF"/>
          </a:solidFill>
        </p:spPr>
        <p:txBody>
          <a:bodyPr vert="horz" lIns="0" tIns="0" rIns="0" bIns="0" rtlCol="0">
            <a:noAutofit/>
          </a:bodyPr>
          <a:lstStyle>
            <a:lvl1pPr marL="0" indent="0">
              <a:buNone/>
              <a:defRPr lang="en-US"/>
            </a:lvl1pPr>
          </a:lstStyle>
          <a:p>
            <a:pPr lvl="0"/>
            <a:r>
              <a:rPr lang="en-US" dirty="0"/>
              <a:t>Use this template page when importing a table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10074" y="94222"/>
            <a:ext cx="8541220" cy="84428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lvl="0"/>
            <a:r>
              <a:rPr lang="en-US" dirty="0"/>
              <a:t>Header Goes Here</a:t>
            </a:r>
          </a:p>
        </p:txBody>
      </p:sp>
    </p:spTree>
    <p:extLst>
      <p:ext uri="{BB962C8B-B14F-4D97-AF65-F5344CB8AC3E}">
        <p14:creationId xmlns:p14="http://schemas.microsoft.com/office/powerpoint/2010/main" val="1072358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4" hasCustomPrompt="1"/>
          </p:nvPr>
        </p:nvSpPr>
        <p:spPr>
          <a:xfrm>
            <a:off x="328516" y="1327522"/>
            <a:ext cx="8735607" cy="4533900"/>
          </a:xfrm>
          <a:solidFill>
            <a:srgbClr val="BFBFBF"/>
          </a:solidFill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/>
              <a:t>Use this template page when importing a picture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35040" y="-623173"/>
            <a:ext cx="2346960" cy="413809"/>
          </a:xfrm>
          <a:prstGeom prst="rect">
            <a:avLst/>
          </a:prstGeom>
        </p:spPr>
        <p:txBody>
          <a:bodyPr lIns="71316" tIns="35658" rIns="71316" bIns="35658"/>
          <a:lstStyle/>
          <a:p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93022" y="94222"/>
            <a:ext cx="8571100" cy="84428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lvl="0"/>
            <a:r>
              <a:rPr lang="en-US" dirty="0"/>
              <a:t>Header Goes Here</a:t>
            </a:r>
          </a:p>
        </p:txBody>
      </p:sp>
    </p:spTree>
    <p:extLst>
      <p:ext uri="{BB962C8B-B14F-4D97-AF65-F5344CB8AC3E}">
        <p14:creationId xmlns:p14="http://schemas.microsoft.com/office/powerpoint/2010/main" val="2686351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py w/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4"/>
          <p:cNvSpPr>
            <a:spLocks noGrp="1"/>
          </p:cNvSpPr>
          <p:nvPr>
            <p:ph sz="quarter" idx="17" hasCustomPrompt="1"/>
          </p:nvPr>
        </p:nvSpPr>
        <p:spPr>
          <a:xfrm>
            <a:off x="3780683" y="1319340"/>
            <a:ext cx="5283440" cy="4533772"/>
          </a:xfrm>
          <a:solidFill>
            <a:schemeClr val="bg1">
              <a:lumMod val="75000"/>
            </a:schemeClr>
          </a:solidFill>
        </p:spPr>
        <p:txBody>
          <a:bodyPr vert="horz" lIns="0" tIns="0" rIns="0" bIns="0" rtlCol="0">
            <a:noAutofit/>
          </a:bodyPr>
          <a:lstStyle>
            <a:lvl1pPr marL="0" indent="0">
              <a:buNone/>
              <a:defRPr lang="en-US" baseline="0" dirty="0"/>
            </a:lvl1pPr>
          </a:lstStyle>
          <a:p>
            <a:pPr lvl="0"/>
            <a:r>
              <a:rPr lang="en-US" dirty="0"/>
              <a:t>Content placeholder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6" hasCustomPrompt="1"/>
          </p:nvPr>
        </p:nvSpPr>
        <p:spPr>
          <a:xfrm>
            <a:off x="328893" y="1319340"/>
            <a:ext cx="3386103" cy="4533772"/>
          </a:xfrm>
          <a:solidFill>
            <a:schemeClr val="bg1">
              <a:lumMod val="75000"/>
            </a:schemeClr>
          </a:solidFill>
        </p:spPr>
        <p:txBody>
          <a:bodyPr vert="horz" lIns="0" tIns="0" rIns="0" bIns="0" rtlCol="0">
            <a:noAutofit/>
          </a:bodyPr>
          <a:lstStyle>
            <a:lvl1pPr marL="0" indent="0">
              <a:buNone/>
              <a:defRPr lang="en-US" baseline="0" dirty="0"/>
            </a:lvl1pPr>
          </a:lstStyle>
          <a:p>
            <a:pPr lvl="0"/>
            <a:r>
              <a:rPr lang="en-US" dirty="0"/>
              <a:t>Use this template page when showing multiple graphic elements (tables, pictures, etc.)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35040" y="-623173"/>
            <a:ext cx="2346960" cy="413809"/>
          </a:xfrm>
          <a:prstGeom prst="rect">
            <a:avLst/>
          </a:prstGeom>
        </p:spPr>
        <p:txBody>
          <a:bodyPr lIns="71316" tIns="35658" rIns="71316" bIns="35658"/>
          <a:lstStyle/>
          <a:p>
            <a:endParaRPr lang="en-US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97246" y="94222"/>
            <a:ext cx="8541220" cy="84428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lvl="0"/>
            <a:r>
              <a:rPr lang="en-US" dirty="0"/>
              <a:t>Header Goes Here</a:t>
            </a:r>
          </a:p>
        </p:txBody>
      </p:sp>
    </p:spTree>
    <p:extLst>
      <p:ext uri="{BB962C8B-B14F-4D97-AF65-F5344CB8AC3E}">
        <p14:creationId xmlns:p14="http://schemas.microsoft.com/office/powerpoint/2010/main" val="1561524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35040" y="-623173"/>
            <a:ext cx="2346960" cy="413809"/>
          </a:xfrm>
          <a:prstGeom prst="rect">
            <a:avLst/>
          </a:prstGeom>
        </p:spPr>
        <p:txBody>
          <a:bodyPr lIns="71316" tIns="35658" rIns="71316" bIns="35658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685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1629" y="94222"/>
            <a:ext cx="8332686" cy="84428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8892" y="1311929"/>
            <a:ext cx="8445422" cy="566804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7368835" y="7381430"/>
            <a:ext cx="1695288" cy="256678"/>
          </a:xfrm>
          <a:prstGeom prst="rect">
            <a:avLst/>
          </a:prstGeom>
        </p:spPr>
        <p:txBody>
          <a:bodyPr wrap="square" lIns="71316" tIns="35658" rIns="71316" bIns="35658">
            <a:spAutoFit/>
          </a:bodyPr>
          <a:lstStyle/>
          <a:p>
            <a:pPr algn="r"/>
            <a:r>
              <a:rPr lang="en-US" sz="600" kern="800" spc="20" dirty="0">
                <a:solidFill>
                  <a:schemeClr val="tx1">
                    <a:lumMod val="50000"/>
                    <a:lumOff val="50000"/>
                  </a:schemeClr>
                </a:solidFill>
                <a:latin typeface="Sprint Sans Ofc Regular"/>
                <a:ea typeface="+mn-ea"/>
                <a:cs typeface="Sprint Sans Ofc Regular"/>
              </a:rPr>
              <a:t>Template Version:</a:t>
            </a:r>
            <a:r>
              <a:rPr lang="en-US" sz="600" kern="800" spc="20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Sprint Sans Ofc Regular"/>
                <a:ea typeface="+mn-ea"/>
                <a:cs typeface="Sprint Sans Ofc Regular"/>
              </a:rPr>
              <a:t> 4:3GBED1.2</a:t>
            </a:r>
          </a:p>
          <a:p>
            <a:pPr algn="r"/>
            <a:r>
              <a:rPr lang="en-US" sz="600" kern="800" spc="20" dirty="0">
                <a:solidFill>
                  <a:schemeClr val="tx1">
                    <a:lumMod val="50000"/>
                    <a:lumOff val="50000"/>
                  </a:schemeClr>
                </a:solidFill>
                <a:latin typeface="Sprint Sans Ofc Regular"/>
                <a:ea typeface="+mn-ea"/>
                <a:cs typeface="Sprint Sans Ofc Regular"/>
              </a:rPr>
              <a:t>Version Date:</a:t>
            </a:r>
            <a:r>
              <a:rPr lang="en-US" sz="600" kern="800" spc="20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Sprint Sans Ofc Regular"/>
                <a:ea typeface="+mn-ea"/>
                <a:cs typeface="Sprint Sans Ofc Regular"/>
              </a:rPr>
              <a:t> 01</a:t>
            </a:r>
            <a:r>
              <a:rPr lang="en-US" sz="600" kern="800" spc="20" dirty="0">
                <a:solidFill>
                  <a:schemeClr val="tx1">
                    <a:lumMod val="50000"/>
                    <a:lumOff val="50000"/>
                  </a:schemeClr>
                </a:solidFill>
                <a:latin typeface="Sprint Sans Ofc Regular"/>
                <a:ea typeface="+mn-ea"/>
                <a:cs typeface="Sprint Sans Ofc Regular"/>
              </a:rPr>
              <a:t>/05/16</a:t>
            </a:r>
            <a:endParaRPr lang="en-US" sz="600" kern="1200" dirty="0">
              <a:solidFill>
                <a:schemeClr val="tx1">
                  <a:lumMod val="50000"/>
                  <a:lumOff val="50000"/>
                </a:schemeClr>
              </a:solidFill>
              <a:latin typeface="Sprint Sans Ofc Regular"/>
              <a:ea typeface="+mn-ea"/>
              <a:cs typeface="Sprint Sans Ofc Regular"/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217960" y="-1"/>
            <a:ext cx="198269" cy="10414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 userDrawn="1"/>
        </p:nvSpPr>
        <p:spPr>
          <a:xfrm>
            <a:off x="0" y="7264812"/>
            <a:ext cx="10058400" cy="507385"/>
          </a:xfrm>
          <a:prstGeom prst="rect">
            <a:avLst/>
          </a:prstGeom>
          <a:solidFill>
            <a:srgbClr val="E8E8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err="1">
              <a:solidFill>
                <a:srgbClr val="000000"/>
              </a:solidFill>
            </a:endParaRPr>
          </a:p>
        </p:txBody>
      </p:sp>
      <p:sp>
        <p:nvSpPr>
          <p:cNvPr id="24" name="Rectangle 23"/>
          <p:cNvSpPr/>
          <p:nvPr userDrawn="1"/>
        </p:nvSpPr>
        <p:spPr>
          <a:xfrm>
            <a:off x="9228955" y="7283201"/>
            <a:ext cx="640850" cy="48899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err="1">
              <a:solidFill>
                <a:srgbClr val="000000"/>
              </a:solidFill>
            </a:endParaRPr>
          </a:p>
        </p:txBody>
      </p:sp>
      <p:sp>
        <p:nvSpPr>
          <p:cNvPr id="25" name="TextBox 24"/>
          <p:cNvSpPr txBox="1"/>
          <p:nvPr userDrawn="1"/>
        </p:nvSpPr>
        <p:spPr>
          <a:xfrm>
            <a:off x="144380" y="7285388"/>
            <a:ext cx="525601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800" spc="20" dirty="0">
                <a:solidFill>
                  <a:schemeClr val="bg1">
                    <a:lumMod val="65000"/>
                  </a:schemeClr>
                </a:solidFill>
                <a:cs typeface="Sprint Sans Ofc Regular"/>
              </a:rPr>
              <a:t>©2016 Sprint. This information is subject to Sprint policies regarding use and is the property of Sprint and/or its relevant affiliates and may contain restricted, 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  <a:cs typeface="Sprint Sans Ofc Regular"/>
              </a:rPr>
              <a:t>confidential or privileged materials intended for the sole use of the intended recipient. Any review, use, distribution or disclosure is prohibited without authorization. </a:t>
            </a:r>
          </a:p>
          <a:p>
            <a:endParaRPr lang="en-US" sz="7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230372" y="7244970"/>
            <a:ext cx="15967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B6A381AC-F4FB-4D40-B066-E06304627488}" type="datetime8">
              <a:rPr lang="en-US" sz="1100" smtClean="0">
                <a:solidFill>
                  <a:schemeClr val="bg1">
                    <a:lumMod val="65000"/>
                  </a:schemeClr>
                </a:solidFill>
              </a:rPr>
              <a:t>4/17/2019 5:41 PM</a:t>
            </a:fld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12056492" y="7421374"/>
            <a:ext cx="12453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800" spc="20" dirty="0">
                <a:solidFill>
                  <a:schemeClr val="bg1">
                    <a:lumMod val="65000"/>
                  </a:schemeClr>
                </a:solidFill>
                <a:cs typeface="Sprint Sans Ofc Regular"/>
              </a:rPr>
              <a:t>Version </a:t>
            </a:r>
            <a:r>
              <a:rPr lang="en-US" sz="900" kern="800" spc="20" dirty="0">
                <a:solidFill>
                  <a:schemeClr val="bg1">
                    <a:lumMod val="65000"/>
                  </a:schemeClr>
                </a:solidFill>
                <a:cs typeface="Sprint Sans Ofc Regular"/>
              </a:rPr>
              <a:t>1.0</a:t>
            </a:r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8924133" y="7287399"/>
            <a:ext cx="1257300" cy="441344"/>
          </a:xfrm>
          <a:prstGeom prst="rect">
            <a:avLst/>
          </a:prstGeom>
        </p:spPr>
        <p:txBody>
          <a:bodyPr wrap="square" lIns="71316" tIns="35658" rIns="71316" bIns="35658" anchor="t">
            <a:spAutoFit/>
          </a:bodyPr>
          <a:lstStyle/>
          <a:p>
            <a:pPr algn="ctr"/>
            <a:fld id="{3F7246EB-1039-B148-94A0-72C9C3A8D00E}" type="slidenum">
              <a:rPr lang="en-US" sz="2400" smtClean="0">
                <a:solidFill>
                  <a:schemeClr val="bg1"/>
                </a:solidFill>
              </a:rPr>
              <a:pPr algn="ctr"/>
              <a:t>‹#›</a:t>
            </a:fld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 userDrawn="1"/>
        </p:nvSpPr>
        <p:spPr>
          <a:xfrm>
            <a:off x="7177526" y="7317290"/>
            <a:ext cx="15967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46E6B0F-D292-4EEC-AD11-A2314E786296}" type="datetime1">
              <a:rPr lang="en-US" sz="1000" smtClean="0">
                <a:solidFill>
                  <a:schemeClr val="bg1">
                    <a:lumMod val="65000"/>
                  </a:schemeClr>
                </a:solidFill>
              </a:rPr>
              <a:pPr algn="r"/>
              <a:t>4/17/2019</a:t>
            </a:fld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0" name="TextBox 29"/>
          <p:cNvSpPr txBox="1"/>
          <p:nvPr userDrawn="1"/>
        </p:nvSpPr>
        <p:spPr>
          <a:xfrm>
            <a:off x="8125332" y="7481445"/>
            <a:ext cx="12453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800" spc="20" dirty="0">
                <a:solidFill>
                  <a:schemeClr val="bg1">
                    <a:lumMod val="65000"/>
                  </a:schemeClr>
                </a:solidFill>
                <a:cs typeface="Sprint Sans Ofc Regular"/>
              </a:rPr>
              <a:t>Version 1.0</a:t>
            </a:r>
            <a:endParaRPr lang="en-US" sz="8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16" name="Picture 15" descr="Sprint_Access_Stacked_2C_Flat_NoMark.pn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4964" y="0"/>
            <a:ext cx="1123376" cy="1790381"/>
          </a:xfrm>
          <a:prstGeom prst="rect">
            <a:avLst/>
          </a:prstGeom>
        </p:spPr>
      </p:pic>
      <p:pic>
        <p:nvPicPr>
          <p:cNvPr id="17" name="Picture 16" descr="Sprint_Access_Stacked_2C_Flat_NoMark.pn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364" y="152400"/>
            <a:ext cx="1123376" cy="1790381"/>
          </a:xfrm>
          <a:prstGeom prst="rect">
            <a:avLst/>
          </a:prstGeom>
        </p:spPr>
      </p:pic>
      <p:pic>
        <p:nvPicPr>
          <p:cNvPr id="4" name="Picture 3" descr="Sprint_Access_Stacked_2C_Flat_NoMark.pn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9714" y="71752"/>
            <a:ext cx="1258686" cy="2006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622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4" r:id="rId3"/>
    <p:sldLayoutId id="2147483651" r:id="rId4"/>
    <p:sldLayoutId id="2147483672" r:id="rId5"/>
    <p:sldLayoutId id="2147483662" r:id="rId6"/>
    <p:sldLayoutId id="2147483663" r:id="rId7"/>
    <p:sldLayoutId id="2147483650" r:id="rId8"/>
    <p:sldLayoutId id="2147483655" r:id="rId9"/>
  </p:sldLayoutIdLst>
  <p:hf hdr="0" dt="0"/>
  <p:txStyles>
    <p:titleStyle>
      <a:lvl1pPr algn="l" defTabSz="509374" rtl="0" eaLnBrk="1" latinLnBrk="0" hangingPunct="1">
        <a:spcBef>
          <a:spcPct val="0"/>
        </a:spcBef>
        <a:buNone/>
        <a:defRPr lang="en-US" sz="3200" b="0" i="0" kern="1200">
          <a:solidFill>
            <a:schemeClr val="tx1">
              <a:lumMod val="75000"/>
              <a:lumOff val="25000"/>
            </a:schemeClr>
          </a:solidFill>
          <a:latin typeface="Sprint Sans Ofc Med Regular"/>
          <a:ea typeface="+mj-ea"/>
          <a:cs typeface="Sprint Sans Ofc Med Regular"/>
        </a:defRPr>
      </a:lvl1pPr>
    </p:titleStyle>
    <p:bodyStyle>
      <a:lvl1pPr marL="342864" indent="-342864" algn="l" defTabSz="509374" rtl="0" eaLnBrk="1" latinLnBrk="0" hangingPunct="1">
        <a:spcBef>
          <a:spcPts val="0"/>
        </a:spcBef>
        <a:spcAft>
          <a:spcPts val="600"/>
        </a:spcAft>
        <a:buFont typeface="Arial"/>
        <a:buChar char="•"/>
        <a:defRPr sz="2800" kern="1200">
          <a:solidFill>
            <a:srgbClr val="404040"/>
          </a:solidFill>
          <a:latin typeface="Sprint Sans Ofc Regular"/>
          <a:ea typeface="+mn-ea"/>
          <a:cs typeface="Sprint Sans Ofc Regular"/>
        </a:defRPr>
      </a:lvl1pPr>
      <a:lvl2pPr marL="573029" indent="-231751" algn="l" defTabSz="509374" rtl="0" eaLnBrk="1" latinLnBrk="0" hangingPunct="1">
        <a:spcBef>
          <a:spcPts val="0"/>
        </a:spcBef>
        <a:spcAft>
          <a:spcPts val="600"/>
        </a:spcAft>
        <a:buFont typeface="Arial"/>
        <a:buChar char="•"/>
        <a:defRPr sz="2800" kern="1200">
          <a:solidFill>
            <a:srgbClr val="404040"/>
          </a:solidFill>
          <a:latin typeface="Sprint Sans Ofc Regular"/>
          <a:ea typeface="+mn-ea"/>
          <a:cs typeface="Sprint Sans Ofc Regular"/>
        </a:defRPr>
      </a:lvl2pPr>
      <a:lvl3pPr marL="806368" indent="-230165" algn="l" defTabSz="509374" rtl="0" eaLnBrk="1" latinLnBrk="0" hangingPunct="1">
        <a:spcBef>
          <a:spcPts val="0"/>
        </a:spcBef>
        <a:spcAft>
          <a:spcPts val="600"/>
        </a:spcAft>
        <a:buFont typeface="Arial"/>
        <a:buChar char="•"/>
        <a:defRPr sz="1800" b="0" i="0" kern="1200">
          <a:solidFill>
            <a:srgbClr val="404040"/>
          </a:solidFill>
          <a:latin typeface="+mn-lt"/>
          <a:ea typeface="+mn-ea"/>
          <a:cs typeface="Sprint Sans Ofc Med Regular"/>
        </a:defRPr>
      </a:lvl3pPr>
      <a:lvl4pPr marL="1023833" indent="-217465" algn="l" defTabSz="509374" rtl="0" eaLnBrk="1" latinLnBrk="0" hangingPunct="1">
        <a:spcBef>
          <a:spcPts val="0"/>
        </a:spcBef>
        <a:spcAft>
          <a:spcPts val="600"/>
        </a:spcAft>
        <a:buFont typeface="Arial"/>
        <a:buChar char="•"/>
        <a:defRPr sz="1400" kern="1200">
          <a:solidFill>
            <a:srgbClr val="404040"/>
          </a:solidFill>
          <a:latin typeface="Sprint Sans Ofc Regular"/>
          <a:ea typeface="+mn-ea"/>
          <a:cs typeface="Sprint Sans Ofc Regular"/>
        </a:defRPr>
      </a:lvl4pPr>
      <a:lvl5pPr marL="1255584" indent="-231751" algn="l" defTabSz="509374" rtl="0" eaLnBrk="1" latinLnBrk="0" hangingPunct="1">
        <a:spcBef>
          <a:spcPts val="0"/>
        </a:spcBef>
        <a:spcAft>
          <a:spcPts val="600"/>
        </a:spcAft>
        <a:buFont typeface="Arial"/>
        <a:buChar char="•"/>
        <a:defRPr sz="1400" kern="1200">
          <a:solidFill>
            <a:srgbClr val="404040"/>
          </a:solidFill>
          <a:latin typeface="Sprint Sans Ofc Regular"/>
          <a:ea typeface="+mn-ea"/>
          <a:cs typeface="Sprint Sans Ofc Regular"/>
        </a:defRPr>
      </a:lvl5pPr>
      <a:lvl6pPr marL="2801557" indent="-254687" algn="l" defTabSz="50937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0929" indent="-254687" algn="l" defTabSz="50937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304" indent="-254687" algn="l" defTabSz="50937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29678" indent="-254687" algn="l" defTabSz="50937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93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374" algn="l" defTabSz="5093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747" algn="l" defTabSz="5093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121" algn="l" defTabSz="5093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495" algn="l" defTabSz="5093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6870" algn="l" defTabSz="5093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243" algn="l" defTabSz="5093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616" algn="l" defTabSz="5093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4991" algn="l" defTabSz="50937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print_Access_Stacked_2C_Flat_NoMark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072" y="1082121"/>
            <a:ext cx="3363532" cy="5360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02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ctr" defTabSz="45715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457154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74" indent="-285721" algn="l" defTabSz="457154" rtl="0" eaLnBrk="1" latinLnBrk="0" hangingPunct="1">
        <a:spcBef>
          <a:spcPct val="20000"/>
        </a:spcBef>
        <a:buFont typeface="Arial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3" indent="-228576" algn="l" defTabSz="457154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36" indent="-228576" algn="l" defTabSz="457154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89" indent="-228576" algn="l" defTabSz="457154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3" indent="-228576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95" indent="-228576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49" indent="-228576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02" indent="-228576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5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45715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6" algn="l" defTabSz="45715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0" algn="l" defTabSz="45715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3" algn="l" defTabSz="45715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6" algn="l" defTabSz="45715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19" algn="l" defTabSz="45715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72" algn="l" defTabSz="45715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5" algn="l" defTabSz="45715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Florida Relay Updates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endParaRPr lang="en-US" dirty="0" smtClean="0"/>
          </a:p>
          <a:p>
            <a:pPr>
              <a:spcAft>
                <a:spcPts val="0"/>
              </a:spcAft>
            </a:pPr>
            <a:r>
              <a:rPr lang="en-US" dirty="0" smtClean="0"/>
              <a:t>Jeffrey </a:t>
            </a:r>
            <a:r>
              <a:rPr lang="en-US" dirty="0"/>
              <a:t>Branch</a:t>
            </a:r>
          </a:p>
          <a:p>
            <a:pPr>
              <a:spcAft>
                <a:spcPts val="0"/>
              </a:spcAft>
            </a:pPr>
            <a:r>
              <a:rPr lang="en-US" dirty="0"/>
              <a:t>Client Director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April 24, 2019</a:t>
            </a:r>
          </a:p>
        </p:txBody>
      </p:sp>
      <p:pic>
        <p:nvPicPr>
          <p:cNvPr id="6" name="Picture 5" descr="Florida Relay Logo 150 dpi.t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49014"/>
            <a:ext cx="3263265" cy="253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0008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Florida Quality Report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9295" y="1474416"/>
            <a:ext cx="4356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TRS State Report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86281FE5-5FF4-4E0C-8860-B0019678ED78}"/>
              </a:ext>
            </a:extLst>
          </p:cNvPr>
          <p:cNvGrpSpPr/>
          <p:nvPr/>
        </p:nvGrpSpPr>
        <p:grpSpPr>
          <a:xfrm>
            <a:off x="-38100" y="2261083"/>
            <a:ext cx="10096500" cy="1086926"/>
            <a:chOff x="-38100" y="2416360"/>
            <a:chExt cx="10096500" cy="1086926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xmlns="" id="{3D937DD4-27D7-48BE-9DF4-FB02681A5E9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2471992"/>
              <a:ext cx="10058400" cy="1031294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E98FD131-B332-467D-8DDB-45989A4C001F}"/>
                </a:ext>
              </a:extLst>
            </p:cNvPr>
            <p:cNvSpPr txBox="1"/>
            <p:nvPr/>
          </p:nvSpPr>
          <p:spPr>
            <a:xfrm>
              <a:off x="-38100" y="2416360"/>
              <a:ext cx="13457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2016-2017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7CCE6D7C-67DA-4981-A9D5-93CFD769B525}"/>
              </a:ext>
            </a:extLst>
          </p:cNvPr>
          <p:cNvGrpSpPr/>
          <p:nvPr/>
        </p:nvGrpSpPr>
        <p:grpSpPr>
          <a:xfrm>
            <a:off x="-38102" y="3805463"/>
            <a:ext cx="10096501" cy="1052594"/>
            <a:chOff x="-38101" y="4009243"/>
            <a:chExt cx="10096501" cy="1052594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2ABD297F-A6AC-4C61-B17D-AE130396E3B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4039197"/>
              <a:ext cx="10058400" cy="1022640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xmlns="" id="{CB8E702E-6F41-4986-AB72-53F706351473}"/>
                </a:ext>
              </a:extLst>
            </p:cNvPr>
            <p:cNvSpPr txBox="1"/>
            <p:nvPr/>
          </p:nvSpPr>
          <p:spPr>
            <a:xfrm>
              <a:off x="-38101" y="4009243"/>
              <a:ext cx="13457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2017-2018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AA606E10-5B87-4F06-8A08-C25DF546E584}"/>
              </a:ext>
            </a:extLst>
          </p:cNvPr>
          <p:cNvGrpSpPr/>
          <p:nvPr/>
        </p:nvGrpSpPr>
        <p:grpSpPr>
          <a:xfrm>
            <a:off x="-38102" y="5345465"/>
            <a:ext cx="10096500" cy="1065307"/>
            <a:chOff x="-38100" y="5485621"/>
            <a:chExt cx="10096500" cy="1065307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xmlns="" id="{E89FB59F-A4B9-4B7B-A111-B3F25CAE6FD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5519634"/>
              <a:ext cx="10058400" cy="1031294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xmlns="" id="{4B70B8E5-6F6F-4D8A-A49E-276679D88606}"/>
                </a:ext>
              </a:extLst>
            </p:cNvPr>
            <p:cNvSpPr txBox="1"/>
            <p:nvPr/>
          </p:nvSpPr>
          <p:spPr>
            <a:xfrm>
              <a:off x="-38100" y="5485621"/>
              <a:ext cx="13457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2018-2019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27510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Florida Quality Report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9295" y="1474416"/>
            <a:ext cx="4356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CapTel State Report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98CA5E71-4B18-4106-85A0-47FD5B40E01D}"/>
              </a:ext>
            </a:extLst>
          </p:cNvPr>
          <p:cNvGrpSpPr/>
          <p:nvPr/>
        </p:nvGrpSpPr>
        <p:grpSpPr>
          <a:xfrm>
            <a:off x="-38102" y="2007846"/>
            <a:ext cx="10096502" cy="1349261"/>
            <a:chOff x="-38102" y="2007846"/>
            <a:chExt cx="10096502" cy="1349261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xmlns="" id="{5CE7B187-B524-4408-B07C-37230376CE0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2036203"/>
              <a:ext cx="10058400" cy="1320904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xmlns="" id="{F68862F3-0D8B-4F29-B65C-155FAED0F7A7}"/>
                </a:ext>
              </a:extLst>
            </p:cNvPr>
            <p:cNvSpPr txBox="1"/>
            <p:nvPr/>
          </p:nvSpPr>
          <p:spPr>
            <a:xfrm>
              <a:off x="-38102" y="2007846"/>
              <a:ext cx="13457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2016-2017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F4F7E83D-487B-447C-BFA1-109570364538}"/>
              </a:ext>
            </a:extLst>
          </p:cNvPr>
          <p:cNvGrpSpPr/>
          <p:nvPr/>
        </p:nvGrpSpPr>
        <p:grpSpPr>
          <a:xfrm>
            <a:off x="-38102" y="3725841"/>
            <a:ext cx="10096501" cy="1336487"/>
            <a:chOff x="-38101" y="3773228"/>
            <a:chExt cx="10096501" cy="1336487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7D7FA3B7-2302-4BC2-880B-81ED2C3B9AC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3799895"/>
              <a:ext cx="10058400" cy="1309820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xmlns="" id="{B0D2E7DB-8131-49B5-9120-86B23806F089}"/>
                </a:ext>
              </a:extLst>
            </p:cNvPr>
            <p:cNvSpPr txBox="1"/>
            <p:nvPr/>
          </p:nvSpPr>
          <p:spPr>
            <a:xfrm>
              <a:off x="-38101" y="3773228"/>
              <a:ext cx="13457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2017-2018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F3607CBA-88B9-47F4-A975-48C0F86B1E80}"/>
              </a:ext>
            </a:extLst>
          </p:cNvPr>
          <p:cNvGrpSpPr/>
          <p:nvPr/>
        </p:nvGrpSpPr>
        <p:grpSpPr>
          <a:xfrm>
            <a:off x="-38100" y="5504104"/>
            <a:ext cx="10096500" cy="1359087"/>
            <a:chOff x="-38100" y="5599349"/>
            <a:chExt cx="10096500" cy="1359087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xmlns="" id="{FB8A0D2C-7C6F-4512-BFD7-57021A44C6B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5637532"/>
              <a:ext cx="10058400" cy="1320904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xmlns="" id="{617B7218-DF92-431A-8C40-A8DE5159661E}"/>
                </a:ext>
              </a:extLst>
            </p:cNvPr>
            <p:cNvSpPr txBox="1"/>
            <p:nvPr/>
          </p:nvSpPr>
          <p:spPr>
            <a:xfrm>
              <a:off x="-38100" y="5599349"/>
              <a:ext cx="13457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2018-2019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749535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Florida Outreach Expense Report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653" y="2119086"/>
            <a:ext cx="9578118" cy="4974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3156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7126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892" y="1311929"/>
            <a:ext cx="8525548" cy="5668040"/>
          </a:xfrm>
        </p:spPr>
        <p:txBody>
          <a:bodyPr/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Florida Relay Conference Captioning (RCC)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Florida TRS statistics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Florida </a:t>
            </a:r>
            <a:r>
              <a:rPr lang="en-US" sz="2400" dirty="0" err="1"/>
              <a:t>CapTel</a:t>
            </a:r>
            <a:r>
              <a:rPr lang="en-US" sz="2400" dirty="0"/>
              <a:t> </a:t>
            </a:r>
            <a:r>
              <a:rPr lang="en-US" sz="2400" dirty="0" smtClean="0"/>
              <a:t>statistics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Florida Quality Report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Florida Outreach expense Report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47697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Florida RCC Minutes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6297A2A5-4194-4909-BB6B-F8184208B0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3706193"/>
              </p:ext>
            </p:extLst>
          </p:nvPr>
        </p:nvGraphicFramePr>
        <p:xfrm>
          <a:off x="366808" y="1397480"/>
          <a:ext cx="8949720" cy="5436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6299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Florida RCC Minutes – Usage to Date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xmlns="" id="{B79F218E-368C-4582-B712-9E67A049B6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5478628"/>
              </p:ext>
            </p:extLst>
          </p:nvPr>
        </p:nvGraphicFramePr>
        <p:xfrm>
          <a:off x="232475" y="1472339"/>
          <a:ext cx="9065927" cy="5501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13376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Billable TRS Minutes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xmlns="" id="{8023D3FE-C663-42BF-A06F-5FC8DA623F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1416006"/>
              </p:ext>
            </p:extLst>
          </p:nvPr>
        </p:nvGraphicFramePr>
        <p:xfrm>
          <a:off x="510074" y="1504950"/>
          <a:ext cx="8805376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9703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0074" y="94222"/>
            <a:ext cx="8372669" cy="844283"/>
          </a:xfrm>
        </p:spPr>
        <p:txBody>
          <a:bodyPr/>
          <a:lstStyle/>
          <a:p>
            <a:r>
              <a:rPr lang="en-US" dirty="0"/>
              <a:t>Florida French – Session Minutes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xmlns="" id="{1486EC84-F003-40B5-AB22-243F2E944F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5665547"/>
              </p:ext>
            </p:extLst>
          </p:nvPr>
        </p:nvGraphicFramePr>
        <p:xfrm>
          <a:off x="356461" y="1518833"/>
          <a:ext cx="8980043" cy="53311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56286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Florida Spanish to English – Session Minutes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xmlns="" id="{E7DFC63E-5A71-4B8E-AF4A-AF7C01CDE2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4481519"/>
              </p:ext>
            </p:extLst>
          </p:nvPr>
        </p:nvGraphicFramePr>
        <p:xfrm>
          <a:off x="510074" y="1335024"/>
          <a:ext cx="8976826" cy="5370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0623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Billable STS Minutes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xmlns="" id="{C811DFA5-53E1-4234-A5B0-25839F93E1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6947319"/>
              </p:ext>
            </p:extLst>
          </p:nvPr>
        </p:nvGraphicFramePr>
        <p:xfrm>
          <a:off x="510074" y="1485900"/>
          <a:ext cx="8862526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16971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Billable Intrastate CapTel Minutes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xmlns="" id="{BE1452A4-B5B3-43EC-BC74-CAB4245C2A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5737119"/>
              </p:ext>
            </p:extLst>
          </p:nvPr>
        </p:nvGraphicFramePr>
        <p:xfrm>
          <a:off x="510074" y="1591056"/>
          <a:ext cx="8824426" cy="503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4014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PRINTCOLORS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FFC20E"/>
      </a:accent1>
      <a:accent2>
        <a:srgbClr val="F3F4F4"/>
      </a:accent2>
      <a:accent3>
        <a:srgbClr val="403F34"/>
      </a:accent3>
      <a:accent4>
        <a:srgbClr val="F75822"/>
      </a:accent4>
      <a:accent5>
        <a:srgbClr val="04C5CC"/>
      </a:accent5>
      <a:accent6>
        <a:srgbClr val="75C044"/>
      </a:accent6>
      <a:hlink>
        <a:srgbClr val="0000FF"/>
      </a:hlink>
      <a:folHlink>
        <a:srgbClr val="800080"/>
      </a:folHlink>
    </a:clrScheme>
    <a:fontScheme name="SprintFont">
      <a:majorFont>
        <a:latin typeface="Sprint Sans Ofc Med Regular"/>
        <a:ea typeface=""/>
        <a:cs typeface=""/>
      </a:majorFont>
      <a:minorFont>
        <a:latin typeface="Sprint Sans Ofc 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 dirty="0" err="1" smtClean="0">
            <a:solidFill>
              <a:schemeClr val="tx2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7375</TotalTime>
  <Words>173</Words>
  <Application>Microsoft Office PowerPoint</Application>
  <PresentationFormat>Custom</PresentationFormat>
  <Paragraphs>121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Custom Design</vt:lpstr>
      <vt:lpstr>Florida Relay Updates</vt:lpstr>
      <vt:lpstr>Agenda</vt:lpstr>
      <vt:lpstr>Florida RCC Minutes</vt:lpstr>
      <vt:lpstr>Florida RCC Minutes – Usage to Date</vt:lpstr>
      <vt:lpstr>Billable TRS Minutes</vt:lpstr>
      <vt:lpstr>Florida French – Session Minutes</vt:lpstr>
      <vt:lpstr>Florida Spanish to English – Session Minutes</vt:lpstr>
      <vt:lpstr>Billable STS Minutes</vt:lpstr>
      <vt:lpstr>Billable Intrastate CapTel Minutes</vt:lpstr>
      <vt:lpstr>Florida Quality Report</vt:lpstr>
      <vt:lpstr>Florida Quality Report</vt:lpstr>
      <vt:lpstr>Florida Outreach Expense Report</vt:lpstr>
      <vt:lpstr>PowerPoint Presentation</vt:lpstr>
    </vt:vector>
  </TitlesOfParts>
  <Company>Deutsch Inc.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 Rohrbaugh</dc:creator>
  <dc:description>Updated by Ben Flor 10/23/15</dc:description>
  <cp:lastModifiedBy>Curtis Williams</cp:lastModifiedBy>
  <cp:revision>209</cp:revision>
  <dcterms:created xsi:type="dcterms:W3CDTF">2015-08-04T20:51:57Z</dcterms:created>
  <dcterms:modified xsi:type="dcterms:W3CDTF">2019-04-17T21:42:16Z</dcterms:modified>
</cp:coreProperties>
</file>