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9"/>
  </p:notesMasterIdLst>
  <p:handoutMasterIdLst>
    <p:handoutMasterId r:id="rId20"/>
  </p:handoutMasterIdLst>
  <p:sldIdLst>
    <p:sldId id="276" r:id="rId3"/>
    <p:sldId id="282" r:id="rId4"/>
    <p:sldId id="299" r:id="rId5"/>
    <p:sldId id="300" r:id="rId6"/>
    <p:sldId id="301" r:id="rId7"/>
    <p:sldId id="273" r:id="rId8"/>
    <p:sldId id="291" r:id="rId9"/>
    <p:sldId id="292" r:id="rId10"/>
    <p:sldId id="294" r:id="rId11"/>
    <p:sldId id="296" r:id="rId12"/>
    <p:sldId id="297" r:id="rId13"/>
    <p:sldId id="302" r:id="rId14"/>
    <p:sldId id="286" r:id="rId15"/>
    <p:sldId id="298" r:id="rId16"/>
    <p:sldId id="287" r:id="rId17"/>
    <p:sldId id="263" r:id="rId18"/>
  </p:sldIdLst>
  <p:sldSz cx="10058400" cy="7772400"/>
  <p:notesSz cx="6858000" cy="9144000"/>
  <p:defaultTextStyle>
    <a:defPPr>
      <a:defRPr lang="en-US"/>
    </a:defPPr>
    <a:lvl1pPr marL="0" algn="l" defTabSz="509374" rtl="0" eaLnBrk="1" latinLnBrk="0" hangingPunct="1">
      <a:defRPr sz="2000" kern="1200">
        <a:solidFill>
          <a:schemeClr val="tx1"/>
        </a:solidFill>
        <a:latin typeface="+mn-lt"/>
        <a:ea typeface="+mn-ea"/>
        <a:cs typeface="+mn-cs"/>
      </a:defRPr>
    </a:lvl1pPr>
    <a:lvl2pPr marL="509374" algn="l" defTabSz="509374" rtl="0" eaLnBrk="1" latinLnBrk="0" hangingPunct="1">
      <a:defRPr sz="2000" kern="1200">
        <a:solidFill>
          <a:schemeClr val="tx1"/>
        </a:solidFill>
        <a:latin typeface="+mn-lt"/>
        <a:ea typeface="+mn-ea"/>
        <a:cs typeface="+mn-cs"/>
      </a:defRPr>
    </a:lvl2pPr>
    <a:lvl3pPr marL="1018747" algn="l" defTabSz="509374" rtl="0" eaLnBrk="1" latinLnBrk="0" hangingPunct="1">
      <a:defRPr sz="2000" kern="1200">
        <a:solidFill>
          <a:schemeClr val="tx1"/>
        </a:solidFill>
        <a:latin typeface="+mn-lt"/>
        <a:ea typeface="+mn-ea"/>
        <a:cs typeface="+mn-cs"/>
      </a:defRPr>
    </a:lvl3pPr>
    <a:lvl4pPr marL="1528121" algn="l" defTabSz="509374" rtl="0" eaLnBrk="1" latinLnBrk="0" hangingPunct="1">
      <a:defRPr sz="2000" kern="1200">
        <a:solidFill>
          <a:schemeClr val="tx1"/>
        </a:solidFill>
        <a:latin typeface="+mn-lt"/>
        <a:ea typeface="+mn-ea"/>
        <a:cs typeface="+mn-cs"/>
      </a:defRPr>
    </a:lvl4pPr>
    <a:lvl5pPr marL="2037495" algn="l" defTabSz="509374" rtl="0" eaLnBrk="1" latinLnBrk="0" hangingPunct="1">
      <a:defRPr sz="2000" kern="1200">
        <a:solidFill>
          <a:schemeClr val="tx1"/>
        </a:solidFill>
        <a:latin typeface="+mn-lt"/>
        <a:ea typeface="+mn-ea"/>
        <a:cs typeface="+mn-cs"/>
      </a:defRPr>
    </a:lvl5pPr>
    <a:lvl6pPr marL="2546870" algn="l" defTabSz="509374" rtl="0" eaLnBrk="1" latinLnBrk="0" hangingPunct="1">
      <a:defRPr sz="2000" kern="1200">
        <a:solidFill>
          <a:schemeClr val="tx1"/>
        </a:solidFill>
        <a:latin typeface="+mn-lt"/>
        <a:ea typeface="+mn-ea"/>
        <a:cs typeface="+mn-cs"/>
      </a:defRPr>
    </a:lvl6pPr>
    <a:lvl7pPr marL="3056243" algn="l" defTabSz="509374" rtl="0" eaLnBrk="1" latinLnBrk="0" hangingPunct="1">
      <a:defRPr sz="2000" kern="1200">
        <a:solidFill>
          <a:schemeClr val="tx1"/>
        </a:solidFill>
        <a:latin typeface="+mn-lt"/>
        <a:ea typeface="+mn-ea"/>
        <a:cs typeface="+mn-cs"/>
      </a:defRPr>
    </a:lvl7pPr>
    <a:lvl8pPr marL="3565616" algn="l" defTabSz="509374" rtl="0" eaLnBrk="1" latinLnBrk="0" hangingPunct="1">
      <a:defRPr sz="2000" kern="1200">
        <a:solidFill>
          <a:schemeClr val="tx1"/>
        </a:solidFill>
        <a:latin typeface="+mn-lt"/>
        <a:ea typeface="+mn-ea"/>
        <a:cs typeface="+mn-cs"/>
      </a:defRPr>
    </a:lvl8pPr>
    <a:lvl9pPr marL="4074991" algn="l" defTabSz="50937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9EFFF"/>
    <a:srgbClr val="CCECF6"/>
    <a:srgbClr val="CCECFF"/>
    <a:srgbClr val="EFB3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4" autoAdjust="0"/>
    <p:restoredTop sz="94017" autoAdjust="0"/>
  </p:normalViewPr>
  <p:slideViewPr>
    <p:cSldViewPr snapToGrid="0" snapToObjects="1">
      <p:cViewPr varScale="1">
        <p:scale>
          <a:sx n="66" d="100"/>
          <a:sy n="66" d="100"/>
        </p:scale>
        <p:origin x="642" y="60"/>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u189726\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zu189726\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zu189726\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u189726\Documents\6.%20Reports%20-%20Traffic%20Reports%20and%20State%20Invoices\State%20Invoices,%20Traffic%20Rep,%20Other%20Rep\FL%20-%20Jeff%20Branch%20(Ken's)\FL%20Traffic%20Report%20Info%20for%20PP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zu189726\Documents\6.%20Reports%20-%20Traffic%20Reports%20and%20State%20Invoices\State%20Invoices,%20Traffic%20Rep,%20Other%20Rep\FL%20-%20Jeff%20Branch%20(Ken's)\2018-04%20meeting\Copy%20of%20Subscribers%20Trac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1"/>
        </a:solidFill>
        <a:ln>
          <a:noFill/>
        </a:ln>
        <a:effectLst/>
        <a:sp3d/>
      </c:spPr>
    </c:sideWall>
    <c:back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backWall>
    <c:plotArea>
      <c:layout/>
      <c:bar3DChart>
        <c:barDir val="col"/>
        <c:grouping val="clustered"/>
        <c:varyColors val="0"/>
        <c:ser>
          <c:idx val="0"/>
          <c:order val="0"/>
          <c:tx>
            <c:strRef>
              <c:f>'Graphs for PPT'!$B$3</c:f>
              <c:strCache>
                <c:ptCount val="1"/>
                <c:pt idx="0">
                  <c:v>Total RCC Minutes 2015-16</c:v>
                </c:pt>
              </c:strCache>
              <c:extLst xmlns:c15="http://schemas.microsoft.com/office/drawing/2012/chart"/>
            </c:strRef>
          </c:tx>
          <c:spPr>
            <a:solidFill>
              <a:srgbClr val="EAB200"/>
            </a:solidFill>
            <a:ln>
              <a:solidFill>
                <a:schemeClr val="tx1"/>
              </a:solidFill>
            </a:ln>
            <a:effectLst/>
            <a:sp3d>
              <a:contourClr>
                <a:schemeClr val="tx1"/>
              </a:contourClr>
            </a:sp3d>
          </c:spPr>
          <c:invertIfNegative val="0"/>
          <c:dLbls>
            <c:dLbl>
              <c:idx val="1"/>
              <c:layout>
                <c:manualLayout>
                  <c:x val="-1.181260740055205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289183325621033E-2"/>
                  <c:y val="2.2095963989493344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765759250690038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765759250690038E-2"/>
                  <c:y val="-8.101759870593146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extLst xmlns:c15="http://schemas.microsoft.com/office/drawing/2012/chart"/>
            </c:strRef>
          </c:cat>
          <c:val>
            <c:numRef>
              <c:f>'Graphs for PPT'!$C$3:$N$3</c:f>
              <c:numCache>
                <c:formatCode>#,##0</c:formatCode>
                <c:ptCount val="12"/>
                <c:pt idx="0">
                  <c:v>0</c:v>
                </c:pt>
                <c:pt idx="1">
                  <c:v>120</c:v>
                </c:pt>
                <c:pt idx="2">
                  <c:v>960</c:v>
                </c:pt>
                <c:pt idx="3">
                  <c:v>975</c:v>
                </c:pt>
                <c:pt idx="4">
                  <c:v>1155</c:v>
                </c:pt>
                <c:pt idx="5">
                  <c:v>1110</c:v>
                </c:pt>
                <c:pt idx="6">
                  <c:v>1065</c:v>
                </c:pt>
                <c:pt idx="7">
                  <c:v>1095</c:v>
                </c:pt>
                <c:pt idx="8">
                  <c:v>1545</c:v>
                </c:pt>
                <c:pt idx="9">
                  <c:v>1035</c:v>
                </c:pt>
                <c:pt idx="10">
                  <c:v>2025</c:v>
                </c:pt>
                <c:pt idx="11">
                  <c:v>2460</c:v>
                </c:pt>
              </c:numCache>
              <c:extLst xmlns:c15="http://schemas.microsoft.com/office/drawing/2012/chart"/>
            </c:numRef>
          </c:val>
        </c:ser>
        <c:ser>
          <c:idx val="2"/>
          <c:order val="2"/>
          <c:tx>
            <c:strRef>
              <c:f>'Graphs for PPT'!$O$3</c:f>
              <c:strCache>
                <c:ptCount val="1"/>
                <c:pt idx="0">
                  <c:v>Total RCC Minutes 2016-17</c:v>
                </c:pt>
              </c:strCache>
              <c:extLst xmlns:c15="http://schemas.microsoft.com/office/drawing/2012/chart"/>
            </c:strRef>
          </c:tx>
          <c:spPr>
            <a:solidFill>
              <a:srgbClr val="0070C0"/>
            </a:solidFill>
            <a:ln>
              <a:solidFill>
                <a:schemeClr val="tx1"/>
              </a:solidFill>
            </a:ln>
            <a:effectLst/>
            <a:sp3d>
              <a:contourClr>
                <a:schemeClr val="tx1"/>
              </a:contourClr>
            </a:sp3d>
          </c:spPr>
          <c:invertIfNegative val="0"/>
          <c:dLbls>
            <c:dLbl>
              <c:idx val="6"/>
              <c:layout>
                <c:manualLayout>
                  <c:x val="1.4765759250690038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extLst xmlns:c15="http://schemas.microsoft.com/office/drawing/2012/chart"/>
            </c:strRef>
          </c:cat>
          <c:val>
            <c:numRef>
              <c:f>'Graphs for PPT'!$P$3:$AA$3</c:f>
              <c:numCache>
                <c:formatCode>#,##0</c:formatCode>
                <c:ptCount val="12"/>
                <c:pt idx="0">
                  <c:v>1890</c:v>
                </c:pt>
                <c:pt idx="1">
                  <c:v>2070</c:v>
                </c:pt>
                <c:pt idx="2">
                  <c:v>2715</c:v>
                </c:pt>
                <c:pt idx="3">
                  <c:v>3615</c:v>
                </c:pt>
                <c:pt idx="4">
                  <c:v>1995</c:v>
                </c:pt>
                <c:pt idx="5">
                  <c:v>1665</c:v>
                </c:pt>
                <c:pt idx="6">
                  <c:v>630</c:v>
                </c:pt>
                <c:pt idx="7">
                  <c:v>0</c:v>
                </c:pt>
                <c:pt idx="8">
                  <c:v>0</c:v>
                </c:pt>
                <c:pt idx="9">
                  <c:v>0</c:v>
                </c:pt>
                <c:pt idx="10">
                  <c:v>0</c:v>
                </c:pt>
                <c:pt idx="11">
                  <c:v>0</c:v>
                </c:pt>
              </c:numCache>
              <c:extLst xmlns:c15="http://schemas.microsoft.com/office/drawing/2012/chart"/>
            </c:numRef>
          </c:val>
        </c:ser>
        <c:ser>
          <c:idx val="4"/>
          <c:order val="4"/>
          <c:tx>
            <c:strRef>
              <c:f>'Graphs for PPT'!$AB$3</c:f>
              <c:strCache>
                <c:ptCount val="1"/>
                <c:pt idx="0">
                  <c:v>Total RCC Minutes 2017-18</c:v>
                </c:pt>
              </c:strCache>
              <c:extLst xmlns:c15="http://schemas.microsoft.com/office/drawing/2012/chart"/>
            </c:strRef>
          </c:tx>
          <c:spPr>
            <a:solidFill>
              <a:srgbClr val="00B050"/>
            </a:solidFill>
            <a:ln>
              <a:solidFill>
                <a:schemeClr val="tx1"/>
              </a:solidFill>
            </a:ln>
            <a:effectLst/>
            <a:sp3d>
              <a:contourClr>
                <a:schemeClr val="tx1"/>
              </a:contourClr>
            </a:sp3d>
          </c:spPr>
          <c:invertIfNegative val="0"/>
          <c:dLbls>
            <c:dLbl>
              <c:idx val="0"/>
              <c:layout>
                <c:manualLayout>
                  <c:x val="1.3289183325621033E-2"/>
                  <c:y val="-8.1017598705931465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195487025897021E-2"/>
                  <c:y val="-4.4191927978988301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336031475483027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3289183325621033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4297277752070111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0336031475482918E-2"/>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8.8594555504139146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9531518501380075E-3"/>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9531518501380075E-3"/>
                  <c:y val="0"/>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5.9063037002759066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181260740055192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extLst xmlns:c15="http://schemas.microsoft.com/office/drawing/2012/chart"/>
            </c:strRef>
          </c:cat>
          <c:val>
            <c:numRef>
              <c:f>'Graphs for PPT'!$AC$3:$AN$3</c:f>
              <c:numCache>
                <c:formatCode>#,##0</c:formatCode>
                <c:ptCount val="12"/>
                <c:pt idx="0">
                  <c:v>855</c:v>
                </c:pt>
                <c:pt idx="1">
                  <c:v>1290</c:v>
                </c:pt>
                <c:pt idx="2">
                  <c:v>705</c:v>
                </c:pt>
                <c:pt idx="3">
                  <c:v>705</c:v>
                </c:pt>
                <c:pt idx="4">
                  <c:v>0</c:v>
                </c:pt>
                <c:pt idx="5">
                  <c:v>90</c:v>
                </c:pt>
                <c:pt idx="6">
                  <c:v>120</c:v>
                </c:pt>
                <c:pt idx="7">
                  <c:v>0</c:v>
                </c:pt>
                <c:pt idx="8">
                  <c:v>90</c:v>
                </c:pt>
                <c:pt idx="9">
                  <c:v>510</c:v>
                </c:pt>
                <c:pt idx="10">
                  <c:v>90</c:v>
                </c:pt>
                <c:pt idx="11">
                  <c:v>120</c:v>
                </c:pt>
              </c:numCache>
              <c:extLst xmlns:c15="http://schemas.microsoft.com/office/drawing/2012/chart"/>
            </c:numRef>
          </c:val>
        </c:ser>
        <c:dLbls>
          <c:showLegendKey val="0"/>
          <c:showVal val="1"/>
          <c:showCatName val="0"/>
          <c:showSerName val="0"/>
          <c:showPercent val="0"/>
          <c:showBubbleSize val="0"/>
        </c:dLbls>
        <c:gapWidth val="150"/>
        <c:shape val="box"/>
        <c:axId val="189404712"/>
        <c:axId val="190539504"/>
        <c:axId val="0"/>
        <c:extLst>
          <c:ext xmlns:c15="http://schemas.microsoft.com/office/drawing/2012/chart" uri="{02D57815-91ED-43cb-92C2-25804820EDAC}">
            <c15:filteredBarSeries>
              <c15:ser>
                <c:idx val="1"/>
                <c:order val="1"/>
                <c:tx>
                  <c:strRef>
                    <c:extLst>
                      <c:ext uri="{02D57815-91ED-43cb-92C2-25804820EDAC}">
                        <c15:formulaRef>
                          <c15:sqref>'Graphs for PPT'!$B$4</c15:sqref>
                        </c15:formulaRef>
                      </c:ext>
                    </c:extLst>
                    <c:strCache>
                      <c:ptCount val="1"/>
                      <c:pt idx="0">
                        <c:v>RCC Usage to Date 2015-16</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'Graphs for PPT'!$C$4:$N$4</c15:sqref>
                        </c15:formulaRef>
                      </c:ext>
                    </c:extLst>
                    <c:numCache>
                      <c:formatCode>#,##0</c:formatCode>
                      <c:ptCount val="12"/>
                      <c:pt idx="0">
                        <c:v>0</c:v>
                      </c:pt>
                      <c:pt idx="1">
                        <c:v>120</c:v>
                      </c:pt>
                      <c:pt idx="2">
                        <c:v>1080</c:v>
                      </c:pt>
                      <c:pt idx="3">
                        <c:v>2055</c:v>
                      </c:pt>
                      <c:pt idx="4">
                        <c:v>3210</c:v>
                      </c:pt>
                      <c:pt idx="5">
                        <c:v>4320</c:v>
                      </c:pt>
                      <c:pt idx="6">
                        <c:v>5385</c:v>
                      </c:pt>
                      <c:pt idx="7">
                        <c:v>6480</c:v>
                      </c:pt>
                      <c:pt idx="8">
                        <c:v>8025</c:v>
                      </c:pt>
                      <c:pt idx="9">
                        <c:v>9060</c:v>
                      </c:pt>
                      <c:pt idx="10">
                        <c:v>11085</c:v>
                      </c:pt>
                      <c:pt idx="11">
                        <c:v>13545</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'Graphs for PPT'!$O$4</c15:sqref>
                        </c15:formulaRef>
                      </c:ext>
                    </c:extLst>
                    <c:strCache>
                      <c:ptCount val="1"/>
                      <c:pt idx="0">
                        <c:v>RCC Usage to Date 2016-17</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PPT'!$P$4:$AA$4</c15:sqref>
                        </c15:formulaRef>
                      </c:ext>
                    </c:extLst>
                    <c:numCache>
                      <c:formatCode>#,##0</c:formatCode>
                      <c:ptCount val="12"/>
                      <c:pt idx="0">
                        <c:v>1890</c:v>
                      </c:pt>
                      <c:pt idx="1">
                        <c:v>3960</c:v>
                      </c:pt>
                      <c:pt idx="2">
                        <c:v>6675</c:v>
                      </c:pt>
                      <c:pt idx="3">
                        <c:v>10290</c:v>
                      </c:pt>
                      <c:pt idx="4">
                        <c:v>12285</c:v>
                      </c:pt>
                      <c:pt idx="5">
                        <c:v>13950</c:v>
                      </c:pt>
                      <c:pt idx="6">
                        <c:v>14580</c:v>
                      </c:pt>
                      <c:pt idx="7">
                        <c:v>14580</c:v>
                      </c:pt>
                      <c:pt idx="8">
                        <c:v>14580</c:v>
                      </c:pt>
                      <c:pt idx="9">
                        <c:v>14580</c:v>
                      </c:pt>
                      <c:pt idx="10">
                        <c:v>14580</c:v>
                      </c:pt>
                      <c:pt idx="11">
                        <c:v>14580</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'Graphs for PPT'!$AB$4</c15:sqref>
                        </c15:formulaRef>
                      </c:ext>
                    </c:extLst>
                    <c:strCache>
                      <c:ptCount val="1"/>
                      <c:pt idx="0">
                        <c:v>RCC Usage to Date 2017-18</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PPT'!$AC$4:$AN$4</c15:sqref>
                        </c15:formulaRef>
                      </c:ext>
                    </c:extLst>
                    <c:numCache>
                      <c:formatCode>#,##0</c:formatCode>
                      <c:ptCount val="12"/>
                      <c:pt idx="0">
                        <c:v>855</c:v>
                      </c:pt>
                      <c:pt idx="1">
                        <c:v>2145</c:v>
                      </c:pt>
                      <c:pt idx="2">
                        <c:v>2850</c:v>
                      </c:pt>
                      <c:pt idx="3">
                        <c:v>3555</c:v>
                      </c:pt>
                      <c:pt idx="4">
                        <c:v>3555</c:v>
                      </c:pt>
                      <c:pt idx="5">
                        <c:v>3645</c:v>
                      </c:pt>
                      <c:pt idx="6">
                        <c:v>3765</c:v>
                      </c:pt>
                      <c:pt idx="7">
                        <c:v>3765</c:v>
                      </c:pt>
                      <c:pt idx="8">
                        <c:v>3855</c:v>
                      </c:pt>
                      <c:pt idx="9">
                        <c:v>4365</c:v>
                      </c:pt>
                      <c:pt idx="10">
                        <c:v>4455</c:v>
                      </c:pt>
                      <c:pt idx="11">
                        <c:v>4575</c:v>
                      </c:pt>
                    </c:numCache>
                  </c:numRef>
                </c:val>
              </c15:ser>
            </c15:filteredBarSeries>
          </c:ext>
        </c:extLst>
      </c:bar3DChart>
      <c:catAx>
        <c:axId val="18940471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9504"/>
        <c:crosses val="autoZero"/>
        <c:auto val="1"/>
        <c:lblAlgn val="ctr"/>
        <c:lblOffset val="100"/>
        <c:noMultiLvlLbl val="0"/>
      </c:catAx>
      <c:valAx>
        <c:axId val="19053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940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solidFill>
          <a:sysClr val="window" lastClr="FFFFFF"/>
        </a:solidFill>
        <a:ln>
          <a:noFill/>
        </a:ln>
        <a:effectLst/>
        <a:sp3d/>
      </c:spPr>
    </c:sideWall>
    <c:backWall>
      <c:thickness val="0"/>
      <c:spPr>
        <a:gradFill flip="none" rotWithShape="1">
          <a:gsLst>
            <a:gs pos="0">
              <a:srgbClr val="F3F4F4">
                <a:lumMod val="0"/>
                <a:lumOff val="100000"/>
              </a:srgbClr>
            </a:gs>
            <a:gs pos="35000">
              <a:srgbClr val="F3F4F4">
                <a:lumMod val="0"/>
                <a:lumOff val="100000"/>
              </a:srgbClr>
            </a:gs>
            <a:gs pos="100000">
              <a:srgbClr val="F3F4F4">
                <a:lumMod val="100000"/>
              </a:srgbClr>
            </a:gs>
          </a:gsLst>
          <a:path path="circle">
            <a:fillToRect l="50000" t="-80000" r="50000" b="180000"/>
          </a:path>
          <a:tileRect/>
        </a:gradFill>
        <a:ln>
          <a:noFill/>
        </a:ln>
        <a:effectLst/>
        <a:sp3d/>
      </c:spPr>
    </c:backWall>
    <c:plotArea>
      <c:layout/>
      <c:bar3DChart>
        <c:barDir val="col"/>
        <c:grouping val="clustered"/>
        <c:varyColors val="0"/>
        <c:ser>
          <c:idx val="1"/>
          <c:order val="1"/>
          <c:tx>
            <c:strRef>
              <c:f>'Graphs for PPT'!$B$4</c:f>
              <c:strCache>
                <c:ptCount val="1"/>
                <c:pt idx="0">
                  <c:v>RCC Usage to Date 2015-16</c:v>
                </c:pt>
              </c:strCache>
            </c:strRef>
          </c:tx>
          <c:spPr>
            <a:solidFill>
              <a:srgbClr val="EFB31D"/>
            </a:solidFill>
            <a:ln>
              <a:solidFill>
                <a:sysClr val="windowText" lastClr="000000"/>
              </a:solidFill>
            </a:ln>
            <a:effectLst/>
            <a:sp3d>
              <a:contourClr>
                <a:sysClr val="windowText" lastClr="000000"/>
              </a:contourClr>
            </a:sp3d>
          </c:spPr>
          <c:invertIfNegative val="0"/>
          <c:dLbls>
            <c:dLbl>
              <c:idx val="1"/>
              <c:layout>
                <c:manualLayout>
                  <c:x val="-9.0909090909091182E-3"/>
                  <c:y val="9.0199877484502188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336031475483027E-2"/>
                  <c:y val="-2.225291684049932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594555504140759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3828796253450728E-3"/>
                  <c:y val="4.450583368099865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28924145853147E-2"/>
                  <c:y val="2.2252916840500144E-3"/>
                </c:manualLayout>
              </c:layout>
              <c:spPr>
                <a:noFill/>
                <a:ln>
                  <a:noFill/>
                </a:ln>
                <a:effectLst/>
              </c:spPr>
              <c:txPr>
                <a:bodyPr rot="0" spcFirstLastPara="1" vertOverflow="ellipsis" vert="horz" wrap="square" lIns="38100" tIns="19050" rIns="38100" bIns="19050" anchor="t"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275187246104505E-2"/>
                      <c:h val="3.9654697809769802E-2"/>
                    </c:manualLayout>
                  </c15:layout>
                </c:ext>
              </c:extLst>
            </c:dLbl>
            <c:dLbl>
              <c:idx val="6"/>
              <c:layout>
                <c:manualLayout>
                  <c:x val="-1.0336031475483135E-2"/>
                  <c:y val="2.225291684049932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181260740055203E-2"/>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81260740055203E-2"/>
                  <c:y val="-8.1593085844873909E-17"/>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3289183325621033E-2"/>
                  <c:y val="-4.0796542922436955E-17"/>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6242335175759043E-2"/>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3289183325621033E-2"/>
                  <c:y val="-2.039827146121847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t"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PPT'!$C$4:$N$4</c:f>
              <c:numCache>
                <c:formatCode>#,##0</c:formatCode>
                <c:ptCount val="12"/>
                <c:pt idx="0">
                  <c:v>0</c:v>
                </c:pt>
                <c:pt idx="1">
                  <c:v>120</c:v>
                </c:pt>
                <c:pt idx="2">
                  <c:v>1080</c:v>
                </c:pt>
                <c:pt idx="3">
                  <c:v>2055</c:v>
                </c:pt>
                <c:pt idx="4">
                  <c:v>3210</c:v>
                </c:pt>
                <c:pt idx="5">
                  <c:v>4320</c:v>
                </c:pt>
                <c:pt idx="6">
                  <c:v>5385</c:v>
                </c:pt>
                <c:pt idx="7">
                  <c:v>6480</c:v>
                </c:pt>
                <c:pt idx="8">
                  <c:v>8025</c:v>
                </c:pt>
                <c:pt idx="9">
                  <c:v>9060</c:v>
                </c:pt>
                <c:pt idx="10">
                  <c:v>11085</c:v>
                </c:pt>
                <c:pt idx="11">
                  <c:v>13545</c:v>
                </c:pt>
              </c:numCache>
            </c:numRef>
          </c:val>
        </c:ser>
        <c:ser>
          <c:idx val="3"/>
          <c:order val="3"/>
          <c:tx>
            <c:strRef>
              <c:f>'Graphs for PPT'!$O$4</c:f>
              <c:strCache>
                <c:ptCount val="1"/>
                <c:pt idx="0">
                  <c:v>RCC Usage to Date 2016-17</c:v>
                </c:pt>
              </c:strCache>
            </c:strRef>
          </c:tx>
          <c:spPr>
            <a:solidFill>
              <a:srgbClr val="0070C0"/>
            </a:solidFill>
            <a:ln>
              <a:solidFill>
                <a:sysClr val="windowText" lastClr="000000"/>
              </a:solidFill>
            </a:ln>
            <a:effectLst/>
            <a:sp3d>
              <a:contourClr>
                <a:sysClr val="windowText" lastClr="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PPT'!$P$4:$AA$4</c:f>
              <c:numCache>
                <c:formatCode>#,##0</c:formatCode>
                <c:ptCount val="12"/>
                <c:pt idx="0">
                  <c:v>1890</c:v>
                </c:pt>
                <c:pt idx="1">
                  <c:v>3960</c:v>
                </c:pt>
                <c:pt idx="2">
                  <c:v>6675</c:v>
                </c:pt>
                <c:pt idx="3">
                  <c:v>10290</c:v>
                </c:pt>
                <c:pt idx="4">
                  <c:v>12285</c:v>
                </c:pt>
                <c:pt idx="5">
                  <c:v>13950</c:v>
                </c:pt>
                <c:pt idx="6">
                  <c:v>14580</c:v>
                </c:pt>
                <c:pt idx="7">
                  <c:v>14580</c:v>
                </c:pt>
                <c:pt idx="8">
                  <c:v>14580</c:v>
                </c:pt>
                <c:pt idx="9">
                  <c:v>14580</c:v>
                </c:pt>
                <c:pt idx="10">
                  <c:v>14580</c:v>
                </c:pt>
                <c:pt idx="11">
                  <c:v>14580</c:v>
                </c:pt>
              </c:numCache>
            </c:numRef>
          </c:val>
        </c:ser>
        <c:ser>
          <c:idx val="5"/>
          <c:order val="5"/>
          <c:tx>
            <c:strRef>
              <c:f>'Graphs for PPT'!$AB$4</c:f>
              <c:strCache>
                <c:ptCount val="1"/>
                <c:pt idx="0">
                  <c:v>RCC Usage to Date 2017-18</c:v>
                </c:pt>
              </c:strCache>
            </c:strRef>
          </c:tx>
          <c:spPr>
            <a:solidFill>
              <a:srgbClr val="75C044"/>
            </a:solidFill>
            <a:ln>
              <a:solidFill>
                <a:sysClr val="windowText" lastClr="000000"/>
              </a:solidFill>
            </a:ln>
            <a:effectLst/>
            <a:sp3d>
              <a:contourClr>
                <a:sysClr val="windowText" lastClr="000000"/>
              </a:contourClr>
            </a:sp3d>
          </c:spPr>
          <c:invertIfNegative val="0"/>
          <c:dLbls>
            <c:dLbl>
              <c:idx val="0"/>
              <c:layout>
                <c:manualLayout>
                  <c:x val="1.5151515151515152E-2"/>
                  <c:y val="-9.0199877484502188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181818181818181E-2"/>
                  <c:y val="-2.46002507675956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181818181818125E-2"/>
                  <c:y val="-4.920050153519124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628105169410875E-2"/>
                  <c:y val="-6.675875052149797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5151515151515152E-2"/>
                  <c:y val="-2.4600250767596523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8181818181818181E-2"/>
                  <c:y val="-2.460025076759562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9696969696969695E-2"/>
                  <c:y val="-2.460025076759562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8181818181818181E-2"/>
                  <c:y val="-7.3800752302787759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818181818181807E-2"/>
                  <c:y val="-4.9200501535191241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818181818181807E-2"/>
                  <c:y val="-9.8401003070382482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8104681094479932E-2"/>
                  <c:y val="-9.840169738941827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PPT'!$AC$4:$AN$4</c:f>
              <c:numCache>
                <c:formatCode>#,##0</c:formatCode>
                <c:ptCount val="12"/>
                <c:pt idx="0">
                  <c:v>855</c:v>
                </c:pt>
                <c:pt idx="1">
                  <c:v>2145</c:v>
                </c:pt>
                <c:pt idx="2">
                  <c:v>2850</c:v>
                </c:pt>
                <c:pt idx="3">
                  <c:v>3555</c:v>
                </c:pt>
                <c:pt idx="4">
                  <c:v>3555</c:v>
                </c:pt>
                <c:pt idx="5">
                  <c:v>3645</c:v>
                </c:pt>
                <c:pt idx="6">
                  <c:v>3765</c:v>
                </c:pt>
                <c:pt idx="7">
                  <c:v>3765</c:v>
                </c:pt>
                <c:pt idx="8">
                  <c:v>3855</c:v>
                </c:pt>
                <c:pt idx="9">
                  <c:v>4365</c:v>
                </c:pt>
                <c:pt idx="10">
                  <c:v>4455</c:v>
                </c:pt>
                <c:pt idx="11">
                  <c:v>4575</c:v>
                </c:pt>
              </c:numCache>
            </c:numRef>
          </c:val>
        </c:ser>
        <c:dLbls>
          <c:showLegendKey val="0"/>
          <c:showVal val="1"/>
          <c:showCatName val="0"/>
          <c:showSerName val="0"/>
          <c:showPercent val="0"/>
          <c:showBubbleSize val="0"/>
        </c:dLbls>
        <c:gapWidth val="150"/>
        <c:shape val="box"/>
        <c:axId val="411023384"/>
        <c:axId val="411026128"/>
        <c:axId val="0"/>
        <c:extLst>
          <c:ext xmlns:c15="http://schemas.microsoft.com/office/drawing/2012/chart" uri="{02D57815-91ED-43cb-92C2-25804820EDAC}">
            <c15:filteredBarSeries>
              <c15:ser>
                <c:idx val="0"/>
                <c:order val="0"/>
                <c:tx>
                  <c:strRef>
                    <c:extLst>
                      <c:ext uri="{02D57815-91ED-43cb-92C2-25804820EDAC}">
                        <c15:formulaRef>
                          <c15:sqref>'Graphs for PPT'!$B$3</c15:sqref>
                        </c15:formulaRef>
                      </c:ext>
                    </c:extLst>
                    <c:strCache>
                      <c:ptCount val="1"/>
                      <c:pt idx="0">
                        <c:v>Total RCC Minutes 2015-16</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'Graphs for PPT'!$C$3:$N$3</c15:sqref>
                        </c15:formulaRef>
                      </c:ext>
                    </c:extLst>
                    <c:numCache>
                      <c:formatCode>#,##0</c:formatCode>
                      <c:ptCount val="12"/>
                      <c:pt idx="0">
                        <c:v>0</c:v>
                      </c:pt>
                      <c:pt idx="1">
                        <c:v>120</c:v>
                      </c:pt>
                      <c:pt idx="2">
                        <c:v>960</c:v>
                      </c:pt>
                      <c:pt idx="3">
                        <c:v>975</c:v>
                      </c:pt>
                      <c:pt idx="4">
                        <c:v>1155</c:v>
                      </c:pt>
                      <c:pt idx="5">
                        <c:v>1110</c:v>
                      </c:pt>
                      <c:pt idx="6">
                        <c:v>1065</c:v>
                      </c:pt>
                      <c:pt idx="7">
                        <c:v>1095</c:v>
                      </c:pt>
                      <c:pt idx="8">
                        <c:v>1545</c:v>
                      </c:pt>
                      <c:pt idx="9">
                        <c:v>1035</c:v>
                      </c:pt>
                      <c:pt idx="10">
                        <c:v>2025</c:v>
                      </c:pt>
                      <c:pt idx="11">
                        <c:v>2460</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'Graphs for PPT'!$O$3</c15:sqref>
                        </c15:formulaRef>
                      </c:ext>
                    </c:extLst>
                    <c:strCache>
                      <c:ptCount val="1"/>
                      <c:pt idx="0">
                        <c:v>Total RCC Minutes 2016-17</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PPT'!$P$3:$AA$3</c15:sqref>
                        </c15:formulaRef>
                      </c:ext>
                    </c:extLst>
                    <c:numCache>
                      <c:formatCode>#,##0</c:formatCode>
                      <c:ptCount val="12"/>
                      <c:pt idx="0">
                        <c:v>1890</c:v>
                      </c:pt>
                      <c:pt idx="1">
                        <c:v>2070</c:v>
                      </c:pt>
                      <c:pt idx="2">
                        <c:v>2715</c:v>
                      </c:pt>
                      <c:pt idx="3">
                        <c:v>3615</c:v>
                      </c:pt>
                      <c:pt idx="4">
                        <c:v>1995</c:v>
                      </c:pt>
                      <c:pt idx="5">
                        <c:v>1665</c:v>
                      </c:pt>
                      <c:pt idx="6">
                        <c:v>630</c:v>
                      </c:pt>
                      <c:pt idx="7">
                        <c:v>0</c:v>
                      </c:pt>
                      <c:pt idx="8">
                        <c:v>0</c:v>
                      </c:pt>
                      <c:pt idx="9">
                        <c:v>0</c:v>
                      </c:pt>
                      <c:pt idx="10">
                        <c:v>0</c:v>
                      </c:pt>
                      <c:pt idx="11">
                        <c:v>0</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'Graphs for PPT'!$AB$3</c15:sqref>
                        </c15:formulaRef>
                      </c:ext>
                    </c:extLst>
                    <c:strCache>
                      <c:ptCount val="1"/>
                      <c:pt idx="0">
                        <c:v>Total RCC Minutes 2017-18</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PPT'!$AC$3:$AN$3</c15:sqref>
                        </c15:formulaRef>
                      </c:ext>
                    </c:extLst>
                    <c:numCache>
                      <c:formatCode>#,##0</c:formatCode>
                      <c:ptCount val="12"/>
                      <c:pt idx="0">
                        <c:v>855</c:v>
                      </c:pt>
                      <c:pt idx="1">
                        <c:v>1290</c:v>
                      </c:pt>
                      <c:pt idx="2">
                        <c:v>705</c:v>
                      </c:pt>
                      <c:pt idx="3">
                        <c:v>705</c:v>
                      </c:pt>
                      <c:pt idx="4">
                        <c:v>0</c:v>
                      </c:pt>
                      <c:pt idx="5">
                        <c:v>90</c:v>
                      </c:pt>
                      <c:pt idx="6">
                        <c:v>120</c:v>
                      </c:pt>
                      <c:pt idx="7">
                        <c:v>0</c:v>
                      </c:pt>
                      <c:pt idx="8">
                        <c:v>90</c:v>
                      </c:pt>
                      <c:pt idx="9">
                        <c:v>510</c:v>
                      </c:pt>
                      <c:pt idx="10">
                        <c:v>90</c:v>
                      </c:pt>
                      <c:pt idx="11">
                        <c:v>120</c:v>
                      </c:pt>
                    </c:numCache>
                  </c:numRef>
                </c:val>
              </c15:ser>
            </c15:filteredBarSeries>
          </c:ext>
        </c:extLst>
      </c:bar3DChart>
      <c:catAx>
        <c:axId val="4110233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11026128"/>
        <c:crosses val="autoZero"/>
        <c:auto val="1"/>
        <c:lblAlgn val="ctr"/>
        <c:lblOffset val="100"/>
        <c:noMultiLvlLbl val="0"/>
      </c:catAx>
      <c:valAx>
        <c:axId val="411026128"/>
        <c:scaling>
          <c:orientation val="minMax"/>
          <c:max val="15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1102338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sideWall>
    <c:back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backWall>
    <c:plotArea>
      <c:layout/>
      <c:bar3DChart>
        <c:barDir val="col"/>
        <c:grouping val="clustered"/>
        <c:varyColors val="0"/>
        <c:ser>
          <c:idx val="2"/>
          <c:order val="2"/>
          <c:tx>
            <c:strRef>
              <c:f>'Graphs for PPT'!$B$10</c:f>
              <c:strCache>
                <c:ptCount val="1"/>
                <c:pt idx="0">
                  <c:v>Session Minutes 2015-16</c:v>
                </c:pt>
              </c:strCache>
            </c:strRef>
          </c:tx>
          <c:spPr>
            <a:solidFill>
              <a:srgbClr val="FFC301"/>
            </a:solidFill>
            <a:ln>
              <a:solidFill>
                <a:schemeClr val="tx1"/>
              </a:solidFill>
            </a:ln>
            <a:effectLst/>
            <a:sp3d>
              <a:contourClr>
                <a:schemeClr val="tx1"/>
              </a:contourClr>
            </a:sp3d>
          </c:spPr>
          <c:invertIfNegative val="0"/>
          <c:dLbls>
            <c:dLbl>
              <c:idx val="0"/>
              <c:layout>
                <c:manualLayout>
                  <c:x val="-3.033680180119386E-3"/>
                  <c:y val="-1.864801864801864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5842004502984653E-3"/>
                  <c:y val="-1.165501165501165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5842004502984653E-3"/>
                  <c:y val="-9.32400932400940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1010405403582142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0673603602387719E-3"/>
                  <c:y val="2.331002331002331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1010405403582698E-3"/>
                  <c:y val="-2.331002331002331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1010405403582698E-3"/>
                  <c:y val="-8.5469098123770586E-1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5842004502984653E-3"/>
                  <c:y val="0"/>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0617880630417962E-2"/>
                  <c:y val="-2.3310023310024164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9.1010405403580477E-3"/>
                  <c:y val="2.3310023310024164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1010405403582698E-3"/>
                  <c:y val="2.331002331002245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PPT'!$C$10:$N$10</c:f>
              <c:numCache>
                <c:formatCode>#,##0</c:formatCode>
                <c:ptCount val="12"/>
                <c:pt idx="0">
                  <c:v>370.07</c:v>
                </c:pt>
                <c:pt idx="1">
                  <c:v>367.98</c:v>
                </c:pt>
                <c:pt idx="2">
                  <c:v>359.45</c:v>
                </c:pt>
                <c:pt idx="3">
                  <c:v>304.10000000000002</c:v>
                </c:pt>
                <c:pt idx="4">
                  <c:v>306.82</c:v>
                </c:pt>
                <c:pt idx="5">
                  <c:v>363.85</c:v>
                </c:pt>
                <c:pt idx="6">
                  <c:v>418.28</c:v>
                </c:pt>
                <c:pt idx="7">
                  <c:v>381.49</c:v>
                </c:pt>
                <c:pt idx="8">
                  <c:v>274.47000000000003</c:v>
                </c:pt>
                <c:pt idx="9">
                  <c:v>257.52999999999997</c:v>
                </c:pt>
                <c:pt idx="10">
                  <c:v>304.39999999999998</c:v>
                </c:pt>
                <c:pt idx="11">
                  <c:v>303.37</c:v>
                </c:pt>
              </c:numCache>
            </c:numRef>
          </c:val>
        </c:ser>
        <c:ser>
          <c:idx val="5"/>
          <c:order val="5"/>
          <c:tx>
            <c:strRef>
              <c:f>'Graphs for PPT'!$O$10</c:f>
              <c:strCache>
                <c:ptCount val="1"/>
                <c:pt idx="0">
                  <c:v>Session Minutes 2016-17</c:v>
                </c:pt>
              </c:strCache>
            </c:strRef>
          </c:tx>
          <c:spPr>
            <a:solidFill>
              <a:srgbClr val="0070C0"/>
            </a:solidFill>
            <a:ln>
              <a:solidFill>
                <a:schemeClr val="tx1"/>
              </a:solidFill>
            </a:ln>
            <a:effectLst/>
            <a:sp3d>
              <a:contourClr>
                <a:schemeClr val="tx1"/>
              </a:contourClr>
            </a:sp3d>
          </c:spPr>
          <c:invertIfNegative val="0"/>
          <c:dLbls>
            <c:dLbl>
              <c:idx val="0"/>
              <c:layout>
                <c:manualLayout>
                  <c:x val="9.1010405403581726E-3"/>
                  <c:y val="-6.99300699300699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5842004502984098E-3"/>
                  <c:y val="-8.5469098123770586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1010405403581587E-3"/>
                  <c:y val="8.5469098123770586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0673603602388274E-3"/>
                  <c:y val="4.6620046620045761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5505202701791349E-3"/>
                  <c:y val="-1.165501165501165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617880630417851E-2"/>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5842004502984653E-3"/>
                  <c:y val="-8.5469098123770586E-1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1010405403581587E-3"/>
                  <c:y val="-2.331002331002331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0617880630417962E-2"/>
                  <c:y val="2.33100233100233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PPT'!$P$10:$AA$10</c:f>
              <c:numCache>
                <c:formatCode>#,##0</c:formatCode>
                <c:ptCount val="12"/>
                <c:pt idx="0">
                  <c:v>346.06</c:v>
                </c:pt>
                <c:pt idx="1">
                  <c:v>306.18</c:v>
                </c:pt>
                <c:pt idx="2">
                  <c:v>352.55</c:v>
                </c:pt>
                <c:pt idx="3">
                  <c:v>279.13</c:v>
                </c:pt>
                <c:pt idx="4">
                  <c:v>380.25</c:v>
                </c:pt>
                <c:pt idx="5">
                  <c:v>389.08</c:v>
                </c:pt>
                <c:pt idx="6">
                  <c:v>418.02</c:v>
                </c:pt>
                <c:pt idx="7">
                  <c:v>581.20000000000005</c:v>
                </c:pt>
                <c:pt idx="8">
                  <c:v>442.25</c:v>
                </c:pt>
                <c:pt idx="9">
                  <c:v>568.58000000000004</c:v>
                </c:pt>
                <c:pt idx="10">
                  <c:v>718.22</c:v>
                </c:pt>
                <c:pt idx="11">
                  <c:v>525.1</c:v>
                </c:pt>
              </c:numCache>
            </c:numRef>
          </c:val>
        </c:ser>
        <c:ser>
          <c:idx val="8"/>
          <c:order val="8"/>
          <c:tx>
            <c:strRef>
              <c:f>'Graphs for PPT'!$AB$10</c:f>
              <c:strCache>
                <c:ptCount val="1"/>
                <c:pt idx="0">
                  <c:v>Session Minutes 2017-18</c:v>
                </c:pt>
              </c:strCache>
            </c:strRef>
          </c:tx>
          <c:spPr>
            <a:solidFill>
              <a:srgbClr val="00B050"/>
            </a:solidFill>
            <a:ln>
              <a:solidFill>
                <a:schemeClr val="tx1"/>
              </a:solidFill>
            </a:ln>
            <a:effectLst/>
            <a:sp3d>
              <a:contourClr>
                <a:schemeClr val="tx1"/>
              </a:contourClr>
            </a:sp3d>
          </c:spPr>
          <c:invertIfNegative val="0"/>
          <c:dLbls>
            <c:dLbl>
              <c:idx val="4"/>
              <c:layout>
                <c:manualLayout>
                  <c:x val="4.5505202701790794E-3"/>
                  <c:y val="-1.165501165501165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668524099065662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PPT'!$AC$2:$AN$2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PPT'!$AC$10:$AN$10</c:f>
              <c:numCache>
                <c:formatCode>#,##0</c:formatCode>
                <c:ptCount val="12"/>
                <c:pt idx="0">
                  <c:v>715.51</c:v>
                </c:pt>
                <c:pt idx="1">
                  <c:v>534.08000000000004</c:v>
                </c:pt>
                <c:pt idx="2">
                  <c:v>521.36</c:v>
                </c:pt>
                <c:pt idx="3">
                  <c:v>421.51</c:v>
                </c:pt>
                <c:pt idx="4">
                  <c:v>406.48</c:v>
                </c:pt>
                <c:pt idx="5">
                  <c:v>614.48</c:v>
                </c:pt>
                <c:pt idx="6">
                  <c:v>499.54</c:v>
                </c:pt>
                <c:pt idx="7">
                  <c:v>1193.4100000000001</c:v>
                </c:pt>
                <c:pt idx="8">
                  <c:v>631.44000000000005</c:v>
                </c:pt>
                <c:pt idx="9">
                  <c:v>440</c:v>
                </c:pt>
                <c:pt idx="10">
                  <c:v>668.13</c:v>
                </c:pt>
                <c:pt idx="11">
                  <c:v>583.09</c:v>
                </c:pt>
              </c:numCache>
            </c:numRef>
          </c:val>
        </c:ser>
        <c:dLbls>
          <c:showLegendKey val="0"/>
          <c:showVal val="1"/>
          <c:showCatName val="0"/>
          <c:showSerName val="0"/>
          <c:showPercent val="0"/>
          <c:showBubbleSize val="0"/>
        </c:dLbls>
        <c:gapWidth val="150"/>
        <c:shape val="box"/>
        <c:axId val="190534016"/>
        <c:axId val="190533624"/>
        <c:axId val="0"/>
        <c:extLst>
          <c:ext xmlns:c15="http://schemas.microsoft.com/office/drawing/2012/chart" uri="{02D57815-91ED-43cb-92C2-25804820EDAC}">
            <c15:filteredBarSeries>
              <c15:ser>
                <c:idx val="0"/>
                <c:order val="0"/>
                <c:tx>
                  <c:strRef>
                    <c:extLst>
                      <c:ext uri="{02D57815-91ED-43cb-92C2-25804820EDAC}">
                        <c15:formulaRef>
                          <c15:sqref>'Graphs for PPT'!$B$8</c15:sqref>
                        </c15:formulaRef>
                      </c:ext>
                    </c:extLst>
                    <c:strCache>
                      <c:ptCount val="1"/>
                      <c:pt idx="0">
                        <c:v>Inbound Calls 2015-16</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'Graphs for PPT'!$C$8:$N$8</c15:sqref>
                        </c15:formulaRef>
                      </c:ext>
                    </c:extLst>
                    <c:numCache>
                      <c:formatCode>#,##0</c:formatCode>
                      <c:ptCount val="12"/>
                      <c:pt idx="0">
                        <c:v>179</c:v>
                      </c:pt>
                      <c:pt idx="1">
                        <c:v>196</c:v>
                      </c:pt>
                      <c:pt idx="2">
                        <c:v>212</c:v>
                      </c:pt>
                      <c:pt idx="3">
                        <c:v>204</c:v>
                      </c:pt>
                      <c:pt idx="4">
                        <c:v>188</c:v>
                      </c:pt>
                      <c:pt idx="5">
                        <c:v>237</c:v>
                      </c:pt>
                      <c:pt idx="6">
                        <c:v>250</c:v>
                      </c:pt>
                      <c:pt idx="7">
                        <c:v>253</c:v>
                      </c:pt>
                      <c:pt idx="8">
                        <c:v>165</c:v>
                      </c:pt>
                      <c:pt idx="9">
                        <c:v>164</c:v>
                      </c:pt>
                      <c:pt idx="10">
                        <c:v>185</c:v>
                      </c:pt>
                      <c:pt idx="11">
                        <c:v>239</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'Graphs for PPT'!$B$9</c15:sqref>
                        </c15:formulaRef>
                      </c:ext>
                    </c:extLst>
                    <c:strCache>
                      <c:ptCount val="1"/>
                      <c:pt idx="0">
                        <c:v>Outbound Calls Completed 2015-16</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PPT'!$C$9:$N$9</c15:sqref>
                        </c15:formulaRef>
                      </c:ext>
                    </c:extLst>
                    <c:numCache>
                      <c:formatCode>#,##0</c:formatCode>
                      <c:ptCount val="12"/>
                      <c:pt idx="0">
                        <c:v>0</c:v>
                      </c:pt>
                      <c:pt idx="1">
                        <c:v>0</c:v>
                      </c:pt>
                      <c:pt idx="2">
                        <c:v>4</c:v>
                      </c:pt>
                      <c:pt idx="3">
                        <c:v>0</c:v>
                      </c:pt>
                      <c:pt idx="4">
                        <c:v>1</c:v>
                      </c:pt>
                      <c:pt idx="5">
                        <c:v>0</c:v>
                      </c:pt>
                      <c:pt idx="6">
                        <c:v>3</c:v>
                      </c:pt>
                      <c:pt idx="7">
                        <c:v>1</c:v>
                      </c:pt>
                      <c:pt idx="8">
                        <c:v>0</c:v>
                      </c:pt>
                      <c:pt idx="9">
                        <c:v>0</c:v>
                      </c:pt>
                      <c:pt idx="10">
                        <c:v>1</c:v>
                      </c:pt>
                      <c:pt idx="11">
                        <c:v>1</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'Graphs for PPT'!$O$8</c15:sqref>
                        </c15:formulaRef>
                      </c:ext>
                    </c:extLst>
                    <c:strCache>
                      <c:ptCount val="1"/>
                      <c:pt idx="0">
                        <c:v>Inbound Calls 2016-17</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PPT'!$P$8:$AA$8</c15:sqref>
                        </c15:formulaRef>
                      </c:ext>
                    </c:extLst>
                    <c:numCache>
                      <c:formatCode>#,##0</c:formatCode>
                      <c:ptCount val="12"/>
                      <c:pt idx="0">
                        <c:v>241</c:v>
                      </c:pt>
                      <c:pt idx="1">
                        <c:v>206</c:v>
                      </c:pt>
                      <c:pt idx="2">
                        <c:v>201</c:v>
                      </c:pt>
                      <c:pt idx="3">
                        <c:v>172</c:v>
                      </c:pt>
                      <c:pt idx="4">
                        <c:v>231</c:v>
                      </c:pt>
                      <c:pt idx="5">
                        <c:v>286</c:v>
                      </c:pt>
                      <c:pt idx="6">
                        <c:v>309</c:v>
                      </c:pt>
                      <c:pt idx="7">
                        <c:v>374</c:v>
                      </c:pt>
                      <c:pt idx="8">
                        <c:v>295</c:v>
                      </c:pt>
                      <c:pt idx="9">
                        <c:v>344</c:v>
                      </c:pt>
                      <c:pt idx="10">
                        <c:v>421</c:v>
                      </c:pt>
                      <c:pt idx="11">
                        <c:v>359</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'Graphs for PPT'!$O$9</c15:sqref>
                        </c15:formulaRef>
                      </c:ext>
                    </c:extLst>
                    <c:strCache>
                      <c:ptCount val="1"/>
                      <c:pt idx="0">
                        <c:v>Outbound Calls Completed 2016-17</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PPT'!$P$9:$AA$9</c15:sqref>
                        </c15:formulaRef>
                      </c:ext>
                    </c:extLst>
                    <c:numCache>
                      <c:formatCode>#,##0</c:formatCode>
                      <c:ptCount val="12"/>
                      <c:pt idx="0">
                        <c:v>1</c:v>
                      </c:pt>
                      <c:pt idx="1">
                        <c:v>0</c:v>
                      </c:pt>
                      <c:pt idx="2">
                        <c:v>1</c:v>
                      </c:pt>
                      <c:pt idx="3">
                        <c:v>2</c:v>
                      </c:pt>
                      <c:pt idx="4">
                        <c:v>5</c:v>
                      </c:pt>
                      <c:pt idx="5">
                        <c:v>3</c:v>
                      </c:pt>
                      <c:pt idx="6">
                        <c:v>3</c:v>
                      </c:pt>
                      <c:pt idx="7">
                        <c:v>8</c:v>
                      </c:pt>
                      <c:pt idx="8">
                        <c:v>2</c:v>
                      </c:pt>
                      <c:pt idx="9">
                        <c:v>5</c:v>
                      </c:pt>
                      <c:pt idx="10">
                        <c:v>0</c:v>
                      </c:pt>
                      <c:pt idx="11">
                        <c:v>2</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'Graphs for PPT'!$AB$8</c15:sqref>
                        </c15:formulaRef>
                      </c:ext>
                    </c:extLst>
                    <c:strCache>
                      <c:ptCount val="1"/>
                      <c:pt idx="0">
                        <c:v>Inbound Calls 2017-18</c:v>
                      </c:pt>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PPT'!$AC$8:$AN$8</c15:sqref>
                        </c15:formulaRef>
                      </c:ext>
                    </c:extLst>
                    <c:numCache>
                      <c:formatCode>#,##0</c:formatCode>
                      <c:ptCount val="12"/>
                      <c:pt idx="0">
                        <c:v>404</c:v>
                      </c:pt>
                      <c:pt idx="1">
                        <c:v>316</c:v>
                      </c:pt>
                      <c:pt idx="2">
                        <c:v>287</c:v>
                      </c:pt>
                      <c:pt idx="3">
                        <c:v>288</c:v>
                      </c:pt>
                      <c:pt idx="4">
                        <c:v>285</c:v>
                      </c:pt>
                      <c:pt idx="5">
                        <c:v>386</c:v>
                      </c:pt>
                      <c:pt idx="6">
                        <c:v>333</c:v>
                      </c:pt>
                      <c:pt idx="7">
                        <c:v>808</c:v>
                      </c:pt>
                      <c:pt idx="8">
                        <c:v>427</c:v>
                      </c:pt>
                      <c:pt idx="9">
                        <c:v>286</c:v>
                      </c:pt>
                      <c:pt idx="10">
                        <c:v>440</c:v>
                      </c:pt>
                      <c:pt idx="11">
                        <c:v>385</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'Graphs for PPT'!$AB$9</c15:sqref>
                        </c15:formulaRef>
                      </c:ext>
                    </c:extLst>
                    <c:strCache>
                      <c:ptCount val="1"/>
                      <c:pt idx="0">
                        <c:v>Outbound Calls Completed 2017-18</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PPT'!$AC$2:$AN$2</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PPT'!$AC$9:$AN$9</c15:sqref>
                        </c15:formulaRef>
                      </c:ext>
                    </c:extLst>
                    <c:numCache>
                      <c:formatCode>#,##0</c:formatCode>
                      <c:ptCount val="12"/>
                      <c:pt idx="0">
                        <c:v>5</c:v>
                      </c:pt>
                      <c:pt idx="1">
                        <c:v>3</c:v>
                      </c:pt>
                      <c:pt idx="2">
                        <c:v>0</c:v>
                      </c:pt>
                      <c:pt idx="3">
                        <c:v>5</c:v>
                      </c:pt>
                      <c:pt idx="4">
                        <c:v>2</c:v>
                      </c:pt>
                      <c:pt idx="5">
                        <c:v>1</c:v>
                      </c:pt>
                      <c:pt idx="6">
                        <c:v>1</c:v>
                      </c:pt>
                      <c:pt idx="7">
                        <c:v>17</c:v>
                      </c:pt>
                      <c:pt idx="8">
                        <c:v>3</c:v>
                      </c:pt>
                      <c:pt idx="9">
                        <c:v>5</c:v>
                      </c:pt>
                      <c:pt idx="10">
                        <c:v>6</c:v>
                      </c:pt>
                      <c:pt idx="11">
                        <c:v>1</c:v>
                      </c:pt>
                    </c:numCache>
                  </c:numRef>
                </c:val>
              </c15:ser>
            </c15:filteredBarSeries>
          </c:ext>
        </c:extLst>
      </c:bar3DChart>
      <c:catAx>
        <c:axId val="190534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3624"/>
        <c:crosses val="autoZero"/>
        <c:auto val="1"/>
        <c:lblAlgn val="ctr"/>
        <c:lblOffset val="100"/>
        <c:noMultiLvlLbl val="0"/>
      </c:catAx>
      <c:valAx>
        <c:axId val="190533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gradFill flip="none" rotWithShape="1">
          <a:gsLst>
            <a:gs pos="0">
              <a:srgbClr val="F3F4F4">
                <a:lumMod val="0"/>
                <a:lumOff val="100000"/>
              </a:srgbClr>
            </a:gs>
            <a:gs pos="35000">
              <a:srgbClr val="F3F4F4">
                <a:lumMod val="0"/>
                <a:lumOff val="100000"/>
              </a:srgbClr>
            </a:gs>
            <a:gs pos="100000">
              <a:srgbClr val="F3F4F4">
                <a:lumMod val="100000"/>
              </a:srgbClr>
            </a:gs>
          </a:gsLst>
          <a:path path="circle">
            <a:fillToRect l="50000" t="-80000" r="50000" b="180000"/>
          </a:path>
          <a:tileRect/>
        </a:gradFill>
        <a:ln>
          <a:noFill/>
        </a:ln>
        <a:effectLst/>
        <a:sp3d/>
      </c:spPr>
    </c:sideWall>
    <c:backWall>
      <c:thickness val="0"/>
      <c:spPr>
        <a:gradFill flip="none" rotWithShape="1">
          <a:gsLst>
            <a:gs pos="0">
              <a:srgbClr val="F3F4F4">
                <a:lumMod val="0"/>
                <a:lumOff val="100000"/>
              </a:srgbClr>
            </a:gs>
            <a:gs pos="35000">
              <a:srgbClr val="F3F4F4">
                <a:lumMod val="0"/>
                <a:lumOff val="100000"/>
              </a:srgbClr>
            </a:gs>
            <a:gs pos="100000">
              <a:srgbClr val="F3F4F4">
                <a:lumMod val="100000"/>
              </a:srgbClr>
            </a:gs>
          </a:gsLst>
          <a:path path="circle">
            <a:fillToRect l="50000" t="-80000" r="50000" b="180000"/>
          </a:path>
          <a:tileRect/>
        </a:gradFill>
        <a:ln>
          <a:noFill/>
        </a:ln>
        <a:effectLst/>
        <a:sp3d/>
      </c:spPr>
    </c:backWall>
    <c:plotArea>
      <c:layout>
        <c:manualLayout>
          <c:layoutTarget val="inner"/>
          <c:xMode val="edge"/>
          <c:yMode val="edge"/>
          <c:x val="9.1753110543455529E-2"/>
          <c:y val="2.5819371976093349E-2"/>
          <c:w val="0.90824688945654453"/>
          <c:h val="0.84596603737785792"/>
        </c:manualLayout>
      </c:layout>
      <c:bar3DChart>
        <c:barDir val="col"/>
        <c:grouping val="clustered"/>
        <c:varyColors val="0"/>
        <c:ser>
          <c:idx val="6"/>
          <c:order val="2"/>
          <c:tx>
            <c:strRef>
              <c:f>'Graphs for PPT'!$B$16</c:f>
              <c:strCache>
                <c:ptCount val="1"/>
                <c:pt idx="0">
                  <c:v>Session Minutes 2015-16</c:v>
                </c:pt>
              </c:strCache>
            </c:strRef>
          </c:tx>
          <c:spPr>
            <a:solidFill>
              <a:srgbClr val="FFC301"/>
            </a:solidFill>
            <a:ln>
              <a:solidFill>
                <a:sysClr val="windowText" lastClr="000000"/>
              </a:solidFill>
            </a:ln>
            <a:effectLst/>
            <a:sp3d>
              <a:contourClr>
                <a:sysClr val="windowText" lastClr="000000"/>
              </a:contourClr>
            </a:sp3d>
          </c:spPr>
          <c:invertIfNegative val="0"/>
          <c:dLbls>
            <c:dLbl>
              <c:idx val="0"/>
              <c:layout>
                <c:manualLayout>
                  <c:x val="-1.737007887657078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882741937616342E-2"/>
                  <c:y val="7.228915662650558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922572303523234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370078876570771E-2"/>
                  <c:y val="-4.4176196500117568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127160830973632E-2"/>
                  <c:y val="-1.3253012048192861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841312703819186E-2"/>
                      <c:h val="4.0530120481927709E-2"/>
                    </c:manualLayout>
                  </c15:layout>
                </c:ext>
              </c:extLst>
            </c:dLbl>
            <c:dLbl>
              <c:idx val="5"/>
              <c:layout>
                <c:manualLayout>
                  <c:x val="-7.5785517366204194E-3"/>
                  <c:y val="7.2289156626506026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405292722301677E-2"/>
                  <c:y val="-8.8352393000235136E-1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237532865237822E-3"/>
                  <c:y val="7.2289156626506026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3425197191426929E-3"/>
                  <c:y val="-1.4457831325301205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737007887657077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PPT'!$AC$7:$AN$7</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PPT'!$C$16:$N$16</c:f>
              <c:numCache>
                <c:formatCode>_(* #,##0_);_(* \(#,##0\);_(* "-"??_);_(@_)</c:formatCode>
                <c:ptCount val="12"/>
                <c:pt idx="0">
                  <c:v>8618.1299999999992</c:v>
                </c:pt>
                <c:pt idx="1">
                  <c:v>8582.7000000000007</c:v>
                </c:pt>
                <c:pt idx="2">
                  <c:v>8277.43</c:v>
                </c:pt>
                <c:pt idx="3">
                  <c:v>9557.73</c:v>
                </c:pt>
                <c:pt idx="4">
                  <c:v>8870.42</c:v>
                </c:pt>
                <c:pt idx="5">
                  <c:v>7606.63</c:v>
                </c:pt>
                <c:pt idx="6">
                  <c:v>6993.21</c:v>
                </c:pt>
                <c:pt idx="7">
                  <c:v>12062.21</c:v>
                </c:pt>
                <c:pt idx="8">
                  <c:v>9288.06</c:v>
                </c:pt>
                <c:pt idx="9">
                  <c:v>11972.45</c:v>
                </c:pt>
                <c:pt idx="10">
                  <c:v>12631.51</c:v>
                </c:pt>
                <c:pt idx="11">
                  <c:v>11448.09</c:v>
                </c:pt>
              </c:numCache>
            </c:numRef>
          </c:val>
        </c:ser>
        <c:ser>
          <c:idx val="4"/>
          <c:order val="5"/>
          <c:tx>
            <c:strRef>
              <c:f>'Graphs for PPT'!$O$16</c:f>
              <c:strCache>
                <c:ptCount val="1"/>
                <c:pt idx="0">
                  <c:v>Session Minutes 2016-17</c:v>
                </c:pt>
              </c:strCache>
            </c:strRef>
          </c:tx>
          <c:spPr>
            <a:solidFill>
              <a:srgbClr val="0070C0"/>
            </a:solidFill>
            <a:ln>
              <a:solidFill>
                <a:sysClr val="windowText" lastClr="000000"/>
              </a:solidFill>
            </a:ln>
            <a:effectLst/>
            <a:sp3d>
              <a:contourClr>
                <a:sysClr val="windowText" lastClr="000000"/>
              </a:contourClr>
            </a:sp3d>
          </c:spPr>
          <c:invertIfNegative val="0"/>
          <c:dLbls>
            <c:dLbl>
              <c:idx val="8"/>
              <c:layout>
                <c:manualLayout>
                  <c:x val="-7.237532865237822E-3"/>
                  <c:y val="-1.6867469879518027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2375328652379278E-3"/>
                  <c:y val="-9.638554216867470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PPT'!$AC$7:$AN$7</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PPT'!$P$16:$AA$16</c:f>
              <c:numCache>
                <c:formatCode>_(* #,##0_);_(* \(#,##0\);_(* "-"??_);_(@_)</c:formatCode>
                <c:ptCount val="12"/>
                <c:pt idx="0">
                  <c:v>13818.51</c:v>
                </c:pt>
                <c:pt idx="1">
                  <c:v>9788</c:v>
                </c:pt>
                <c:pt idx="2">
                  <c:v>9190.44</c:v>
                </c:pt>
                <c:pt idx="3">
                  <c:v>9917.32</c:v>
                </c:pt>
                <c:pt idx="4">
                  <c:v>9814.48</c:v>
                </c:pt>
                <c:pt idx="5">
                  <c:v>10188.48</c:v>
                </c:pt>
                <c:pt idx="6">
                  <c:v>9135.5</c:v>
                </c:pt>
                <c:pt idx="7">
                  <c:v>9351.2199999999993</c:v>
                </c:pt>
                <c:pt idx="8">
                  <c:v>9319.39</c:v>
                </c:pt>
                <c:pt idx="9">
                  <c:v>10632.02</c:v>
                </c:pt>
                <c:pt idx="10">
                  <c:v>13220.48</c:v>
                </c:pt>
                <c:pt idx="11">
                  <c:v>10329.530000000001</c:v>
                </c:pt>
              </c:numCache>
            </c:numRef>
          </c:val>
        </c:ser>
        <c:ser>
          <c:idx val="8"/>
          <c:order val="8"/>
          <c:tx>
            <c:strRef>
              <c:f>'Graphs for PPT'!$AB$16</c:f>
              <c:strCache>
                <c:ptCount val="1"/>
                <c:pt idx="0">
                  <c:v>Session Minutes 2017-18</c:v>
                </c:pt>
              </c:strCache>
            </c:strRef>
          </c:tx>
          <c:spPr>
            <a:solidFill>
              <a:srgbClr val="00B050"/>
            </a:solidFill>
            <a:ln>
              <a:solidFill>
                <a:sysClr val="windowText" lastClr="000000"/>
              </a:solidFill>
            </a:ln>
            <a:effectLst/>
            <a:sp3d>
              <a:contourClr>
                <a:sysClr val="windowText" lastClr="000000"/>
              </a:contourClr>
            </a:sp3d>
          </c:spPr>
          <c:invertIfNegative val="0"/>
          <c:dLbls>
            <c:dLbl>
              <c:idx val="0"/>
              <c:layout>
                <c:manualLayout>
                  <c:x val="1.3027559157428053E-2"/>
                  <c:y val="-4.4176196500117568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027559157428053E-2"/>
                  <c:y val="7.228915662650602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027559157428079E-2"/>
                  <c:y val="-8.8352393000235136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475065730475644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47506573047559E-2"/>
                  <c:y val="-1.686746987951798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5922572303523209E-2"/>
                  <c:y val="-3.132530120481927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027559157428079E-2"/>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580052584380515E-2"/>
                  <c:y val="-3.373493975903618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3425197191426929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8.6850394382852799E-3"/>
                  <c:y val="-2.40963855421686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PPT'!$AC$7:$AN$7</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PPT'!$AC$16:$AN$16</c:f>
              <c:numCache>
                <c:formatCode>_(* #,##0_);_(* \(#,##0\);_(* "-"??_);_(@_)</c:formatCode>
                <c:ptCount val="12"/>
                <c:pt idx="0">
                  <c:v>8948.44</c:v>
                </c:pt>
                <c:pt idx="1">
                  <c:v>7745.44</c:v>
                </c:pt>
                <c:pt idx="2">
                  <c:v>7205.51</c:v>
                </c:pt>
                <c:pt idx="3">
                  <c:v>6865.24</c:v>
                </c:pt>
                <c:pt idx="4">
                  <c:v>7706.12</c:v>
                </c:pt>
                <c:pt idx="5">
                  <c:v>7130.16</c:v>
                </c:pt>
                <c:pt idx="6">
                  <c:v>7716.51</c:v>
                </c:pt>
                <c:pt idx="7">
                  <c:v>12916.34</c:v>
                </c:pt>
                <c:pt idx="8">
                  <c:v>9436.41</c:v>
                </c:pt>
                <c:pt idx="9">
                  <c:v>11714.32</c:v>
                </c:pt>
                <c:pt idx="10">
                  <c:v>14957.58</c:v>
                </c:pt>
                <c:pt idx="11">
                  <c:v>11525</c:v>
                </c:pt>
              </c:numCache>
            </c:numRef>
          </c:val>
        </c:ser>
        <c:dLbls>
          <c:showLegendKey val="0"/>
          <c:showVal val="1"/>
          <c:showCatName val="0"/>
          <c:showSerName val="0"/>
          <c:showPercent val="0"/>
          <c:showBubbleSize val="0"/>
        </c:dLbls>
        <c:gapWidth val="150"/>
        <c:shape val="box"/>
        <c:axId val="418071072"/>
        <c:axId val="418076168"/>
        <c:axId val="0"/>
        <c:extLst>
          <c:ext xmlns:c15="http://schemas.microsoft.com/office/drawing/2012/chart" uri="{02D57815-91ED-43cb-92C2-25804820EDAC}">
            <c15:filteredBarSeries>
              <c15:ser>
                <c:idx val="0"/>
                <c:order val="0"/>
                <c:tx>
                  <c:strRef>
                    <c:extLst>
                      <c:ext uri="{02D57815-91ED-43cb-92C2-25804820EDAC}">
                        <c15:formulaRef>
                          <c15:sqref>'Graphs for PPT'!$B$14</c15:sqref>
                        </c15:formulaRef>
                      </c:ext>
                    </c:extLst>
                    <c:strCache>
                      <c:ptCount val="1"/>
                      <c:pt idx="0">
                        <c:v>Inbound Calls 2015-16</c:v>
                      </c:pt>
                    </c:strCache>
                  </c:strRef>
                </c:tx>
                <c:spPr>
                  <a:solidFill>
                    <a:srgbClr val="FFC000"/>
                  </a:solidFill>
                  <a:ln>
                    <a:solidFill>
                      <a:sysClr val="windowText" lastClr="000000"/>
                    </a:solidFill>
                  </a:ln>
                  <a:effectLst/>
                  <a:sp3d>
                    <a:contourClr>
                      <a:sysClr val="windowText" lastClr="000000"/>
                    </a:contourClr>
                  </a:sp3d>
                </c:spPr>
                <c:invertIfNegative val="0"/>
                <c:dPt>
                  <c:idx val="4"/>
                  <c:invertIfNegative val="0"/>
                  <c:bubble3D val="0"/>
                  <c:spPr>
                    <a:solidFill>
                      <a:srgbClr val="FFC301"/>
                    </a:solidFill>
                    <a:ln>
                      <a:solidFill>
                        <a:sysClr val="windowText" lastClr="000000"/>
                      </a:solidFill>
                    </a:ln>
                    <a:effectLst/>
                    <a:sp3d>
                      <a:contourClr>
                        <a:sysClr val="windowText" lastClr="000000"/>
                      </a:contourClr>
                    </a:sp3d>
                  </c:spPr>
                </c:dPt>
                <c:dLbls>
                  <c:dLbl>
                    <c:idx val="0"/>
                    <c:layout>
                      <c:manualLayout>
                        <c:x val="-1.3793103448275874E-2"/>
                        <c:y val="2.4096385542168677E-3"/>
                      </c:manualLayout>
                    </c:layout>
                    <c:showLegendKey val="0"/>
                    <c:showVal val="1"/>
                    <c:showCatName val="0"/>
                    <c:showSerName val="0"/>
                    <c:showPercent val="0"/>
                    <c:showBubbleSize val="0"/>
                    <c:extLst>
                      <c:ext uri="{CE6537A1-D6FC-4f65-9D91-7224C49458BB}"/>
                    </c:extLst>
                  </c:dLbl>
                  <c:dLbl>
                    <c:idx val="1"/>
                    <c:layout>
                      <c:manualLayout>
                        <c:x val="-9.655172413793104E-3"/>
                        <c:y val="0"/>
                      </c:manualLayout>
                    </c:layout>
                    <c:showLegendKey val="0"/>
                    <c:showVal val="1"/>
                    <c:showCatName val="0"/>
                    <c:showSerName val="0"/>
                    <c:showPercent val="0"/>
                    <c:showBubbleSize val="0"/>
                    <c:extLst>
                      <c:ext uri="{CE6537A1-D6FC-4f65-9D91-7224C49458BB}">
                        <c15:layout>
                          <c:manualLayout>
                            <c:w val="4.463448275862069E-2"/>
                            <c:h val="3.8120481927710843E-2"/>
                          </c:manualLayout>
                        </c15:layout>
                      </c:ext>
                    </c:extLst>
                  </c:dLbl>
                  <c:dLbl>
                    <c:idx val="2"/>
                    <c:layout>
                      <c:manualLayout>
                        <c:x val="-9.655172413793104E-3"/>
                        <c:y val="0"/>
                      </c:manualLayout>
                    </c:layout>
                    <c:showLegendKey val="0"/>
                    <c:showVal val="1"/>
                    <c:showCatName val="0"/>
                    <c:showSerName val="0"/>
                    <c:showPercent val="0"/>
                    <c:showBubbleSize val="0"/>
                    <c:extLst>
                      <c:ext uri="{CE6537A1-D6FC-4f65-9D91-7224C49458BB}"/>
                    </c:extLst>
                  </c:dLbl>
                  <c:dLbl>
                    <c:idx val="3"/>
                    <c:layout>
                      <c:manualLayout>
                        <c:x val="-1.1034482758620741E-2"/>
                        <c:y val="0"/>
                      </c:manualLayout>
                    </c:layout>
                    <c:showLegendKey val="0"/>
                    <c:showVal val="1"/>
                    <c:showCatName val="0"/>
                    <c:showSerName val="0"/>
                    <c:showPercent val="0"/>
                    <c:showBubbleSize val="0"/>
                    <c:extLst>
                      <c:ext uri="{CE6537A1-D6FC-4f65-9D91-7224C49458BB}"/>
                    </c:extLst>
                  </c:dLbl>
                  <c:dLbl>
                    <c:idx val="4"/>
                    <c:layout>
                      <c:manualLayout>
                        <c:x val="-1.1034482758620741E-2"/>
                        <c:y val="9.6385542168674707E-3"/>
                      </c:manualLayout>
                    </c:layout>
                    <c:showLegendKey val="0"/>
                    <c:showVal val="1"/>
                    <c:showCatName val="0"/>
                    <c:showSerName val="0"/>
                    <c:showPercent val="0"/>
                    <c:showBubbleSize val="0"/>
                    <c:extLst>
                      <c:ext uri="{CE6537A1-D6FC-4f65-9D91-7224C49458BB}"/>
                    </c:extLst>
                  </c:dLbl>
                  <c:dLbl>
                    <c:idx val="5"/>
                    <c:layout>
                      <c:manualLayout>
                        <c:x val="-9.6551724137930537E-3"/>
                        <c:y val="0"/>
                      </c:manualLayout>
                    </c:layout>
                    <c:showLegendKey val="0"/>
                    <c:showVal val="1"/>
                    <c:showCatName val="0"/>
                    <c:showSerName val="0"/>
                    <c:showPercent val="0"/>
                    <c:showBubbleSize val="0"/>
                    <c:extLst>
                      <c:ext uri="{CE6537A1-D6FC-4f65-9D91-7224C49458BB}"/>
                    </c:extLst>
                  </c:dLbl>
                  <c:dLbl>
                    <c:idx val="6"/>
                    <c:layout>
                      <c:manualLayout>
                        <c:x val="-6.8965517241379309E-3"/>
                        <c:y val="7.2289156626506026E-3"/>
                      </c:manualLayout>
                    </c:layout>
                    <c:showLegendKey val="0"/>
                    <c:showVal val="1"/>
                    <c:showCatName val="0"/>
                    <c:showSerName val="0"/>
                    <c:showPercent val="0"/>
                    <c:showBubbleSize val="0"/>
                    <c:extLst>
                      <c:ext uri="{CE6537A1-D6FC-4f65-9D91-7224C49458BB}"/>
                    </c:extLst>
                  </c:dLbl>
                  <c:dLbl>
                    <c:idx val="7"/>
                    <c:layout>
                      <c:manualLayout>
                        <c:x val="-1.5172413793103448E-2"/>
                        <c:y val="9.6385542168674707E-3"/>
                      </c:manualLayout>
                    </c:layout>
                    <c:showLegendKey val="0"/>
                    <c:showVal val="1"/>
                    <c:showCatName val="0"/>
                    <c:showSerName val="0"/>
                    <c:showPercent val="0"/>
                    <c:showBubbleSize val="0"/>
                    <c:extLst>
                      <c:ext uri="{CE6537A1-D6FC-4f65-9D91-7224C49458BB}"/>
                    </c:extLst>
                  </c:dLbl>
                  <c:dLbl>
                    <c:idx val="8"/>
                    <c:layout>
                      <c:manualLayout>
                        <c:x val="-8.2758620689655175E-3"/>
                        <c:y val="4.8192771084336469E-3"/>
                      </c:manualLayout>
                    </c:layout>
                    <c:showLegendKey val="0"/>
                    <c:showVal val="1"/>
                    <c:showCatName val="0"/>
                    <c:showSerName val="0"/>
                    <c:showPercent val="0"/>
                    <c:showBubbleSize val="0"/>
                    <c:extLst>
                      <c:ext uri="{CE6537A1-D6FC-4f65-9D91-7224C49458BB}"/>
                    </c:extLst>
                  </c:dLbl>
                  <c:dLbl>
                    <c:idx val="9"/>
                    <c:layout>
                      <c:manualLayout>
                        <c:x val="-1.2413793103448275E-2"/>
                        <c:y val="-9.4867659614837308E-8"/>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uri="{CE6537A1-D6FC-4f65-9D91-7224C49458BB}">
                        <c15:layout>
                          <c:manualLayout>
                            <c:w val="4.463448275862069E-2"/>
                            <c:h val="3.3301204819277105E-2"/>
                          </c:manualLayout>
                        </c15:layout>
                      </c:ext>
                    </c:extLst>
                  </c:dLbl>
                  <c:dLbl>
                    <c:idx val="10"/>
                    <c:layout>
                      <c:manualLayout>
                        <c:x val="-9.655172413793104E-3"/>
                        <c:y val="0"/>
                      </c:manualLayout>
                    </c:layout>
                    <c:showLegendKey val="0"/>
                    <c:showVal val="1"/>
                    <c:showCatName val="0"/>
                    <c:showSerName val="0"/>
                    <c:showPercent val="0"/>
                    <c:showBubbleSize val="0"/>
                    <c:extLst>
                      <c:ext uri="{CE6537A1-D6FC-4f65-9D91-7224C49458BB}"/>
                    </c:extLst>
                  </c:dLbl>
                  <c:dLbl>
                    <c:idx val="11"/>
                    <c:layout>
                      <c:manualLayout>
                        <c:x val="-1.1034482758620791E-2"/>
                        <c:y val="-4.4176196500117568E-17"/>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'Graphs for PPT'!$AC$7:$AN$7</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c:ext uri="{02D57815-91ED-43cb-92C2-25804820EDAC}">
                        <c15:formulaRef>
                          <c15:sqref>'Graphs for PPT'!$C$14:$N$14</c15:sqref>
                        </c15:formulaRef>
                      </c:ext>
                    </c:extLst>
                    <c:numCache>
                      <c:formatCode>_(* #,##0_);_(* \(#,##0\);_(* "-"??_);_(@_)</c:formatCode>
                      <c:ptCount val="12"/>
                      <c:pt idx="0">
                        <c:v>5154</c:v>
                      </c:pt>
                      <c:pt idx="1">
                        <c:v>4572</c:v>
                      </c:pt>
                      <c:pt idx="2">
                        <c:v>4711</c:v>
                      </c:pt>
                      <c:pt idx="3">
                        <c:v>5167</c:v>
                      </c:pt>
                      <c:pt idx="4">
                        <c:v>5459</c:v>
                      </c:pt>
                      <c:pt idx="5">
                        <c:v>5013</c:v>
                      </c:pt>
                      <c:pt idx="6">
                        <c:v>5639</c:v>
                      </c:pt>
                      <c:pt idx="7">
                        <c:v>5893</c:v>
                      </c:pt>
                      <c:pt idx="8">
                        <c:v>6121</c:v>
                      </c:pt>
                      <c:pt idx="9">
                        <c:v>9012</c:v>
                      </c:pt>
                      <c:pt idx="10">
                        <c:v>9931</c:v>
                      </c:pt>
                      <c:pt idx="11">
                        <c:v>8353</c:v>
                      </c:pt>
                    </c:numCache>
                  </c:numRef>
                </c:val>
              </c15:ser>
            </c15:filteredBarSeries>
            <c15:filteredBarSeries>
              <c15:ser>
                <c:idx val="3"/>
                <c:order val="1"/>
                <c:tx>
                  <c:strRef>
                    <c:extLst xmlns:c15="http://schemas.microsoft.com/office/drawing/2012/chart">
                      <c:ext xmlns:c15="http://schemas.microsoft.com/office/drawing/2012/chart" uri="{02D57815-91ED-43cb-92C2-25804820EDAC}">
                        <c15:formulaRef>
                          <c15:sqref>'Graphs for PPT'!$B$15</c15:sqref>
                        </c15:formulaRef>
                      </c:ext>
                    </c:extLst>
                    <c:strCache>
                      <c:ptCount val="1"/>
                      <c:pt idx="0">
                        <c:v>Outbound Calls Completed 2015-16</c:v>
                      </c:pt>
                    </c:strCache>
                  </c:strRef>
                </c:tx>
                <c:spPr>
                  <a:solidFill>
                    <a:srgbClr val="EAB200"/>
                  </a:solidFill>
                  <a:ln>
                    <a:solidFill>
                      <a:sysClr val="windowText" lastClr="000000"/>
                    </a:solidFill>
                  </a:ln>
                  <a:effectLst/>
                  <a:sp3d>
                    <a:contourClr>
                      <a:sysClr val="windowText" lastClr="000000"/>
                    </a:contourClr>
                  </a:sp3d>
                </c:spPr>
                <c:invertIfNegative val="0"/>
                <c:dLbls>
                  <c:dLbl>
                    <c:idx val="0"/>
                    <c:layout>
                      <c:manualLayout>
                        <c:x val="-2.0689655172413807E-2"/>
                        <c:y val="0"/>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1"/>
                    <c:layout>
                      <c:manualLayout>
                        <c:x val="-1.1034482758620689E-2"/>
                        <c:y val="0"/>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
                    <c:layout>
                      <c:manualLayout>
                        <c:x val="-1.1034482758620689E-2"/>
                        <c:y val="0"/>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3"/>
                    <c:layout>
                      <c:manualLayout>
                        <c:x val="-1.1034482758620689E-2"/>
                        <c:y val="-8.8352393000235136E-1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4"/>
                    <c:layout>
                      <c:manualLayout>
                        <c:x val="-5.5172413793103444E-3"/>
                        <c:y val="-2.650602409638554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5"/>
                    <c:layout>
                      <c:manualLayout>
                        <c:x val="-9.655172413793104E-3"/>
                        <c:y val="-1.445783132530120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6"/>
                    <c:layout>
                      <c:manualLayout>
                        <c:x val="-1.0114825681406229E-16"/>
                        <c:y val="-2.89156626506024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7"/>
                    <c:layout>
                      <c:manualLayout>
                        <c:x val="-1.1034482758620689E-2"/>
                        <c:y val="-4.337349397590361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8"/>
                    <c:layout>
                      <c:manualLayout>
                        <c:x val="-1.1034482758620689E-2"/>
                        <c:y val="-2.168674698795189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9"/>
                    <c:layout>
                      <c:manualLayout>
                        <c:x val="4.1379310344827587E-3"/>
                        <c:y val="-4.57831325301204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11"/>
                    <c:layout>
                      <c:manualLayout>
                        <c:x val="-1.2413793103448275E-2"/>
                        <c:y val="0"/>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PPT'!$AC$7:$AN$7</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PPT'!$C$15:$N$15</c15:sqref>
                        </c15:formulaRef>
                      </c:ext>
                    </c:extLst>
                    <c:numCache>
                      <c:formatCode>_(* #,##0_);_(* \(#,##0\);_(* "-"??_);_(@_)</c:formatCode>
                      <c:ptCount val="12"/>
                      <c:pt idx="0">
                        <c:v>658</c:v>
                      </c:pt>
                      <c:pt idx="1">
                        <c:v>634</c:v>
                      </c:pt>
                      <c:pt idx="2">
                        <c:v>630</c:v>
                      </c:pt>
                      <c:pt idx="3">
                        <c:v>700</c:v>
                      </c:pt>
                      <c:pt idx="4">
                        <c:v>590</c:v>
                      </c:pt>
                      <c:pt idx="5">
                        <c:v>524</c:v>
                      </c:pt>
                      <c:pt idx="6">
                        <c:v>419</c:v>
                      </c:pt>
                      <c:pt idx="7">
                        <c:v>947</c:v>
                      </c:pt>
                      <c:pt idx="8">
                        <c:v>612</c:v>
                      </c:pt>
                      <c:pt idx="9">
                        <c:v>827</c:v>
                      </c:pt>
                      <c:pt idx="10">
                        <c:v>833</c:v>
                      </c:pt>
                      <c:pt idx="11">
                        <c:v>913</c:v>
                      </c:pt>
                    </c:numCache>
                  </c:numRef>
                </c:val>
              </c15:ser>
            </c15:filteredBarSeries>
            <c15:filteredBarSeries>
              <c15:ser>
                <c:idx val="1"/>
                <c:order val="3"/>
                <c:tx>
                  <c:strRef>
                    <c:extLst xmlns:c15="http://schemas.microsoft.com/office/drawing/2012/chart">
                      <c:ext xmlns:c15="http://schemas.microsoft.com/office/drawing/2012/chart" uri="{02D57815-91ED-43cb-92C2-25804820EDAC}">
                        <c15:formulaRef>
                          <c15:sqref>'Graphs for PPT'!$O$14</c15:sqref>
                        </c15:formulaRef>
                      </c:ext>
                    </c:extLst>
                    <c:strCache>
                      <c:ptCount val="1"/>
                      <c:pt idx="0">
                        <c:v>Inbound Calls 2016-17</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PPT'!$AC$7:$AN$7</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PPT'!$P$14:$AA$14</c15:sqref>
                        </c15:formulaRef>
                      </c:ext>
                    </c:extLst>
                    <c:numCache>
                      <c:formatCode>_(* #,##0_);_(* \(#,##0\);_(* "-"??_);_(@_)</c:formatCode>
                      <c:ptCount val="12"/>
                      <c:pt idx="0">
                        <c:v>7971</c:v>
                      </c:pt>
                      <c:pt idx="1">
                        <c:v>6654</c:v>
                      </c:pt>
                      <c:pt idx="2">
                        <c:v>5966</c:v>
                      </c:pt>
                      <c:pt idx="3">
                        <c:v>5731</c:v>
                      </c:pt>
                      <c:pt idx="4">
                        <c:v>5250</c:v>
                      </c:pt>
                      <c:pt idx="5">
                        <c:v>6042</c:v>
                      </c:pt>
                      <c:pt idx="6">
                        <c:v>5426</c:v>
                      </c:pt>
                      <c:pt idx="7">
                        <c:v>5799</c:v>
                      </c:pt>
                      <c:pt idx="8">
                        <c:v>6155</c:v>
                      </c:pt>
                      <c:pt idx="9">
                        <c:v>8460</c:v>
                      </c:pt>
                      <c:pt idx="10">
                        <c:v>11415</c:v>
                      </c:pt>
                      <c:pt idx="11">
                        <c:v>9500</c:v>
                      </c:pt>
                    </c:numCache>
                  </c:numRef>
                </c:val>
              </c15:ser>
            </c15:filteredBarSeries>
            <c15:filteredBarSeries>
              <c15:ser>
                <c:idx val="2"/>
                <c:order val="4"/>
                <c:tx>
                  <c:strRef>
                    <c:extLst xmlns:c15="http://schemas.microsoft.com/office/drawing/2012/chart">
                      <c:ext xmlns:c15="http://schemas.microsoft.com/office/drawing/2012/chart" uri="{02D57815-91ED-43cb-92C2-25804820EDAC}">
                        <c15:formulaRef>
                          <c15:sqref>'Graphs for PPT'!$O$15</c15:sqref>
                        </c15:formulaRef>
                      </c:ext>
                    </c:extLst>
                    <c:strCache>
                      <c:ptCount val="1"/>
                      <c:pt idx="0">
                        <c:v>Outbound Calls Completed 2016-17</c:v>
                      </c:pt>
                    </c:strCache>
                  </c:strRef>
                </c:tx>
                <c:spPr>
                  <a:solidFill>
                    <a:srgbClr val="0070C0"/>
                  </a:solidFill>
                  <a:ln>
                    <a:solidFill>
                      <a:sysClr val="windowText" lastClr="000000"/>
                    </a:solidFill>
                  </a:ln>
                  <a:effectLst/>
                  <a:sp3d>
                    <a:contourClr>
                      <a:sysClr val="windowText" lastClr="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PPT'!$AC$7:$AN$7</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PPT'!$P$15:$AA$15</c15:sqref>
                        </c15:formulaRef>
                      </c:ext>
                    </c:extLst>
                    <c:numCache>
                      <c:formatCode>_(* #,##0_);_(* \(#,##0\);_(* "-"??_);_(@_)</c:formatCode>
                      <c:ptCount val="12"/>
                      <c:pt idx="0">
                        <c:v>1022</c:v>
                      </c:pt>
                      <c:pt idx="1">
                        <c:v>864</c:v>
                      </c:pt>
                      <c:pt idx="2">
                        <c:v>856</c:v>
                      </c:pt>
                      <c:pt idx="3">
                        <c:v>900</c:v>
                      </c:pt>
                      <c:pt idx="4">
                        <c:v>936</c:v>
                      </c:pt>
                      <c:pt idx="5">
                        <c:v>942</c:v>
                      </c:pt>
                      <c:pt idx="6">
                        <c:v>820</c:v>
                      </c:pt>
                      <c:pt idx="7">
                        <c:v>889</c:v>
                      </c:pt>
                      <c:pt idx="8">
                        <c:v>853</c:v>
                      </c:pt>
                      <c:pt idx="9">
                        <c:v>805</c:v>
                      </c:pt>
                      <c:pt idx="10">
                        <c:v>748</c:v>
                      </c:pt>
                      <c:pt idx="11">
                        <c:v>583</c:v>
                      </c:pt>
                    </c:numCache>
                  </c:numRef>
                </c:val>
              </c15:ser>
            </c15:filteredBarSeries>
            <c15:filteredBarSeries>
              <c15:ser>
                <c:idx val="5"/>
                <c:order val="6"/>
                <c:tx>
                  <c:strRef>
                    <c:extLst xmlns:c15="http://schemas.microsoft.com/office/drawing/2012/chart">
                      <c:ext xmlns:c15="http://schemas.microsoft.com/office/drawing/2012/chart" uri="{02D57815-91ED-43cb-92C2-25804820EDAC}">
                        <c15:formulaRef>
                          <c15:sqref>'Graphs for PPT'!$AB$14</c15:sqref>
                        </c15:formulaRef>
                      </c:ext>
                    </c:extLst>
                    <c:strCache>
                      <c:ptCount val="1"/>
                      <c:pt idx="0">
                        <c:v>Inbound Calls 2017-18</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PPT'!$AC$7:$AN$7</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PPT'!$AC$14:$AN$14</c15:sqref>
                        </c15:formulaRef>
                      </c:ext>
                    </c:extLst>
                    <c:numCache>
                      <c:formatCode>_(* #,##0_);_(* \(#,##0\);_(* "-"??_);_(@_)</c:formatCode>
                      <c:ptCount val="12"/>
                      <c:pt idx="0">
                        <c:v>8450</c:v>
                      </c:pt>
                      <c:pt idx="1">
                        <c:v>6644</c:v>
                      </c:pt>
                      <c:pt idx="2">
                        <c:v>6944</c:v>
                      </c:pt>
                      <c:pt idx="3">
                        <c:v>6202</c:v>
                      </c:pt>
                      <c:pt idx="4">
                        <c:v>6025</c:v>
                      </c:pt>
                      <c:pt idx="5">
                        <c:v>6015</c:v>
                      </c:pt>
                      <c:pt idx="6">
                        <c:v>5754</c:v>
                      </c:pt>
                      <c:pt idx="7">
                        <c:v>14724</c:v>
                      </c:pt>
                      <c:pt idx="8">
                        <c:v>9999</c:v>
                      </c:pt>
                      <c:pt idx="9">
                        <c:v>11039</c:v>
                      </c:pt>
                      <c:pt idx="10">
                        <c:v>15994</c:v>
                      </c:pt>
                      <c:pt idx="11">
                        <c:v>11868</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'Graphs for PPT'!$AB$15</c15:sqref>
                        </c15:formulaRef>
                      </c:ext>
                    </c:extLst>
                    <c:strCache>
                      <c:ptCount val="1"/>
                      <c:pt idx="0">
                        <c:v>Outbound Calls Completed 2017-18</c:v>
                      </c:pt>
                    </c:strCache>
                  </c:strRef>
                </c:tx>
                <c:spPr>
                  <a:solidFill>
                    <a:srgbClr val="00B050"/>
                  </a:solidFill>
                  <a:ln>
                    <a:solidFill>
                      <a:sysClr val="windowText" lastClr="000000"/>
                    </a:solidFill>
                  </a:ln>
                  <a:effectLst/>
                  <a:sp3d>
                    <a:contourClr>
                      <a:sysClr val="windowText" lastClr="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'Graphs for PPT'!$AC$7:$AN$7</c15:sqref>
                        </c15:formulaRef>
                      </c:ext>
                    </c:extLst>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extLst xmlns:c15="http://schemas.microsoft.com/office/drawing/2012/chart">
                      <c:ext xmlns:c15="http://schemas.microsoft.com/office/drawing/2012/chart" uri="{02D57815-91ED-43cb-92C2-25804820EDAC}">
                        <c15:formulaRef>
                          <c15:sqref>'Graphs for PPT'!$AC$15:$AN$15</c15:sqref>
                        </c15:formulaRef>
                      </c:ext>
                    </c:extLst>
                    <c:numCache>
                      <c:formatCode>_(* #,##0_);_(* \(#,##0\);_(* "-"??_);_(@_)</c:formatCode>
                      <c:ptCount val="12"/>
                      <c:pt idx="0">
                        <c:v>471</c:v>
                      </c:pt>
                      <c:pt idx="1">
                        <c:v>605</c:v>
                      </c:pt>
                      <c:pt idx="2">
                        <c:v>545</c:v>
                      </c:pt>
                      <c:pt idx="3">
                        <c:v>525</c:v>
                      </c:pt>
                      <c:pt idx="4">
                        <c:v>708</c:v>
                      </c:pt>
                      <c:pt idx="5">
                        <c:v>628</c:v>
                      </c:pt>
                      <c:pt idx="6">
                        <c:v>708</c:v>
                      </c:pt>
                      <c:pt idx="7">
                        <c:v>644</c:v>
                      </c:pt>
                      <c:pt idx="8">
                        <c:v>629</c:v>
                      </c:pt>
                      <c:pt idx="9">
                        <c:v>824</c:v>
                      </c:pt>
                      <c:pt idx="10">
                        <c:v>826</c:v>
                      </c:pt>
                      <c:pt idx="11">
                        <c:v>737</c:v>
                      </c:pt>
                    </c:numCache>
                  </c:numRef>
                </c:val>
              </c15:ser>
            </c15:filteredBarSeries>
          </c:ext>
        </c:extLst>
      </c:bar3DChart>
      <c:catAx>
        <c:axId val="418071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18076168"/>
        <c:crosses val="autoZero"/>
        <c:auto val="1"/>
        <c:lblAlgn val="ctr"/>
        <c:lblOffset val="100"/>
        <c:noMultiLvlLbl val="0"/>
      </c:catAx>
      <c:valAx>
        <c:axId val="4180761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18071072"/>
        <c:crosses val="autoZero"/>
        <c:crossBetween val="between"/>
      </c:valAx>
      <c:spPr>
        <a:noFill/>
        <a:ln>
          <a:noFill/>
        </a:ln>
        <a:effectLst/>
      </c:spPr>
    </c:plotArea>
    <c:legend>
      <c:legendPos val="b"/>
      <c:layout>
        <c:manualLayout>
          <c:xMode val="edge"/>
          <c:yMode val="edge"/>
          <c:x val="0.18231017576050451"/>
          <c:y val="0.93904658002087094"/>
          <c:w val="0.66905428107848441"/>
          <c:h val="4.649558865382791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sideWall>
    <c:back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backWall>
    <c:plotArea>
      <c:layout/>
      <c:bar3DChart>
        <c:barDir val="col"/>
        <c:grouping val="clustered"/>
        <c:varyColors val="0"/>
        <c:ser>
          <c:idx val="0"/>
          <c:order val="0"/>
          <c:tx>
            <c:strRef>
              <c:f>'Graphs for PPT'!$B$20</c:f>
              <c:strCache>
                <c:ptCount val="1"/>
                <c:pt idx="0">
                  <c:v>Billable Intrastate CapTel Minutes 2015-16</c:v>
                </c:pt>
              </c:strCache>
            </c:strRef>
          </c:tx>
          <c:spPr>
            <a:solidFill>
              <a:srgbClr val="FFC301"/>
            </a:solidFill>
            <a:ln>
              <a:solidFill>
                <a:sysClr val="windowText" lastClr="000000"/>
              </a:solidFill>
            </a:ln>
            <a:effectLst/>
            <a:sp3d>
              <a:contourClr>
                <a:sysClr val="windowText" lastClr="000000"/>
              </a:contourClr>
            </a:sp3d>
          </c:spPr>
          <c:invertIfNegative val="0"/>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PPT'!$AC$19:$AN$19</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PPT'!$C$20:$N$20</c:f>
              <c:numCache>
                <c:formatCode>_(* #,##0_);_(* \(#,##0\);_(* "-"??_);_(@_)</c:formatCode>
                <c:ptCount val="12"/>
                <c:pt idx="0">
                  <c:v>138914.71</c:v>
                </c:pt>
                <c:pt idx="1">
                  <c:v>134567.10999999999</c:v>
                </c:pt>
                <c:pt idx="2">
                  <c:v>130831.41000000003</c:v>
                </c:pt>
                <c:pt idx="3">
                  <c:v>127980.66999999998</c:v>
                </c:pt>
                <c:pt idx="4">
                  <c:v>121203.93000000001</c:v>
                </c:pt>
                <c:pt idx="5">
                  <c:v>112842.56</c:v>
                </c:pt>
                <c:pt idx="6">
                  <c:v>107546.93999999999</c:v>
                </c:pt>
                <c:pt idx="7">
                  <c:v>117210.47</c:v>
                </c:pt>
                <c:pt idx="8">
                  <c:v>109029.87999999998</c:v>
                </c:pt>
                <c:pt idx="9">
                  <c:v>110488.29999999999</c:v>
                </c:pt>
                <c:pt idx="10">
                  <c:v>116355.68999999999</c:v>
                </c:pt>
                <c:pt idx="11">
                  <c:v>107304.19</c:v>
                </c:pt>
              </c:numCache>
            </c:numRef>
          </c:val>
        </c:ser>
        <c:ser>
          <c:idx val="1"/>
          <c:order val="1"/>
          <c:tx>
            <c:strRef>
              <c:f>'Graphs for PPT'!$O$20</c:f>
              <c:strCache>
                <c:ptCount val="1"/>
                <c:pt idx="0">
                  <c:v>Billable Intrastate CapTel Minutes 2016-17</c:v>
                </c:pt>
              </c:strCache>
            </c:strRef>
          </c:tx>
          <c:spPr>
            <a:solidFill>
              <a:srgbClr val="0070C0"/>
            </a:solidFill>
            <a:ln>
              <a:solidFill>
                <a:sysClr val="windowText" lastClr="000000"/>
              </a:solidFill>
            </a:ln>
            <a:effectLst/>
            <a:sp3d>
              <a:contourClr>
                <a:sysClr val="windowText" lastClr="000000"/>
              </a:contourClr>
            </a:sp3d>
          </c:spPr>
          <c:invertIfNegative val="0"/>
          <c:dLbls>
            <c:spPr>
              <a:solidFill>
                <a:srgbClr val="D9EFFF"/>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PPT'!$AC$19:$AN$19</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PPT'!$P$20:$AA$20</c:f>
              <c:numCache>
                <c:formatCode>_(* #,##0_);_(* \(#,##0\);_(* "-"??_);_(@_)</c:formatCode>
                <c:ptCount val="12"/>
                <c:pt idx="0">
                  <c:v>108695.54</c:v>
                </c:pt>
                <c:pt idx="1">
                  <c:v>100800.32000000001</c:v>
                </c:pt>
                <c:pt idx="2">
                  <c:v>99745.179999999978</c:v>
                </c:pt>
                <c:pt idx="3">
                  <c:v>95446.299999999988</c:v>
                </c:pt>
                <c:pt idx="4">
                  <c:v>86985.799999999988</c:v>
                </c:pt>
                <c:pt idx="5">
                  <c:v>94251.3</c:v>
                </c:pt>
                <c:pt idx="6">
                  <c:v>87108.04</c:v>
                </c:pt>
                <c:pt idx="7">
                  <c:v>85346.52</c:v>
                </c:pt>
                <c:pt idx="8">
                  <c:v>81679.73000000001</c:v>
                </c:pt>
                <c:pt idx="9">
                  <c:v>82868.139999999985</c:v>
                </c:pt>
                <c:pt idx="10">
                  <c:v>89403.62999999999</c:v>
                </c:pt>
                <c:pt idx="11">
                  <c:v>78741.430000000008</c:v>
                </c:pt>
              </c:numCache>
            </c:numRef>
          </c:val>
        </c:ser>
        <c:ser>
          <c:idx val="2"/>
          <c:order val="2"/>
          <c:tx>
            <c:strRef>
              <c:f>'Graphs for PPT'!$AB$20</c:f>
              <c:strCache>
                <c:ptCount val="1"/>
                <c:pt idx="0">
                  <c:v>Billable Intrastate CapTel Minutes 2017-18</c:v>
                </c:pt>
              </c:strCache>
            </c:strRef>
          </c:tx>
          <c:spPr>
            <a:solidFill>
              <a:srgbClr val="00B050"/>
            </a:solidFill>
            <a:ln>
              <a:solidFill>
                <a:sysClr val="windowText" lastClr="000000"/>
              </a:solidFill>
            </a:ln>
            <a:effectLst/>
            <a:sp3d>
              <a:contourClr>
                <a:sysClr val="windowText" lastClr="000000"/>
              </a:contourClr>
            </a:sp3d>
          </c:spPr>
          <c:invertIfNegative val="0"/>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PPT'!$AC$19:$AN$19</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PPT'!$AC$20:$AN$20</c:f>
              <c:numCache>
                <c:formatCode>_(* #,##0_);_(* \(#,##0\);_(* "-"??_);_(@_)</c:formatCode>
                <c:ptCount val="12"/>
                <c:pt idx="0">
                  <c:v>85479.37999999999</c:v>
                </c:pt>
                <c:pt idx="1">
                  <c:v>77399.8</c:v>
                </c:pt>
                <c:pt idx="2">
                  <c:v>76971.64</c:v>
                </c:pt>
                <c:pt idx="3">
                  <c:v>75423.490000000005</c:v>
                </c:pt>
                <c:pt idx="4">
                  <c:v>72675.460000000006</c:v>
                </c:pt>
                <c:pt idx="5">
                  <c:v>72549.350000000006</c:v>
                </c:pt>
                <c:pt idx="6">
                  <c:v>68454.48000000001</c:v>
                </c:pt>
                <c:pt idx="7">
                  <c:v>64361.46</c:v>
                </c:pt>
                <c:pt idx="8">
                  <c:v>62510.389999999992</c:v>
                </c:pt>
                <c:pt idx="9">
                  <c:v>63261.55</c:v>
                </c:pt>
                <c:pt idx="10">
                  <c:v>69109.169999999984</c:v>
                </c:pt>
                <c:pt idx="11">
                  <c:v>57739.96</c:v>
                </c:pt>
              </c:numCache>
            </c:numRef>
          </c:val>
        </c:ser>
        <c:dLbls>
          <c:showLegendKey val="0"/>
          <c:showVal val="1"/>
          <c:showCatName val="0"/>
          <c:showSerName val="0"/>
          <c:showPercent val="0"/>
          <c:showBubbleSize val="0"/>
        </c:dLbls>
        <c:gapWidth val="150"/>
        <c:shape val="box"/>
        <c:axId val="190534800"/>
        <c:axId val="190532056"/>
        <c:axId val="0"/>
      </c:bar3DChart>
      <c:catAx>
        <c:axId val="19053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2056"/>
        <c:crosses val="autoZero"/>
        <c:auto val="1"/>
        <c:lblAlgn val="ctr"/>
        <c:lblOffset val="100"/>
        <c:noMultiLvlLbl val="0"/>
      </c:catAx>
      <c:valAx>
        <c:axId val="1905320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4800"/>
        <c:crosses val="autoZero"/>
        <c:crossBetween val="between"/>
      </c:valAx>
      <c:spPr>
        <a:noFill/>
        <a:ln>
          <a:noFill/>
        </a:ln>
        <a:effectLst/>
      </c:spPr>
    </c:plotArea>
    <c:legend>
      <c:legendPos val="b"/>
      <c:layout>
        <c:manualLayout>
          <c:xMode val="edge"/>
          <c:yMode val="edge"/>
          <c:x val="2.0904995348880913E-2"/>
          <c:y val="0.89541272738831523"/>
          <c:w val="0.96110078356773443"/>
          <c:h val="9.074644216185780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sideWall>
    <c:backWall>
      <c:thickness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p3d/>
      </c:spPr>
    </c:backWall>
    <c:plotArea>
      <c:layout>
        <c:manualLayout>
          <c:layoutTarget val="inner"/>
          <c:xMode val="edge"/>
          <c:yMode val="edge"/>
          <c:x val="7.9947651371164816E-2"/>
          <c:y val="2.9069576600691663E-2"/>
          <c:w val="0.9048799348357317"/>
          <c:h val="0.82826556730036538"/>
        </c:manualLayout>
      </c:layout>
      <c:bar3DChart>
        <c:barDir val="col"/>
        <c:grouping val="clustered"/>
        <c:varyColors val="0"/>
        <c:ser>
          <c:idx val="0"/>
          <c:order val="0"/>
          <c:tx>
            <c:strRef>
              <c:f>'Graphs for PPT'!$B$26</c:f>
              <c:strCache>
                <c:ptCount val="1"/>
                <c:pt idx="0">
                  <c:v>Billable TRS Minutes 2015-16</c:v>
                </c:pt>
              </c:strCache>
            </c:strRef>
          </c:tx>
          <c:spPr>
            <a:solidFill>
              <a:srgbClr val="FFC301"/>
            </a:solidFill>
            <a:ln>
              <a:solidFill>
                <a:schemeClr val="tx1"/>
              </a:solidFill>
            </a:ln>
            <a:effectLst/>
            <a:sp3d>
              <a:contourClr>
                <a:schemeClr val="tx1"/>
              </a:contourClr>
            </a:sp3d>
          </c:spPr>
          <c:invertIfNegative val="0"/>
          <c:dLbls>
            <c:dLbl>
              <c:idx val="9"/>
              <c:layout>
                <c:manualLayout>
                  <c:x val="4.2093428851166549E-3"/>
                  <c:y val="-4.2183622828784142E-2"/>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PPT'!$AC$25:$AN$25</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PPT'!$C$26:$N$26</c:f>
              <c:numCache>
                <c:formatCode>_(* #,##0_);_(* \(#,##0\);_(* "-"??_);_(@_)</c:formatCode>
                <c:ptCount val="12"/>
                <c:pt idx="0">
                  <c:v>101369.81</c:v>
                </c:pt>
                <c:pt idx="1">
                  <c:v>96999.98</c:v>
                </c:pt>
                <c:pt idx="2">
                  <c:v>101176.07999999999</c:v>
                </c:pt>
                <c:pt idx="3">
                  <c:v>104597.08</c:v>
                </c:pt>
                <c:pt idx="4">
                  <c:v>102324.59</c:v>
                </c:pt>
                <c:pt idx="5">
                  <c:v>101225.59000000001</c:v>
                </c:pt>
                <c:pt idx="6">
                  <c:v>101705.78000000001</c:v>
                </c:pt>
                <c:pt idx="7">
                  <c:v>107016.40000000002</c:v>
                </c:pt>
                <c:pt idx="8">
                  <c:v>96063.499999999985</c:v>
                </c:pt>
                <c:pt idx="9">
                  <c:v>111278.64</c:v>
                </c:pt>
                <c:pt idx="10">
                  <c:v>100508.69</c:v>
                </c:pt>
                <c:pt idx="11">
                  <c:v>91170.73</c:v>
                </c:pt>
              </c:numCache>
            </c:numRef>
          </c:val>
        </c:ser>
        <c:ser>
          <c:idx val="1"/>
          <c:order val="1"/>
          <c:tx>
            <c:strRef>
              <c:f>'Graphs for PPT'!$O$26</c:f>
              <c:strCache>
                <c:ptCount val="1"/>
                <c:pt idx="0">
                  <c:v>Billable TRS Minutes 2016-17</c:v>
                </c:pt>
              </c:strCache>
            </c:strRef>
          </c:tx>
          <c:spPr>
            <a:solidFill>
              <a:srgbClr val="0070C0"/>
            </a:solidFill>
            <a:ln>
              <a:solidFill>
                <a:schemeClr val="tx1"/>
              </a:solidFill>
            </a:ln>
            <a:effectLst/>
            <a:sp3d>
              <a:contourClr>
                <a:schemeClr val="tx1"/>
              </a:contourClr>
            </a:sp3d>
          </c:spPr>
          <c:invertIfNegative val="0"/>
          <c:dLbls>
            <c:dLbl>
              <c:idx val="1"/>
              <c:layout>
                <c:manualLayout>
                  <c:x val="-1.122491436031138E-2"/>
                  <c:y val="5.955334987593043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031142950389193E-3"/>
                  <c:y val="6.947890818858561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203473945409420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062285900778386E-3"/>
                  <c:y val="6.69975186104218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3496543146206552E-2"/>
                  <c:y val="-2.481389578163771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8062285900779414E-3"/>
                  <c:y val="7.4441687344913146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D9EFFF"/>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PPT'!$AC$25:$AN$25</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PPT'!$P$26:$AA$26</c:f>
              <c:numCache>
                <c:formatCode>_(* #,##0_);_(* \(#,##0\);_(* "-"??_);_(@_)</c:formatCode>
                <c:ptCount val="12"/>
                <c:pt idx="0">
                  <c:v>91108.319999999992</c:v>
                </c:pt>
                <c:pt idx="1">
                  <c:v>77763.399999999994</c:v>
                </c:pt>
                <c:pt idx="2">
                  <c:v>78530.47</c:v>
                </c:pt>
                <c:pt idx="3">
                  <c:v>77694.009999999995</c:v>
                </c:pt>
                <c:pt idx="4">
                  <c:v>75922.91</c:v>
                </c:pt>
                <c:pt idx="5">
                  <c:v>87721.549999999988</c:v>
                </c:pt>
                <c:pt idx="6">
                  <c:v>80980.17</c:v>
                </c:pt>
                <c:pt idx="7">
                  <c:v>89721.600000000006</c:v>
                </c:pt>
                <c:pt idx="8">
                  <c:v>85408.41</c:v>
                </c:pt>
                <c:pt idx="9">
                  <c:v>91088.98000000001</c:v>
                </c:pt>
                <c:pt idx="10">
                  <c:v>97550.659999999989</c:v>
                </c:pt>
                <c:pt idx="11">
                  <c:v>82283.12000000001</c:v>
                </c:pt>
              </c:numCache>
            </c:numRef>
          </c:val>
        </c:ser>
        <c:ser>
          <c:idx val="2"/>
          <c:order val="2"/>
          <c:tx>
            <c:strRef>
              <c:f>'Graphs for PPT'!$AB$26</c:f>
              <c:strCache>
                <c:ptCount val="1"/>
                <c:pt idx="0">
                  <c:v>Billable TRS Minutes 2017-18</c:v>
                </c:pt>
              </c:strCache>
            </c:strRef>
          </c:tx>
          <c:spPr>
            <a:solidFill>
              <a:srgbClr val="00B050"/>
            </a:solidFill>
            <a:ln>
              <a:solidFill>
                <a:schemeClr val="tx1"/>
              </a:solidFill>
            </a:ln>
            <a:effectLst/>
            <a:sp3d>
              <a:contourClr>
                <a:schemeClr val="tx1"/>
              </a:contourClr>
            </a:sp3d>
          </c:spPr>
          <c:invertIfNegative val="0"/>
          <c:dLbls>
            <c:dLbl>
              <c:idx val="0"/>
              <c:layout>
                <c:manualLayout>
                  <c:x val="4.2093428851167321E-3"/>
                  <c:y val="5.70719602977667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6124571801556772E-3"/>
                  <c:y val="-2.977667493796526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224914360311302E-2"/>
                  <c:y val="-1.736972704714644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06228590077787E-3"/>
                  <c:y val="-1.2406947890818859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062285900778386E-3"/>
                  <c:y val="-1.2406947890818859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9.8218000652724353E-3"/>
                  <c:y val="-4.962779156327566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8218000652722289E-3"/>
                  <c:y val="-4.4665012406947889E-2"/>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PPT'!$AC$25:$AN$25</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'Graphs for PPT'!$AC$26:$AN$26</c:f>
              <c:numCache>
                <c:formatCode>_(* #,##0_);_(* \(#,##0\);_(* "-"??_);_(@_)</c:formatCode>
                <c:ptCount val="12"/>
                <c:pt idx="0">
                  <c:v>87699.61</c:v>
                </c:pt>
                <c:pt idx="1">
                  <c:v>79842.87</c:v>
                </c:pt>
                <c:pt idx="2">
                  <c:v>85869.099999999991</c:v>
                </c:pt>
                <c:pt idx="3">
                  <c:v>84144.150000000009</c:v>
                </c:pt>
                <c:pt idx="4">
                  <c:v>82127.510000000009</c:v>
                </c:pt>
                <c:pt idx="5">
                  <c:v>92063.809999999983</c:v>
                </c:pt>
                <c:pt idx="6">
                  <c:v>92426.73</c:v>
                </c:pt>
                <c:pt idx="7">
                  <c:v>138200.30000000002</c:v>
                </c:pt>
                <c:pt idx="8">
                  <c:v>111815.96999999999</c:v>
                </c:pt>
                <c:pt idx="9">
                  <c:v>107252.73999999999</c:v>
                </c:pt>
                <c:pt idx="10">
                  <c:v>113476.78</c:v>
                </c:pt>
                <c:pt idx="11">
                  <c:v>92484.73</c:v>
                </c:pt>
              </c:numCache>
            </c:numRef>
          </c:val>
        </c:ser>
        <c:dLbls>
          <c:showLegendKey val="0"/>
          <c:showVal val="1"/>
          <c:showCatName val="0"/>
          <c:showSerName val="0"/>
          <c:showPercent val="0"/>
          <c:showBubbleSize val="0"/>
        </c:dLbls>
        <c:gapWidth val="150"/>
        <c:shape val="box"/>
        <c:axId val="190532840"/>
        <c:axId val="190533232"/>
        <c:axId val="0"/>
      </c:bar3DChart>
      <c:catAx>
        <c:axId val="190532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3232"/>
        <c:crosses val="autoZero"/>
        <c:auto val="1"/>
        <c:lblAlgn val="ctr"/>
        <c:lblOffset val="100"/>
        <c:noMultiLvlLbl val="0"/>
      </c:catAx>
      <c:valAx>
        <c:axId val="1905332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2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gradFill flip="none" rotWithShape="1">
          <a:gsLst>
            <a:gs pos="0">
              <a:srgbClr val="F3F4F4">
                <a:lumMod val="0"/>
                <a:lumOff val="100000"/>
              </a:srgbClr>
            </a:gs>
            <a:gs pos="35000">
              <a:srgbClr val="F3F4F4">
                <a:lumMod val="0"/>
                <a:lumOff val="100000"/>
              </a:srgbClr>
            </a:gs>
            <a:gs pos="100000">
              <a:srgbClr val="F3F4F4">
                <a:lumMod val="100000"/>
              </a:srgbClr>
            </a:gs>
          </a:gsLst>
          <a:path path="circle">
            <a:fillToRect l="50000" t="-80000" r="50000" b="180000"/>
          </a:path>
          <a:tileRect/>
        </a:gradFill>
        <a:ln>
          <a:noFill/>
        </a:ln>
        <a:effectLst/>
        <a:sp3d/>
      </c:spPr>
    </c:sideWall>
    <c:backWall>
      <c:thickness val="0"/>
      <c:spPr>
        <a:gradFill flip="none" rotWithShape="1">
          <a:gsLst>
            <a:gs pos="0">
              <a:srgbClr val="F3F4F4">
                <a:lumMod val="0"/>
                <a:lumOff val="100000"/>
              </a:srgbClr>
            </a:gs>
            <a:gs pos="35000">
              <a:srgbClr val="F3F4F4">
                <a:lumMod val="0"/>
                <a:lumOff val="100000"/>
              </a:srgbClr>
            </a:gs>
            <a:gs pos="100000">
              <a:srgbClr val="F3F4F4">
                <a:lumMod val="100000"/>
              </a:srgbClr>
            </a:gs>
          </a:gsLst>
          <a:path path="circle">
            <a:fillToRect l="50000" t="-80000" r="50000" b="180000"/>
          </a:path>
          <a:tileRect/>
        </a:gradFill>
        <a:ln>
          <a:noFill/>
        </a:ln>
        <a:effectLst/>
        <a:sp3d/>
      </c:spPr>
    </c:backWall>
    <c:plotArea>
      <c:layout/>
      <c:bar3DChart>
        <c:barDir val="col"/>
        <c:grouping val="clustered"/>
        <c:varyColors val="0"/>
        <c:ser>
          <c:idx val="0"/>
          <c:order val="0"/>
          <c:spPr>
            <a:solidFill>
              <a:srgbClr val="FFC000"/>
            </a:solidFill>
            <a:ln>
              <a:solidFill>
                <a:sysClr val="windowText" lastClr="000000"/>
              </a:solidFill>
            </a:ln>
            <a:effectLst/>
            <a:sp3d>
              <a:contourClr>
                <a:sysClr val="windowText" lastClr="000000"/>
              </a:contourClr>
            </a:sp3d>
          </c:spPr>
          <c:invertIfNegative val="0"/>
          <c:dPt>
            <c:idx val="4"/>
            <c:invertIfNegative val="0"/>
            <c:bubble3D val="0"/>
            <c:spPr>
              <a:solidFill>
                <a:srgbClr val="FFC301"/>
              </a:solidFill>
              <a:ln>
                <a:solidFill>
                  <a:sysClr val="windowText" lastClr="000000"/>
                </a:solidFill>
              </a:ln>
              <a:effectLst/>
              <a:sp3d>
                <a:contourClr>
                  <a:sysClr val="windowText" lastClr="000000"/>
                </a:contourClr>
              </a:sp3d>
            </c:spPr>
          </c:dPt>
          <c:dLbls>
            <c:dLbl>
              <c:idx val="0"/>
              <c:layout>
                <c:manualLayout>
                  <c:x val="-1.3793103448275874E-2"/>
                  <c:y val="2.409638554216867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655172413793104E-3"/>
                  <c:y val="0"/>
                </c:manualLayout>
              </c:layout>
              <c:showLegendKey val="0"/>
              <c:showVal val="1"/>
              <c:showCatName val="0"/>
              <c:showSerName val="0"/>
              <c:showPercent val="0"/>
              <c:showBubbleSize val="0"/>
              <c:extLst>
                <c:ext xmlns:c15="http://schemas.microsoft.com/office/drawing/2012/chart" uri="{CE6537A1-D6FC-4f65-9D91-7224C49458BB}">
                  <c15:layout>
                    <c:manualLayout>
                      <c:w val="4.463448275862069E-2"/>
                      <c:h val="3.8120481927710843E-2"/>
                    </c:manualLayout>
                  </c15:layout>
                </c:ext>
              </c:extLst>
            </c:dLbl>
            <c:dLbl>
              <c:idx val="2"/>
              <c:layout>
                <c:manualLayout>
                  <c:x val="-9.655172413793104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034482758620741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034482758620741E-2"/>
                  <c:y val="9.6385542168674707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6551724137930537E-3"/>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8965517241379309E-3"/>
                  <c:y val="7.2289156626506026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5172413793103448E-2"/>
                  <c:y val="9.6385542168674707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8.2758620689655175E-3"/>
                  <c:y val="4.8192771084336469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2413793103448275E-2"/>
                  <c:y val="-9.4867659614837308E-8"/>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63448275862069E-2"/>
                      <c:h val="3.3301204819277105E-2"/>
                    </c:manualLayout>
                  </c15:layout>
                </c:ext>
              </c:extLst>
            </c:dLbl>
            <c:dLbl>
              <c:idx val="10"/>
              <c:layout>
                <c:manualLayout>
                  <c:x val="-9.655172413793104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1034482758620791E-2"/>
                  <c:y val="-4.4176196500117568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mins'!$AH$3:$AV$3</c:f>
            </c:numRef>
          </c:val>
        </c:ser>
        <c:ser>
          <c:idx val="3"/>
          <c:order val="1"/>
          <c:spPr>
            <a:solidFill>
              <a:srgbClr val="0070C0"/>
            </a:solidFill>
            <a:ln>
              <a:solidFill>
                <a:sysClr val="windowText" lastClr="000000"/>
              </a:solidFill>
            </a:ln>
            <a:effectLst/>
            <a:sp3d>
              <a:contourClr>
                <a:sysClr val="windowText" lastClr="000000"/>
              </a:contourClr>
            </a:sp3d>
          </c:spPr>
          <c:invertIfNegative val="0"/>
          <c:dLbls>
            <c:dLbl>
              <c:idx val="0"/>
              <c:layout>
                <c:manualLayout>
                  <c:x val="-2.068965517241380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034482758620689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034482758620689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034482758620689E-2"/>
                  <c:y val="-8.8352393000235136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5172413793103444E-3"/>
                  <c:y val="-2.650602409638554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655172413793104E-3"/>
                  <c:y val="-1.445783132530120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0114825681406229E-16"/>
                  <c:y val="-2.89156626506024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1034482758620689E-2"/>
                  <c:y val="-4.337349397590361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034482758620689E-2"/>
                  <c:y val="-2.168674698795189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1379310344827587E-3"/>
                  <c:y val="-4.578313253012047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241379310344827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mins'!$AH$4:$AV$4</c:f>
            </c:numRef>
          </c:val>
        </c:ser>
        <c:ser>
          <c:idx val="6"/>
          <c:order val="2"/>
          <c:spPr>
            <a:solidFill>
              <a:srgbClr val="00B050"/>
            </a:solidFill>
            <a:ln>
              <a:solidFill>
                <a:sysClr val="windowText" lastClr="000000"/>
              </a:solidFill>
            </a:ln>
            <a:effectLst/>
            <a:sp3d>
              <a:contourClr>
                <a:sysClr val="windowText" lastClr="000000"/>
              </a:contourClr>
            </a:sp3d>
          </c:spPr>
          <c:invertIfNegative val="0"/>
          <c:dLbls>
            <c:dLbl>
              <c:idx val="1"/>
              <c:layout>
                <c:manualLayout>
                  <c:x val="1.5172413793103422E-2"/>
                  <c:y val="4.8192771084337354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379310344827084E-3"/>
                  <c:y val="-1.445783132530120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8965517241379309E-3"/>
                  <c:y val="2.409638554216867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5172413793102438E-3"/>
                  <c:y val="-3.6144578313253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mins'!$AH$5:$AV$5</c:f>
            </c:numRef>
          </c:val>
        </c:ser>
        <c:ser>
          <c:idx val="1"/>
          <c:order val="3"/>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mins'!$AH$6:$AV$6</c:f>
            </c:numRef>
          </c:val>
        </c:ser>
        <c:ser>
          <c:idx val="2"/>
          <c:order val="4"/>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mins'!$AH$7:$AV$7</c:f>
            </c:numRef>
          </c:val>
        </c:ser>
        <c:ser>
          <c:idx val="4"/>
          <c:order val="5"/>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mins'!$AH$8:$AV$8</c:f>
            </c:numRef>
          </c:val>
        </c:ser>
        <c:ser>
          <c:idx val="5"/>
          <c:order val="6"/>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mins'!$AH$9:$AV$9</c:f>
            </c:numRef>
          </c:val>
        </c:ser>
        <c:ser>
          <c:idx val="7"/>
          <c:order val="7"/>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mins'!$AH$10:$AV$10</c:f>
            </c:numRef>
          </c:val>
        </c:ser>
        <c:ser>
          <c:idx val="8"/>
          <c:order val="8"/>
          <c:spPr>
            <a:solidFill>
              <a:schemeClr val="accent3">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mins'!$AH$11:$AV$11</c:f>
            </c:numRef>
          </c:val>
        </c:ser>
        <c:ser>
          <c:idx val="9"/>
          <c:order val="9"/>
          <c:tx>
            <c:strRef>
              <c:f>'IP CTS Phone conv mins'!$AH$1</c:f>
              <c:strCache>
                <c:ptCount val="1"/>
                <c:pt idx="0">
                  <c:v>IP CTS Minutes 2015-16</c:v>
                </c:pt>
              </c:strCache>
            </c:strRef>
          </c:tx>
          <c:spPr>
            <a:solidFill>
              <a:srgbClr val="FFC301"/>
            </a:solidFill>
            <a:ln>
              <a:solidFill>
                <a:sysClr val="windowText" lastClr="000000"/>
              </a:solidFill>
            </a:ln>
            <a:effectLst/>
            <a:sp3d>
              <a:contourClr>
                <a:sysClr val="windowText" lastClr="000000"/>
              </a:contourClr>
            </a:sp3d>
          </c:spPr>
          <c:invertIfNegative val="0"/>
          <c:dLbls>
            <c:spPr>
              <a:solidFill>
                <a:srgbClr val="FFC20E">
                  <a:lumMod val="20000"/>
                  <a:lumOff val="80000"/>
                </a:srgb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mins'!$AH$12:$AV$12</c:f>
              <c:numCache>
                <c:formatCode>_(* #,##0_);_(* \(#,##0\);_(* "-"??_);_(@_)</c:formatCode>
                <c:ptCount val="12"/>
                <c:pt idx="0">
                  <c:v>394626.96000001219</c:v>
                </c:pt>
                <c:pt idx="1">
                  <c:v>387224.99000001635</c:v>
                </c:pt>
                <c:pt idx="2">
                  <c:v>393013.0900000144</c:v>
                </c:pt>
                <c:pt idx="3">
                  <c:v>373496.24000001239</c:v>
                </c:pt>
                <c:pt idx="4">
                  <c:v>390863.79000001791</c:v>
                </c:pt>
                <c:pt idx="5">
                  <c:v>429664.03000001638</c:v>
                </c:pt>
                <c:pt idx="6">
                  <c:v>452043.6500000183</c:v>
                </c:pt>
                <c:pt idx="7">
                  <c:v>538851.11000002502</c:v>
                </c:pt>
                <c:pt idx="8">
                  <c:v>566823.04000002379</c:v>
                </c:pt>
                <c:pt idx="9">
                  <c:v>643907.03000003321</c:v>
                </c:pt>
                <c:pt idx="10">
                  <c:v>694735.89999999432</c:v>
                </c:pt>
                <c:pt idx="11">
                  <c:v>685608.45000000857</c:v>
                </c:pt>
              </c:numCache>
            </c:numRef>
          </c:val>
        </c:ser>
        <c:ser>
          <c:idx val="10"/>
          <c:order val="10"/>
          <c:tx>
            <c:strRef>
              <c:f>'IP CTS Phone conv mins'!$AW$1</c:f>
              <c:strCache>
                <c:ptCount val="1"/>
                <c:pt idx="0">
                  <c:v>IP CTS Minutes 2016-17 </c:v>
                </c:pt>
              </c:strCache>
            </c:strRef>
          </c:tx>
          <c:spPr>
            <a:solidFill>
              <a:srgbClr val="0070C0"/>
            </a:solidFill>
            <a:ln>
              <a:solidFill>
                <a:sysClr val="windowText" lastClr="000000"/>
              </a:solidFill>
            </a:ln>
            <a:effectLst/>
            <a:sp3d>
              <a:contourClr>
                <a:sysClr val="windowText" lastClr="000000"/>
              </a:contourClr>
            </a:sp3d>
          </c:spPr>
          <c:invertIfNegative val="0"/>
          <c:dLbls>
            <c:spPr>
              <a:solidFill>
                <a:srgbClr val="D9EFFF"/>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mins'!$AW$12:$BK$12</c:f>
              <c:numCache>
                <c:formatCode>_(* #,##0_);_(* \(#,##0\);_(* "-"??_);_(@_)</c:formatCode>
                <c:ptCount val="12"/>
                <c:pt idx="0">
                  <c:v>759511.58000000415</c:v>
                </c:pt>
                <c:pt idx="1">
                  <c:v>727030.44999999565</c:v>
                </c:pt>
                <c:pt idx="2">
                  <c:v>730990.31000004674</c:v>
                </c:pt>
                <c:pt idx="3">
                  <c:v>741814.95000004268</c:v>
                </c:pt>
                <c:pt idx="4">
                  <c:v>729080.99000003759</c:v>
                </c:pt>
                <c:pt idx="5">
                  <c:v>783538.25000007497</c:v>
                </c:pt>
                <c:pt idx="6">
                  <c:v>775327.18000010366</c:v>
                </c:pt>
                <c:pt idx="7">
                  <c:v>858403.69000018074</c:v>
                </c:pt>
                <c:pt idx="8">
                  <c:v>868359.3300000896</c:v>
                </c:pt>
                <c:pt idx="9">
                  <c:v>919817.62000013166</c:v>
                </c:pt>
                <c:pt idx="10">
                  <c:v>958148.30000011367</c:v>
                </c:pt>
                <c:pt idx="11">
                  <c:v>884722.84000010625</c:v>
                </c:pt>
              </c:numCache>
            </c:numRef>
          </c:val>
        </c:ser>
        <c:ser>
          <c:idx val="11"/>
          <c:order val="11"/>
          <c:tx>
            <c:strRef>
              <c:f>'IP CTS Phone conv mins'!$BL$1</c:f>
              <c:strCache>
                <c:ptCount val="1"/>
                <c:pt idx="0">
                  <c:v>IP CTS Minutes 2017-18</c:v>
                </c:pt>
              </c:strCache>
            </c:strRef>
          </c:tx>
          <c:spPr>
            <a:solidFill>
              <a:srgbClr val="00B050"/>
            </a:solidFill>
            <a:ln>
              <a:solidFill>
                <a:sysClr val="windowText" lastClr="000000"/>
              </a:solidFill>
            </a:ln>
            <a:effectLst/>
            <a:sp3d>
              <a:contourClr>
                <a:sysClr val="windowText" lastClr="000000"/>
              </a:contourClr>
            </a:sp3d>
          </c:spPr>
          <c:invertIfNegative val="0"/>
          <c:dLbls>
            <c:spPr>
              <a:solidFill>
                <a:srgbClr val="75C044">
                  <a:lumMod val="20000"/>
                  <a:lumOff val="80000"/>
                </a:srgb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 CTS Phone conv mins'!$BL$2:$BZ$2</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'IP CTS Phone conv mins'!$BL$12:$BZ$12</c:f>
              <c:numCache>
                <c:formatCode>_(* #,##0_);_(* \(#,##0\);_(* "-"??_);_(@_)</c:formatCode>
                <c:ptCount val="12"/>
                <c:pt idx="0">
                  <c:v>1013246.8200001401</c:v>
                </c:pt>
                <c:pt idx="1">
                  <c:v>958212.50000015204</c:v>
                </c:pt>
                <c:pt idx="2">
                  <c:v>977984.02000021259</c:v>
                </c:pt>
                <c:pt idx="3">
                  <c:v>932359.04000023473</c:v>
                </c:pt>
                <c:pt idx="4">
                  <c:v>942830.40000023216</c:v>
                </c:pt>
                <c:pt idx="5">
                  <c:v>1002681.0200002356</c:v>
                </c:pt>
                <c:pt idx="6">
                  <c:v>1009441.2100002058</c:v>
                </c:pt>
                <c:pt idx="7">
                  <c:v>1099011.4000003673</c:v>
                </c:pt>
                <c:pt idx="8">
                  <c:v>1120915.7200004323</c:v>
                </c:pt>
                <c:pt idx="9">
                  <c:v>1193369.9700004864</c:v>
                </c:pt>
                <c:pt idx="10">
                  <c:v>1290280.980000678</c:v>
                </c:pt>
                <c:pt idx="11">
                  <c:v>1172861.0000005625</c:v>
                </c:pt>
              </c:numCache>
            </c:numRef>
          </c:val>
        </c:ser>
        <c:dLbls>
          <c:showLegendKey val="0"/>
          <c:showVal val="1"/>
          <c:showCatName val="0"/>
          <c:showSerName val="0"/>
          <c:showPercent val="0"/>
          <c:showBubbleSize val="0"/>
        </c:dLbls>
        <c:gapWidth val="150"/>
        <c:shape val="box"/>
        <c:axId val="190535192"/>
        <c:axId val="190538720"/>
        <c:axId val="0"/>
        <c:extLst/>
      </c:bar3DChart>
      <c:catAx>
        <c:axId val="190535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8720"/>
        <c:crosses val="autoZero"/>
        <c:auto val="1"/>
        <c:lblAlgn val="ctr"/>
        <c:lblOffset val="100"/>
        <c:noMultiLvlLbl val="0"/>
      </c:catAx>
      <c:valAx>
        <c:axId val="1905387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053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806E9-11A8-D647-B466-11A17DD4C1F5}" type="datetimeFigureOut">
              <a:rPr lang="en-US" smtClean="0"/>
              <a:t>04/09/2018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8AA041-ACA5-DE44-A6C8-ADD8B3C4D8CB}" type="slidenum">
              <a:rPr lang="en-US" smtClean="0"/>
              <a:t>‹#›</a:t>
            </a:fld>
            <a:endParaRPr lang="en-US" dirty="0"/>
          </a:p>
        </p:txBody>
      </p:sp>
    </p:spTree>
    <p:extLst>
      <p:ext uri="{BB962C8B-B14F-4D97-AF65-F5344CB8AC3E}">
        <p14:creationId xmlns:p14="http://schemas.microsoft.com/office/powerpoint/2010/main" val="399535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E36E7-AB26-7944-956A-2A49C98BD6D6}" type="datetimeFigureOut">
              <a:rPr lang="en-US" smtClean="0"/>
              <a:t>04/09/2018</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4C147-F613-1C4B-A720-8B9AA76913FE}" type="slidenum">
              <a:rPr lang="en-US" smtClean="0"/>
              <a:t>‹#›</a:t>
            </a:fld>
            <a:endParaRPr lang="en-US" dirty="0"/>
          </a:p>
        </p:txBody>
      </p:sp>
    </p:spTree>
    <p:extLst>
      <p:ext uri="{BB962C8B-B14F-4D97-AF65-F5344CB8AC3E}">
        <p14:creationId xmlns:p14="http://schemas.microsoft.com/office/powerpoint/2010/main" val="888773321"/>
      </p:ext>
    </p:extLst>
  </p:cSld>
  <p:clrMap bg1="lt1" tx1="dk1" bg2="lt2" tx2="dk2" accent1="accent1" accent2="accent2" accent3="accent3" accent4="accent4" accent5="accent5" accent6="accent6" hlink="hlink" folHlink="folHlink"/>
  <p:hf hdr="0" ftr="0" dt="0"/>
  <p:notesStyle>
    <a:lvl1pPr marL="0" algn="l" defTabSz="356580" rtl="0" eaLnBrk="1" latinLnBrk="0" hangingPunct="1">
      <a:defRPr sz="900" kern="1200">
        <a:solidFill>
          <a:schemeClr val="tx1"/>
        </a:solidFill>
        <a:latin typeface="+mn-lt"/>
        <a:ea typeface="+mn-ea"/>
        <a:cs typeface="+mn-cs"/>
      </a:defRPr>
    </a:lvl1pPr>
    <a:lvl2pPr marL="356580" algn="l" defTabSz="356580" rtl="0" eaLnBrk="1" latinLnBrk="0" hangingPunct="1">
      <a:defRPr sz="900" kern="1200">
        <a:solidFill>
          <a:schemeClr val="tx1"/>
        </a:solidFill>
        <a:latin typeface="+mn-lt"/>
        <a:ea typeface="+mn-ea"/>
        <a:cs typeface="+mn-cs"/>
      </a:defRPr>
    </a:lvl2pPr>
    <a:lvl3pPr marL="713158" algn="l" defTabSz="356580" rtl="0" eaLnBrk="1" latinLnBrk="0" hangingPunct="1">
      <a:defRPr sz="900" kern="1200">
        <a:solidFill>
          <a:schemeClr val="tx1"/>
        </a:solidFill>
        <a:latin typeface="+mn-lt"/>
        <a:ea typeface="+mn-ea"/>
        <a:cs typeface="+mn-cs"/>
      </a:defRPr>
    </a:lvl3pPr>
    <a:lvl4pPr marL="1069738" algn="l" defTabSz="356580" rtl="0" eaLnBrk="1" latinLnBrk="0" hangingPunct="1">
      <a:defRPr sz="900" kern="1200">
        <a:solidFill>
          <a:schemeClr val="tx1"/>
        </a:solidFill>
        <a:latin typeface="+mn-lt"/>
        <a:ea typeface="+mn-ea"/>
        <a:cs typeface="+mn-cs"/>
      </a:defRPr>
    </a:lvl4pPr>
    <a:lvl5pPr marL="1426318" algn="l" defTabSz="356580" rtl="0" eaLnBrk="1" latinLnBrk="0" hangingPunct="1">
      <a:defRPr sz="900" kern="1200">
        <a:solidFill>
          <a:schemeClr val="tx1"/>
        </a:solidFill>
        <a:latin typeface="+mn-lt"/>
        <a:ea typeface="+mn-ea"/>
        <a:cs typeface="+mn-cs"/>
      </a:defRPr>
    </a:lvl5pPr>
    <a:lvl6pPr marL="1782898" algn="l" defTabSz="356580" rtl="0" eaLnBrk="1" latinLnBrk="0" hangingPunct="1">
      <a:defRPr sz="900" kern="1200">
        <a:solidFill>
          <a:schemeClr val="tx1"/>
        </a:solidFill>
        <a:latin typeface="+mn-lt"/>
        <a:ea typeface="+mn-ea"/>
        <a:cs typeface="+mn-cs"/>
      </a:defRPr>
    </a:lvl6pPr>
    <a:lvl7pPr marL="2139476" algn="l" defTabSz="356580" rtl="0" eaLnBrk="1" latinLnBrk="0" hangingPunct="1">
      <a:defRPr sz="900" kern="1200">
        <a:solidFill>
          <a:schemeClr val="tx1"/>
        </a:solidFill>
        <a:latin typeface="+mn-lt"/>
        <a:ea typeface="+mn-ea"/>
        <a:cs typeface="+mn-cs"/>
      </a:defRPr>
    </a:lvl7pPr>
    <a:lvl8pPr marL="2496056" algn="l" defTabSz="356580" rtl="0" eaLnBrk="1" latinLnBrk="0" hangingPunct="1">
      <a:defRPr sz="900" kern="1200">
        <a:solidFill>
          <a:schemeClr val="tx1"/>
        </a:solidFill>
        <a:latin typeface="+mn-lt"/>
        <a:ea typeface="+mn-ea"/>
        <a:cs typeface="+mn-cs"/>
      </a:defRPr>
    </a:lvl8pPr>
    <a:lvl9pPr marL="2852636" algn="l" defTabSz="35658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7421"/>
            <a:ext cx="8707120"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tx2"/>
              </a:solidFill>
            </a:endParaRPr>
          </a:p>
        </p:txBody>
      </p:sp>
      <p:sp>
        <p:nvSpPr>
          <p:cNvPr id="8" name="Rectangle 7"/>
          <p:cNvSpPr/>
          <p:nvPr userDrawn="1"/>
        </p:nvSpPr>
        <p:spPr>
          <a:xfrm>
            <a:off x="8259781" y="-27421"/>
            <a:ext cx="1798619"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tx2"/>
              </a:solidFill>
            </a:endParaRPr>
          </a:p>
        </p:txBody>
      </p:sp>
      <p:sp>
        <p:nvSpPr>
          <p:cNvPr id="2" name="Title 1"/>
          <p:cNvSpPr>
            <a:spLocks noGrp="1"/>
          </p:cNvSpPr>
          <p:nvPr>
            <p:ph type="ctrTitle"/>
          </p:nvPr>
        </p:nvSpPr>
        <p:spPr>
          <a:xfrm>
            <a:off x="493604" y="2325340"/>
            <a:ext cx="8753942" cy="1494253"/>
          </a:xfrm>
        </p:spPr>
        <p:txBody>
          <a:bodyPr anchor="b"/>
          <a:lstStyle>
            <a:lvl1pPr>
              <a:defRPr sz="2800">
                <a:latin typeface="Sprint Sans Medium"/>
                <a:cs typeface="Sprint Sans Medium"/>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604" y="3874785"/>
            <a:ext cx="8753941" cy="1416109"/>
          </a:xfrm>
        </p:spPr>
        <p:txBody>
          <a:bodyPr/>
          <a:lstStyle>
            <a:lvl1pPr marL="0" indent="0" algn="l">
              <a:buNone/>
              <a:defRPr sz="2400">
                <a:solidFill>
                  <a:schemeClr val="tx1">
                    <a:lumMod val="75000"/>
                    <a:lumOff val="25000"/>
                  </a:schemeClr>
                </a:solidFill>
              </a:defRPr>
            </a:lvl1pPr>
            <a:lvl2pPr marL="509374" indent="0" algn="ctr">
              <a:buNone/>
              <a:defRPr>
                <a:solidFill>
                  <a:schemeClr val="tx1">
                    <a:tint val="75000"/>
                  </a:schemeClr>
                </a:solidFill>
              </a:defRPr>
            </a:lvl2pPr>
            <a:lvl3pPr marL="1018747" indent="0" algn="ctr">
              <a:buNone/>
              <a:defRPr>
                <a:solidFill>
                  <a:schemeClr val="tx1">
                    <a:tint val="75000"/>
                  </a:schemeClr>
                </a:solidFill>
              </a:defRPr>
            </a:lvl3pPr>
            <a:lvl4pPr marL="1528121" indent="0" algn="ctr">
              <a:buNone/>
              <a:defRPr>
                <a:solidFill>
                  <a:schemeClr val="tx1">
                    <a:tint val="75000"/>
                  </a:schemeClr>
                </a:solidFill>
              </a:defRPr>
            </a:lvl4pPr>
            <a:lvl5pPr marL="2037495" indent="0" algn="ctr">
              <a:buNone/>
              <a:defRPr>
                <a:solidFill>
                  <a:schemeClr val="tx1">
                    <a:tint val="75000"/>
                  </a:schemeClr>
                </a:solidFill>
              </a:defRPr>
            </a:lvl5pPr>
            <a:lvl6pPr marL="2546870" indent="0" algn="ctr">
              <a:buNone/>
              <a:defRPr>
                <a:solidFill>
                  <a:schemeClr val="tx1">
                    <a:tint val="75000"/>
                  </a:schemeClr>
                </a:solidFill>
              </a:defRPr>
            </a:lvl6pPr>
            <a:lvl7pPr marL="3056243" indent="0" algn="ctr">
              <a:buNone/>
              <a:defRPr>
                <a:solidFill>
                  <a:schemeClr val="tx1">
                    <a:tint val="75000"/>
                  </a:schemeClr>
                </a:solidFill>
              </a:defRPr>
            </a:lvl7pPr>
            <a:lvl8pPr marL="3565616" indent="0" algn="ctr">
              <a:buNone/>
              <a:defRPr>
                <a:solidFill>
                  <a:schemeClr val="tx1">
                    <a:tint val="75000"/>
                  </a:schemeClr>
                </a:solidFill>
              </a:defRPr>
            </a:lvl8pPr>
            <a:lvl9pPr marL="4074991"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3" hasCustomPrompt="1"/>
          </p:nvPr>
        </p:nvSpPr>
        <p:spPr>
          <a:xfrm>
            <a:off x="493604" y="5290894"/>
            <a:ext cx="2963362" cy="519083"/>
          </a:xfrm>
        </p:spPr>
        <p:txBody>
          <a:bodyPr/>
          <a:lstStyle>
            <a:lvl1pPr marL="0" indent="0">
              <a:buNone/>
              <a:defRPr sz="2400">
                <a:solidFill>
                  <a:schemeClr val="tx1">
                    <a:lumMod val="75000"/>
                    <a:lumOff val="25000"/>
                  </a:schemeClr>
                </a:solidFill>
              </a:defRPr>
            </a:lvl1pPr>
          </a:lstStyle>
          <a:p>
            <a:pPr lvl="0"/>
            <a:r>
              <a:rPr lang="en-US" dirty="0" smtClean="0"/>
              <a:t>Click to enter date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87"/>
          <a:stretch/>
        </p:blipFill>
        <p:spPr>
          <a:xfrm>
            <a:off x="3180681" y="-27421"/>
            <a:ext cx="7091686" cy="7237906"/>
          </a:xfrm>
          <a:prstGeom prst="rect">
            <a:avLst/>
          </a:prstGeom>
        </p:spPr>
      </p:pic>
      <p:sp>
        <p:nvSpPr>
          <p:cNvPr id="9" name="Rectangle 8"/>
          <p:cNvSpPr/>
          <p:nvPr userDrawn="1"/>
        </p:nvSpPr>
        <p:spPr>
          <a:xfrm>
            <a:off x="236158" y="3373867"/>
            <a:ext cx="198269" cy="910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901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0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py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7" name="Title Placeholder 1"/>
          <p:cNvSpPr>
            <a:spLocks noGrp="1"/>
          </p:cNvSpPr>
          <p:nvPr>
            <p:ph type="title" hasCustomPrompt="1"/>
          </p:nvPr>
        </p:nvSpPr>
        <p:spPr>
          <a:xfrm>
            <a:off x="461030" y="94222"/>
            <a:ext cx="8251649" cy="844283"/>
          </a:xfrm>
          <a:prstGeom prst="rect">
            <a:avLst/>
          </a:prstGeom>
        </p:spPr>
        <p:txBody>
          <a:bodyPr vert="horz" lIns="0" tIns="0" rIns="0" bIns="0" rtlCol="0" anchor="ctr">
            <a:noAutofit/>
          </a:bodyPr>
          <a:lstStyle/>
          <a:p>
            <a:pPr lvl="0"/>
            <a:r>
              <a:rPr lang="en-US" dirty="0" smtClean="0"/>
              <a:t>Header Goes Here</a:t>
            </a:r>
            <a:endParaRPr lang="en-US" dirty="0"/>
          </a:p>
        </p:txBody>
      </p:sp>
      <p:sp>
        <p:nvSpPr>
          <p:cNvPr id="8" name="Text Placeholder 2"/>
          <p:cNvSpPr>
            <a:spLocks noGrp="1"/>
          </p:cNvSpPr>
          <p:nvPr>
            <p:ph idx="1"/>
          </p:nvPr>
        </p:nvSpPr>
        <p:spPr>
          <a:xfrm>
            <a:off x="328892" y="1311929"/>
            <a:ext cx="8383787" cy="5668040"/>
          </a:xfrm>
          <a:prstGeom prst="rect">
            <a:avLst/>
          </a:prstGeom>
        </p:spPr>
        <p:txBody>
          <a:bodyPr vert="horz" lIns="0" tIns="0" rIns="0" bIns="0" rtlCol="0">
            <a:noAutofit/>
          </a:bodyPr>
          <a:lstStyle>
            <a:lvl1pPr>
              <a:defRPr sz="32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75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6" name="Title Placeholder 1"/>
          <p:cNvSpPr>
            <a:spLocks noGrp="1"/>
          </p:cNvSpPr>
          <p:nvPr>
            <p:ph type="title" hasCustomPrompt="1"/>
          </p:nvPr>
        </p:nvSpPr>
        <p:spPr>
          <a:xfrm>
            <a:off x="463142" y="94222"/>
            <a:ext cx="8600980" cy="844283"/>
          </a:xfrm>
          <a:prstGeom prst="rect">
            <a:avLst/>
          </a:prstGeom>
        </p:spPr>
        <p:txBody>
          <a:bodyPr vert="horz" lIns="0" tIns="0" rIns="0" bIns="0" rtlCol="0" anchor="ctr">
            <a:noAutofit/>
          </a:bodyPr>
          <a:lstStyle/>
          <a:p>
            <a:pPr lvl="0"/>
            <a:r>
              <a:rPr lang="en-US" dirty="0" smtClean="0"/>
              <a:t>Header Goes Here</a:t>
            </a:r>
            <a:endParaRPr lang="en-US" dirty="0"/>
          </a:p>
        </p:txBody>
      </p:sp>
    </p:spTree>
    <p:extLst>
      <p:ext uri="{BB962C8B-B14F-4D97-AF65-F5344CB8AC3E}">
        <p14:creationId xmlns:p14="http://schemas.microsoft.com/office/powerpoint/2010/main" val="369950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7" name="Title 1"/>
          <p:cNvSpPr>
            <a:spLocks noGrp="1"/>
          </p:cNvSpPr>
          <p:nvPr>
            <p:ph type="ctrTitle"/>
          </p:nvPr>
        </p:nvSpPr>
        <p:spPr>
          <a:xfrm>
            <a:off x="837224" y="2250492"/>
            <a:ext cx="8753942" cy="1494253"/>
          </a:xfrm>
        </p:spPr>
        <p:txBody>
          <a:bodyPr anchor="b"/>
          <a:lstStyle>
            <a:lvl1pPr>
              <a:defRPr sz="3200"/>
            </a:lvl1pPr>
          </a:lstStyle>
          <a:p>
            <a:r>
              <a:rPr lang="en-US" dirty="0" smtClean="0"/>
              <a:t>Click to edit Master title style</a:t>
            </a:r>
            <a:endParaRPr lang="en-US" dirty="0"/>
          </a:p>
        </p:txBody>
      </p:sp>
      <p:sp>
        <p:nvSpPr>
          <p:cNvPr id="8" name="Subtitle 2"/>
          <p:cNvSpPr>
            <a:spLocks noGrp="1"/>
          </p:cNvSpPr>
          <p:nvPr>
            <p:ph type="subTitle" idx="1"/>
          </p:nvPr>
        </p:nvSpPr>
        <p:spPr>
          <a:xfrm>
            <a:off x="837225" y="3754910"/>
            <a:ext cx="8753941" cy="1416109"/>
          </a:xfrm>
        </p:spPr>
        <p:txBody>
          <a:bodyPr/>
          <a:lstStyle>
            <a:lvl1pPr marL="0" indent="0" algn="l">
              <a:buNone/>
              <a:defRPr sz="2800">
                <a:solidFill>
                  <a:srgbClr val="404040"/>
                </a:solidFill>
              </a:defRPr>
            </a:lvl1pPr>
            <a:lvl2pPr marL="509374" indent="0" algn="ctr">
              <a:buNone/>
              <a:defRPr>
                <a:solidFill>
                  <a:schemeClr val="tx1">
                    <a:tint val="75000"/>
                  </a:schemeClr>
                </a:solidFill>
              </a:defRPr>
            </a:lvl2pPr>
            <a:lvl3pPr marL="1018747" indent="0" algn="ctr">
              <a:buNone/>
              <a:defRPr>
                <a:solidFill>
                  <a:schemeClr val="tx1">
                    <a:tint val="75000"/>
                  </a:schemeClr>
                </a:solidFill>
              </a:defRPr>
            </a:lvl3pPr>
            <a:lvl4pPr marL="1528121" indent="0" algn="ctr">
              <a:buNone/>
              <a:defRPr>
                <a:solidFill>
                  <a:schemeClr val="tx1">
                    <a:tint val="75000"/>
                  </a:schemeClr>
                </a:solidFill>
              </a:defRPr>
            </a:lvl4pPr>
            <a:lvl5pPr marL="2037495" indent="0" algn="ctr">
              <a:buNone/>
              <a:defRPr>
                <a:solidFill>
                  <a:schemeClr val="tx1">
                    <a:tint val="75000"/>
                  </a:schemeClr>
                </a:solidFill>
              </a:defRPr>
            </a:lvl5pPr>
            <a:lvl6pPr marL="2546870" indent="0" algn="ctr">
              <a:buNone/>
              <a:defRPr>
                <a:solidFill>
                  <a:schemeClr val="tx1">
                    <a:tint val="75000"/>
                  </a:schemeClr>
                </a:solidFill>
              </a:defRPr>
            </a:lvl6pPr>
            <a:lvl7pPr marL="3056243" indent="0" algn="ctr">
              <a:buNone/>
              <a:defRPr>
                <a:solidFill>
                  <a:schemeClr val="tx1">
                    <a:tint val="75000"/>
                  </a:schemeClr>
                </a:solidFill>
              </a:defRPr>
            </a:lvl7pPr>
            <a:lvl8pPr marL="3565616" indent="0" algn="ctr">
              <a:buNone/>
              <a:defRPr>
                <a:solidFill>
                  <a:schemeClr val="tx1">
                    <a:tint val="75000"/>
                  </a:schemeClr>
                </a:solidFill>
              </a:defRPr>
            </a:lvl8pPr>
            <a:lvl9pPr marL="4074991"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27421"/>
            <a:ext cx="1798619" cy="1386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tx2"/>
              </a:solidFill>
            </a:endParaRPr>
          </a:p>
        </p:txBody>
      </p:sp>
      <p:sp>
        <p:nvSpPr>
          <p:cNvPr id="9" name="Rectangle 8"/>
          <p:cNvSpPr/>
          <p:nvPr userDrawn="1"/>
        </p:nvSpPr>
        <p:spPr>
          <a:xfrm>
            <a:off x="596905" y="3224044"/>
            <a:ext cx="198269" cy="104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65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py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35040" y="-623173"/>
            <a:ext cx="2346960" cy="413808"/>
          </a:xfrm>
          <a:prstGeom prst="rect">
            <a:avLst/>
          </a:prstGeom>
        </p:spPr>
        <p:txBody>
          <a:bodyPr lIns="71323" tIns="35662" rIns="71323" bIns="35662"/>
          <a:lstStyle/>
          <a:p>
            <a:endParaRPr lang="en-US" dirty="0"/>
          </a:p>
        </p:txBody>
      </p:sp>
      <p:sp>
        <p:nvSpPr>
          <p:cNvPr id="7" name="Title Placeholder 1"/>
          <p:cNvSpPr>
            <a:spLocks noGrp="1"/>
          </p:cNvSpPr>
          <p:nvPr>
            <p:ph type="title" hasCustomPrompt="1"/>
          </p:nvPr>
        </p:nvSpPr>
        <p:spPr>
          <a:xfrm>
            <a:off x="493022" y="94221"/>
            <a:ext cx="8571100" cy="844283"/>
          </a:xfrm>
          <a:prstGeom prst="rect">
            <a:avLst/>
          </a:prstGeom>
        </p:spPr>
        <p:txBody>
          <a:bodyPr vert="horz" lIns="0" tIns="0" rIns="0" bIns="0" rtlCol="0" anchor="ctr">
            <a:noAutofit/>
          </a:bodyPr>
          <a:lstStyle/>
          <a:p>
            <a:pPr lvl="0"/>
            <a:r>
              <a:rPr lang="en-US" dirty="0" smtClean="0"/>
              <a:t>Header Goes Here</a:t>
            </a:r>
            <a:endParaRPr lang="en-US" dirty="0"/>
          </a:p>
        </p:txBody>
      </p:sp>
      <p:sp>
        <p:nvSpPr>
          <p:cNvPr id="8" name="Text Placeholder 2"/>
          <p:cNvSpPr>
            <a:spLocks noGrp="1"/>
          </p:cNvSpPr>
          <p:nvPr>
            <p:ph idx="1"/>
          </p:nvPr>
        </p:nvSpPr>
        <p:spPr>
          <a:xfrm>
            <a:off x="328892" y="1311928"/>
            <a:ext cx="4227828" cy="566804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idx="11"/>
          </p:nvPr>
        </p:nvSpPr>
        <p:spPr>
          <a:xfrm>
            <a:off x="4836294" y="1311928"/>
            <a:ext cx="4227828" cy="566804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6054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328513" y="1328066"/>
            <a:ext cx="8735608" cy="4533900"/>
          </a:xfrm>
          <a:solidFill>
            <a:srgbClr val="BFBFBF"/>
          </a:solidFill>
        </p:spPr>
        <p:txBody>
          <a:bodyPr vert="horz" lIns="0" tIns="0" rIns="0" bIns="0" rtlCol="0">
            <a:noAutofit/>
          </a:bodyPr>
          <a:lstStyle>
            <a:lvl1pPr marL="0" indent="0">
              <a:buNone/>
              <a:defRPr lang="en-US"/>
            </a:lvl1pPr>
          </a:lstStyle>
          <a:p>
            <a:pPr lvl="0"/>
            <a:r>
              <a:rPr lang="en-US" dirty="0" smtClean="0"/>
              <a:t>Use this template page when importing a table</a:t>
            </a:r>
            <a:endParaRPr lang="en-US" dirty="0"/>
          </a:p>
        </p:txBody>
      </p:sp>
      <p:sp>
        <p:nvSpPr>
          <p:cNvPr id="8" name="Title Placeholder 1"/>
          <p:cNvSpPr>
            <a:spLocks noGrp="1"/>
          </p:cNvSpPr>
          <p:nvPr>
            <p:ph type="title" hasCustomPrompt="1"/>
          </p:nvPr>
        </p:nvSpPr>
        <p:spPr>
          <a:xfrm>
            <a:off x="510074" y="94222"/>
            <a:ext cx="8541220" cy="844283"/>
          </a:xfrm>
          <a:prstGeom prst="rect">
            <a:avLst/>
          </a:prstGeom>
        </p:spPr>
        <p:txBody>
          <a:bodyPr vert="horz" lIns="0" tIns="0" rIns="0" bIns="0" rtlCol="0" anchor="ctr">
            <a:noAutofit/>
          </a:bodyPr>
          <a:lstStyle/>
          <a:p>
            <a:pPr lvl="0"/>
            <a:r>
              <a:rPr lang="en-US" dirty="0" smtClean="0"/>
              <a:t>Header Goes Here</a:t>
            </a:r>
            <a:endParaRPr lang="en-US" dirty="0"/>
          </a:p>
        </p:txBody>
      </p:sp>
    </p:spTree>
    <p:extLst>
      <p:ext uri="{BB962C8B-B14F-4D97-AF65-F5344CB8AC3E}">
        <p14:creationId xmlns:p14="http://schemas.microsoft.com/office/powerpoint/2010/main" val="10723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28516" y="1327522"/>
            <a:ext cx="8735607" cy="4533900"/>
          </a:xfrm>
          <a:solidFill>
            <a:srgbClr val="BFBFBF"/>
          </a:solidFill>
        </p:spPr>
        <p:txBody>
          <a:bodyPr/>
          <a:lstStyle>
            <a:lvl1pPr marL="0" indent="0">
              <a:buNone/>
              <a:defRPr baseline="0"/>
            </a:lvl1pPr>
          </a:lstStyle>
          <a:p>
            <a:r>
              <a:rPr lang="en-US" dirty="0" smtClean="0"/>
              <a:t>Use this template page when importing a picture</a:t>
            </a:r>
            <a:endParaRPr lang="en-US" dirty="0"/>
          </a:p>
        </p:txBody>
      </p:sp>
      <p:sp>
        <p:nvSpPr>
          <p:cNvPr id="3" name="Date Placeholder 2"/>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6" name="Title Placeholder 1"/>
          <p:cNvSpPr>
            <a:spLocks noGrp="1"/>
          </p:cNvSpPr>
          <p:nvPr>
            <p:ph type="title" hasCustomPrompt="1"/>
          </p:nvPr>
        </p:nvSpPr>
        <p:spPr>
          <a:xfrm>
            <a:off x="493022" y="94222"/>
            <a:ext cx="8571100" cy="844283"/>
          </a:xfrm>
          <a:prstGeom prst="rect">
            <a:avLst/>
          </a:prstGeom>
        </p:spPr>
        <p:txBody>
          <a:bodyPr vert="horz" lIns="0" tIns="0" rIns="0" bIns="0" rtlCol="0" anchor="ctr">
            <a:noAutofit/>
          </a:bodyPr>
          <a:lstStyle/>
          <a:p>
            <a:pPr lvl="0"/>
            <a:r>
              <a:rPr lang="en-US" dirty="0" smtClean="0"/>
              <a:t>Header Goes Here</a:t>
            </a:r>
            <a:endParaRPr lang="en-US" dirty="0"/>
          </a:p>
        </p:txBody>
      </p:sp>
    </p:spTree>
    <p:extLst>
      <p:ext uri="{BB962C8B-B14F-4D97-AF65-F5344CB8AC3E}">
        <p14:creationId xmlns:p14="http://schemas.microsoft.com/office/powerpoint/2010/main" val="268635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py w/Images">
    <p:spTree>
      <p:nvGrpSpPr>
        <p:cNvPr id="1" name=""/>
        <p:cNvGrpSpPr/>
        <p:nvPr/>
      </p:nvGrpSpPr>
      <p:grpSpPr>
        <a:xfrm>
          <a:off x="0" y="0"/>
          <a:ext cx="0" cy="0"/>
          <a:chOff x="0" y="0"/>
          <a:chExt cx="0" cy="0"/>
        </a:xfrm>
      </p:grpSpPr>
      <p:sp>
        <p:nvSpPr>
          <p:cNvPr id="16" name="Content Placeholder 14"/>
          <p:cNvSpPr>
            <a:spLocks noGrp="1"/>
          </p:cNvSpPr>
          <p:nvPr>
            <p:ph sz="quarter" idx="17" hasCustomPrompt="1"/>
          </p:nvPr>
        </p:nvSpPr>
        <p:spPr>
          <a:xfrm>
            <a:off x="3780683" y="1319340"/>
            <a:ext cx="5283440" cy="4533772"/>
          </a:xfrm>
          <a:solidFill>
            <a:schemeClr val="bg1">
              <a:lumMod val="75000"/>
            </a:schemeClr>
          </a:solidFill>
        </p:spPr>
        <p:txBody>
          <a:bodyPr vert="horz" lIns="0" tIns="0" rIns="0" bIns="0" rtlCol="0">
            <a:noAutofit/>
          </a:bodyPr>
          <a:lstStyle>
            <a:lvl1pPr marL="0" indent="0">
              <a:buNone/>
              <a:defRPr lang="en-US" baseline="0" dirty="0"/>
            </a:lvl1pPr>
          </a:lstStyle>
          <a:p>
            <a:pPr lvl="0"/>
            <a:r>
              <a:rPr lang="en-US" dirty="0" smtClean="0"/>
              <a:t>Content placeholder</a:t>
            </a:r>
            <a:endParaRPr lang="en-US" dirty="0"/>
          </a:p>
        </p:txBody>
      </p:sp>
      <p:sp>
        <p:nvSpPr>
          <p:cNvPr id="15" name="Content Placeholder 14"/>
          <p:cNvSpPr>
            <a:spLocks noGrp="1"/>
          </p:cNvSpPr>
          <p:nvPr>
            <p:ph sz="quarter" idx="16" hasCustomPrompt="1"/>
          </p:nvPr>
        </p:nvSpPr>
        <p:spPr>
          <a:xfrm>
            <a:off x="328893" y="1319340"/>
            <a:ext cx="3386103" cy="4533772"/>
          </a:xfrm>
          <a:solidFill>
            <a:schemeClr val="bg1">
              <a:lumMod val="75000"/>
            </a:schemeClr>
          </a:solidFill>
        </p:spPr>
        <p:txBody>
          <a:bodyPr vert="horz" lIns="0" tIns="0" rIns="0" bIns="0" rtlCol="0">
            <a:noAutofit/>
          </a:bodyPr>
          <a:lstStyle>
            <a:lvl1pPr marL="0" indent="0">
              <a:buNone/>
              <a:defRPr lang="en-US" baseline="0" dirty="0"/>
            </a:lvl1pPr>
          </a:lstStyle>
          <a:p>
            <a:pPr lvl="0"/>
            <a:r>
              <a:rPr lang="en-US" dirty="0" smtClean="0"/>
              <a:t>Use this template page when showing multiple graphic elements (tables, pictures, etc.)</a:t>
            </a:r>
            <a:endParaRPr lang="en-US" dirty="0"/>
          </a:p>
        </p:txBody>
      </p:sp>
      <p:sp>
        <p:nvSpPr>
          <p:cNvPr id="4" name="Date Placeholder 3"/>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
        <p:nvSpPr>
          <p:cNvPr id="8" name="Title Placeholder 1"/>
          <p:cNvSpPr>
            <a:spLocks noGrp="1"/>
          </p:cNvSpPr>
          <p:nvPr>
            <p:ph type="title" hasCustomPrompt="1"/>
          </p:nvPr>
        </p:nvSpPr>
        <p:spPr>
          <a:xfrm>
            <a:off x="497246" y="94222"/>
            <a:ext cx="8541220" cy="844283"/>
          </a:xfrm>
          <a:prstGeom prst="rect">
            <a:avLst/>
          </a:prstGeom>
        </p:spPr>
        <p:txBody>
          <a:bodyPr vert="horz" lIns="0" tIns="0" rIns="0" bIns="0" rtlCol="0" anchor="ctr">
            <a:noAutofit/>
          </a:bodyPr>
          <a:lstStyle/>
          <a:p>
            <a:pPr lvl="0"/>
            <a:r>
              <a:rPr lang="en-US" dirty="0" smtClean="0"/>
              <a:t>Header Goes Here</a:t>
            </a:r>
            <a:endParaRPr lang="en-US" dirty="0"/>
          </a:p>
        </p:txBody>
      </p:sp>
    </p:spTree>
    <p:extLst>
      <p:ext uri="{BB962C8B-B14F-4D97-AF65-F5344CB8AC3E}">
        <p14:creationId xmlns:p14="http://schemas.microsoft.com/office/powerpoint/2010/main" val="15615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0" y="-623173"/>
            <a:ext cx="2346960" cy="413809"/>
          </a:xfrm>
          <a:prstGeom prst="rect">
            <a:avLst/>
          </a:prstGeom>
        </p:spPr>
        <p:txBody>
          <a:bodyPr lIns="71316" tIns="35658" rIns="71316" bIns="35658"/>
          <a:lstStyle/>
          <a:p>
            <a:endParaRPr lang="en-US" dirty="0"/>
          </a:p>
        </p:txBody>
      </p:sp>
    </p:spTree>
    <p:extLst>
      <p:ext uri="{BB962C8B-B14F-4D97-AF65-F5344CB8AC3E}">
        <p14:creationId xmlns:p14="http://schemas.microsoft.com/office/powerpoint/2010/main" val="27116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29" y="94222"/>
            <a:ext cx="8332686" cy="844283"/>
          </a:xfrm>
          <a:prstGeom prst="rect">
            <a:avLst/>
          </a:prstGeom>
        </p:spPr>
        <p:txBody>
          <a:bodyPr vert="horz" lIns="0" tIns="0" rIns="0" bIns="0" rtlCol="0" anchor="ctr">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28892" y="1311929"/>
            <a:ext cx="8445422" cy="566804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7368835" y="7381430"/>
            <a:ext cx="1695288" cy="256678"/>
          </a:xfrm>
          <a:prstGeom prst="rect">
            <a:avLst/>
          </a:prstGeom>
        </p:spPr>
        <p:txBody>
          <a:bodyPr wrap="square" lIns="71316" tIns="35658" rIns="71316" bIns="35658">
            <a:spAutoFit/>
          </a:bodyPr>
          <a:lstStyle/>
          <a:p>
            <a:pPr algn="r"/>
            <a:r>
              <a:rPr lang="en-US" sz="600" kern="800" spc="20" dirty="0" smtClean="0">
                <a:solidFill>
                  <a:schemeClr val="tx1">
                    <a:lumMod val="50000"/>
                    <a:lumOff val="50000"/>
                  </a:schemeClr>
                </a:solidFill>
                <a:latin typeface="Sprint Sans Ofc Regular"/>
                <a:ea typeface="+mn-ea"/>
                <a:cs typeface="Sprint Sans Ofc Regular"/>
              </a:rPr>
              <a:t>Template Version:</a:t>
            </a:r>
            <a:r>
              <a:rPr lang="en-US" sz="600" kern="800" spc="20" baseline="0" dirty="0" smtClean="0">
                <a:solidFill>
                  <a:schemeClr val="tx1">
                    <a:lumMod val="50000"/>
                    <a:lumOff val="50000"/>
                  </a:schemeClr>
                </a:solidFill>
                <a:latin typeface="Sprint Sans Ofc Regular"/>
                <a:ea typeface="+mn-ea"/>
                <a:cs typeface="Sprint Sans Ofc Regular"/>
              </a:rPr>
              <a:t> 4:3GBED1.2</a:t>
            </a:r>
          </a:p>
          <a:p>
            <a:pPr algn="r"/>
            <a:r>
              <a:rPr lang="en-US" sz="600" kern="800" spc="20" dirty="0" smtClean="0">
                <a:solidFill>
                  <a:schemeClr val="tx1">
                    <a:lumMod val="50000"/>
                    <a:lumOff val="50000"/>
                  </a:schemeClr>
                </a:solidFill>
                <a:latin typeface="Sprint Sans Ofc Regular"/>
                <a:ea typeface="+mn-ea"/>
                <a:cs typeface="Sprint Sans Ofc Regular"/>
              </a:rPr>
              <a:t>Version Date:</a:t>
            </a:r>
            <a:r>
              <a:rPr lang="en-US" sz="600" kern="800" spc="20" baseline="0" dirty="0" smtClean="0">
                <a:solidFill>
                  <a:schemeClr val="tx1">
                    <a:lumMod val="50000"/>
                    <a:lumOff val="50000"/>
                  </a:schemeClr>
                </a:solidFill>
                <a:latin typeface="Sprint Sans Ofc Regular"/>
                <a:ea typeface="+mn-ea"/>
                <a:cs typeface="Sprint Sans Ofc Regular"/>
              </a:rPr>
              <a:t> 01</a:t>
            </a:r>
            <a:r>
              <a:rPr lang="en-US" sz="600" kern="800" spc="20" dirty="0" smtClean="0">
                <a:solidFill>
                  <a:schemeClr val="tx1">
                    <a:lumMod val="50000"/>
                    <a:lumOff val="50000"/>
                  </a:schemeClr>
                </a:solidFill>
                <a:latin typeface="Sprint Sans Ofc Regular"/>
                <a:ea typeface="+mn-ea"/>
                <a:cs typeface="Sprint Sans Ofc Regular"/>
              </a:rPr>
              <a:t>/05/16</a:t>
            </a:r>
            <a:endParaRPr lang="en-US" sz="600" kern="1200" dirty="0">
              <a:solidFill>
                <a:schemeClr val="tx1">
                  <a:lumMod val="50000"/>
                  <a:lumOff val="50000"/>
                </a:schemeClr>
              </a:solidFill>
              <a:latin typeface="Sprint Sans Ofc Regular"/>
              <a:ea typeface="+mn-ea"/>
              <a:cs typeface="Sprint Sans Ofc Regular"/>
            </a:endParaRPr>
          </a:p>
        </p:txBody>
      </p:sp>
      <p:sp>
        <p:nvSpPr>
          <p:cNvPr id="13" name="Rectangle 12"/>
          <p:cNvSpPr/>
          <p:nvPr userDrawn="1"/>
        </p:nvSpPr>
        <p:spPr>
          <a:xfrm>
            <a:off x="217960" y="-1"/>
            <a:ext cx="198269" cy="104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7264812"/>
            <a:ext cx="10058400" cy="507385"/>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rgbClr val="000000"/>
              </a:solidFill>
            </a:endParaRPr>
          </a:p>
        </p:txBody>
      </p:sp>
      <p:sp>
        <p:nvSpPr>
          <p:cNvPr id="24" name="Rectangle 23"/>
          <p:cNvSpPr/>
          <p:nvPr userDrawn="1"/>
        </p:nvSpPr>
        <p:spPr>
          <a:xfrm>
            <a:off x="9228955" y="7283201"/>
            <a:ext cx="640850" cy="488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rgbClr val="000000"/>
              </a:solidFill>
            </a:endParaRPr>
          </a:p>
        </p:txBody>
      </p:sp>
      <p:sp>
        <p:nvSpPr>
          <p:cNvPr id="25" name="TextBox 24"/>
          <p:cNvSpPr txBox="1"/>
          <p:nvPr userDrawn="1"/>
        </p:nvSpPr>
        <p:spPr>
          <a:xfrm>
            <a:off x="144380" y="7285388"/>
            <a:ext cx="5256018" cy="584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800" spc="20" dirty="0" smtClean="0">
                <a:solidFill>
                  <a:schemeClr val="bg1">
                    <a:lumMod val="65000"/>
                  </a:schemeClr>
                </a:solidFill>
                <a:cs typeface="Sprint Sans Ofc Regular"/>
              </a:rPr>
              <a:t>©2016 Sprint. This information is subject to Sprint policies regarding use and is the property of Sprint and/or its relevant affiliates and may contain restricted, </a:t>
            </a:r>
            <a:r>
              <a:rPr lang="en-US" sz="800" dirty="0" smtClean="0">
                <a:solidFill>
                  <a:schemeClr val="bg1">
                    <a:lumMod val="65000"/>
                  </a:schemeClr>
                </a:solidFill>
                <a:cs typeface="Sprint Sans Ofc Regular"/>
              </a:rPr>
              <a:t>confidential or privileged materials intended for the sole use of the intended recipient. Any review, use, distribution or disclosure is prohibited without authorization. </a:t>
            </a:r>
          </a:p>
          <a:p>
            <a:endParaRPr lang="en-US" sz="700" dirty="0">
              <a:solidFill>
                <a:schemeClr val="bg1">
                  <a:lumMod val="75000"/>
                </a:schemeClr>
              </a:solidFill>
            </a:endParaRPr>
          </a:p>
        </p:txBody>
      </p:sp>
      <p:sp>
        <p:nvSpPr>
          <p:cNvPr id="26" name="TextBox 25"/>
          <p:cNvSpPr txBox="1"/>
          <p:nvPr userDrawn="1"/>
        </p:nvSpPr>
        <p:spPr>
          <a:xfrm>
            <a:off x="11230372" y="7244970"/>
            <a:ext cx="1596788" cy="261610"/>
          </a:xfrm>
          <a:prstGeom prst="rect">
            <a:avLst/>
          </a:prstGeom>
          <a:noFill/>
        </p:spPr>
        <p:txBody>
          <a:bodyPr wrap="square" rtlCol="0">
            <a:spAutoFit/>
          </a:bodyPr>
          <a:lstStyle/>
          <a:p>
            <a:pPr algn="r"/>
            <a:fld id="{B6A381AC-F4FB-4D40-B066-E06304627488}" type="datetime8">
              <a:rPr lang="en-US" sz="1100" smtClean="0">
                <a:solidFill>
                  <a:schemeClr val="bg1">
                    <a:lumMod val="65000"/>
                  </a:schemeClr>
                </a:solidFill>
              </a:rPr>
              <a:t>04/09/2018 11:32 AM</a:t>
            </a:fld>
            <a:endParaRPr lang="en-US" sz="1000" dirty="0">
              <a:solidFill>
                <a:schemeClr val="bg1">
                  <a:lumMod val="65000"/>
                </a:schemeClr>
              </a:solidFill>
            </a:endParaRPr>
          </a:p>
        </p:txBody>
      </p:sp>
      <p:sp>
        <p:nvSpPr>
          <p:cNvPr id="27" name="TextBox 26"/>
          <p:cNvSpPr txBox="1"/>
          <p:nvPr userDrawn="1"/>
        </p:nvSpPr>
        <p:spPr>
          <a:xfrm>
            <a:off x="12056492" y="7421374"/>
            <a:ext cx="12453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800" spc="20" dirty="0" smtClean="0">
                <a:solidFill>
                  <a:schemeClr val="bg1">
                    <a:lumMod val="65000"/>
                  </a:schemeClr>
                </a:solidFill>
                <a:cs typeface="Sprint Sans Ofc Regular"/>
              </a:rPr>
              <a:t>Version </a:t>
            </a:r>
            <a:r>
              <a:rPr lang="en-US" sz="900" kern="800" spc="20" dirty="0" smtClean="0">
                <a:solidFill>
                  <a:schemeClr val="bg1">
                    <a:lumMod val="65000"/>
                  </a:schemeClr>
                </a:solidFill>
                <a:cs typeface="Sprint Sans Ofc Regular"/>
              </a:rPr>
              <a:t>1.0</a:t>
            </a:r>
            <a:endParaRPr lang="en-US" sz="900" dirty="0">
              <a:solidFill>
                <a:schemeClr val="bg1">
                  <a:lumMod val="75000"/>
                </a:schemeClr>
              </a:solidFill>
            </a:endParaRPr>
          </a:p>
        </p:txBody>
      </p:sp>
      <p:sp>
        <p:nvSpPr>
          <p:cNvPr id="15" name="Rectangle 14"/>
          <p:cNvSpPr/>
          <p:nvPr userDrawn="1"/>
        </p:nvSpPr>
        <p:spPr>
          <a:xfrm>
            <a:off x="8924133" y="7287399"/>
            <a:ext cx="1257300" cy="441344"/>
          </a:xfrm>
          <a:prstGeom prst="rect">
            <a:avLst/>
          </a:prstGeom>
        </p:spPr>
        <p:txBody>
          <a:bodyPr wrap="square" lIns="71316" tIns="35658" rIns="71316" bIns="35658" anchor="t">
            <a:spAutoFit/>
          </a:bodyPr>
          <a:lstStyle/>
          <a:p>
            <a:pPr algn="ctr"/>
            <a:fld id="{3F7246EB-1039-B148-94A0-72C9C3A8D00E}" type="slidenum">
              <a:rPr lang="en-US" sz="2400" smtClean="0">
                <a:solidFill>
                  <a:schemeClr val="bg1"/>
                </a:solidFill>
              </a:rPr>
              <a:pPr algn="ctr"/>
              <a:t>‹#›</a:t>
            </a:fld>
            <a:endParaRPr lang="en-US" sz="2400" dirty="0">
              <a:solidFill>
                <a:schemeClr val="bg1"/>
              </a:solidFill>
            </a:endParaRPr>
          </a:p>
        </p:txBody>
      </p:sp>
      <p:sp>
        <p:nvSpPr>
          <p:cNvPr id="29" name="TextBox 28"/>
          <p:cNvSpPr txBox="1"/>
          <p:nvPr userDrawn="1"/>
        </p:nvSpPr>
        <p:spPr>
          <a:xfrm>
            <a:off x="7177526" y="7317290"/>
            <a:ext cx="1596788" cy="246221"/>
          </a:xfrm>
          <a:prstGeom prst="rect">
            <a:avLst/>
          </a:prstGeom>
          <a:noFill/>
        </p:spPr>
        <p:txBody>
          <a:bodyPr wrap="square" rtlCol="0">
            <a:spAutoFit/>
          </a:bodyPr>
          <a:lstStyle/>
          <a:p>
            <a:pPr algn="r"/>
            <a:fld id="{A46E6B0F-D292-4EEC-AD11-A2314E786296}" type="datetime1">
              <a:rPr lang="en-US" sz="1000" smtClean="0">
                <a:solidFill>
                  <a:schemeClr val="bg1">
                    <a:lumMod val="65000"/>
                  </a:schemeClr>
                </a:solidFill>
              </a:rPr>
              <a:pPr algn="r"/>
              <a:t>04/09/2018</a:t>
            </a:fld>
            <a:endParaRPr lang="en-US" sz="1000" dirty="0">
              <a:solidFill>
                <a:schemeClr val="bg1">
                  <a:lumMod val="65000"/>
                </a:schemeClr>
              </a:solidFill>
            </a:endParaRPr>
          </a:p>
        </p:txBody>
      </p:sp>
      <p:sp>
        <p:nvSpPr>
          <p:cNvPr id="30" name="TextBox 29"/>
          <p:cNvSpPr txBox="1"/>
          <p:nvPr userDrawn="1"/>
        </p:nvSpPr>
        <p:spPr>
          <a:xfrm>
            <a:off x="8125332" y="7481445"/>
            <a:ext cx="124534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800" spc="20" dirty="0" smtClean="0">
                <a:solidFill>
                  <a:schemeClr val="bg1">
                    <a:lumMod val="65000"/>
                  </a:schemeClr>
                </a:solidFill>
                <a:cs typeface="Sprint Sans Ofc Regular"/>
              </a:rPr>
              <a:t>Version 1.0</a:t>
            </a:r>
            <a:endParaRPr lang="en-US" sz="800" dirty="0">
              <a:solidFill>
                <a:schemeClr val="bg1">
                  <a:lumMod val="75000"/>
                </a:schemeClr>
              </a:solidFill>
            </a:endParaRPr>
          </a:p>
        </p:txBody>
      </p:sp>
      <p:pic>
        <p:nvPicPr>
          <p:cNvPr id="16" name="Picture 15"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294964" y="0"/>
            <a:ext cx="1123376" cy="1790381"/>
          </a:xfrm>
          <a:prstGeom prst="rect">
            <a:avLst/>
          </a:prstGeom>
        </p:spPr>
      </p:pic>
      <p:pic>
        <p:nvPicPr>
          <p:cNvPr id="17" name="Picture 16"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447364" y="152400"/>
            <a:ext cx="1123376" cy="1790381"/>
          </a:xfrm>
          <a:prstGeom prst="rect">
            <a:avLst/>
          </a:prstGeom>
        </p:spPr>
      </p:pic>
      <p:pic>
        <p:nvPicPr>
          <p:cNvPr id="4" name="Picture 3" descr="Sprint_Access_Stacked_2C_Flat_NoMark.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799714" y="71752"/>
            <a:ext cx="1258686" cy="2006030"/>
          </a:xfrm>
          <a:prstGeom prst="rect">
            <a:avLst/>
          </a:prstGeom>
        </p:spPr>
      </p:pic>
    </p:spTree>
    <p:extLst>
      <p:ext uri="{BB962C8B-B14F-4D97-AF65-F5344CB8AC3E}">
        <p14:creationId xmlns:p14="http://schemas.microsoft.com/office/powerpoint/2010/main" val="7406220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1" r:id="rId4"/>
    <p:sldLayoutId id="2147483672" r:id="rId5"/>
    <p:sldLayoutId id="2147483662" r:id="rId6"/>
    <p:sldLayoutId id="2147483663" r:id="rId7"/>
    <p:sldLayoutId id="2147483650" r:id="rId8"/>
    <p:sldLayoutId id="2147483655" r:id="rId9"/>
  </p:sldLayoutIdLst>
  <p:timing>
    <p:tnLst>
      <p:par>
        <p:cTn id="1" dur="indefinite" restart="never" nodeType="tmRoot"/>
      </p:par>
    </p:tnLst>
  </p:timing>
  <p:hf hdr="0" dt="0"/>
  <p:txStyles>
    <p:titleStyle>
      <a:lvl1pPr algn="l" defTabSz="509374" rtl="0" eaLnBrk="1" latinLnBrk="0" hangingPunct="1">
        <a:spcBef>
          <a:spcPct val="0"/>
        </a:spcBef>
        <a:buNone/>
        <a:defRPr lang="en-US" sz="3200" b="0" i="0" kern="1200">
          <a:solidFill>
            <a:schemeClr val="tx1">
              <a:lumMod val="75000"/>
              <a:lumOff val="25000"/>
            </a:schemeClr>
          </a:solidFill>
          <a:latin typeface="Sprint Sans Ofc Med Regular"/>
          <a:ea typeface="+mj-ea"/>
          <a:cs typeface="Sprint Sans Ofc Med Regular"/>
        </a:defRPr>
      </a:lvl1pPr>
    </p:titleStyle>
    <p:bodyStyle>
      <a:lvl1pPr marL="342864" indent="-342864" algn="l" defTabSz="509374" rtl="0" eaLnBrk="1" latinLnBrk="0" hangingPunct="1">
        <a:spcBef>
          <a:spcPts val="0"/>
        </a:spcBef>
        <a:spcAft>
          <a:spcPts val="600"/>
        </a:spcAft>
        <a:buFont typeface="Arial"/>
        <a:buChar char="•"/>
        <a:defRPr sz="2800" kern="1200">
          <a:solidFill>
            <a:srgbClr val="404040"/>
          </a:solidFill>
          <a:latin typeface="Sprint Sans Ofc Regular"/>
          <a:ea typeface="+mn-ea"/>
          <a:cs typeface="Sprint Sans Ofc Regular"/>
        </a:defRPr>
      </a:lvl1pPr>
      <a:lvl2pPr marL="573029" indent="-231751" algn="l" defTabSz="509374" rtl="0" eaLnBrk="1" latinLnBrk="0" hangingPunct="1">
        <a:spcBef>
          <a:spcPts val="0"/>
        </a:spcBef>
        <a:spcAft>
          <a:spcPts val="600"/>
        </a:spcAft>
        <a:buFont typeface="Arial"/>
        <a:buChar char="•"/>
        <a:defRPr sz="2800" kern="1200">
          <a:solidFill>
            <a:srgbClr val="404040"/>
          </a:solidFill>
          <a:latin typeface="Sprint Sans Ofc Regular"/>
          <a:ea typeface="+mn-ea"/>
          <a:cs typeface="Sprint Sans Ofc Regular"/>
        </a:defRPr>
      </a:lvl2pPr>
      <a:lvl3pPr marL="806368" indent="-230165" algn="l" defTabSz="509374" rtl="0" eaLnBrk="1" latinLnBrk="0" hangingPunct="1">
        <a:spcBef>
          <a:spcPts val="0"/>
        </a:spcBef>
        <a:spcAft>
          <a:spcPts val="600"/>
        </a:spcAft>
        <a:buFont typeface="Arial"/>
        <a:buChar char="•"/>
        <a:defRPr sz="1800" b="0" i="0" kern="1200">
          <a:solidFill>
            <a:srgbClr val="404040"/>
          </a:solidFill>
          <a:latin typeface="+mn-lt"/>
          <a:ea typeface="+mn-ea"/>
          <a:cs typeface="Sprint Sans Ofc Med Regular"/>
        </a:defRPr>
      </a:lvl3pPr>
      <a:lvl4pPr marL="1023833" indent="-217465"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4pPr>
      <a:lvl5pPr marL="1255584" indent="-231751" algn="l" defTabSz="509374" rtl="0" eaLnBrk="1" latinLnBrk="0" hangingPunct="1">
        <a:spcBef>
          <a:spcPts val="0"/>
        </a:spcBef>
        <a:spcAft>
          <a:spcPts val="600"/>
        </a:spcAft>
        <a:buFont typeface="Arial"/>
        <a:buChar char="•"/>
        <a:defRPr sz="1400" kern="1200">
          <a:solidFill>
            <a:srgbClr val="404040"/>
          </a:solidFill>
          <a:latin typeface="Sprint Sans Ofc Regular"/>
          <a:ea typeface="+mn-ea"/>
          <a:cs typeface="Sprint Sans Ofc Regular"/>
        </a:defRPr>
      </a:lvl5pPr>
      <a:lvl6pPr marL="2801557" indent="-254687" algn="l" defTabSz="509374" rtl="0" eaLnBrk="1" latinLnBrk="0" hangingPunct="1">
        <a:spcBef>
          <a:spcPct val="20000"/>
        </a:spcBef>
        <a:buFont typeface="Arial"/>
        <a:buChar char="•"/>
        <a:defRPr sz="2200" kern="1200">
          <a:solidFill>
            <a:schemeClr val="tx1"/>
          </a:solidFill>
          <a:latin typeface="+mn-lt"/>
          <a:ea typeface="+mn-ea"/>
          <a:cs typeface="+mn-cs"/>
        </a:defRPr>
      </a:lvl6pPr>
      <a:lvl7pPr marL="3310929" indent="-254687" algn="l" defTabSz="509374" rtl="0" eaLnBrk="1" latinLnBrk="0" hangingPunct="1">
        <a:spcBef>
          <a:spcPct val="20000"/>
        </a:spcBef>
        <a:buFont typeface="Arial"/>
        <a:buChar char="•"/>
        <a:defRPr sz="2200" kern="1200">
          <a:solidFill>
            <a:schemeClr val="tx1"/>
          </a:solidFill>
          <a:latin typeface="+mn-lt"/>
          <a:ea typeface="+mn-ea"/>
          <a:cs typeface="+mn-cs"/>
        </a:defRPr>
      </a:lvl7pPr>
      <a:lvl8pPr marL="3820304" indent="-254687" algn="l" defTabSz="509374" rtl="0" eaLnBrk="1" latinLnBrk="0" hangingPunct="1">
        <a:spcBef>
          <a:spcPct val="20000"/>
        </a:spcBef>
        <a:buFont typeface="Arial"/>
        <a:buChar char="•"/>
        <a:defRPr sz="2200" kern="1200">
          <a:solidFill>
            <a:schemeClr val="tx1"/>
          </a:solidFill>
          <a:latin typeface="+mn-lt"/>
          <a:ea typeface="+mn-ea"/>
          <a:cs typeface="+mn-cs"/>
        </a:defRPr>
      </a:lvl8pPr>
      <a:lvl9pPr marL="4329678" indent="-254687" algn="l" defTabSz="50937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74" rtl="0" eaLnBrk="1" latinLnBrk="0" hangingPunct="1">
        <a:defRPr sz="2000" kern="1200">
          <a:solidFill>
            <a:schemeClr val="tx1"/>
          </a:solidFill>
          <a:latin typeface="+mn-lt"/>
          <a:ea typeface="+mn-ea"/>
          <a:cs typeface="+mn-cs"/>
        </a:defRPr>
      </a:lvl1pPr>
      <a:lvl2pPr marL="509374" algn="l" defTabSz="509374" rtl="0" eaLnBrk="1" latinLnBrk="0" hangingPunct="1">
        <a:defRPr sz="2000" kern="1200">
          <a:solidFill>
            <a:schemeClr val="tx1"/>
          </a:solidFill>
          <a:latin typeface="+mn-lt"/>
          <a:ea typeface="+mn-ea"/>
          <a:cs typeface="+mn-cs"/>
        </a:defRPr>
      </a:lvl2pPr>
      <a:lvl3pPr marL="1018747" algn="l" defTabSz="509374" rtl="0" eaLnBrk="1" latinLnBrk="0" hangingPunct="1">
        <a:defRPr sz="2000" kern="1200">
          <a:solidFill>
            <a:schemeClr val="tx1"/>
          </a:solidFill>
          <a:latin typeface="+mn-lt"/>
          <a:ea typeface="+mn-ea"/>
          <a:cs typeface="+mn-cs"/>
        </a:defRPr>
      </a:lvl3pPr>
      <a:lvl4pPr marL="1528121" algn="l" defTabSz="509374" rtl="0" eaLnBrk="1" latinLnBrk="0" hangingPunct="1">
        <a:defRPr sz="2000" kern="1200">
          <a:solidFill>
            <a:schemeClr val="tx1"/>
          </a:solidFill>
          <a:latin typeface="+mn-lt"/>
          <a:ea typeface="+mn-ea"/>
          <a:cs typeface="+mn-cs"/>
        </a:defRPr>
      </a:lvl4pPr>
      <a:lvl5pPr marL="2037495" algn="l" defTabSz="509374" rtl="0" eaLnBrk="1" latinLnBrk="0" hangingPunct="1">
        <a:defRPr sz="2000" kern="1200">
          <a:solidFill>
            <a:schemeClr val="tx1"/>
          </a:solidFill>
          <a:latin typeface="+mn-lt"/>
          <a:ea typeface="+mn-ea"/>
          <a:cs typeface="+mn-cs"/>
        </a:defRPr>
      </a:lvl5pPr>
      <a:lvl6pPr marL="2546870" algn="l" defTabSz="509374" rtl="0" eaLnBrk="1" latinLnBrk="0" hangingPunct="1">
        <a:defRPr sz="2000" kern="1200">
          <a:solidFill>
            <a:schemeClr val="tx1"/>
          </a:solidFill>
          <a:latin typeface="+mn-lt"/>
          <a:ea typeface="+mn-ea"/>
          <a:cs typeface="+mn-cs"/>
        </a:defRPr>
      </a:lvl6pPr>
      <a:lvl7pPr marL="3056243" algn="l" defTabSz="509374" rtl="0" eaLnBrk="1" latinLnBrk="0" hangingPunct="1">
        <a:defRPr sz="2000" kern="1200">
          <a:solidFill>
            <a:schemeClr val="tx1"/>
          </a:solidFill>
          <a:latin typeface="+mn-lt"/>
          <a:ea typeface="+mn-ea"/>
          <a:cs typeface="+mn-cs"/>
        </a:defRPr>
      </a:lvl7pPr>
      <a:lvl8pPr marL="3565616" algn="l" defTabSz="509374" rtl="0" eaLnBrk="1" latinLnBrk="0" hangingPunct="1">
        <a:defRPr sz="2000" kern="1200">
          <a:solidFill>
            <a:schemeClr val="tx1"/>
          </a:solidFill>
          <a:latin typeface="+mn-lt"/>
          <a:ea typeface="+mn-ea"/>
          <a:cs typeface="+mn-cs"/>
        </a:defRPr>
      </a:lvl8pPr>
      <a:lvl9pPr marL="4074991" algn="l" defTabSz="50937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print_Access_Stacked_2C_Flat_No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5072" y="1082121"/>
            <a:ext cx="3363532" cy="5360627"/>
          </a:xfrm>
          <a:prstGeom prst="rect">
            <a:avLst/>
          </a:prstGeom>
        </p:spPr>
      </p:pic>
    </p:spTree>
    <p:extLst>
      <p:ext uri="{BB962C8B-B14F-4D97-AF65-F5344CB8AC3E}">
        <p14:creationId xmlns:p14="http://schemas.microsoft.com/office/powerpoint/2010/main" val="220802479"/>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4" indent="-342864"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1" algn="l" defTabSz="457154" rtl="0" eaLnBrk="1" latinLnBrk="0" hangingPunct="1">
        <a:spcBef>
          <a:spcPct val="20000"/>
        </a:spcBef>
        <a:buFont typeface="Arial"/>
        <a:buChar char="–"/>
        <a:defRPr sz="27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89"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5"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49"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700" kern="1200">
          <a:solidFill>
            <a:schemeClr val="tx1"/>
          </a:solidFill>
          <a:latin typeface="+mn-lt"/>
          <a:ea typeface="+mn-ea"/>
          <a:cs typeface="+mn-cs"/>
        </a:defRPr>
      </a:lvl1pPr>
      <a:lvl2pPr marL="457154" algn="l" defTabSz="457154" rtl="0" eaLnBrk="1" latinLnBrk="0" hangingPunct="1">
        <a:defRPr sz="1700" kern="1200">
          <a:solidFill>
            <a:schemeClr val="tx1"/>
          </a:solidFill>
          <a:latin typeface="+mn-lt"/>
          <a:ea typeface="+mn-ea"/>
          <a:cs typeface="+mn-cs"/>
        </a:defRPr>
      </a:lvl2pPr>
      <a:lvl3pPr marL="914306" algn="l" defTabSz="457154" rtl="0" eaLnBrk="1" latinLnBrk="0" hangingPunct="1">
        <a:defRPr sz="1700" kern="1200">
          <a:solidFill>
            <a:schemeClr val="tx1"/>
          </a:solidFill>
          <a:latin typeface="+mn-lt"/>
          <a:ea typeface="+mn-ea"/>
          <a:cs typeface="+mn-cs"/>
        </a:defRPr>
      </a:lvl3pPr>
      <a:lvl4pPr marL="1371460" algn="l" defTabSz="457154" rtl="0" eaLnBrk="1" latinLnBrk="0" hangingPunct="1">
        <a:defRPr sz="1700" kern="1200">
          <a:solidFill>
            <a:schemeClr val="tx1"/>
          </a:solidFill>
          <a:latin typeface="+mn-lt"/>
          <a:ea typeface="+mn-ea"/>
          <a:cs typeface="+mn-cs"/>
        </a:defRPr>
      </a:lvl4pPr>
      <a:lvl5pPr marL="1828613" algn="l" defTabSz="457154" rtl="0" eaLnBrk="1" latinLnBrk="0" hangingPunct="1">
        <a:defRPr sz="1700" kern="1200">
          <a:solidFill>
            <a:schemeClr val="tx1"/>
          </a:solidFill>
          <a:latin typeface="+mn-lt"/>
          <a:ea typeface="+mn-ea"/>
          <a:cs typeface="+mn-cs"/>
        </a:defRPr>
      </a:lvl5pPr>
      <a:lvl6pPr marL="2285766" algn="l" defTabSz="457154" rtl="0" eaLnBrk="1" latinLnBrk="0" hangingPunct="1">
        <a:defRPr sz="1700" kern="1200">
          <a:solidFill>
            <a:schemeClr val="tx1"/>
          </a:solidFill>
          <a:latin typeface="+mn-lt"/>
          <a:ea typeface="+mn-ea"/>
          <a:cs typeface="+mn-cs"/>
        </a:defRPr>
      </a:lvl6pPr>
      <a:lvl7pPr marL="2742919" algn="l" defTabSz="457154" rtl="0" eaLnBrk="1" latinLnBrk="0" hangingPunct="1">
        <a:defRPr sz="1700" kern="1200">
          <a:solidFill>
            <a:schemeClr val="tx1"/>
          </a:solidFill>
          <a:latin typeface="+mn-lt"/>
          <a:ea typeface="+mn-ea"/>
          <a:cs typeface="+mn-cs"/>
        </a:defRPr>
      </a:lvl7pPr>
      <a:lvl8pPr marL="3200072" algn="l" defTabSz="457154" rtl="0" eaLnBrk="1" latinLnBrk="0" hangingPunct="1">
        <a:defRPr sz="1700" kern="1200">
          <a:solidFill>
            <a:schemeClr val="tx1"/>
          </a:solidFill>
          <a:latin typeface="+mn-lt"/>
          <a:ea typeface="+mn-ea"/>
          <a:cs typeface="+mn-cs"/>
        </a:defRPr>
      </a:lvl8pPr>
      <a:lvl9pPr marL="3657225" algn="l" defTabSz="4571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printrela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a01.safelinks.protection.outlook.com/?url=https://www.fcc.gov/general/trs-state-and-territories&amp;data=02|01|angela.officer@sprint.com|f6cef25677844048f07d08d564d20b9b|2b25568eb4c84e84b192aa42a3a6d243|0|0|636525775664311176&amp;sdata=JQscP1X8HlEGQIXHdwxIZdH5N9QiZ7WzlleCejHoBVA%3D&amp;reserve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Florida Relay Updates</a:t>
            </a:r>
            <a:endParaRPr lang="en-US" dirty="0"/>
          </a:p>
        </p:txBody>
      </p:sp>
      <p:sp>
        <p:nvSpPr>
          <p:cNvPr id="3" name="Subtitle 2"/>
          <p:cNvSpPr>
            <a:spLocks noGrp="1"/>
          </p:cNvSpPr>
          <p:nvPr>
            <p:ph type="subTitle" idx="1"/>
          </p:nvPr>
        </p:nvSpPr>
        <p:spPr/>
        <p:txBody>
          <a:bodyPr/>
          <a:lstStyle/>
          <a:p>
            <a:r>
              <a:rPr lang="en-US" dirty="0" smtClean="0"/>
              <a:t>Jeffrey Branch</a:t>
            </a:r>
            <a:endParaRPr lang="en-US" dirty="0"/>
          </a:p>
        </p:txBody>
      </p:sp>
      <p:sp>
        <p:nvSpPr>
          <p:cNvPr id="5" name="Text Placeholder 4"/>
          <p:cNvSpPr>
            <a:spLocks noGrp="1"/>
          </p:cNvSpPr>
          <p:nvPr>
            <p:ph type="body" sz="quarter" idx="13"/>
          </p:nvPr>
        </p:nvSpPr>
        <p:spPr/>
        <p:txBody>
          <a:bodyPr/>
          <a:lstStyle/>
          <a:p>
            <a:r>
              <a:rPr lang="en-US" b="1" dirty="0" smtClean="0"/>
              <a:t>April 18, 2018</a:t>
            </a:r>
            <a:endParaRPr lang="en-US" b="1" dirty="0"/>
          </a:p>
        </p:txBody>
      </p:sp>
      <p:pic>
        <p:nvPicPr>
          <p:cNvPr id="6" name="Picture 5" descr="Florida Relay Logo 150 dpi.tif"/>
          <p:cNvPicPr/>
          <p:nvPr/>
        </p:nvPicPr>
        <p:blipFill>
          <a:blip r:embed="rId2">
            <a:extLst>
              <a:ext uri="{28A0092B-C50C-407E-A947-70E740481C1C}">
                <a14:useLocalDpi xmlns:a14="http://schemas.microsoft.com/office/drawing/2010/main" val="0"/>
              </a:ext>
            </a:extLst>
          </a:blip>
          <a:stretch>
            <a:fillRect/>
          </a:stretch>
        </p:blipFill>
        <p:spPr>
          <a:xfrm>
            <a:off x="609600" y="349014"/>
            <a:ext cx="3263265" cy="2536544"/>
          </a:xfrm>
          <a:prstGeom prst="rect">
            <a:avLst/>
          </a:prstGeom>
        </p:spPr>
      </p:pic>
    </p:spTree>
    <p:extLst>
      <p:ext uri="{BB962C8B-B14F-4D97-AF65-F5344CB8AC3E}">
        <p14:creationId xmlns:p14="http://schemas.microsoft.com/office/powerpoint/2010/main" val="201700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Intrastate CapTel Minutes</a:t>
            </a:r>
          </a:p>
        </p:txBody>
      </p:sp>
      <p:graphicFrame>
        <p:nvGraphicFramePr>
          <p:cNvPr id="6" name="Chart 5"/>
          <p:cNvGraphicFramePr>
            <a:graphicFrameLocks/>
          </p:cNvGraphicFramePr>
          <p:nvPr>
            <p:extLst>
              <p:ext uri="{D42A27DB-BD31-4B8C-83A1-F6EECF244321}">
                <p14:modId xmlns:p14="http://schemas.microsoft.com/office/powerpoint/2010/main" val="2494058007"/>
              </p:ext>
            </p:extLst>
          </p:nvPr>
        </p:nvGraphicFramePr>
        <p:xfrm>
          <a:off x="325437" y="1133475"/>
          <a:ext cx="8725857" cy="5505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1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Billable </a:t>
            </a:r>
            <a:r>
              <a:rPr lang="en-US" dirty="0" smtClean="0"/>
              <a:t>TRS Minutes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86829474"/>
              </p:ext>
            </p:extLst>
          </p:nvPr>
        </p:nvGraphicFramePr>
        <p:xfrm>
          <a:off x="0" y="1327150"/>
          <a:ext cx="9051294" cy="51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703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IP CTS Conversation Minutes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511992204"/>
              </p:ext>
            </p:extLst>
          </p:nvPr>
        </p:nvGraphicFramePr>
        <p:xfrm>
          <a:off x="212271" y="1110343"/>
          <a:ext cx="8839023" cy="5861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7409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Florida Quality Report</a:t>
            </a:r>
            <a:endParaRPr lang="en-US" dirty="0"/>
          </a:p>
        </p:txBody>
      </p:sp>
      <p:sp>
        <p:nvSpPr>
          <p:cNvPr id="6" name="TextBox 5"/>
          <p:cNvSpPr txBox="1"/>
          <p:nvPr/>
        </p:nvSpPr>
        <p:spPr>
          <a:xfrm>
            <a:off x="239295" y="1474416"/>
            <a:ext cx="4356322" cy="461665"/>
          </a:xfrm>
          <a:prstGeom prst="rect">
            <a:avLst/>
          </a:prstGeom>
          <a:noFill/>
        </p:spPr>
        <p:txBody>
          <a:bodyPr wrap="square" rtlCol="0">
            <a:spAutoFit/>
          </a:bodyPr>
          <a:lstStyle/>
          <a:p>
            <a:r>
              <a:rPr lang="en-US" sz="2400" b="1" dirty="0" smtClean="0"/>
              <a:t>TRS State Report</a:t>
            </a:r>
            <a:endParaRPr lang="en-US" sz="2400" b="1" dirty="0"/>
          </a:p>
        </p:txBody>
      </p:sp>
      <p:pic>
        <p:nvPicPr>
          <p:cNvPr id="16" name="Picture 15"/>
          <p:cNvPicPr>
            <a:picLocks noChangeAspect="1"/>
          </p:cNvPicPr>
          <p:nvPr/>
        </p:nvPicPr>
        <p:blipFill>
          <a:blip r:embed="rId2"/>
          <a:stretch>
            <a:fillRect/>
          </a:stretch>
        </p:blipFill>
        <p:spPr>
          <a:xfrm>
            <a:off x="175795" y="2423616"/>
            <a:ext cx="9715500" cy="1075961"/>
          </a:xfrm>
          <a:prstGeom prst="rect">
            <a:avLst/>
          </a:prstGeom>
        </p:spPr>
      </p:pic>
      <p:pic>
        <p:nvPicPr>
          <p:cNvPr id="18" name="Picture 17"/>
          <p:cNvPicPr>
            <a:picLocks noChangeAspect="1"/>
          </p:cNvPicPr>
          <p:nvPr/>
        </p:nvPicPr>
        <p:blipFill>
          <a:blip r:embed="rId3"/>
          <a:stretch>
            <a:fillRect/>
          </a:stretch>
        </p:blipFill>
        <p:spPr>
          <a:xfrm>
            <a:off x="175795" y="3802645"/>
            <a:ext cx="9715500" cy="1132285"/>
          </a:xfrm>
          <a:prstGeom prst="rect">
            <a:avLst/>
          </a:prstGeom>
        </p:spPr>
      </p:pic>
      <p:pic>
        <p:nvPicPr>
          <p:cNvPr id="20" name="Picture 19"/>
          <p:cNvPicPr>
            <a:picLocks noChangeAspect="1"/>
          </p:cNvPicPr>
          <p:nvPr/>
        </p:nvPicPr>
        <p:blipFill>
          <a:blip r:embed="rId4"/>
          <a:stretch>
            <a:fillRect/>
          </a:stretch>
        </p:blipFill>
        <p:spPr>
          <a:xfrm>
            <a:off x="175795" y="5237998"/>
            <a:ext cx="9715500" cy="1133158"/>
          </a:xfrm>
          <a:prstGeom prst="rect">
            <a:avLst/>
          </a:prstGeom>
        </p:spPr>
      </p:pic>
    </p:spTree>
    <p:extLst>
      <p:ext uri="{BB962C8B-B14F-4D97-AF65-F5344CB8AC3E}">
        <p14:creationId xmlns:p14="http://schemas.microsoft.com/office/powerpoint/2010/main" val="2327510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Florida Quality Report</a:t>
            </a:r>
            <a:endParaRPr lang="en-US" dirty="0"/>
          </a:p>
        </p:txBody>
      </p:sp>
      <p:sp>
        <p:nvSpPr>
          <p:cNvPr id="8" name="TextBox 7"/>
          <p:cNvSpPr txBox="1"/>
          <p:nvPr/>
        </p:nvSpPr>
        <p:spPr>
          <a:xfrm>
            <a:off x="239295" y="1474416"/>
            <a:ext cx="4356322" cy="461665"/>
          </a:xfrm>
          <a:prstGeom prst="rect">
            <a:avLst/>
          </a:prstGeom>
          <a:noFill/>
        </p:spPr>
        <p:txBody>
          <a:bodyPr wrap="square" rtlCol="0">
            <a:spAutoFit/>
          </a:bodyPr>
          <a:lstStyle/>
          <a:p>
            <a:r>
              <a:rPr lang="en-US" sz="2400" b="1" dirty="0" smtClean="0"/>
              <a:t>CapTel State Report</a:t>
            </a:r>
            <a:endParaRPr lang="en-US" sz="2400" b="1" dirty="0"/>
          </a:p>
        </p:txBody>
      </p:sp>
      <p:pic>
        <p:nvPicPr>
          <p:cNvPr id="4" name="Picture 3"/>
          <p:cNvPicPr>
            <a:picLocks noChangeAspect="1"/>
          </p:cNvPicPr>
          <p:nvPr/>
        </p:nvPicPr>
        <p:blipFill>
          <a:blip r:embed="rId2"/>
          <a:stretch>
            <a:fillRect/>
          </a:stretch>
        </p:blipFill>
        <p:spPr>
          <a:xfrm>
            <a:off x="177800" y="2028349"/>
            <a:ext cx="9677400" cy="1429702"/>
          </a:xfrm>
          <a:prstGeom prst="rect">
            <a:avLst/>
          </a:prstGeom>
        </p:spPr>
      </p:pic>
      <p:pic>
        <p:nvPicPr>
          <p:cNvPr id="11" name="Picture 10"/>
          <p:cNvPicPr>
            <a:picLocks noChangeAspect="1"/>
          </p:cNvPicPr>
          <p:nvPr/>
        </p:nvPicPr>
        <p:blipFill>
          <a:blip r:embed="rId3"/>
          <a:stretch>
            <a:fillRect/>
          </a:stretch>
        </p:blipFill>
        <p:spPr>
          <a:xfrm>
            <a:off x="177800" y="3700953"/>
            <a:ext cx="9677400" cy="1504544"/>
          </a:xfrm>
          <a:prstGeom prst="rect">
            <a:avLst/>
          </a:prstGeom>
        </p:spPr>
      </p:pic>
      <p:pic>
        <p:nvPicPr>
          <p:cNvPr id="13" name="Picture 12"/>
          <p:cNvPicPr>
            <a:picLocks noChangeAspect="1"/>
          </p:cNvPicPr>
          <p:nvPr/>
        </p:nvPicPr>
        <p:blipFill>
          <a:blip r:embed="rId4"/>
          <a:stretch>
            <a:fillRect/>
          </a:stretch>
        </p:blipFill>
        <p:spPr>
          <a:xfrm>
            <a:off x="177800" y="5448399"/>
            <a:ext cx="9677400" cy="1505703"/>
          </a:xfrm>
          <a:prstGeom prst="rect">
            <a:avLst/>
          </a:prstGeom>
        </p:spPr>
      </p:pic>
    </p:spTree>
    <p:extLst>
      <p:ext uri="{BB962C8B-B14F-4D97-AF65-F5344CB8AC3E}">
        <p14:creationId xmlns:p14="http://schemas.microsoft.com/office/powerpoint/2010/main" val="157495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Outreach Expense Report</a:t>
            </a:r>
          </a:p>
        </p:txBody>
      </p:sp>
      <p:pic>
        <p:nvPicPr>
          <p:cNvPr id="4" name="Picture 3"/>
          <p:cNvPicPr>
            <a:picLocks noChangeAspect="1"/>
          </p:cNvPicPr>
          <p:nvPr/>
        </p:nvPicPr>
        <p:blipFill>
          <a:blip r:embed="rId2"/>
          <a:stretch>
            <a:fillRect/>
          </a:stretch>
        </p:blipFill>
        <p:spPr>
          <a:xfrm>
            <a:off x="271871" y="2048795"/>
            <a:ext cx="9358826" cy="4886560"/>
          </a:xfrm>
          <a:prstGeom prst="rect">
            <a:avLst/>
          </a:prstGeom>
        </p:spPr>
      </p:pic>
    </p:spTree>
    <p:extLst>
      <p:ext uri="{BB962C8B-B14F-4D97-AF65-F5344CB8AC3E}">
        <p14:creationId xmlns:p14="http://schemas.microsoft.com/office/powerpoint/2010/main" val="2853315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26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28892" y="1311929"/>
            <a:ext cx="8525548" cy="5668040"/>
          </a:xfrm>
        </p:spPr>
        <p:txBody>
          <a:bodyPr/>
          <a:lstStyle/>
          <a:p>
            <a:r>
              <a:rPr lang="en-US" sz="2400" dirty="0" smtClean="0"/>
              <a:t>Updates – Sprint Accessibility</a:t>
            </a:r>
          </a:p>
          <a:p>
            <a:pPr marL="0" indent="0">
              <a:buNone/>
            </a:pPr>
            <a:endParaRPr lang="en-US" sz="2400" dirty="0" smtClean="0"/>
          </a:p>
          <a:p>
            <a:r>
              <a:rPr lang="en-US" sz="2400" dirty="0" smtClean="0"/>
              <a:t>Florida Relay Conference Captioning (RCC)</a:t>
            </a:r>
          </a:p>
          <a:p>
            <a:pPr marL="0" indent="0">
              <a:buNone/>
            </a:pPr>
            <a:endParaRPr lang="en-US" sz="2400" dirty="0" smtClean="0"/>
          </a:p>
          <a:p>
            <a:r>
              <a:rPr lang="en-US" sz="2400" dirty="0" smtClean="0"/>
              <a:t>Florida TRS statistics</a:t>
            </a:r>
          </a:p>
          <a:p>
            <a:pPr marL="0" indent="0">
              <a:buNone/>
            </a:pPr>
            <a:endParaRPr lang="en-US" sz="2400" dirty="0" smtClean="0"/>
          </a:p>
          <a:p>
            <a:r>
              <a:rPr lang="en-US" sz="2400" dirty="0" smtClean="0"/>
              <a:t>Florida CapTel statistics</a:t>
            </a:r>
          </a:p>
          <a:p>
            <a:endParaRPr lang="en-US" sz="2400" dirty="0"/>
          </a:p>
          <a:p>
            <a:r>
              <a:rPr lang="en-US" sz="2400" dirty="0" smtClean="0"/>
              <a:t>Florida IP CapTel statistics</a:t>
            </a:r>
          </a:p>
          <a:p>
            <a:pPr marL="0" indent="0">
              <a:buNone/>
            </a:pPr>
            <a:endParaRPr lang="en-US" sz="2400" dirty="0" smtClean="0"/>
          </a:p>
          <a:p>
            <a:r>
              <a:rPr lang="en-US" sz="2400" dirty="0" smtClean="0"/>
              <a:t>Florida Quality Report</a:t>
            </a:r>
          </a:p>
          <a:p>
            <a:pPr marL="0" indent="0">
              <a:buNone/>
            </a:pPr>
            <a:endParaRPr lang="en-US" sz="2400" dirty="0" smtClean="0"/>
          </a:p>
          <a:p>
            <a:r>
              <a:rPr lang="en-US" sz="2400" dirty="0" smtClean="0"/>
              <a:t>Florida Outreach expense Report</a:t>
            </a:r>
          </a:p>
          <a:p>
            <a:endParaRPr lang="en-US" sz="2800" dirty="0"/>
          </a:p>
        </p:txBody>
      </p:sp>
    </p:spTree>
    <p:extLst>
      <p:ext uri="{BB962C8B-B14F-4D97-AF65-F5344CB8AC3E}">
        <p14:creationId xmlns:p14="http://schemas.microsoft.com/office/powerpoint/2010/main" val="214769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798285"/>
            <a:ext cx="8102195" cy="700199"/>
          </a:xfrm>
        </p:spPr>
        <p:txBody>
          <a:bodyPr/>
          <a:lstStyle/>
          <a:p>
            <a:r>
              <a:rPr lang="en-US" sz="2567" dirty="0"/>
              <a:t>Nationwide Misdial Solutions for Sprint TRS States included </a:t>
            </a:r>
            <a:r>
              <a:rPr lang="en-US" sz="2567" dirty="0" smtClean="0"/>
              <a:t>Florida </a:t>
            </a:r>
            <a:r>
              <a:rPr lang="en-US" sz="2567" dirty="0"/>
              <a:t>TRS  </a:t>
            </a:r>
          </a:p>
        </p:txBody>
      </p:sp>
      <p:sp>
        <p:nvSpPr>
          <p:cNvPr id="10" name="Content Placeholder 9"/>
          <p:cNvSpPr>
            <a:spLocks noGrp="1"/>
          </p:cNvSpPr>
          <p:nvPr>
            <p:ph idx="1"/>
          </p:nvPr>
        </p:nvSpPr>
        <p:spPr>
          <a:xfrm>
            <a:off x="449547" y="1907868"/>
            <a:ext cx="7695466" cy="3082414"/>
          </a:xfrm>
        </p:spPr>
        <p:txBody>
          <a:bodyPr/>
          <a:lstStyle/>
          <a:p>
            <a:pPr marL="277349" lvl="1" indent="-277349">
              <a:buFont typeface="Arial" panose="020B0604020202020204" pitchFamily="34" charset="0"/>
              <a:buChar char="•"/>
            </a:pPr>
            <a:r>
              <a:rPr lang="en-US" sz="2200" b="1" i="1" dirty="0">
                <a:solidFill>
                  <a:schemeClr val="tx1">
                    <a:lumMod val="75000"/>
                    <a:lumOff val="25000"/>
                  </a:schemeClr>
                </a:solidFill>
              </a:rPr>
              <a:t>Successfully Implemented – January 1, </a:t>
            </a:r>
            <a:r>
              <a:rPr lang="en-US" sz="2200" b="1" i="1" dirty="0" smtClean="0">
                <a:solidFill>
                  <a:schemeClr val="tx1">
                    <a:lumMod val="75000"/>
                    <a:lumOff val="25000"/>
                  </a:schemeClr>
                </a:solidFill>
              </a:rPr>
              <a:t>2018</a:t>
            </a:r>
          </a:p>
          <a:p>
            <a:pPr marL="277349" lvl="1" indent="-277349">
              <a:buFont typeface="Arial" panose="020B0604020202020204" pitchFamily="34" charset="0"/>
              <a:buChar char="•"/>
            </a:pPr>
            <a:r>
              <a:rPr lang="en-US" sz="2200" b="1" i="1" dirty="0" smtClean="0">
                <a:solidFill>
                  <a:schemeClr val="tx1">
                    <a:lumMod val="75000"/>
                    <a:lumOff val="25000"/>
                  </a:schemeClr>
                </a:solidFill>
              </a:rPr>
              <a:t>Florida was the first state to conduct a misdial trial . Thank you!! </a:t>
            </a:r>
            <a:endParaRPr lang="en-US" sz="3300" b="1" dirty="0">
              <a:solidFill>
                <a:schemeClr val="tx1">
                  <a:lumMod val="75000"/>
                  <a:lumOff val="25000"/>
                </a:schemeClr>
              </a:solidFill>
            </a:endParaRPr>
          </a:p>
          <a:p>
            <a:pPr marL="1188609" lvl="1" indent="-554699">
              <a:buFont typeface="Arial" panose="020B0604020202020204" pitchFamily="34" charset="0"/>
              <a:buChar char="•"/>
            </a:pPr>
            <a:r>
              <a:rPr lang="en-US" sz="1942" dirty="0">
                <a:solidFill>
                  <a:schemeClr val="tx1">
                    <a:lumMod val="75000"/>
                    <a:lumOff val="25000"/>
                  </a:schemeClr>
                </a:solidFill>
              </a:rPr>
              <a:t>Inbound Callers Who May Have Unintentionally Connected to Relay Service</a:t>
            </a:r>
          </a:p>
          <a:p>
            <a:pPr marL="1188609" lvl="1" indent="-554699">
              <a:buFont typeface="Arial" panose="020B0604020202020204" pitchFamily="34" charset="0"/>
              <a:buChar char="•"/>
            </a:pPr>
            <a:endParaRPr lang="en-US" sz="1942" dirty="0">
              <a:solidFill>
                <a:schemeClr val="accent1"/>
              </a:solidFill>
            </a:endParaRPr>
          </a:p>
          <a:p>
            <a:r>
              <a:rPr lang="en-US" sz="1942" dirty="0">
                <a:solidFill>
                  <a:schemeClr val="tx1">
                    <a:lumMod val="75000"/>
                    <a:lumOff val="25000"/>
                  </a:schemeClr>
                </a:solidFill>
              </a:rPr>
              <a:t>Transferred callers will hear the following informational recording: </a:t>
            </a:r>
          </a:p>
          <a:p>
            <a:endParaRPr lang="en-US" sz="1942" i="1" dirty="0">
              <a:solidFill>
                <a:schemeClr val="tx1">
                  <a:lumMod val="75000"/>
                  <a:lumOff val="25000"/>
                </a:schemeClr>
              </a:solidFill>
            </a:endParaRPr>
          </a:p>
          <a:p>
            <a:r>
              <a:rPr lang="en-US" sz="1833" i="1" dirty="0">
                <a:solidFill>
                  <a:schemeClr val="tx1">
                    <a:lumMod val="75000"/>
                    <a:lumOff val="25000"/>
                  </a:schemeClr>
                </a:solidFill>
              </a:rPr>
              <a:t>You have dialed the phone number for State Relay Services.  State Relay services are intended to facilitate telephone communications for people who have a hearing loss or speech difficulty.  Please hang up and look for the correct phone number for the agency or company you are attempting to reach.  Additional information about State Relay services is available at  </a:t>
            </a:r>
            <a:r>
              <a:rPr lang="en-US" sz="1833" i="1" u="sng" dirty="0">
                <a:solidFill>
                  <a:schemeClr val="tx1">
                    <a:lumMod val="75000"/>
                    <a:lumOff val="25000"/>
                  </a:schemeClr>
                </a:solidFill>
                <a:hlinkClick r:id="rId2"/>
              </a:rPr>
              <a:t>www.sprintrelay.com</a:t>
            </a:r>
            <a:r>
              <a:rPr lang="en-US" sz="1833" i="1" dirty="0">
                <a:solidFill>
                  <a:schemeClr val="tx1">
                    <a:lumMod val="75000"/>
                    <a:lumOff val="25000"/>
                  </a:schemeClr>
                </a:solidFill>
              </a:rPr>
              <a:t>.  Thank you.  Good bye.</a:t>
            </a:r>
            <a:endParaRPr lang="en-US" sz="1833" dirty="0">
              <a:solidFill>
                <a:schemeClr val="tx1">
                  <a:lumMod val="75000"/>
                  <a:lumOff val="25000"/>
                </a:schemeClr>
              </a:solidFill>
            </a:endParaRPr>
          </a:p>
          <a:p>
            <a:pPr marL="277349" lvl="1" indent="-277349">
              <a:buFont typeface="Arial" panose="020B0604020202020204" pitchFamily="34" charset="0"/>
              <a:buChar char="•"/>
            </a:pPr>
            <a:endParaRPr lang="en-US" sz="3300" b="1" dirty="0">
              <a:solidFill>
                <a:schemeClr val="tx1">
                  <a:lumMod val="75000"/>
                  <a:lumOff val="25000"/>
                </a:schemeClr>
              </a:solidFill>
            </a:endParaRPr>
          </a:p>
        </p:txBody>
      </p:sp>
    </p:spTree>
    <p:extLst>
      <p:ext uri="{BB962C8B-B14F-4D97-AF65-F5344CB8AC3E}">
        <p14:creationId xmlns:p14="http://schemas.microsoft.com/office/powerpoint/2010/main" val="365214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43" y="574489"/>
            <a:ext cx="8382597" cy="502065"/>
          </a:xfrm>
        </p:spPr>
        <p:txBody>
          <a:bodyPr/>
          <a:lstStyle/>
          <a:p>
            <a:r>
              <a:rPr lang="en-US" sz="3300" dirty="0"/>
              <a:t/>
            </a:r>
            <a:br>
              <a:rPr lang="en-US" sz="3300" dirty="0"/>
            </a:br>
            <a:r>
              <a:rPr lang="en-US" sz="3300" dirty="0"/>
              <a:t>Nationwide Misdial Solutions</a:t>
            </a:r>
          </a:p>
        </p:txBody>
      </p:sp>
      <p:sp>
        <p:nvSpPr>
          <p:cNvPr id="3" name="Content Placeholder 2"/>
          <p:cNvSpPr>
            <a:spLocks noGrp="1"/>
          </p:cNvSpPr>
          <p:nvPr>
            <p:ph idx="1"/>
          </p:nvPr>
        </p:nvSpPr>
        <p:spPr>
          <a:xfrm>
            <a:off x="584244" y="1839094"/>
            <a:ext cx="8478729" cy="5169342"/>
          </a:xfrm>
        </p:spPr>
        <p:txBody>
          <a:bodyPr/>
          <a:lstStyle/>
          <a:p>
            <a:r>
              <a:rPr lang="en-US" sz="2567" dirty="0">
                <a:solidFill>
                  <a:schemeClr val="tx1">
                    <a:lumMod val="75000"/>
                    <a:lumOff val="25000"/>
                  </a:schemeClr>
                </a:solidFill>
              </a:rPr>
              <a:t>Benefits include:</a:t>
            </a:r>
          </a:p>
          <a:p>
            <a:endParaRPr lang="en-US" sz="2567" dirty="0">
              <a:solidFill>
                <a:schemeClr val="tx1">
                  <a:lumMod val="75000"/>
                  <a:lumOff val="25000"/>
                </a:schemeClr>
              </a:solidFill>
            </a:endParaRPr>
          </a:p>
          <a:p>
            <a:pPr marL="419115" indent="-419115">
              <a:buFont typeface="Arial" panose="020B0604020202020204" pitchFamily="34" charset="0"/>
              <a:buChar char="•"/>
            </a:pPr>
            <a:r>
              <a:rPr lang="en-US" sz="2567" dirty="0">
                <a:solidFill>
                  <a:schemeClr val="tx1">
                    <a:lumMod val="75000"/>
                    <a:lumOff val="25000"/>
                  </a:schemeClr>
                </a:solidFill>
              </a:rPr>
              <a:t>Improves answer time</a:t>
            </a:r>
          </a:p>
          <a:p>
            <a:pPr marL="419115" indent="-419115">
              <a:buFont typeface="Arial" panose="020B0604020202020204" pitchFamily="34" charset="0"/>
              <a:buChar char="•"/>
            </a:pPr>
            <a:r>
              <a:rPr lang="en-US" sz="2567" dirty="0">
                <a:solidFill>
                  <a:schemeClr val="tx1">
                    <a:lumMod val="75000"/>
                    <a:lumOff val="25000"/>
                  </a:schemeClr>
                </a:solidFill>
              </a:rPr>
              <a:t>Agents no longer need to explain the service</a:t>
            </a:r>
          </a:p>
          <a:p>
            <a:pPr marL="419115" indent="-419115">
              <a:buFont typeface="Arial" panose="020B0604020202020204" pitchFamily="34" charset="0"/>
              <a:buChar char="•"/>
            </a:pPr>
            <a:r>
              <a:rPr lang="en-US" sz="2567" dirty="0">
                <a:solidFill>
                  <a:schemeClr val="tx1">
                    <a:lumMod val="75000"/>
                    <a:lumOff val="25000"/>
                  </a:schemeClr>
                </a:solidFill>
              </a:rPr>
              <a:t>Agents no longer need to address additional questions from the caller</a:t>
            </a:r>
          </a:p>
          <a:p>
            <a:pPr marL="419115" indent="-419115">
              <a:buFont typeface="Arial" panose="020B0604020202020204" pitchFamily="34" charset="0"/>
              <a:buChar char="•"/>
            </a:pPr>
            <a:r>
              <a:rPr lang="en-US" sz="2567" dirty="0">
                <a:solidFill>
                  <a:schemeClr val="tx1">
                    <a:lumMod val="75000"/>
                    <a:lumOff val="25000"/>
                  </a:schemeClr>
                </a:solidFill>
              </a:rPr>
              <a:t>Allows agents to focus on legitimate relay calls</a:t>
            </a:r>
          </a:p>
          <a:p>
            <a:pPr marL="419115" indent="-419115">
              <a:buFont typeface="Arial" panose="020B0604020202020204" pitchFamily="34" charset="0"/>
              <a:buChar char="•"/>
            </a:pPr>
            <a:r>
              <a:rPr lang="en-US" sz="2567" dirty="0">
                <a:solidFill>
                  <a:schemeClr val="tx1">
                    <a:lumMod val="75000"/>
                    <a:lumOff val="25000"/>
                  </a:schemeClr>
                </a:solidFill>
              </a:rPr>
              <a:t>Reduces call set up times</a:t>
            </a:r>
          </a:p>
          <a:p>
            <a:pPr marL="419115" indent="-419115">
              <a:buFont typeface="Arial" panose="020B0604020202020204" pitchFamily="34" charset="0"/>
              <a:buChar char="•"/>
            </a:pPr>
            <a:r>
              <a:rPr lang="en-US" sz="2567" dirty="0">
                <a:solidFill>
                  <a:schemeClr val="tx1">
                    <a:lumMod val="75000"/>
                    <a:lumOff val="25000"/>
                  </a:schemeClr>
                </a:solidFill>
              </a:rPr>
              <a:t>Very few customer inquiries as to why calls were transferred to the recordings </a:t>
            </a:r>
          </a:p>
          <a:p>
            <a:endParaRPr lang="en-US" sz="2567" dirty="0">
              <a:solidFill>
                <a:schemeClr val="tx1">
                  <a:lumMod val="75000"/>
                  <a:lumOff val="25000"/>
                </a:schemeClr>
              </a:solidFill>
            </a:endParaRPr>
          </a:p>
        </p:txBody>
      </p:sp>
    </p:spTree>
    <p:extLst>
      <p:ext uri="{BB962C8B-B14F-4D97-AF65-F5344CB8AC3E}">
        <p14:creationId xmlns:p14="http://schemas.microsoft.com/office/powerpoint/2010/main" val="306167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5515" y="348636"/>
            <a:ext cx="6355766" cy="1149847"/>
          </a:xfrm>
        </p:spPr>
        <p:txBody>
          <a:bodyPr/>
          <a:lstStyle/>
          <a:p>
            <a:r>
              <a:rPr lang="en-US" sz="3667" dirty="0"/>
              <a:t> </a:t>
            </a:r>
          </a:p>
        </p:txBody>
      </p:sp>
      <p:sp>
        <p:nvSpPr>
          <p:cNvPr id="10" name="Content Placeholder 9"/>
          <p:cNvSpPr>
            <a:spLocks noGrp="1"/>
          </p:cNvSpPr>
          <p:nvPr>
            <p:ph idx="1"/>
          </p:nvPr>
        </p:nvSpPr>
        <p:spPr>
          <a:xfrm>
            <a:off x="252362" y="1931805"/>
            <a:ext cx="9806038" cy="5294904"/>
          </a:xfrm>
        </p:spPr>
        <p:txBody>
          <a:bodyPr/>
          <a:lstStyle/>
          <a:p>
            <a:pPr marL="0" indent="0">
              <a:buNone/>
            </a:pPr>
            <a:r>
              <a:rPr lang="en-US" sz="1467" dirty="0"/>
              <a:t>On January 26, 2018, the Consumer and Governmental Affairs Bureau (CGB) of the FCC released a Public Notice announcing the deadlines for filing comments and reply comments on applications for renewal of certification for state telecommunications relay service (TRS) programs.   </a:t>
            </a:r>
          </a:p>
          <a:p>
            <a:pPr marL="0" indent="0">
              <a:buNone/>
            </a:pPr>
            <a:r>
              <a:rPr lang="en-US" sz="1467" dirty="0"/>
              <a:t> </a:t>
            </a:r>
          </a:p>
          <a:p>
            <a:pPr marL="0" indent="0">
              <a:buNone/>
            </a:pPr>
            <a:r>
              <a:rPr lang="en-US" sz="1467" b="1" dirty="0"/>
              <a:t>GROUP 1</a:t>
            </a:r>
            <a:r>
              <a:rPr lang="en-US" sz="1467" dirty="0"/>
              <a:t>:  The deadlines for filing comments and reply comments on applications for the states of Alabama, Arizona, Arkansas, Delaware, Georgia, Idaho, Iowa, Kansas, Maine, Maryland, Michigan, Minnesota, Missouri, Montana, Nevada, New Jersey, New Mexico, New York, Ohio, Oklahoma, South Dakota, Utah, and Vermont, the Commonwealths of Kentucky, Massachusetts, and North Dakota, the District of Columbia, and Saipan are:</a:t>
            </a:r>
          </a:p>
          <a:p>
            <a:pPr marL="0" indent="0">
              <a:buNone/>
            </a:pPr>
            <a:r>
              <a:rPr lang="en-US" sz="1467" dirty="0"/>
              <a:t>Comments:  </a:t>
            </a:r>
            <a:r>
              <a:rPr lang="en-US" sz="1467" b="1" dirty="0"/>
              <a:t>February 22, 2018</a:t>
            </a:r>
            <a:endParaRPr lang="en-US" sz="1467" dirty="0"/>
          </a:p>
          <a:p>
            <a:pPr marL="0" indent="0">
              <a:buNone/>
            </a:pPr>
            <a:r>
              <a:rPr lang="en-US" sz="1467" dirty="0"/>
              <a:t>Reply Comments:  </a:t>
            </a:r>
            <a:r>
              <a:rPr lang="en-US" sz="1467" b="1" dirty="0"/>
              <a:t>March 9, 2018</a:t>
            </a:r>
            <a:r>
              <a:rPr lang="en-US" sz="1467" dirty="0"/>
              <a:t> </a:t>
            </a:r>
          </a:p>
          <a:p>
            <a:pPr marL="0" indent="0">
              <a:buNone/>
            </a:pPr>
            <a:r>
              <a:rPr lang="en-US" sz="1467" dirty="0"/>
              <a:t> </a:t>
            </a:r>
          </a:p>
          <a:p>
            <a:pPr marL="0" indent="0">
              <a:buNone/>
            </a:pPr>
            <a:r>
              <a:rPr lang="en-US" sz="1467" b="1" dirty="0"/>
              <a:t>GROUP 2</a:t>
            </a:r>
            <a:r>
              <a:rPr lang="en-US" sz="1467" dirty="0"/>
              <a:t>:  The deadlines for filing comments and reply comments on applications for the states of Alaska, California, Colorado, Connecticut, </a:t>
            </a:r>
            <a:r>
              <a:rPr lang="en-US" sz="1467" b="1" u="sng" dirty="0"/>
              <a:t>Florida</a:t>
            </a:r>
            <a:r>
              <a:rPr lang="en-US" sz="1467" dirty="0"/>
              <a:t>, Hawaii, Indiana, Louisiana, Mississippi, Nebraska, New Hampshire, North Carolina, Rhode Island, South Carolina, </a:t>
            </a:r>
            <a:r>
              <a:rPr lang="en-US" sz="1467" dirty="0">
                <a:solidFill>
                  <a:schemeClr val="tx2">
                    <a:lumMod val="65000"/>
                    <a:lumOff val="35000"/>
                  </a:schemeClr>
                </a:solidFill>
              </a:rPr>
              <a:t>Tennessee,</a:t>
            </a:r>
            <a:r>
              <a:rPr lang="en-US" sz="1467" b="1" u="sng" dirty="0">
                <a:solidFill>
                  <a:srgbClr val="7030A0"/>
                </a:solidFill>
              </a:rPr>
              <a:t> </a:t>
            </a:r>
            <a:r>
              <a:rPr lang="en-US" sz="1467" dirty="0"/>
              <a:t>Texas, Washington, West Virginia, and Wisconsin, and the Commonwealth of Virginia are:</a:t>
            </a:r>
          </a:p>
          <a:p>
            <a:pPr marL="0" indent="0">
              <a:buNone/>
            </a:pPr>
            <a:r>
              <a:rPr lang="en-US" sz="1467" dirty="0"/>
              <a:t>Comments:  </a:t>
            </a:r>
            <a:r>
              <a:rPr lang="en-US" sz="1467" b="1" dirty="0"/>
              <a:t>February 23, 2018</a:t>
            </a:r>
            <a:endParaRPr lang="en-US" sz="1467" dirty="0"/>
          </a:p>
          <a:p>
            <a:pPr marL="0" indent="0">
              <a:buNone/>
            </a:pPr>
            <a:r>
              <a:rPr lang="en-US" sz="1467" dirty="0"/>
              <a:t>Reply Comments:  </a:t>
            </a:r>
            <a:r>
              <a:rPr lang="en-US" sz="1467" b="1" dirty="0"/>
              <a:t>March 12, 2018</a:t>
            </a:r>
            <a:r>
              <a:rPr lang="en-US" sz="1467" dirty="0"/>
              <a:t> </a:t>
            </a:r>
          </a:p>
          <a:p>
            <a:pPr marL="0" indent="0">
              <a:buNone/>
            </a:pPr>
            <a:r>
              <a:rPr lang="en-US" sz="1467" dirty="0"/>
              <a:t> </a:t>
            </a:r>
          </a:p>
          <a:p>
            <a:pPr marL="0" indent="0">
              <a:buNone/>
            </a:pPr>
            <a:r>
              <a:rPr lang="en-US" sz="1467" dirty="0"/>
              <a:t>To view the applications for state certification, visit:  </a:t>
            </a:r>
            <a:r>
              <a:rPr lang="en-US" sz="1467" u="sng" dirty="0">
                <a:hlinkClick r:id="rId2"/>
              </a:rPr>
              <a:t>https://www.fcc.gov/general/trs-state-and-territories</a:t>
            </a:r>
            <a:r>
              <a:rPr lang="en-US" sz="1467" dirty="0"/>
              <a:t> </a:t>
            </a:r>
            <a:endParaRPr lang="en-US" sz="3300" b="1" dirty="0">
              <a:solidFill>
                <a:schemeClr val="tx1">
                  <a:lumMod val="75000"/>
                  <a:lumOff val="25000"/>
                </a:schemeClr>
              </a:solidFill>
            </a:endParaRPr>
          </a:p>
          <a:p>
            <a:pPr marL="277349" lvl="1" indent="-277349">
              <a:buFont typeface="Arial" panose="020B0604020202020204" pitchFamily="34" charset="0"/>
              <a:buChar char="•"/>
            </a:pPr>
            <a:endParaRPr lang="en-US" sz="3300" b="1" dirty="0">
              <a:solidFill>
                <a:schemeClr val="tx1">
                  <a:lumMod val="75000"/>
                  <a:lumOff val="25000"/>
                </a:schemeClr>
              </a:solidFill>
            </a:endParaRPr>
          </a:p>
        </p:txBody>
      </p:sp>
      <p:sp>
        <p:nvSpPr>
          <p:cNvPr id="2" name="TextBox 1"/>
          <p:cNvSpPr txBox="1"/>
          <p:nvPr/>
        </p:nvSpPr>
        <p:spPr>
          <a:xfrm>
            <a:off x="775515" y="501855"/>
            <a:ext cx="7957628" cy="712952"/>
          </a:xfrm>
          <a:prstGeom prst="rect">
            <a:avLst/>
          </a:prstGeom>
        </p:spPr>
        <p:txBody>
          <a:bodyPr wrap="none" rtlCol="0">
            <a:spAutoFit/>
          </a:bodyPr>
          <a:lstStyle/>
          <a:p>
            <a:r>
              <a:rPr lang="en-US" sz="4033" dirty="0"/>
              <a:t>FCC TRS Recertification – status </a:t>
            </a:r>
          </a:p>
        </p:txBody>
      </p:sp>
    </p:spTree>
    <p:extLst>
      <p:ext uri="{BB962C8B-B14F-4D97-AF65-F5344CB8AC3E}">
        <p14:creationId xmlns:p14="http://schemas.microsoft.com/office/powerpoint/2010/main" val="392952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Florida RCC Minutes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74888986"/>
              </p:ext>
            </p:extLst>
          </p:nvPr>
        </p:nvGraphicFramePr>
        <p:xfrm>
          <a:off x="463142" y="1143001"/>
          <a:ext cx="8600980" cy="5747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29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Florida RCC Minutes – Usage to Date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019748674"/>
              </p:ext>
            </p:extLst>
          </p:nvPr>
        </p:nvGraphicFramePr>
        <p:xfrm>
          <a:off x="463142" y="1166648"/>
          <a:ext cx="8600980" cy="5707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3376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0074" y="94222"/>
            <a:ext cx="8372669" cy="844283"/>
          </a:xfrm>
        </p:spPr>
        <p:txBody>
          <a:bodyPr/>
          <a:lstStyle/>
          <a:p>
            <a:r>
              <a:rPr lang="en-US" dirty="0" smtClean="0"/>
              <a:t>Florida French – Session Minutes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757119022"/>
              </p:ext>
            </p:extLst>
          </p:nvPr>
        </p:nvGraphicFramePr>
        <p:xfrm>
          <a:off x="510074" y="1162050"/>
          <a:ext cx="8372669" cy="5448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628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Florida Spanish to English – Session Minutes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25034768"/>
              </p:ext>
            </p:extLst>
          </p:nvPr>
        </p:nvGraphicFramePr>
        <p:xfrm>
          <a:off x="0" y="1250950"/>
          <a:ext cx="9051294" cy="527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062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PRINTCOLORS 1">
      <a:dk1>
        <a:sysClr val="windowText" lastClr="000000"/>
      </a:dk1>
      <a:lt1>
        <a:sysClr val="window" lastClr="FFFFFF"/>
      </a:lt1>
      <a:dk2>
        <a:srgbClr val="000000"/>
      </a:dk2>
      <a:lt2>
        <a:srgbClr val="FFFFFF"/>
      </a:lt2>
      <a:accent1>
        <a:srgbClr val="FFC20E"/>
      </a:accent1>
      <a:accent2>
        <a:srgbClr val="F3F4F4"/>
      </a:accent2>
      <a:accent3>
        <a:srgbClr val="403F34"/>
      </a:accent3>
      <a:accent4>
        <a:srgbClr val="F75822"/>
      </a:accent4>
      <a:accent5>
        <a:srgbClr val="04C5CC"/>
      </a:accent5>
      <a:accent6>
        <a:srgbClr val="75C044"/>
      </a:accent6>
      <a:hlink>
        <a:srgbClr val="0000FF"/>
      </a:hlink>
      <a:folHlink>
        <a:srgbClr val="800080"/>
      </a:folHlink>
    </a:clrScheme>
    <a:fontScheme name="SprintFont">
      <a:majorFont>
        <a:latin typeface="Sprint Sans Ofc Med Regular"/>
        <a:ea typeface=""/>
        <a:cs typeface=""/>
      </a:majorFont>
      <a:minorFont>
        <a:latin typeface="Sprint Sans Ofc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6848</TotalTime>
  <Words>252</Words>
  <Application>Microsoft Office PowerPoint</Application>
  <PresentationFormat>Custom</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Sprint Sans Medium</vt:lpstr>
      <vt:lpstr>Sprint Sans Ofc Med Regular</vt:lpstr>
      <vt:lpstr>Sprint Sans Ofc Regular</vt:lpstr>
      <vt:lpstr>Office Theme</vt:lpstr>
      <vt:lpstr>Custom Design</vt:lpstr>
      <vt:lpstr>Florida Relay Updates</vt:lpstr>
      <vt:lpstr>Agenda</vt:lpstr>
      <vt:lpstr>Nationwide Misdial Solutions for Sprint TRS States included Florida TRS  </vt:lpstr>
      <vt:lpstr> Nationwide Misdial Solutions</vt:lpstr>
      <vt:lpstr> </vt:lpstr>
      <vt:lpstr>Florida RCC Minutes</vt:lpstr>
      <vt:lpstr>Florida RCC Minutes – Usage to Date</vt:lpstr>
      <vt:lpstr>Florida French – Session Minutes</vt:lpstr>
      <vt:lpstr>Florida Spanish to English – Session Minutes</vt:lpstr>
      <vt:lpstr>Billable Intrastate CapTel Minutes</vt:lpstr>
      <vt:lpstr>Billable TRS Minutes</vt:lpstr>
      <vt:lpstr>IP CTS Conversation Minutes</vt:lpstr>
      <vt:lpstr>Florida Quality Report</vt:lpstr>
      <vt:lpstr>Florida Quality Report</vt:lpstr>
      <vt:lpstr>Florida Outreach Expense Report</vt:lpstr>
      <vt:lpstr>PowerPoint Presentation</vt:lpstr>
    </vt:vector>
  </TitlesOfParts>
  <Manager/>
  <Company>Deutsch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Ryan Rohrbaugh</dc:creator>
  <cp:keywords/>
  <dc:description>Updated by Ben Flor 10/23/15</dc:description>
  <cp:lastModifiedBy>Sprint Employee</cp:lastModifiedBy>
  <cp:revision>165</cp:revision>
  <dcterms:created xsi:type="dcterms:W3CDTF">2015-08-04T20:51:57Z</dcterms:created>
  <dcterms:modified xsi:type="dcterms:W3CDTF">2018-04-09T15:32:59Z</dcterms:modified>
  <cp:category/>
</cp:coreProperties>
</file>