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Lst>
  <p:notesMasterIdLst>
    <p:notesMasterId r:id="rId22"/>
  </p:notesMasterIdLst>
  <p:handoutMasterIdLst>
    <p:handoutMasterId r:id="rId23"/>
  </p:handoutMasterIdLst>
  <p:sldIdLst>
    <p:sldId id="276" r:id="rId3"/>
    <p:sldId id="282" r:id="rId4"/>
    <p:sldId id="301" r:id="rId5"/>
    <p:sldId id="305" r:id="rId6"/>
    <p:sldId id="300" r:id="rId7"/>
    <p:sldId id="299" r:id="rId8"/>
    <p:sldId id="304" r:id="rId9"/>
    <p:sldId id="302" r:id="rId10"/>
    <p:sldId id="303" r:id="rId11"/>
    <p:sldId id="273" r:id="rId12"/>
    <p:sldId id="291" r:id="rId13"/>
    <p:sldId id="292" r:id="rId14"/>
    <p:sldId id="294" r:id="rId15"/>
    <p:sldId id="296" r:id="rId16"/>
    <p:sldId id="297" r:id="rId17"/>
    <p:sldId id="286" r:id="rId18"/>
    <p:sldId id="298" r:id="rId19"/>
    <p:sldId id="287" r:id="rId20"/>
    <p:sldId id="263" r:id="rId21"/>
  </p:sldIdLst>
  <p:sldSz cx="10058400" cy="7772400"/>
  <p:notesSz cx="6858000" cy="9144000"/>
  <p:defaultTextStyle>
    <a:defPPr>
      <a:defRPr lang="en-US"/>
    </a:defPPr>
    <a:lvl1pPr marL="0" algn="l" defTabSz="509374" rtl="0" eaLnBrk="1" latinLnBrk="0" hangingPunct="1">
      <a:defRPr sz="2000" kern="1200">
        <a:solidFill>
          <a:schemeClr val="tx1"/>
        </a:solidFill>
        <a:latin typeface="+mn-lt"/>
        <a:ea typeface="+mn-ea"/>
        <a:cs typeface="+mn-cs"/>
      </a:defRPr>
    </a:lvl1pPr>
    <a:lvl2pPr marL="509374" algn="l" defTabSz="509374" rtl="0" eaLnBrk="1" latinLnBrk="0" hangingPunct="1">
      <a:defRPr sz="2000" kern="1200">
        <a:solidFill>
          <a:schemeClr val="tx1"/>
        </a:solidFill>
        <a:latin typeface="+mn-lt"/>
        <a:ea typeface="+mn-ea"/>
        <a:cs typeface="+mn-cs"/>
      </a:defRPr>
    </a:lvl2pPr>
    <a:lvl3pPr marL="1018747" algn="l" defTabSz="509374" rtl="0" eaLnBrk="1" latinLnBrk="0" hangingPunct="1">
      <a:defRPr sz="2000" kern="1200">
        <a:solidFill>
          <a:schemeClr val="tx1"/>
        </a:solidFill>
        <a:latin typeface="+mn-lt"/>
        <a:ea typeface="+mn-ea"/>
        <a:cs typeface="+mn-cs"/>
      </a:defRPr>
    </a:lvl3pPr>
    <a:lvl4pPr marL="1528121" algn="l" defTabSz="509374" rtl="0" eaLnBrk="1" latinLnBrk="0" hangingPunct="1">
      <a:defRPr sz="2000" kern="1200">
        <a:solidFill>
          <a:schemeClr val="tx1"/>
        </a:solidFill>
        <a:latin typeface="+mn-lt"/>
        <a:ea typeface="+mn-ea"/>
        <a:cs typeface="+mn-cs"/>
      </a:defRPr>
    </a:lvl4pPr>
    <a:lvl5pPr marL="2037495" algn="l" defTabSz="509374" rtl="0" eaLnBrk="1" latinLnBrk="0" hangingPunct="1">
      <a:defRPr sz="2000" kern="1200">
        <a:solidFill>
          <a:schemeClr val="tx1"/>
        </a:solidFill>
        <a:latin typeface="+mn-lt"/>
        <a:ea typeface="+mn-ea"/>
        <a:cs typeface="+mn-cs"/>
      </a:defRPr>
    </a:lvl5pPr>
    <a:lvl6pPr marL="2546870" algn="l" defTabSz="509374" rtl="0" eaLnBrk="1" latinLnBrk="0" hangingPunct="1">
      <a:defRPr sz="2000" kern="1200">
        <a:solidFill>
          <a:schemeClr val="tx1"/>
        </a:solidFill>
        <a:latin typeface="+mn-lt"/>
        <a:ea typeface="+mn-ea"/>
        <a:cs typeface="+mn-cs"/>
      </a:defRPr>
    </a:lvl6pPr>
    <a:lvl7pPr marL="3056243" algn="l" defTabSz="509374" rtl="0" eaLnBrk="1" latinLnBrk="0" hangingPunct="1">
      <a:defRPr sz="2000" kern="1200">
        <a:solidFill>
          <a:schemeClr val="tx1"/>
        </a:solidFill>
        <a:latin typeface="+mn-lt"/>
        <a:ea typeface="+mn-ea"/>
        <a:cs typeface="+mn-cs"/>
      </a:defRPr>
    </a:lvl7pPr>
    <a:lvl8pPr marL="3565616" algn="l" defTabSz="509374" rtl="0" eaLnBrk="1" latinLnBrk="0" hangingPunct="1">
      <a:defRPr sz="2000" kern="1200">
        <a:solidFill>
          <a:schemeClr val="tx1"/>
        </a:solidFill>
        <a:latin typeface="+mn-lt"/>
        <a:ea typeface="+mn-ea"/>
        <a:cs typeface="+mn-cs"/>
      </a:defRPr>
    </a:lvl8pPr>
    <a:lvl9pPr marL="4074991" algn="l" defTabSz="50937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D9EFFF"/>
    <a:srgbClr val="CCECF6"/>
    <a:srgbClr val="CCECFF"/>
    <a:srgbClr val="EFB3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04" autoAdjust="0"/>
    <p:restoredTop sz="94017" autoAdjust="0"/>
  </p:normalViewPr>
  <p:slideViewPr>
    <p:cSldViewPr snapToGrid="0" snapToObjects="1">
      <p:cViewPr varScale="1">
        <p:scale>
          <a:sx n="64" d="100"/>
          <a:sy n="64" d="100"/>
        </p:scale>
        <p:origin x="48" y="48"/>
      </p:cViewPr>
      <p:guideLst>
        <p:guide orient="horz" pos="2448"/>
        <p:guide pos="3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zu189726\OneDrive%20-%20Sprint\Documents\6.%20Reports%20-%20Traffic%20Reports%20and%20State%20Invoices\State%20Invoices,%20Traffic%20Rep,%20Other%20Rep\FL%20-%20Jeff%20Branch%20(Ken's)\FL%20Traffic%20Report%20Info%20for%20PP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zu189726\OneDrive%20-%20Sprint\Documents\6.%20Reports%20-%20Traffic%20Reports%20and%20State%20Invoices\State%20Invoices,%20Traffic%20Rep,%20Other%20Rep\FL%20-%20Jeff%20Branch%20(Ken's)\FL%20Traffic%20Report%20Info%20for%20PP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zu189726\OneDrive%20-%20Sprint\Documents\6.%20Reports%20-%20Traffic%20Reports%20and%20State%20Invoices\State%20Invoices,%20Traffic%20Rep,%20Other%20Rep\FL%20-%20Jeff%20Branch%20(Ken's)\FL%20Traffic%20Report%20Info%20for%20PP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zu189726\OneDrive%20-%20Sprint\Documents\6.%20Reports%20-%20Traffic%20Reports%20and%20State%20Invoices\State%20Invoices,%20Traffic%20Rep,%20Other%20Rep\FL%20-%20Jeff%20Branch%20(Ken's)\FL%20Traffic%20Report%20Info%20for%20PP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zu189726\OneDrive%20-%20Sprint\Documents\6.%20Reports%20-%20Traffic%20Reports%20and%20State%20Invoices\State%20Invoices,%20Traffic%20Rep,%20Other%20Rep\FL%20-%20Jeff%20Branch%20(Ken's)\FL%20Traffic%20Report%20Info%20for%20PPT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zu189726\OneDrive%20-%20Sprint\Documents\6.%20Reports%20-%20Traffic%20Reports%20and%20State%20Invoices\State%20Invoices,%20Traffic%20Rep,%20Other%20Rep\FL%20-%20Jeff%20Branch%20(Ken's)\FL%20Traffic%20Report%20Info%20for%20PPT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solidFill>
          <a:schemeClr val="bg2">
            <a:lumMod val="95000"/>
          </a:schemeClr>
        </a:solidFill>
        <a:ln>
          <a:noFill/>
        </a:ln>
        <a:effectLst/>
        <a:sp3d/>
      </c:spPr>
    </c:sideWall>
    <c:backWall>
      <c:thickness val="0"/>
      <c:spPr>
        <a:noFill/>
        <a:ln>
          <a:noFill/>
        </a:ln>
        <a:effectLst/>
        <a:sp3d/>
      </c:spPr>
    </c:backWall>
    <c:plotArea>
      <c:layout/>
      <c:bar3DChart>
        <c:barDir val="col"/>
        <c:grouping val="clustered"/>
        <c:varyColors val="0"/>
        <c:ser>
          <c:idx val="6"/>
          <c:order val="6"/>
          <c:tx>
            <c:strRef>
              <c:f>'Graphs for PPT'!$AO$3</c:f>
              <c:strCache>
                <c:ptCount val="1"/>
                <c:pt idx="0">
                  <c:v>Total RCC Minutes 2018-19</c:v>
                </c:pt>
              </c:strCache>
            </c:strRef>
          </c:tx>
          <c:spPr>
            <a:solidFill>
              <a:srgbClr val="FFC000"/>
            </a:solidFill>
            <a:ln>
              <a:noFill/>
            </a:ln>
            <a:effectLst/>
            <a:sp3d/>
          </c:spPr>
          <c:invertIfNegative val="0"/>
          <c:dLbls>
            <c:spPr>
              <a:noFill/>
              <a:ln>
                <a:noFill/>
              </a:ln>
              <a:effectLst/>
            </c:spPr>
            <c:txPr>
              <a:bodyPr rot="0" spcFirstLastPara="1" vertOverflow="ellipsis" vert="horz" wrap="square" lIns="38100" tIns="19050" rIns="38100" bIns="19050" anchor="t"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for PPT'!$AP$2:$AU$2</c:f>
              <c:strCache>
                <c:ptCount val="6"/>
                <c:pt idx="0">
                  <c:v>MAR</c:v>
                </c:pt>
                <c:pt idx="1">
                  <c:v>APR</c:v>
                </c:pt>
                <c:pt idx="2">
                  <c:v>MAY</c:v>
                </c:pt>
                <c:pt idx="3">
                  <c:v>JUN</c:v>
                </c:pt>
                <c:pt idx="4">
                  <c:v>JUL</c:v>
                </c:pt>
                <c:pt idx="5">
                  <c:v>AUG</c:v>
                </c:pt>
              </c:strCache>
            </c:strRef>
          </c:cat>
          <c:val>
            <c:numRef>
              <c:f>'Graphs for PPT'!$AP$3:$AU$3</c:f>
              <c:numCache>
                <c:formatCode>#,##0</c:formatCode>
                <c:ptCount val="6"/>
                <c:pt idx="0">
                  <c:v>120</c:v>
                </c:pt>
                <c:pt idx="1">
                  <c:v>810</c:v>
                </c:pt>
                <c:pt idx="2">
                  <c:v>2010</c:v>
                </c:pt>
                <c:pt idx="3">
                  <c:v>570</c:v>
                </c:pt>
                <c:pt idx="4">
                  <c:v>60</c:v>
                </c:pt>
                <c:pt idx="5">
                  <c:v>0</c:v>
                </c:pt>
              </c:numCache>
            </c:numRef>
          </c:val>
          <c:extLst xmlns:c16r2="http://schemas.microsoft.com/office/drawing/2015/06/chart">
            <c:ext xmlns:c16="http://schemas.microsoft.com/office/drawing/2014/chart" uri="{C3380CC4-5D6E-409C-BE32-E72D297353CC}">
              <c16:uniqueId val="{00000000-7858-4CB4-9CE8-1B31555C9C1B}"/>
            </c:ext>
          </c:extLst>
        </c:ser>
        <c:dLbls>
          <c:showLegendKey val="0"/>
          <c:showVal val="1"/>
          <c:showCatName val="0"/>
          <c:showSerName val="0"/>
          <c:showPercent val="0"/>
          <c:showBubbleSize val="0"/>
        </c:dLbls>
        <c:gapWidth val="150"/>
        <c:shape val="box"/>
        <c:axId val="292904776"/>
        <c:axId val="292905168"/>
        <c:axId val="0"/>
        <c:extLst xmlns:c16r2="http://schemas.microsoft.com/office/drawing/2015/06/chart">
          <c:ext xmlns:c15="http://schemas.microsoft.com/office/drawing/2012/chart" uri="{02D57815-91ED-43cb-92C2-25804820EDAC}">
            <c15:filteredBarSeries>
              <c15:ser>
                <c:idx val="0"/>
                <c:order val="0"/>
                <c:tx>
                  <c:strRef>
                    <c:extLst xmlns:c16r2="http://schemas.microsoft.com/office/drawing/2015/06/chart">
                      <c:ext uri="{02D57815-91ED-43cb-92C2-25804820EDAC}">
                        <c15:formulaRef>
                          <c15:sqref>'Graphs for PPT'!$B$3</c15:sqref>
                        </c15:formulaRef>
                      </c:ext>
                    </c:extLst>
                    <c:strCache>
                      <c:ptCount val="1"/>
                      <c:pt idx="0">
                        <c:v>Total RCC Minutes 2015-16</c:v>
                      </c:pt>
                    </c:strCache>
                  </c:strRef>
                </c:tx>
                <c:spPr>
                  <a:solidFill>
                    <a:schemeClr val="accent1"/>
                  </a:solidFill>
                  <a:ln>
                    <a:noFill/>
                  </a:ln>
                  <a:effectLst/>
                  <a:sp3d/>
                </c:spPr>
                <c:invertIfNegative val="0"/>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uri="{CE6537A1-D6FC-4f65-9D91-7224C49458BB}">
                      <c15:spPr xmlns:c15="http://schemas.microsoft.com/office/drawing/2012/chart">
                        <a:prstGeom prst="wedgeRectCallout">
                          <a:avLst/>
                        </a:prstGeom>
                        <a:noFill/>
                        <a:ln>
                          <a:noFill/>
                        </a:ln>
                      </c15:spPr>
                      <c15:showLeaderLines val="0"/>
                    </c:ext>
                  </c:extLst>
                </c:dLbls>
                <c:cat>
                  <c:strRef>
                    <c:extLst xmlns:c16r2="http://schemas.microsoft.com/office/drawing/2015/06/chart">
                      <c:ext uri="{02D57815-91ED-43cb-92C2-25804820EDAC}">
                        <c15:formulaRef>
                          <c15:sqref>'Graphs for PPT'!$AP$2:$AU$2</c15:sqref>
                        </c15:formulaRef>
                      </c:ext>
                    </c:extLst>
                    <c:strCache>
                      <c:ptCount val="6"/>
                      <c:pt idx="0">
                        <c:v>MAR</c:v>
                      </c:pt>
                      <c:pt idx="1">
                        <c:v>APR</c:v>
                      </c:pt>
                      <c:pt idx="2">
                        <c:v>MAY</c:v>
                      </c:pt>
                      <c:pt idx="3">
                        <c:v>JUN</c:v>
                      </c:pt>
                      <c:pt idx="4">
                        <c:v>JUL</c:v>
                      </c:pt>
                      <c:pt idx="5">
                        <c:v>AUG</c:v>
                      </c:pt>
                    </c:strCache>
                  </c:strRef>
                </c:cat>
                <c:val>
                  <c:numRef>
                    <c:extLst xmlns:c16r2="http://schemas.microsoft.com/office/drawing/2015/06/chart">
                      <c:ext uri="{02D57815-91ED-43cb-92C2-25804820EDAC}">
                        <c15:formulaRef>
                          <c15:sqref>'Graphs for PPT'!$C$3:$N$3</c15:sqref>
                        </c15:formulaRef>
                      </c:ext>
                    </c:extLst>
                    <c:numCache>
                      <c:formatCode>_(* #,##0_);_(* \(#,##0\);_(* "-"??_);_(@_)</c:formatCode>
                      <c:ptCount val="12"/>
                      <c:pt idx="0">
                        <c:v>0</c:v>
                      </c:pt>
                      <c:pt idx="1">
                        <c:v>120</c:v>
                      </c:pt>
                      <c:pt idx="2">
                        <c:v>960</c:v>
                      </c:pt>
                      <c:pt idx="3">
                        <c:v>975</c:v>
                      </c:pt>
                      <c:pt idx="4">
                        <c:v>1155</c:v>
                      </c:pt>
                      <c:pt idx="5">
                        <c:v>1110</c:v>
                      </c:pt>
                      <c:pt idx="6">
                        <c:v>1065</c:v>
                      </c:pt>
                      <c:pt idx="7">
                        <c:v>1095</c:v>
                      </c:pt>
                      <c:pt idx="8">
                        <c:v>1545</c:v>
                      </c:pt>
                      <c:pt idx="9">
                        <c:v>1035</c:v>
                      </c:pt>
                      <c:pt idx="10">
                        <c:v>2025</c:v>
                      </c:pt>
                      <c:pt idx="11">
                        <c:v>2460</c:v>
                      </c:pt>
                    </c:numCache>
                  </c:numRef>
                </c:val>
                <c:extLst xmlns:c16r2="http://schemas.microsoft.com/office/drawing/2015/06/chart">
                  <c:ext xmlns:c16="http://schemas.microsoft.com/office/drawing/2014/chart" uri="{C3380CC4-5D6E-409C-BE32-E72D297353CC}">
                    <c16:uniqueId val="{00000001-7858-4CB4-9CE8-1B31555C9C1B}"/>
                  </c:ext>
                </c:extLst>
              </c15:ser>
            </c15:filteredBarSeries>
            <c15:filteredBarSeries>
              <c15:ser>
                <c:idx val="1"/>
                <c:order val="1"/>
                <c:tx>
                  <c:strRef>
                    <c:extLst xmlns:c16r2="http://schemas.microsoft.com/office/drawing/2015/06/chart" xmlns:c15="http://schemas.microsoft.com/office/drawing/2012/chart">
                      <c:ext xmlns:c15="http://schemas.microsoft.com/office/drawing/2012/chart" uri="{02D57815-91ED-43cb-92C2-25804820EDAC}">
                        <c15:formulaRef>
                          <c15:sqref>'Graphs for PPT'!$B$4</c15:sqref>
                        </c15:formulaRef>
                      </c:ext>
                    </c:extLst>
                    <c:strCache>
                      <c:ptCount val="1"/>
                      <c:pt idx="0">
                        <c:v>RCC Usage to Date 2015-16</c:v>
                      </c:pt>
                    </c:strCache>
                  </c:strRef>
                </c:tx>
                <c:spPr>
                  <a:solidFill>
                    <a:schemeClr val="accent2"/>
                  </a:solidFill>
                  <a:ln>
                    <a:noFill/>
                  </a:ln>
                  <a:effectLst/>
                  <a:sp3d/>
                </c:spPr>
                <c:invertIfNegative val="0"/>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xmlns:c16r2="http://schemas.microsoft.com/office/drawing/2015/06/chart" xmlns:c15="http://schemas.microsoft.com/office/drawing/2012/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extLst xmlns:c16r2="http://schemas.microsoft.com/office/drawing/2015/06/chart" xmlns:c15="http://schemas.microsoft.com/office/drawing/2012/chart">
                      <c:ext xmlns:c15="http://schemas.microsoft.com/office/drawing/2012/chart" uri="{02D57815-91ED-43cb-92C2-25804820EDAC}">
                        <c15:formulaRef>
                          <c15:sqref>'Graphs for PPT'!$AP$2:$AU$2</c15:sqref>
                        </c15:formulaRef>
                      </c:ext>
                    </c:extLst>
                    <c:strCache>
                      <c:ptCount val="6"/>
                      <c:pt idx="0">
                        <c:v>MAR</c:v>
                      </c:pt>
                      <c:pt idx="1">
                        <c:v>APR</c:v>
                      </c:pt>
                      <c:pt idx="2">
                        <c:v>MAY</c:v>
                      </c:pt>
                      <c:pt idx="3">
                        <c:v>JUN</c:v>
                      </c:pt>
                      <c:pt idx="4">
                        <c:v>JUL</c:v>
                      </c:pt>
                      <c:pt idx="5">
                        <c:v>AUG</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'Graphs for PPT'!$C$4:$N$4</c15:sqref>
                        </c15:formulaRef>
                      </c:ext>
                    </c:extLst>
                    <c:numCache>
                      <c:formatCode>_(* #,##0_);_(* \(#,##0\);_(* "-"??_);_(@_)</c:formatCode>
                      <c:ptCount val="12"/>
                      <c:pt idx="0">
                        <c:v>0</c:v>
                      </c:pt>
                      <c:pt idx="1">
                        <c:v>120</c:v>
                      </c:pt>
                      <c:pt idx="2">
                        <c:v>1080</c:v>
                      </c:pt>
                      <c:pt idx="3">
                        <c:v>2055</c:v>
                      </c:pt>
                      <c:pt idx="4">
                        <c:v>3210</c:v>
                      </c:pt>
                      <c:pt idx="5">
                        <c:v>4320</c:v>
                      </c:pt>
                      <c:pt idx="6">
                        <c:v>5385</c:v>
                      </c:pt>
                      <c:pt idx="7">
                        <c:v>6480</c:v>
                      </c:pt>
                      <c:pt idx="8">
                        <c:v>8025</c:v>
                      </c:pt>
                      <c:pt idx="9">
                        <c:v>9060</c:v>
                      </c:pt>
                      <c:pt idx="10">
                        <c:v>11085</c:v>
                      </c:pt>
                      <c:pt idx="11">
                        <c:v>13545</c:v>
                      </c:pt>
                    </c:numCache>
                  </c:numRef>
                </c:val>
                <c:extLst xmlns:c16r2="http://schemas.microsoft.com/office/drawing/2015/06/chart" xmlns:c15="http://schemas.microsoft.com/office/drawing/2012/chart">
                  <c:ext xmlns:c16="http://schemas.microsoft.com/office/drawing/2014/chart" uri="{C3380CC4-5D6E-409C-BE32-E72D297353CC}">
                    <c16:uniqueId val="{00000002-7858-4CB4-9CE8-1B31555C9C1B}"/>
                  </c:ext>
                </c:extLst>
              </c15:ser>
            </c15:filteredBarSeries>
            <c15:filteredBarSeries>
              <c15:ser>
                <c:idx val="2"/>
                <c:order val="2"/>
                <c:tx>
                  <c:strRef>
                    <c:extLst xmlns:c16r2="http://schemas.microsoft.com/office/drawing/2015/06/chart" xmlns:c15="http://schemas.microsoft.com/office/drawing/2012/chart">
                      <c:ext xmlns:c15="http://schemas.microsoft.com/office/drawing/2012/chart" uri="{02D57815-91ED-43cb-92C2-25804820EDAC}">
                        <c15:formulaRef>
                          <c15:sqref>'Graphs for PPT'!$O$3</c15:sqref>
                        </c15:formulaRef>
                      </c:ext>
                    </c:extLst>
                    <c:strCache>
                      <c:ptCount val="1"/>
                      <c:pt idx="0">
                        <c:v>Total RCC Minutes 2016-17</c:v>
                      </c:pt>
                    </c:strCache>
                  </c:strRef>
                </c:tx>
                <c:spPr>
                  <a:solidFill>
                    <a:schemeClr val="accent3"/>
                  </a:solidFill>
                  <a:ln>
                    <a:noFill/>
                  </a:ln>
                  <a:effectLst/>
                  <a:sp3d/>
                </c:spPr>
                <c:invertIfNegative val="0"/>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xmlns:c16r2="http://schemas.microsoft.com/office/drawing/2015/06/chart" xmlns:c15="http://schemas.microsoft.com/office/drawing/2012/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extLst xmlns:c16r2="http://schemas.microsoft.com/office/drawing/2015/06/chart" xmlns:c15="http://schemas.microsoft.com/office/drawing/2012/chart">
                      <c:ext xmlns:c15="http://schemas.microsoft.com/office/drawing/2012/chart" uri="{02D57815-91ED-43cb-92C2-25804820EDAC}">
                        <c15:formulaRef>
                          <c15:sqref>'Graphs for PPT'!$AP$2:$AU$2</c15:sqref>
                        </c15:formulaRef>
                      </c:ext>
                    </c:extLst>
                    <c:strCache>
                      <c:ptCount val="6"/>
                      <c:pt idx="0">
                        <c:v>MAR</c:v>
                      </c:pt>
                      <c:pt idx="1">
                        <c:v>APR</c:v>
                      </c:pt>
                      <c:pt idx="2">
                        <c:v>MAY</c:v>
                      </c:pt>
                      <c:pt idx="3">
                        <c:v>JUN</c:v>
                      </c:pt>
                      <c:pt idx="4">
                        <c:v>JUL</c:v>
                      </c:pt>
                      <c:pt idx="5">
                        <c:v>AUG</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'Graphs for PPT'!$P$3:$AA$3</c15:sqref>
                        </c15:formulaRef>
                      </c:ext>
                    </c:extLst>
                    <c:numCache>
                      <c:formatCode>_(* #,##0_);_(* \(#,##0\);_(* "-"??_);_(@_)</c:formatCode>
                      <c:ptCount val="12"/>
                      <c:pt idx="0">
                        <c:v>1890</c:v>
                      </c:pt>
                      <c:pt idx="1">
                        <c:v>2070</c:v>
                      </c:pt>
                      <c:pt idx="2">
                        <c:v>2715</c:v>
                      </c:pt>
                      <c:pt idx="3">
                        <c:v>3615</c:v>
                      </c:pt>
                      <c:pt idx="4">
                        <c:v>1995</c:v>
                      </c:pt>
                      <c:pt idx="5">
                        <c:v>1665</c:v>
                      </c:pt>
                      <c:pt idx="6">
                        <c:v>630</c:v>
                      </c:pt>
                      <c:pt idx="7">
                        <c:v>0</c:v>
                      </c:pt>
                      <c:pt idx="8">
                        <c:v>0</c:v>
                      </c:pt>
                      <c:pt idx="9">
                        <c:v>0</c:v>
                      </c:pt>
                      <c:pt idx="10">
                        <c:v>0</c:v>
                      </c:pt>
                      <c:pt idx="11">
                        <c:v>0</c:v>
                      </c:pt>
                    </c:numCache>
                  </c:numRef>
                </c:val>
                <c:extLst xmlns:c16r2="http://schemas.microsoft.com/office/drawing/2015/06/chart" xmlns:c15="http://schemas.microsoft.com/office/drawing/2012/chart">
                  <c:ext xmlns:c16="http://schemas.microsoft.com/office/drawing/2014/chart" uri="{C3380CC4-5D6E-409C-BE32-E72D297353CC}">
                    <c16:uniqueId val="{00000003-7858-4CB4-9CE8-1B31555C9C1B}"/>
                  </c:ext>
                </c:extLst>
              </c15:ser>
            </c15:filteredBarSeries>
            <c15:filteredBarSeries>
              <c15:ser>
                <c:idx val="3"/>
                <c:order val="3"/>
                <c:tx>
                  <c:strRef>
                    <c:extLst xmlns:c16r2="http://schemas.microsoft.com/office/drawing/2015/06/chart" xmlns:c15="http://schemas.microsoft.com/office/drawing/2012/chart">
                      <c:ext xmlns:c15="http://schemas.microsoft.com/office/drawing/2012/chart" uri="{02D57815-91ED-43cb-92C2-25804820EDAC}">
                        <c15:formulaRef>
                          <c15:sqref>'Graphs for PPT'!$O$4</c15:sqref>
                        </c15:formulaRef>
                      </c:ext>
                    </c:extLst>
                    <c:strCache>
                      <c:ptCount val="1"/>
                      <c:pt idx="0">
                        <c:v>RCC Usage to Date 2016-17</c:v>
                      </c:pt>
                    </c:strCache>
                  </c:strRef>
                </c:tx>
                <c:spPr>
                  <a:solidFill>
                    <a:schemeClr val="accent4"/>
                  </a:solidFill>
                  <a:ln>
                    <a:noFill/>
                  </a:ln>
                  <a:effectLst/>
                  <a:sp3d/>
                </c:spPr>
                <c:invertIfNegative val="0"/>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xmlns:c16r2="http://schemas.microsoft.com/office/drawing/2015/06/chart" xmlns:c15="http://schemas.microsoft.com/office/drawing/2012/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extLst xmlns:c16r2="http://schemas.microsoft.com/office/drawing/2015/06/chart" xmlns:c15="http://schemas.microsoft.com/office/drawing/2012/chart">
                      <c:ext xmlns:c15="http://schemas.microsoft.com/office/drawing/2012/chart" uri="{02D57815-91ED-43cb-92C2-25804820EDAC}">
                        <c15:formulaRef>
                          <c15:sqref>'Graphs for PPT'!$AP$2:$AU$2</c15:sqref>
                        </c15:formulaRef>
                      </c:ext>
                    </c:extLst>
                    <c:strCache>
                      <c:ptCount val="6"/>
                      <c:pt idx="0">
                        <c:v>MAR</c:v>
                      </c:pt>
                      <c:pt idx="1">
                        <c:v>APR</c:v>
                      </c:pt>
                      <c:pt idx="2">
                        <c:v>MAY</c:v>
                      </c:pt>
                      <c:pt idx="3">
                        <c:v>JUN</c:v>
                      </c:pt>
                      <c:pt idx="4">
                        <c:v>JUL</c:v>
                      </c:pt>
                      <c:pt idx="5">
                        <c:v>AUG</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'Graphs for PPT'!$P$4:$AA$4</c15:sqref>
                        </c15:formulaRef>
                      </c:ext>
                    </c:extLst>
                    <c:numCache>
                      <c:formatCode>_(* #,##0_);_(* \(#,##0\);_(* "-"??_);_(@_)</c:formatCode>
                      <c:ptCount val="12"/>
                      <c:pt idx="0">
                        <c:v>1890</c:v>
                      </c:pt>
                      <c:pt idx="1">
                        <c:v>3960</c:v>
                      </c:pt>
                      <c:pt idx="2">
                        <c:v>6675</c:v>
                      </c:pt>
                      <c:pt idx="3">
                        <c:v>10290</c:v>
                      </c:pt>
                      <c:pt idx="4">
                        <c:v>12285</c:v>
                      </c:pt>
                      <c:pt idx="5">
                        <c:v>13950</c:v>
                      </c:pt>
                      <c:pt idx="6">
                        <c:v>14580</c:v>
                      </c:pt>
                      <c:pt idx="7">
                        <c:v>14580</c:v>
                      </c:pt>
                      <c:pt idx="8">
                        <c:v>14580</c:v>
                      </c:pt>
                      <c:pt idx="9">
                        <c:v>14580</c:v>
                      </c:pt>
                      <c:pt idx="10">
                        <c:v>14580</c:v>
                      </c:pt>
                      <c:pt idx="11">
                        <c:v>14580</c:v>
                      </c:pt>
                    </c:numCache>
                  </c:numRef>
                </c:val>
                <c:extLst xmlns:c16r2="http://schemas.microsoft.com/office/drawing/2015/06/chart" xmlns:c15="http://schemas.microsoft.com/office/drawing/2012/chart">
                  <c:ext xmlns:c16="http://schemas.microsoft.com/office/drawing/2014/chart" uri="{C3380CC4-5D6E-409C-BE32-E72D297353CC}">
                    <c16:uniqueId val="{00000004-7858-4CB4-9CE8-1B31555C9C1B}"/>
                  </c:ext>
                </c:extLst>
              </c15:ser>
            </c15:filteredBarSeries>
            <c15:filteredBarSeries>
              <c15:ser>
                <c:idx val="4"/>
                <c:order val="4"/>
                <c:tx>
                  <c:strRef>
                    <c:extLst xmlns:c16r2="http://schemas.microsoft.com/office/drawing/2015/06/chart" xmlns:c15="http://schemas.microsoft.com/office/drawing/2012/chart">
                      <c:ext xmlns:c15="http://schemas.microsoft.com/office/drawing/2012/chart" uri="{02D57815-91ED-43cb-92C2-25804820EDAC}">
                        <c15:formulaRef>
                          <c15:sqref>'Graphs for PPT'!$AB$3</c15:sqref>
                        </c15:formulaRef>
                      </c:ext>
                    </c:extLst>
                    <c:strCache>
                      <c:ptCount val="1"/>
                      <c:pt idx="0">
                        <c:v>Total RCC Minutes 2017-18</c:v>
                      </c:pt>
                    </c:strCache>
                  </c:strRef>
                </c:tx>
                <c:spPr>
                  <a:solidFill>
                    <a:schemeClr val="accent5"/>
                  </a:solidFill>
                  <a:ln>
                    <a:noFill/>
                  </a:ln>
                  <a:effectLst/>
                  <a:sp3d/>
                </c:spPr>
                <c:invertIfNegative val="0"/>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xmlns:c16r2="http://schemas.microsoft.com/office/drawing/2015/06/chart" xmlns:c15="http://schemas.microsoft.com/office/drawing/2012/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extLst xmlns:c16r2="http://schemas.microsoft.com/office/drawing/2015/06/chart" xmlns:c15="http://schemas.microsoft.com/office/drawing/2012/chart">
                      <c:ext xmlns:c15="http://schemas.microsoft.com/office/drawing/2012/chart" uri="{02D57815-91ED-43cb-92C2-25804820EDAC}">
                        <c15:formulaRef>
                          <c15:sqref>'Graphs for PPT'!$AP$2:$AU$2</c15:sqref>
                        </c15:formulaRef>
                      </c:ext>
                    </c:extLst>
                    <c:strCache>
                      <c:ptCount val="6"/>
                      <c:pt idx="0">
                        <c:v>MAR</c:v>
                      </c:pt>
                      <c:pt idx="1">
                        <c:v>APR</c:v>
                      </c:pt>
                      <c:pt idx="2">
                        <c:v>MAY</c:v>
                      </c:pt>
                      <c:pt idx="3">
                        <c:v>JUN</c:v>
                      </c:pt>
                      <c:pt idx="4">
                        <c:v>JUL</c:v>
                      </c:pt>
                      <c:pt idx="5">
                        <c:v>AUG</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'Graphs for PPT'!$AC$3:$AN$3</c15:sqref>
                        </c15:formulaRef>
                      </c:ext>
                    </c:extLst>
                    <c:numCache>
                      <c:formatCode>_(* #,##0_);_(* \(#,##0\);_(* "-"??_);_(@_)</c:formatCode>
                      <c:ptCount val="12"/>
                      <c:pt idx="0">
                        <c:v>855</c:v>
                      </c:pt>
                      <c:pt idx="1">
                        <c:v>1290</c:v>
                      </c:pt>
                      <c:pt idx="2">
                        <c:v>705</c:v>
                      </c:pt>
                      <c:pt idx="3">
                        <c:v>705</c:v>
                      </c:pt>
                      <c:pt idx="4">
                        <c:v>0</c:v>
                      </c:pt>
                      <c:pt idx="5">
                        <c:v>90</c:v>
                      </c:pt>
                      <c:pt idx="6">
                        <c:v>120</c:v>
                      </c:pt>
                      <c:pt idx="7">
                        <c:v>0</c:v>
                      </c:pt>
                      <c:pt idx="8">
                        <c:v>90</c:v>
                      </c:pt>
                      <c:pt idx="9">
                        <c:v>510</c:v>
                      </c:pt>
                      <c:pt idx="10">
                        <c:v>90</c:v>
                      </c:pt>
                      <c:pt idx="11">
                        <c:v>120</c:v>
                      </c:pt>
                    </c:numCache>
                  </c:numRef>
                </c:val>
                <c:extLst xmlns:c16r2="http://schemas.microsoft.com/office/drawing/2015/06/chart" xmlns:c15="http://schemas.microsoft.com/office/drawing/2012/chart">
                  <c:ext xmlns:c16="http://schemas.microsoft.com/office/drawing/2014/chart" uri="{C3380CC4-5D6E-409C-BE32-E72D297353CC}">
                    <c16:uniqueId val="{00000005-7858-4CB4-9CE8-1B31555C9C1B}"/>
                  </c:ext>
                </c:extLst>
              </c15:ser>
            </c15:filteredBarSeries>
            <c15:filteredBarSeries>
              <c15:ser>
                <c:idx val="5"/>
                <c:order val="5"/>
                <c:tx>
                  <c:strRef>
                    <c:extLst xmlns:c16r2="http://schemas.microsoft.com/office/drawing/2015/06/chart" xmlns:c15="http://schemas.microsoft.com/office/drawing/2012/chart">
                      <c:ext xmlns:c15="http://schemas.microsoft.com/office/drawing/2012/chart" uri="{02D57815-91ED-43cb-92C2-25804820EDAC}">
                        <c15:formulaRef>
                          <c15:sqref>'Graphs for PPT'!$AB$4</c15:sqref>
                        </c15:formulaRef>
                      </c:ext>
                    </c:extLst>
                    <c:strCache>
                      <c:ptCount val="1"/>
                      <c:pt idx="0">
                        <c:v>RCC Usage to Date 2017-18</c:v>
                      </c:pt>
                    </c:strCache>
                  </c:strRef>
                </c:tx>
                <c:spPr>
                  <a:solidFill>
                    <a:schemeClr val="accent6"/>
                  </a:solidFill>
                  <a:ln>
                    <a:noFill/>
                  </a:ln>
                  <a:effectLst/>
                  <a:sp3d/>
                </c:spPr>
                <c:invertIfNegative val="0"/>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xmlns:c16r2="http://schemas.microsoft.com/office/drawing/2015/06/chart" xmlns:c15="http://schemas.microsoft.com/office/drawing/2012/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extLst xmlns:c16r2="http://schemas.microsoft.com/office/drawing/2015/06/chart" xmlns:c15="http://schemas.microsoft.com/office/drawing/2012/chart">
                      <c:ext xmlns:c15="http://schemas.microsoft.com/office/drawing/2012/chart" uri="{02D57815-91ED-43cb-92C2-25804820EDAC}">
                        <c15:formulaRef>
                          <c15:sqref>'Graphs for PPT'!$AP$2:$AU$2</c15:sqref>
                        </c15:formulaRef>
                      </c:ext>
                    </c:extLst>
                    <c:strCache>
                      <c:ptCount val="6"/>
                      <c:pt idx="0">
                        <c:v>MAR</c:v>
                      </c:pt>
                      <c:pt idx="1">
                        <c:v>APR</c:v>
                      </c:pt>
                      <c:pt idx="2">
                        <c:v>MAY</c:v>
                      </c:pt>
                      <c:pt idx="3">
                        <c:v>JUN</c:v>
                      </c:pt>
                      <c:pt idx="4">
                        <c:v>JUL</c:v>
                      </c:pt>
                      <c:pt idx="5">
                        <c:v>AUG</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'Graphs for PPT'!$AC$4:$AN$4</c15:sqref>
                        </c15:formulaRef>
                      </c:ext>
                    </c:extLst>
                    <c:numCache>
                      <c:formatCode>_(* #,##0_);_(* \(#,##0\);_(* "-"??_);_(@_)</c:formatCode>
                      <c:ptCount val="12"/>
                      <c:pt idx="0">
                        <c:v>855</c:v>
                      </c:pt>
                      <c:pt idx="1">
                        <c:v>2145</c:v>
                      </c:pt>
                      <c:pt idx="2">
                        <c:v>2850</c:v>
                      </c:pt>
                      <c:pt idx="3">
                        <c:v>3555</c:v>
                      </c:pt>
                      <c:pt idx="4">
                        <c:v>3555</c:v>
                      </c:pt>
                      <c:pt idx="5">
                        <c:v>3645</c:v>
                      </c:pt>
                      <c:pt idx="6">
                        <c:v>3765</c:v>
                      </c:pt>
                      <c:pt idx="7">
                        <c:v>3765</c:v>
                      </c:pt>
                      <c:pt idx="8">
                        <c:v>3855</c:v>
                      </c:pt>
                      <c:pt idx="9">
                        <c:v>4365</c:v>
                      </c:pt>
                      <c:pt idx="10">
                        <c:v>4455</c:v>
                      </c:pt>
                      <c:pt idx="11">
                        <c:v>4575</c:v>
                      </c:pt>
                    </c:numCache>
                  </c:numRef>
                </c:val>
                <c:extLst xmlns:c16r2="http://schemas.microsoft.com/office/drawing/2015/06/chart" xmlns:c15="http://schemas.microsoft.com/office/drawing/2012/chart">
                  <c:ext xmlns:c16="http://schemas.microsoft.com/office/drawing/2014/chart" uri="{C3380CC4-5D6E-409C-BE32-E72D297353CC}">
                    <c16:uniqueId val="{00000006-7858-4CB4-9CE8-1B31555C9C1B}"/>
                  </c:ext>
                </c:extLst>
              </c15:ser>
            </c15:filteredBarSeries>
          </c:ext>
        </c:extLst>
      </c:bar3DChart>
      <c:catAx>
        <c:axId val="2929047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292905168"/>
        <c:crosses val="autoZero"/>
        <c:auto val="1"/>
        <c:lblAlgn val="ctr"/>
        <c:lblOffset val="100"/>
        <c:noMultiLvlLbl val="0"/>
      </c:catAx>
      <c:valAx>
        <c:axId val="292905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292904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solidFill>
          <a:schemeClr val="bg2">
            <a:lumMod val="95000"/>
          </a:schemeClr>
        </a:solidFill>
        <a:ln>
          <a:noFill/>
        </a:ln>
        <a:effectLst/>
        <a:sp3d/>
      </c:spPr>
    </c:sideWall>
    <c:backWall>
      <c:thickness val="0"/>
      <c:spPr>
        <a:noFill/>
        <a:ln>
          <a:noFill/>
        </a:ln>
        <a:effectLst/>
        <a:sp3d/>
      </c:spPr>
    </c:backWall>
    <c:plotArea>
      <c:layout/>
      <c:bar3DChart>
        <c:barDir val="col"/>
        <c:grouping val="clustered"/>
        <c:varyColors val="0"/>
        <c:ser>
          <c:idx val="7"/>
          <c:order val="7"/>
          <c:tx>
            <c:strRef>
              <c:f>'Graphs for PPT'!$AO$4</c:f>
              <c:strCache>
                <c:ptCount val="1"/>
                <c:pt idx="0">
                  <c:v>RCC Usage to Date 2018-19</c:v>
                </c:pt>
              </c:strCache>
            </c:strRef>
          </c:tx>
          <c:spPr>
            <a:solidFill>
              <a:srgbClr val="FFC0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for PPT'!$AP$2:$AU$2</c:f>
              <c:strCache>
                <c:ptCount val="6"/>
                <c:pt idx="0">
                  <c:v>MAR</c:v>
                </c:pt>
                <c:pt idx="1">
                  <c:v>APR</c:v>
                </c:pt>
                <c:pt idx="2">
                  <c:v>MAY</c:v>
                </c:pt>
                <c:pt idx="3">
                  <c:v>JUN</c:v>
                </c:pt>
                <c:pt idx="4">
                  <c:v>JUL</c:v>
                </c:pt>
                <c:pt idx="5">
                  <c:v>AUG</c:v>
                </c:pt>
              </c:strCache>
            </c:strRef>
          </c:cat>
          <c:val>
            <c:numRef>
              <c:f>'Graphs for PPT'!$AP$4:$AU$4</c:f>
              <c:numCache>
                <c:formatCode>#,##0</c:formatCode>
                <c:ptCount val="6"/>
                <c:pt idx="0">
                  <c:v>120</c:v>
                </c:pt>
                <c:pt idx="1">
                  <c:v>930</c:v>
                </c:pt>
                <c:pt idx="2">
                  <c:v>2940</c:v>
                </c:pt>
                <c:pt idx="3">
                  <c:v>3510</c:v>
                </c:pt>
                <c:pt idx="4">
                  <c:v>3570</c:v>
                </c:pt>
                <c:pt idx="5">
                  <c:v>3570</c:v>
                </c:pt>
              </c:numCache>
            </c:numRef>
          </c:val>
          <c:extLst xmlns:c16r2="http://schemas.microsoft.com/office/drawing/2015/06/chart">
            <c:ext xmlns:c16="http://schemas.microsoft.com/office/drawing/2014/chart" uri="{C3380CC4-5D6E-409C-BE32-E72D297353CC}">
              <c16:uniqueId val="{00000000-C782-4C91-9D23-E23811FE10CD}"/>
            </c:ext>
          </c:extLst>
        </c:ser>
        <c:dLbls>
          <c:showLegendKey val="0"/>
          <c:showVal val="0"/>
          <c:showCatName val="0"/>
          <c:showSerName val="0"/>
          <c:showPercent val="0"/>
          <c:showBubbleSize val="0"/>
        </c:dLbls>
        <c:gapWidth val="150"/>
        <c:shape val="box"/>
        <c:axId val="292902032"/>
        <c:axId val="292899288"/>
        <c:axId val="0"/>
        <c:extLst xmlns:c16r2="http://schemas.microsoft.com/office/drawing/2015/06/chart">
          <c:ext xmlns:c15="http://schemas.microsoft.com/office/drawing/2012/chart" uri="{02D57815-91ED-43cb-92C2-25804820EDAC}">
            <c15:filteredBarSeries>
              <c15:ser>
                <c:idx val="0"/>
                <c:order val="0"/>
                <c:tx>
                  <c:strRef>
                    <c:extLst xmlns:c16r2="http://schemas.microsoft.com/office/drawing/2015/06/chart">
                      <c:ext uri="{02D57815-91ED-43cb-92C2-25804820EDAC}">
                        <c15:formulaRef>
                          <c15:sqref>'Graphs for PPT'!$B$3</c15:sqref>
                        </c15:formulaRef>
                      </c:ext>
                    </c:extLst>
                    <c:strCache>
                      <c:ptCount val="1"/>
                      <c:pt idx="0">
                        <c:v>Total RCC Minutes 2015-16</c:v>
                      </c:pt>
                    </c:strCache>
                  </c:strRef>
                </c:tx>
                <c:spPr>
                  <a:solidFill>
                    <a:schemeClr val="accent1"/>
                  </a:solidFill>
                  <a:ln>
                    <a:noFill/>
                  </a:ln>
                  <a:effectLst/>
                  <a:sp3d/>
                </c:spPr>
                <c:invertIfNegative val="0"/>
                <c:cat>
                  <c:strRef>
                    <c:extLst xmlns:c16r2="http://schemas.microsoft.com/office/drawing/2015/06/chart">
                      <c:ext uri="{02D57815-91ED-43cb-92C2-25804820EDAC}">
                        <c15:formulaRef>
                          <c15:sqref>'Graphs for PPT'!$AP$2:$AU$2</c15:sqref>
                        </c15:formulaRef>
                      </c:ext>
                    </c:extLst>
                    <c:strCache>
                      <c:ptCount val="6"/>
                      <c:pt idx="0">
                        <c:v>MAR</c:v>
                      </c:pt>
                      <c:pt idx="1">
                        <c:v>APR</c:v>
                      </c:pt>
                      <c:pt idx="2">
                        <c:v>MAY</c:v>
                      </c:pt>
                      <c:pt idx="3">
                        <c:v>JUN</c:v>
                      </c:pt>
                      <c:pt idx="4">
                        <c:v>JUL</c:v>
                      </c:pt>
                      <c:pt idx="5">
                        <c:v>AUG</c:v>
                      </c:pt>
                    </c:strCache>
                  </c:strRef>
                </c:cat>
                <c:val>
                  <c:numRef>
                    <c:extLst xmlns:c16r2="http://schemas.microsoft.com/office/drawing/2015/06/chart">
                      <c:ext uri="{02D57815-91ED-43cb-92C2-25804820EDAC}">
                        <c15:formulaRef>
                          <c15:sqref>'Graphs for PPT'!$C$3:$N$3</c15:sqref>
                        </c15:formulaRef>
                      </c:ext>
                    </c:extLst>
                    <c:numCache>
                      <c:formatCode>_(* #,##0_);_(* \(#,##0\);_(* "-"??_);_(@_)</c:formatCode>
                      <c:ptCount val="12"/>
                      <c:pt idx="0">
                        <c:v>0</c:v>
                      </c:pt>
                      <c:pt idx="1">
                        <c:v>120</c:v>
                      </c:pt>
                      <c:pt idx="2">
                        <c:v>960</c:v>
                      </c:pt>
                      <c:pt idx="3">
                        <c:v>975</c:v>
                      </c:pt>
                      <c:pt idx="4">
                        <c:v>1155</c:v>
                      </c:pt>
                      <c:pt idx="5">
                        <c:v>1110</c:v>
                      </c:pt>
                      <c:pt idx="6">
                        <c:v>1065</c:v>
                      </c:pt>
                      <c:pt idx="7">
                        <c:v>1095</c:v>
                      </c:pt>
                      <c:pt idx="8">
                        <c:v>1545</c:v>
                      </c:pt>
                      <c:pt idx="9">
                        <c:v>1035</c:v>
                      </c:pt>
                      <c:pt idx="10">
                        <c:v>2025</c:v>
                      </c:pt>
                      <c:pt idx="11">
                        <c:v>2460</c:v>
                      </c:pt>
                    </c:numCache>
                  </c:numRef>
                </c:val>
                <c:extLst xmlns:c16r2="http://schemas.microsoft.com/office/drawing/2015/06/chart">
                  <c:ext xmlns:c16="http://schemas.microsoft.com/office/drawing/2014/chart" uri="{C3380CC4-5D6E-409C-BE32-E72D297353CC}">
                    <c16:uniqueId val="{00000001-C782-4C91-9D23-E23811FE10CD}"/>
                  </c:ext>
                </c:extLst>
              </c15:ser>
            </c15:filteredBarSeries>
            <c15:filteredBarSeries>
              <c15:ser>
                <c:idx val="1"/>
                <c:order val="1"/>
                <c:tx>
                  <c:strRef>
                    <c:extLst xmlns:c16r2="http://schemas.microsoft.com/office/drawing/2015/06/chart" xmlns:c15="http://schemas.microsoft.com/office/drawing/2012/chart">
                      <c:ext xmlns:c15="http://schemas.microsoft.com/office/drawing/2012/chart" uri="{02D57815-91ED-43cb-92C2-25804820EDAC}">
                        <c15:formulaRef>
                          <c15:sqref>'Graphs for PPT'!$B$4</c15:sqref>
                        </c15:formulaRef>
                      </c:ext>
                    </c:extLst>
                    <c:strCache>
                      <c:ptCount val="1"/>
                      <c:pt idx="0">
                        <c:v>RCC Usage to Date 2015-16</c:v>
                      </c:pt>
                    </c:strCache>
                  </c:strRef>
                </c:tx>
                <c:spPr>
                  <a:solidFill>
                    <a:schemeClr val="accent2"/>
                  </a:solidFill>
                  <a:ln>
                    <a:noFill/>
                  </a:ln>
                  <a:effectLst/>
                  <a:sp3d/>
                </c:spPr>
                <c:invertIfNegative val="0"/>
                <c:cat>
                  <c:strRef>
                    <c:extLst xmlns:c16r2="http://schemas.microsoft.com/office/drawing/2015/06/chart" xmlns:c15="http://schemas.microsoft.com/office/drawing/2012/chart">
                      <c:ext xmlns:c15="http://schemas.microsoft.com/office/drawing/2012/chart" uri="{02D57815-91ED-43cb-92C2-25804820EDAC}">
                        <c15:formulaRef>
                          <c15:sqref>'Graphs for PPT'!$AP$2:$AU$2</c15:sqref>
                        </c15:formulaRef>
                      </c:ext>
                    </c:extLst>
                    <c:strCache>
                      <c:ptCount val="6"/>
                      <c:pt idx="0">
                        <c:v>MAR</c:v>
                      </c:pt>
                      <c:pt idx="1">
                        <c:v>APR</c:v>
                      </c:pt>
                      <c:pt idx="2">
                        <c:v>MAY</c:v>
                      </c:pt>
                      <c:pt idx="3">
                        <c:v>JUN</c:v>
                      </c:pt>
                      <c:pt idx="4">
                        <c:v>JUL</c:v>
                      </c:pt>
                      <c:pt idx="5">
                        <c:v>AUG</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'Graphs for PPT'!$C$4:$N$4</c15:sqref>
                        </c15:formulaRef>
                      </c:ext>
                    </c:extLst>
                    <c:numCache>
                      <c:formatCode>_(* #,##0_);_(* \(#,##0\);_(* "-"??_);_(@_)</c:formatCode>
                      <c:ptCount val="12"/>
                      <c:pt idx="0">
                        <c:v>0</c:v>
                      </c:pt>
                      <c:pt idx="1">
                        <c:v>120</c:v>
                      </c:pt>
                      <c:pt idx="2">
                        <c:v>1080</c:v>
                      </c:pt>
                      <c:pt idx="3">
                        <c:v>2055</c:v>
                      </c:pt>
                      <c:pt idx="4">
                        <c:v>3210</c:v>
                      </c:pt>
                      <c:pt idx="5">
                        <c:v>4320</c:v>
                      </c:pt>
                      <c:pt idx="6">
                        <c:v>5385</c:v>
                      </c:pt>
                      <c:pt idx="7">
                        <c:v>6480</c:v>
                      </c:pt>
                      <c:pt idx="8">
                        <c:v>8025</c:v>
                      </c:pt>
                      <c:pt idx="9">
                        <c:v>9060</c:v>
                      </c:pt>
                      <c:pt idx="10">
                        <c:v>11085</c:v>
                      </c:pt>
                      <c:pt idx="11">
                        <c:v>13545</c:v>
                      </c:pt>
                    </c:numCache>
                  </c:numRef>
                </c:val>
                <c:extLst xmlns:c16r2="http://schemas.microsoft.com/office/drawing/2015/06/chart" xmlns:c15="http://schemas.microsoft.com/office/drawing/2012/chart">
                  <c:ext xmlns:c16="http://schemas.microsoft.com/office/drawing/2014/chart" uri="{C3380CC4-5D6E-409C-BE32-E72D297353CC}">
                    <c16:uniqueId val="{00000002-C782-4C91-9D23-E23811FE10CD}"/>
                  </c:ext>
                </c:extLst>
              </c15:ser>
            </c15:filteredBarSeries>
            <c15:filteredBarSeries>
              <c15:ser>
                <c:idx val="2"/>
                <c:order val="2"/>
                <c:tx>
                  <c:strRef>
                    <c:extLst xmlns:c16r2="http://schemas.microsoft.com/office/drawing/2015/06/chart" xmlns:c15="http://schemas.microsoft.com/office/drawing/2012/chart">
                      <c:ext xmlns:c15="http://schemas.microsoft.com/office/drawing/2012/chart" uri="{02D57815-91ED-43cb-92C2-25804820EDAC}">
                        <c15:formulaRef>
                          <c15:sqref>'Graphs for PPT'!$O$3</c15:sqref>
                        </c15:formulaRef>
                      </c:ext>
                    </c:extLst>
                    <c:strCache>
                      <c:ptCount val="1"/>
                      <c:pt idx="0">
                        <c:v>Total RCC Minutes 2016-17</c:v>
                      </c:pt>
                    </c:strCache>
                  </c:strRef>
                </c:tx>
                <c:spPr>
                  <a:solidFill>
                    <a:schemeClr val="accent3"/>
                  </a:solidFill>
                  <a:ln>
                    <a:noFill/>
                  </a:ln>
                  <a:effectLst/>
                  <a:sp3d/>
                </c:spPr>
                <c:invertIfNegative val="0"/>
                <c:cat>
                  <c:strRef>
                    <c:extLst xmlns:c16r2="http://schemas.microsoft.com/office/drawing/2015/06/chart" xmlns:c15="http://schemas.microsoft.com/office/drawing/2012/chart">
                      <c:ext xmlns:c15="http://schemas.microsoft.com/office/drawing/2012/chart" uri="{02D57815-91ED-43cb-92C2-25804820EDAC}">
                        <c15:formulaRef>
                          <c15:sqref>'Graphs for PPT'!$AP$2:$AU$2</c15:sqref>
                        </c15:formulaRef>
                      </c:ext>
                    </c:extLst>
                    <c:strCache>
                      <c:ptCount val="6"/>
                      <c:pt idx="0">
                        <c:v>MAR</c:v>
                      </c:pt>
                      <c:pt idx="1">
                        <c:v>APR</c:v>
                      </c:pt>
                      <c:pt idx="2">
                        <c:v>MAY</c:v>
                      </c:pt>
                      <c:pt idx="3">
                        <c:v>JUN</c:v>
                      </c:pt>
                      <c:pt idx="4">
                        <c:v>JUL</c:v>
                      </c:pt>
                      <c:pt idx="5">
                        <c:v>AUG</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'Graphs for PPT'!$P$3:$AA$3</c15:sqref>
                        </c15:formulaRef>
                      </c:ext>
                    </c:extLst>
                    <c:numCache>
                      <c:formatCode>_(* #,##0_);_(* \(#,##0\);_(* "-"??_);_(@_)</c:formatCode>
                      <c:ptCount val="12"/>
                      <c:pt idx="0">
                        <c:v>1890</c:v>
                      </c:pt>
                      <c:pt idx="1">
                        <c:v>2070</c:v>
                      </c:pt>
                      <c:pt idx="2">
                        <c:v>2715</c:v>
                      </c:pt>
                      <c:pt idx="3">
                        <c:v>3615</c:v>
                      </c:pt>
                      <c:pt idx="4">
                        <c:v>1995</c:v>
                      </c:pt>
                      <c:pt idx="5">
                        <c:v>1665</c:v>
                      </c:pt>
                      <c:pt idx="6">
                        <c:v>630</c:v>
                      </c:pt>
                      <c:pt idx="7">
                        <c:v>0</c:v>
                      </c:pt>
                      <c:pt idx="8">
                        <c:v>0</c:v>
                      </c:pt>
                      <c:pt idx="9">
                        <c:v>0</c:v>
                      </c:pt>
                      <c:pt idx="10">
                        <c:v>0</c:v>
                      </c:pt>
                      <c:pt idx="11">
                        <c:v>0</c:v>
                      </c:pt>
                    </c:numCache>
                  </c:numRef>
                </c:val>
                <c:extLst xmlns:c16r2="http://schemas.microsoft.com/office/drawing/2015/06/chart" xmlns:c15="http://schemas.microsoft.com/office/drawing/2012/chart">
                  <c:ext xmlns:c16="http://schemas.microsoft.com/office/drawing/2014/chart" uri="{C3380CC4-5D6E-409C-BE32-E72D297353CC}">
                    <c16:uniqueId val="{00000003-C782-4C91-9D23-E23811FE10CD}"/>
                  </c:ext>
                </c:extLst>
              </c15:ser>
            </c15:filteredBarSeries>
            <c15:filteredBarSeries>
              <c15:ser>
                <c:idx val="3"/>
                <c:order val="3"/>
                <c:tx>
                  <c:strRef>
                    <c:extLst xmlns:c16r2="http://schemas.microsoft.com/office/drawing/2015/06/chart" xmlns:c15="http://schemas.microsoft.com/office/drawing/2012/chart">
                      <c:ext xmlns:c15="http://schemas.microsoft.com/office/drawing/2012/chart" uri="{02D57815-91ED-43cb-92C2-25804820EDAC}">
                        <c15:formulaRef>
                          <c15:sqref>'Graphs for PPT'!$O$4</c15:sqref>
                        </c15:formulaRef>
                      </c:ext>
                    </c:extLst>
                    <c:strCache>
                      <c:ptCount val="1"/>
                      <c:pt idx="0">
                        <c:v>RCC Usage to Date 2016-17</c:v>
                      </c:pt>
                    </c:strCache>
                  </c:strRef>
                </c:tx>
                <c:spPr>
                  <a:solidFill>
                    <a:schemeClr val="accent4"/>
                  </a:solidFill>
                  <a:ln>
                    <a:noFill/>
                  </a:ln>
                  <a:effectLst/>
                  <a:sp3d/>
                </c:spPr>
                <c:invertIfNegative val="0"/>
                <c:cat>
                  <c:strRef>
                    <c:extLst xmlns:c16r2="http://schemas.microsoft.com/office/drawing/2015/06/chart" xmlns:c15="http://schemas.microsoft.com/office/drawing/2012/chart">
                      <c:ext xmlns:c15="http://schemas.microsoft.com/office/drawing/2012/chart" uri="{02D57815-91ED-43cb-92C2-25804820EDAC}">
                        <c15:formulaRef>
                          <c15:sqref>'Graphs for PPT'!$AP$2:$AU$2</c15:sqref>
                        </c15:formulaRef>
                      </c:ext>
                    </c:extLst>
                    <c:strCache>
                      <c:ptCount val="6"/>
                      <c:pt idx="0">
                        <c:v>MAR</c:v>
                      </c:pt>
                      <c:pt idx="1">
                        <c:v>APR</c:v>
                      </c:pt>
                      <c:pt idx="2">
                        <c:v>MAY</c:v>
                      </c:pt>
                      <c:pt idx="3">
                        <c:v>JUN</c:v>
                      </c:pt>
                      <c:pt idx="4">
                        <c:v>JUL</c:v>
                      </c:pt>
                      <c:pt idx="5">
                        <c:v>AUG</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'Graphs for PPT'!$P$4:$AA$4</c15:sqref>
                        </c15:formulaRef>
                      </c:ext>
                    </c:extLst>
                    <c:numCache>
                      <c:formatCode>_(* #,##0_);_(* \(#,##0\);_(* "-"??_);_(@_)</c:formatCode>
                      <c:ptCount val="12"/>
                      <c:pt idx="0">
                        <c:v>1890</c:v>
                      </c:pt>
                      <c:pt idx="1">
                        <c:v>3960</c:v>
                      </c:pt>
                      <c:pt idx="2">
                        <c:v>6675</c:v>
                      </c:pt>
                      <c:pt idx="3">
                        <c:v>10290</c:v>
                      </c:pt>
                      <c:pt idx="4">
                        <c:v>12285</c:v>
                      </c:pt>
                      <c:pt idx="5">
                        <c:v>13950</c:v>
                      </c:pt>
                      <c:pt idx="6">
                        <c:v>14580</c:v>
                      </c:pt>
                      <c:pt idx="7">
                        <c:v>14580</c:v>
                      </c:pt>
                      <c:pt idx="8">
                        <c:v>14580</c:v>
                      </c:pt>
                      <c:pt idx="9">
                        <c:v>14580</c:v>
                      </c:pt>
                      <c:pt idx="10">
                        <c:v>14580</c:v>
                      </c:pt>
                      <c:pt idx="11">
                        <c:v>14580</c:v>
                      </c:pt>
                    </c:numCache>
                  </c:numRef>
                </c:val>
                <c:extLst xmlns:c16r2="http://schemas.microsoft.com/office/drawing/2015/06/chart" xmlns:c15="http://schemas.microsoft.com/office/drawing/2012/chart">
                  <c:ext xmlns:c16="http://schemas.microsoft.com/office/drawing/2014/chart" uri="{C3380CC4-5D6E-409C-BE32-E72D297353CC}">
                    <c16:uniqueId val="{00000004-C782-4C91-9D23-E23811FE10CD}"/>
                  </c:ext>
                </c:extLst>
              </c15:ser>
            </c15:filteredBarSeries>
            <c15:filteredBarSeries>
              <c15:ser>
                <c:idx val="4"/>
                <c:order val="4"/>
                <c:tx>
                  <c:strRef>
                    <c:extLst xmlns:c16r2="http://schemas.microsoft.com/office/drawing/2015/06/chart" xmlns:c15="http://schemas.microsoft.com/office/drawing/2012/chart">
                      <c:ext xmlns:c15="http://schemas.microsoft.com/office/drawing/2012/chart" uri="{02D57815-91ED-43cb-92C2-25804820EDAC}">
                        <c15:formulaRef>
                          <c15:sqref>'Graphs for PPT'!$AB$3</c15:sqref>
                        </c15:formulaRef>
                      </c:ext>
                    </c:extLst>
                    <c:strCache>
                      <c:ptCount val="1"/>
                      <c:pt idx="0">
                        <c:v>Total RCC Minutes 2017-18</c:v>
                      </c:pt>
                    </c:strCache>
                  </c:strRef>
                </c:tx>
                <c:spPr>
                  <a:solidFill>
                    <a:schemeClr val="accent5"/>
                  </a:solidFill>
                  <a:ln>
                    <a:noFill/>
                  </a:ln>
                  <a:effectLst/>
                  <a:sp3d/>
                </c:spPr>
                <c:invertIfNegative val="0"/>
                <c:cat>
                  <c:strRef>
                    <c:extLst xmlns:c16r2="http://schemas.microsoft.com/office/drawing/2015/06/chart" xmlns:c15="http://schemas.microsoft.com/office/drawing/2012/chart">
                      <c:ext xmlns:c15="http://schemas.microsoft.com/office/drawing/2012/chart" uri="{02D57815-91ED-43cb-92C2-25804820EDAC}">
                        <c15:formulaRef>
                          <c15:sqref>'Graphs for PPT'!$AP$2:$AU$2</c15:sqref>
                        </c15:formulaRef>
                      </c:ext>
                    </c:extLst>
                    <c:strCache>
                      <c:ptCount val="6"/>
                      <c:pt idx="0">
                        <c:v>MAR</c:v>
                      </c:pt>
                      <c:pt idx="1">
                        <c:v>APR</c:v>
                      </c:pt>
                      <c:pt idx="2">
                        <c:v>MAY</c:v>
                      </c:pt>
                      <c:pt idx="3">
                        <c:v>JUN</c:v>
                      </c:pt>
                      <c:pt idx="4">
                        <c:v>JUL</c:v>
                      </c:pt>
                      <c:pt idx="5">
                        <c:v>AUG</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'Graphs for PPT'!$AC$3:$AN$3</c15:sqref>
                        </c15:formulaRef>
                      </c:ext>
                    </c:extLst>
                    <c:numCache>
                      <c:formatCode>_(* #,##0_);_(* \(#,##0\);_(* "-"??_);_(@_)</c:formatCode>
                      <c:ptCount val="12"/>
                      <c:pt idx="0">
                        <c:v>855</c:v>
                      </c:pt>
                      <c:pt idx="1">
                        <c:v>1290</c:v>
                      </c:pt>
                      <c:pt idx="2">
                        <c:v>705</c:v>
                      </c:pt>
                      <c:pt idx="3">
                        <c:v>705</c:v>
                      </c:pt>
                      <c:pt idx="4">
                        <c:v>0</c:v>
                      </c:pt>
                      <c:pt idx="5">
                        <c:v>90</c:v>
                      </c:pt>
                      <c:pt idx="6">
                        <c:v>120</c:v>
                      </c:pt>
                      <c:pt idx="7">
                        <c:v>0</c:v>
                      </c:pt>
                      <c:pt idx="8">
                        <c:v>90</c:v>
                      </c:pt>
                      <c:pt idx="9">
                        <c:v>510</c:v>
                      </c:pt>
                      <c:pt idx="10">
                        <c:v>90</c:v>
                      </c:pt>
                      <c:pt idx="11">
                        <c:v>120</c:v>
                      </c:pt>
                    </c:numCache>
                  </c:numRef>
                </c:val>
                <c:extLst xmlns:c16r2="http://schemas.microsoft.com/office/drawing/2015/06/chart" xmlns:c15="http://schemas.microsoft.com/office/drawing/2012/chart">
                  <c:ext xmlns:c16="http://schemas.microsoft.com/office/drawing/2014/chart" uri="{C3380CC4-5D6E-409C-BE32-E72D297353CC}">
                    <c16:uniqueId val="{00000005-C782-4C91-9D23-E23811FE10CD}"/>
                  </c:ext>
                </c:extLst>
              </c15:ser>
            </c15:filteredBarSeries>
            <c15:filteredBarSeries>
              <c15:ser>
                <c:idx val="5"/>
                <c:order val="5"/>
                <c:tx>
                  <c:strRef>
                    <c:extLst xmlns:c16r2="http://schemas.microsoft.com/office/drawing/2015/06/chart" xmlns:c15="http://schemas.microsoft.com/office/drawing/2012/chart">
                      <c:ext xmlns:c15="http://schemas.microsoft.com/office/drawing/2012/chart" uri="{02D57815-91ED-43cb-92C2-25804820EDAC}">
                        <c15:formulaRef>
                          <c15:sqref>'Graphs for PPT'!$AB$4</c15:sqref>
                        </c15:formulaRef>
                      </c:ext>
                    </c:extLst>
                    <c:strCache>
                      <c:ptCount val="1"/>
                      <c:pt idx="0">
                        <c:v>RCC Usage to Date 2017-18</c:v>
                      </c:pt>
                    </c:strCache>
                  </c:strRef>
                </c:tx>
                <c:spPr>
                  <a:solidFill>
                    <a:schemeClr val="accent6"/>
                  </a:solidFill>
                  <a:ln>
                    <a:noFill/>
                  </a:ln>
                  <a:effectLst/>
                  <a:sp3d/>
                </c:spPr>
                <c:invertIfNegative val="0"/>
                <c:cat>
                  <c:strRef>
                    <c:extLst xmlns:c16r2="http://schemas.microsoft.com/office/drawing/2015/06/chart" xmlns:c15="http://schemas.microsoft.com/office/drawing/2012/chart">
                      <c:ext xmlns:c15="http://schemas.microsoft.com/office/drawing/2012/chart" uri="{02D57815-91ED-43cb-92C2-25804820EDAC}">
                        <c15:formulaRef>
                          <c15:sqref>'Graphs for PPT'!$AP$2:$AU$2</c15:sqref>
                        </c15:formulaRef>
                      </c:ext>
                    </c:extLst>
                    <c:strCache>
                      <c:ptCount val="6"/>
                      <c:pt idx="0">
                        <c:v>MAR</c:v>
                      </c:pt>
                      <c:pt idx="1">
                        <c:v>APR</c:v>
                      </c:pt>
                      <c:pt idx="2">
                        <c:v>MAY</c:v>
                      </c:pt>
                      <c:pt idx="3">
                        <c:v>JUN</c:v>
                      </c:pt>
                      <c:pt idx="4">
                        <c:v>JUL</c:v>
                      </c:pt>
                      <c:pt idx="5">
                        <c:v>AUG</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'Graphs for PPT'!$AC$4:$AN$4</c15:sqref>
                        </c15:formulaRef>
                      </c:ext>
                    </c:extLst>
                    <c:numCache>
                      <c:formatCode>_(* #,##0_);_(* \(#,##0\);_(* "-"??_);_(@_)</c:formatCode>
                      <c:ptCount val="12"/>
                      <c:pt idx="0">
                        <c:v>855</c:v>
                      </c:pt>
                      <c:pt idx="1">
                        <c:v>2145</c:v>
                      </c:pt>
                      <c:pt idx="2">
                        <c:v>2850</c:v>
                      </c:pt>
                      <c:pt idx="3">
                        <c:v>3555</c:v>
                      </c:pt>
                      <c:pt idx="4">
                        <c:v>3555</c:v>
                      </c:pt>
                      <c:pt idx="5">
                        <c:v>3645</c:v>
                      </c:pt>
                      <c:pt idx="6">
                        <c:v>3765</c:v>
                      </c:pt>
                      <c:pt idx="7">
                        <c:v>3765</c:v>
                      </c:pt>
                      <c:pt idx="8">
                        <c:v>3855</c:v>
                      </c:pt>
                      <c:pt idx="9">
                        <c:v>4365</c:v>
                      </c:pt>
                      <c:pt idx="10">
                        <c:v>4455</c:v>
                      </c:pt>
                      <c:pt idx="11">
                        <c:v>4575</c:v>
                      </c:pt>
                    </c:numCache>
                  </c:numRef>
                </c:val>
                <c:extLst xmlns:c16r2="http://schemas.microsoft.com/office/drawing/2015/06/chart" xmlns:c15="http://schemas.microsoft.com/office/drawing/2012/chart">
                  <c:ext xmlns:c16="http://schemas.microsoft.com/office/drawing/2014/chart" uri="{C3380CC4-5D6E-409C-BE32-E72D297353CC}">
                    <c16:uniqueId val="{00000006-C782-4C91-9D23-E23811FE10CD}"/>
                  </c:ext>
                </c:extLst>
              </c15:ser>
            </c15:filteredBarSeries>
            <c15:filteredBarSeries>
              <c15:ser>
                <c:idx val="6"/>
                <c:order val="6"/>
                <c:tx>
                  <c:strRef>
                    <c:extLst xmlns:c16r2="http://schemas.microsoft.com/office/drawing/2015/06/chart" xmlns:c15="http://schemas.microsoft.com/office/drawing/2012/chart">
                      <c:ext xmlns:c15="http://schemas.microsoft.com/office/drawing/2012/chart" uri="{02D57815-91ED-43cb-92C2-25804820EDAC}">
                        <c15:formulaRef>
                          <c15:sqref>'Graphs for PPT'!$AO$3</c15:sqref>
                        </c15:formulaRef>
                      </c:ext>
                    </c:extLst>
                    <c:strCache>
                      <c:ptCount val="1"/>
                      <c:pt idx="0">
                        <c:v>Total RCC Minutes 2018-19</c:v>
                      </c:pt>
                    </c:strCache>
                  </c:strRef>
                </c:tx>
                <c:spPr>
                  <a:solidFill>
                    <a:srgbClr val="FFC000"/>
                  </a:solidFill>
                  <a:ln>
                    <a:noFill/>
                  </a:ln>
                  <a:effectLst/>
                  <a:sp3d/>
                </c:spPr>
                <c:invertIfNegative val="0"/>
                <c:cat>
                  <c:strRef>
                    <c:extLst xmlns:c16r2="http://schemas.microsoft.com/office/drawing/2015/06/chart" xmlns:c15="http://schemas.microsoft.com/office/drawing/2012/chart">
                      <c:ext xmlns:c15="http://schemas.microsoft.com/office/drawing/2012/chart" uri="{02D57815-91ED-43cb-92C2-25804820EDAC}">
                        <c15:formulaRef>
                          <c15:sqref>'Graphs for PPT'!$AP$2:$AU$2</c15:sqref>
                        </c15:formulaRef>
                      </c:ext>
                    </c:extLst>
                    <c:strCache>
                      <c:ptCount val="6"/>
                      <c:pt idx="0">
                        <c:v>MAR</c:v>
                      </c:pt>
                      <c:pt idx="1">
                        <c:v>APR</c:v>
                      </c:pt>
                      <c:pt idx="2">
                        <c:v>MAY</c:v>
                      </c:pt>
                      <c:pt idx="3">
                        <c:v>JUN</c:v>
                      </c:pt>
                      <c:pt idx="4">
                        <c:v>JUL</c:v>
                      </c:pt>
                      <c:pt idx="5">
                        <c:v>AUG</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'Graphs for PPT'!$AP$3:$AU$3</c15:sqref>
                        </c15:formulaRef>
                      </c:ext>
                    </c:extLst>
                    <c:numCache>
                      <c:formatCode>#,##0</c:formatCode>
                      <c:ptCount val="6"/>
                      <c:pt idx="0">
                        <c:v>120</c:v>
                      </c:pt>
                      <c:pt idx="1">
                        <c:v>810</c:v>
                      </c:pt>
                      <c:pt idx="2">
                        <c:v>2010</c:v>
                      </c:pt>
                      <c:pt idx="3">
                        <c:v>570</c:v>
                      </c:pt>
                      <c:pt idx="4">
                        <c:v>60</c:v>
                      </c:pt>
                      <c:pt idx="5">
                        <c:v>0</c:v>
                      </c:pt>
                    </c:numCache>
                  </c:numRef>
                </c:val>
                <c:extLst xmlns:c16r2="http://schemas.microsoft.com/office/drawing/2015/06/chart" xmlns:c15="http://schemas.microsoft.com/office/drawing/2012/chart">
                  <c:ext xmlns:c16="http://schemas.microsoft.com/office/drawing/2014/chart" uri="{C3380CC4-5D6E-409C-BE32-E72D297353CC}">
                    <c16:uniqueId val="{00000007-C782-4C91-9D23-E23811FE10CD}"/>
                  </c:ext>
                </c:extLst>
              </c15:ser>
            </c15:filteredBarSeries>
          </c:ext>
        </c:extLst>
      </c:bar3DChart>
      <c:catAx>
        <c:axId val="2929020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292899288"/>
        <c:crosses val="autoZero"/>
        <c:auto val="1"/>
        <c:lblAlgn val="ctr"/>
        <c:lblOffset val="100"/>
        <c:noMultiLvlLbl val="0"/>
      </c:catAx>
      <c:valAx>
        <c:axId val="2928992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292902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solidFill>
          <a:schemeClr val="bg2">
            <a:lumMod val="95000"/>
          </a:schemeClr>
        </a:solidFill>
        <a:ln>
          <a:noFill/>
        </a:ln>
        <a:effectLst/>
        <a:sp3d/>
      </c:spPr>
    </c:sideWall>
    <c:backWall>
      <c:thickness val="0"/>
      <c:spPr>
        <a:noFill/>
        <a:ln>
          <a:noFill/>
        </a:ln>
        <a:effectLst/>
        <a:sp3d/>
      </c:spPr>
    </c:backWall>
    <c:plotArea>
      <c:layout/>
      <c:bar3DChart>
        <c:barDir val="col"/>
        <c:grouping val="clustered"/>
        <c:varyColors val="0"/>
        <c:ser>
          <c:idx val="9"/>
          <c:order val="9"/>
          <c:tx>
            <c:strRef>
              <c:f>'Graphs for PPT'!$AO$10</c:f>
              <c:strCache>
                <c:ptCount val="1"/>
                <c:pt idx="0">
                  <c:v>Session Minutes 2018-19</c:v>
                </c:pt>
              </c:strCache>
            </c:strRef>
          </c:tx>
          <c:spPr>
            <a:solidFill>
              <a:srgbClr val="FFC0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for PPT'!$AP$7:$AU$7</c:f>
              <c:strCache>
                <c:ptCount val="6"/>
                <c:pt idx="0">
                  <c:v> MAR </c:v>
                </c:pt>
                <c:pt idx="1">
                  <c:v> APR </c:v>
                </c:pt>
                <c:pt idx="2">
                  <c:v> MAY </c:v>
                </c:pt>
                <c:pt idx="3">
                  <c:v> JUN </c:v>
                </c:pt>
                <c:pt idx="4">
                  <c:v> JUL </c:v>
                </c:pt>
                <c:pt idx="5">
                  <c:v> AUG </c:v>
                </c:pt>
              </c:strCache>
            </c:strRef>
          </c:cat>
          <c:val>
            <c:numRef>
              <c:f>'Graphs for PPT'!$AP$10:$AU$10</c:f>
              <c:numCache>
                <c:formatCode>#,##0</c:formatCode>
                <c:ptCount val="6"/>
                <c:pt idx="0">
                  <c:v>406.06</c:v>
                </c:pt>
                <c:pt idx="1">
                  <c:v>431.12</c:v>
                </c:pt>
                <c:pt idx="2">
                  <c:v>360.07</c:v>
                </c:pt>
                <c:pt idx="3">
                  <c:v>265.42</c:v>
                </c:pt>
                <c:pt idx="4">
                  <c:v>330.41</c:v>
                </c:pt>
                <c:pt idx="5">
                  <c:v>365.51</c:v>
                </c:pt>
              </c:numCache>
            </c:numRef>
          </c:val>
          <c:extLst xmlns:c16r2="http://schemas.microsoft.com/office/drawing/2015/06/chart">
            <c:ext xmlns:c16="http://schemas.microsoft.com/office/drawing/2014/chart" uri="{C3380CC4-5D6E-409C-BE32-E72D297353CC}">
              <c16:uniqueId val="{00000000-EE64-4194-B876-BC2008A24A3A}"/>
            </c:ext>
          </c:extLst>
        </c:ser>
        <c:dLbls>
          <c:showLegendKey val="0"/>
          <c:showVal val="0"/>
          <c:showCatName val="0"/>
          <c:showSerName val="0"/>
          <c:showPercent val="0"/>
          <c:showBubbleSize val="0"/>
        </c:dLbls>
        <c:gapWidth val="150"/>
        <c:shape val="box"/>
        <c:axId val="327850736"/>
        <c:axId val="327853480"/>
        <c:axId val="0"/>
        <c:extLst xmlns:c16r2="http://schemas.microsoft.com/office/drawing/2015/06/chart">
          <c:ext xmlns:c15="http://schemas.microsoft.com/office/drawing/2012/chart" uri="{02D57815-91ED-43cb-92C2-25804820EDAC}">
            <c15:filteredBarSeries>
              <c15:ser>
                <c:idx val="0"/>
                <c:order val="0"/>
                <c:tx>
                  <c:strRef>
                    <c:extLst xmlns:c16r2="http://schemas.microsoft.com/office/drawing/2015/06/chart">
                      <c:ext uri="{02D57815-91ED-43cb-92C2-25804820EDAC}">
                        <c15:formulaRef>
                          <c15:sqref>'Graphs for PPT'!$B$8</c15:sqref>
                        </c15:formulaRef>
                      </c:ext>
                    </c:extLst>
                    <c:strCache>
                      <c:ptCount val="1"/>
                      <c:pt idx="0">
                        <c:v>Inbound Calls 2015-16</c:v>
                      </c:pt>
                    </c:strCache>
                  </c:strRef>
                </c:tx>
                <c:spPr>
                  <a:solidFill>
                    <a:schemeClr val="accent1"/>
                  </a:solidFill>
                  <a:ln>
                    <a:noFill/>
                  </a:ln>
                  <a:effectLst/>
                  <a:sp3d/>
                </c:spPr>
                <c:invertIfNegative val="0"/>
                <c:cat>
                  <c:strRef>
                    <c:extLst xmlns:c16r2="http://schemas.microsoft.com/office/drawing/2015/06/chart">
                      <c:ext uri="{02D57815-91ED-43cb-92C2-25804820EDAC}">
                        <c15:formulaRef>
                          <c15:sqref>'Graphs for PPT'!$AP$7:$AU$7</c15:sqref>
                        </c15:formulaRef>
                      </c:ext>
                    </c:extLst>
                    <c:strCache>
                      <c:ptCount val="6"/>
                      <c:pt idx="0">
                        <c:v> MAR </c:v>
                      </c:pt>
                      <c:pt idx="1">
                        <c:v> APR </c:v>
                      </c:pt>
                      <c:pt idx="2">
                        <c:v> MAY </c:v>
                      </c:pt>
                      <c:pt idx="3">
                        <c:v> JUN </c:v>
                      </c:pt>
                      <c:pt idx="4">
                        <c:v> JUL </c:v>
                      </c:pt>
                      <c:pt idx="5">
                        <c:v> AUG </c:v>
                      </c:pt>
                    </c:strCache>
                  </c:strRef>
                </c:cat>
                <c:val>
                  <c:numRef>
                    <c:extLst xmlns:c16r2="http://schemas.microsoft.com/office/drawing/2015/06/chart">
                      <c:ext uri="{02D57815-91ED-43cb-92C2-25804820EDAC}">
                        <c15:formulaRef>
                          <c15:sqref>'Graphs for PPT'!$C$8:$N$8</c15:sqref>
                        </c15:formulaRef>
                      </c:ext>
                    </c:extLst>
                    <c:numCache>
                      <c:formatCode>_(* #,##0_);_(* \(#,##0\);_(* "-"??_);_(@_)</c:formatCode>
                      <c:ptCount val="12"/>
                      <c:pt idx="0">
                        <c:v>179</c:v>
                      </c:pt>
                      <c:pt idx="1">
                        <c:v>196</c:v>
                      </c:pt>
                      <c:pt idx="2">
                        <c:v>212</c:v>
                      </c:pt>
                      <c:pt idx="3">
                        <c:v>204</c:v>
                      </c:pt>
                      <c:pt idx="4">
                        <c:v>188</c:v>
                      </c:pt>
                      <c:pt idx="5">
                        <c:v>237</c:v>
                      </c:pt>
                      <c:pt idx="6">
                        <c:v>250</c:v>
                      </c:pt>
                      <c:pt idx="7">
                        <c:v>253</c:v>
                      </c:pt>
                      <c:pt idx="8">
                        <c:v>165</c:v>
                      </c:pt>
                      <c:pt idx="9">
                        <c:v>164</c:v>
                      </c:pt>
                      <c:pt idx="10">
                        <c:v>185</c:v>
                      </c:pt>
                      <c:pt idx="11">
                        <c:v>239</c:v>
                      </c:pt>
                    </c:numCache>
                  </c:numRef>
                </c:val>
                <c:extLst xmlns:c16r2="http://schemas.microsoft.com/office/drawing/2015/06/chart">
                  <c:ext xmlns:c16="http://schemas.microsoft.com/office/drawing/2014/chart" uri="{C3380CC4-5D6E-409C-BE32-E72D297353CC}">
                    <c16:uniqueId val="{00000001-EE64-4194-B876-BC2008A24A3A}"/>
                  </c:ext>
                </c:extLst>
              </c15:ser>
            </c15:filteredBarSeries>
            <c15:filteredBarSeries>
              <c15:ser>
                <c:idx val="1"/>
                <c:order val="1"/>
                <c:tx>
                  <c:strRef>
                    <c:extLst xmlns:c16r2="http://schemas.microsoft.com/office/drawing/2015/06/chart" xmlns:c15="http://schemas.microsoft.com/office/drawing/2012/chart">
                      <c:ext xmlns:c15="http://schemas.microsoft.com/office/drawing/2012/chart" uri="{02D57815-91ED-43cb-92C2-25804820EDAC}">
                        <c15:formulaRef>
                          <c15:sqref>'Graphs for PPT'!$B$9</c15:sqref>
                        </c15:formulaRef>
                      </c:ext>
                    </c:extLst>
                    <c:strCache>
                      <c:ptCount val="1"/>
                      <c:pt idx="0">
                        <c:v>Outbound Calls Completed 2015-16</c:v>
                      </c:pt>
                    </c:strCache>
                  </c:strRef>
                </c:tx>
                <c:spPr>
                  <a:solidFill>
                    <a:schemeClr val="accent2"/>
                  </a:solidFill>
                  <a:ln>
                    <a:noFill/>
                  </a:ln>
                  <a:effectLst/>
                  <a:sp3d/>
                </c:spPr>
                <c:invertIfNegative val="0"/>
                <c:cat>
                  <c:strRef>
                    <c:extLst xmlns:c16r2="http://schemas.microsoft.com/office/drawing/2015/06/chart" xmlns:c15="http://schemas.microsoft.com/office/drawing/2012/chart">
                      <c:ext xmlns:c15="http://schemas.microsoft.com/office/drawing/2012/chart" uri="{02D57815-91ED-43cb-92C2-25804820EDAC}">
                        <c15:formulaRef>
                          <c15:sqref>'Graphs for PPT'!$AP$7:$AU$7</c15:sqref>
                        </c15:formulaRef>
                      </c:ext>
                    </c:extLst>
                    <c:strCache>
                      <c:ptCount val="6"/>
                      <c:pt idx="0">
                        <c:v> MAR </c:v>
                      </c:pt>
                      <c:pt idx="1">
                        <c:v> APR </c:v>
                      </c:pt>
                      <c:pt idx="2">
                        <c:v> MAY </c:v>
                      </c:pt>
                      <c:pt idx="3">
                        <c:v> JUN </c:v>
                      </c:pt>
                      <c:pt idx="4">
                        <c:v> JUL </c:v>
                      </c:pt>
                      <c:pt idx="5">
                        <c:v> AUG </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'Graphs for PPT'!$C$9:$N$9</c15:sqref>
                        </c15:formulaRef>
                      </c:ext>
                    </c:extLst>
                    <c:numCache>
                      <c:formatCode>_(* #,##0_);_(* \(#,##0\);_(* "-"??_);_(@_)</c:formatCode>
                      <c:ptCount val="12"/>
                      <c:pt idx="0">
                        <c:v>0</c:v>
                      </c:pt>
                      <c:pt idx="1">
                        <c:v>0</c:v>
                      </c:pt>
                      <c:pt idx="2">
                        <c:v>4</c:v>
                      </c:pt>
                      <c:pt idx="3">
                        <c:v>0</c:v>
                      </c:pt>
                      <c:pt idx="4">
                        <c:v>1</c:v>
                      </c:pt>
                      <c:pt idx="5">
                        <c:v>0</c:v>
                      </c:pt>
                      <c:pt idx="6">
                        <c:v>3</c:v>
                      </c:pt>
                      <c:pt idx="7">
                        <c:v>1</c:v>
                      </c:pt>
                      <c:pt idx="8">
                        <c:v>0</c:v>
                      </c:pt>
                      <c:pt idx="9">
                        <c:v>0</c:v>
                      </c:pt>
                      <c:pt idx="10">
                        <c:v>1</c:v>
                      </c:pt>
                      <c:pt idx="11">
                        <c:v>1</c:v>
                      </c:pt>
                    </c:numCache>
                  </c:numRef>
                </c:val>
                <c:extLst xmlns:c16r2="http://schemas.microsoft.com/office/drawing/2015/06/chart" xmlns:c15="http://schemas.microsoft.com/office/drawing/2012/chart">
                  <c:ext xmlns:c16="http://schemas.microsoft.com/office/drawing/2014/chart" uri="{C3380CC4-5D6E-409C-BE32-E72D297353CC}">
                    <c16:uniqueId val="{00000002-EE64-4194-B876-BC2008A24A3A}"/>
                  </c:ext>
                </c:extLst>
              </c15:ser>
            </c15:filteredBarSeries>
            <c15:filteredBarSeries>
              <c15:ser>
                <c:idx val="2"/>
                <c:order val="2"/>
                <c:tx>
                  <c:strRef>
                    <c:extLst xmlns:c16r2="http://schemas.microsoft.com/office/drawing/2015/06/chart" xmlns:c15="http://schemas.microsoft.com/office/drawing/2012/chart">
                      <c:ext xmlns:c15="http://schemas.microsoft.com/office/drawing/2012/chart" uri="{02D57815-91ED-43cb-92C2-25804820EDAC}">
                        <c15:formulaRef>
                          <c15:sqref>'Graphs for PPT'!$B$10</c15:sqref>
                        </c15:formulaRef>
                      </c:ext>
                    </c:extLst>
                    <c:strCache>
                      <c:ptCount val="1"/>
                      <c:pt idx="0">
                        <c:v>Session Minutes 2015-16</c:v>
                      </c:pt>
                    </c:strCache>
                  </c:strRef>
                </c:tx>
                <c:spPr>
                  <a:solidFill>
                    <a:schemeClr val="accent3"/>
                  </a:solidFill>
                  <a:ln>
                    <a:noFill/>
                  </a:ln>
                  <a:effectLst/>
                  <a:sp3d/>
                </c:spPr>
                <c:invertIfNegative val="0"/>
                <c:cat>
                  <c:strRef>
                    <c:extLst xmlns:c16r2="http://schemas.microsoft.com/office/drawing/2015/06/chart" xmlns:c15="http://schemas.microsoft.com/office/drawing/2012/chart">
                      <c:ext xmlns:c15="http://schemas.microsoft.com/office/drawing/2012/chart" uri="{02D57815-91ED-43cb-92C2-25804820EDAC}">
                        <c15:formulaRef>
                          <c15:sqref>'Graphs for PPT'!$AP$7:$AU$7</c15:sqref>
                        </c15:formulaRef>
                      </c:ext>
                    </c:extLst>
                    <c:strCache>
                      <c:ptCount val="6"/>
                      <c:pt idx="0">
                        <c:v> MAR </c:v>
                      </c:pt>
                      <c:pt idx="1">
                        <c:v> APR </c:v>
                      </c:pt>
                      <c:pt idx="2">
                        <c:v> MAY </c:v>
                      </c:pt>
                      <c:pt idx="3">
                        <c:v> JUN </c:v>
                      </c:pt>
                      <c:pt idx="4">
                        <c:v> JUL </c:v>
                      </c:pt>
                      <c:pt idx="5">
                        <c:v> AUG </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'Graphs for PPT'!$C$10:$N$10</c15:sqref>
                        </c15:formulaRef>
                      </c:ext>
                    </c:extLst>
                    <c:numCache>
                      <c:formatCode>_(* #,##0_);_(* \(#,##0\);_(* "-"??_);_(@_)</c:formatCode>
                      <c:ptCount val="12"/>
                      <c:pt idx="0">
                        <c:v>370.07</c:v>
                      </c:pt>
                      <c:pt idx="1">
                        <c:v>367.98</c:v>
                      </c:pt>
                      <c:pt idx="2">
                        <c:v>359.45</c:v>
                      </c:pt>
                      <c:pt idx="3">
                        <c:v>304.10000000000002</c:v>
                      </c:pt>
                      <c:pt idx="4">
                        <c:v>306.82</c:v>
                      </c:pt>
                      <c:pt idx="5">
                        <c:v>363.85</c:v>
                      </c:pt>
                      <c:pt idx="6">
                        <c:v>418.28</c:v>
                      </c:pt>
                      <c:pt idx="7">
                        <c:v>381.49</c:v>
                      </c:pt>
                      <c:pt idx="8">
                        <c:v>274.47000000000003</c:v>
                      </c:pt>
                      <c:pt idx="9">
                        <c:v>257.52999999999997</c:v>
                      </c:pt>
                      <c:pt idx="10">
                        <c:v>304.39999999999998</c:v>
                      </c:pt>
                      <c:pt idx="11">
                        <c:v>303.37</c:v>
                      </c:pt>
                    </c:numCache>
                  </c:numRef>
                </c:val>
                <c:extLst xmlns:c16r2="http://schemas.microsoft.com/office/drawing/2015/06/chart" xmlns:c15="http://schemas.microsoft.com/office/drawing/2012/chart">
                  <c:ext xmlns:c16="http://schemas.microsoft.com/office/drawing/2014/chart" uri="{C3380CC4-5D6E-409C-BE32-E72D297353CC}">
                    <c16:uniqueId val="{00000003-EE64-4194-B876-BC2008A24A3A}"/>
                  </c:ext>
                </c:extLst>
              </c15:ser>
            </c15:filteredBarSeries>
            <c15:filteredBarSeries>
              <c15:ser>
                <c:idx val="3"/>
                <c:order val="3"/>
                <c:tx>
                  <c:strRef>
                    <c:extLst xmlns:c16r2="http://schemas.microsoft.com/office/drawing/2015/06/chart" xmlns:c15="http://schemas.microsoft.com/office/drawing/2012/chart">
                      <c:ext xmlns:c15="http://schemas.microsoft.com/office/drawing/2012/chart" uri="{02D57815-91ED-43cb-92C2-25804820EDAC}">
                        <c15:formulaRef>
                          <c15:sqref>'Graphs for PPT'!$O$8</c15:sqref>
                        </c15:formulaRef>
                      </c:ext>
                    </c:extLst>
                    <c:strCache>
                      <c:ptCount val="1"/>
                      <c:pt idx="0">
                        <c:v>Inbound Calls 2016-17</c:v>
                      </c:pt>
                    </c:strCache>
                  </c:strRef>
                </c:tx>
                <c:spPr>
                  <a:solidFill>
                    <a:schemeClr val="accent4"/>
                  </a:solidFill>
                  <a:ln>
                    <a:noFill/>
                  </a:ln>
                  <a:effectLst/>
                  <a:sp3d/>
                </c:spPr>
                <c:invertIfNegative val="0"/>
                <c:cat>
                  <c:strRef>
                    <c:extLst xmlns:c16r2="http://schemas.microsoft.com/office/drawing/2015/06/chart" xmlns:c15="http://schemas.microsoft.com/office/drawing/2012/chart">
                      <c:ext xmlns:c15="http://schemas.microsoft.com/office/drawing/2012/chart" uri="{02D57815-91ED-43cb-92C2-25804820EDAC}">
                        <c15:formulaRef>
                          <c15:sqref>'Graphs for PPT'!$AP$7:$AU$7</c15:sqref>
                        </c15:formulaRef>
                      </c:ext>
                    </c:extLst>
                    <c:strCache>
                      <c:ptCount val="6"/>
                      <c:pt idx="0">
                        <c:v> MAR </c:v>
                      </c:pt>
                      <c:pt idx="1">
                        <c:v> APR </c:v>
                      </c:pt>
                      <c:pt idx="2">
                        <c:v> MAY </c:v>
                      </c:pt>
                      <c:pt idx="3">
                        <c:v> JUN </c:v>
                      </c:pt>
                      <c:pt idx="4">
                        <c:v> JUL </c:v>
                      </c:pt>
                      <c:pt idx="5">
                        <c:v> AUG </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'Graphs for PPT'!$P$8:$AA$8</c15:sqref>
                        </c15:formulaRef>
                      </c:ext>
                    </c:extLst>
                    <c:numCache>
                      <c:formatCode>_(* #,##0_);_(* \(#,##0\);_(* "-"??_);_(@_)</c:formatCode>
                      <c:ptCount val="12"/>
                      <c:pt idx="0">
                        <c:v>241</c:v>
                      </c:pt>
                      <c:pt idx="1">
                        <c:v>206</c:v>
                      </c:pt>
                      <c:pt idx="2">
                        <c:v>201</c:v>
                      </c:pt>
                      <c:pt idx="3">
                        <c:v>172</c:v>
                      </c:pt>
                      <c:pt idx="4">
                        <c:v>231</c:v>
                      </c:pt>
                      <c:pt idx="5">
                        <c:v>286</c:v>
                      </c:pt>
                      <c:pt idx="6">
                        <c:v>309</c:v>
                      </c:pt>
                      <c:pt idx="7">
                        <c:v>374</c:v>
                      </c:pt>
                      <c:pt idx="8">
                        <c:v>295</c:v>
                      </c:pt>
                      <c:pt idx="9">
                        <c:v>344</c:v>
                      </c:pt>
                      <c:pt idx="10">
                        <c:v>421</c:v>
                      </c:pt>
                      <c:pt idx="11">
                        <c:v>359</c:v>
                      </c:pt>
                    </c:numCache>
                  </c:numRef>
                </c:val>
                <c:extLst xmlns:c16r2="http://schemas.microsoft.com/office/drawing/2015/06/chart" xmlns:c15="http://schemas.microsoft.com/office/drawing/2012/chart">
                  <c:ext xmlns:c16="http://schemas.microsoft.com/office/drawing/2014/chart" uri="{C3380CC4-5D6E-409C-BE32-E72D297353CC}">
                    <c16:uniqueId val="{00000004-EE64-4194-B876-BC2008A24A3A}"/>
                  </c:ext>
                </c:extLst>
              </c15:ser>
            </c15:filteredBarSeries>
            <c15:filteredBarSeries>
              <c15:ser>
                <c:idx val="4"/>
                <c:order val="4"/>
                <c:tx>
                  <c:strRef>
                    <c:extLst xmlns:c16r2="http://schemas.microsoft.com/office/drawing/2015/06/chart" xmlns:c15="http://schemas.microsoft.com/office/drawing/2012/chart">
                      <c:ext xmlns:c15="http://schemas.microsoft.com/office/drawing/2012/chart" uri="{02D57815-91ED-43cb-92C2-25804820EDAC}">
                        <c15:formulaRef>
                          <c15:sqref>'Graphs for PPT'!$O$9</c15:sqref>
                        </c15:formulaRef>
                      </c:ext>
                    </c:extLst>
                    <c:strCache>
                      <c:ptCount val="1"/>
                      <c:pt idx="0">
                        <c:v>Outbound Calls Completed 2016-17</c:v>
                      </c:pt>
                    </c:strCache>
                  </c:strRef>
                </c:tx>
                <c:spPr>
                  <a:solidFill>
                    <a:schemeClr val="accent5"/>
                  </a:solidFill>
                  <a:ln>
                    <a:noFill/>
                  </a:ln>
                  <a:effectLst/>
                  <a:sp3d/>
                </c:spPr>
                <c:invertIfNegative val="0"/>
                <c:cat>
                  <c:strRef>
                    <c:extLst xmlns:c16r2="http://schemas.microsoft.com/office/drawing/2015/06/chart" xmlns:c15="http://schemas.microsoft.com/office/drawing/2012/chart">
                      <c:ext xmlns:c15="http://schemas.microsoft.com/office/drawing/2012/chart" uri="{02D57815-91ED-43cb-92C2-25804820EDAC}">
                        <c15:formulaRef>
                          <c15:sqref>'Graphs for PPT'!$AP$7:$AU$7</c15:sqref>
                        </c15:formulaRef>
                      </c:ext>
                    </c:extLst>
                    <c:strCache>
                      <c:ptCount val="6"/>
                      <c:pt idx="0">
                        <c:v> MAR </c:v>
                      </c:pt>
                      <c:pt idx="1">
                        <c:v> APR </c:v>
                      </c:pt>
                      <c:pt idx="2">
                        <c:v> MAY </c:v>
                      </c:pt>
                      <c:pt idx="3">
                        <c:v> JUN </c:v>
                      </c:pt>
                      <c:pt idx="4">
                        <c:v> JUL </c:v>
                      </c:pt>
                      <c:pt idx="5">
                        <c:v> AUG </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'Graphs for PPT'!$P$9:$AA$9</c15:sqref>
                        </c15:formulaRef>
                      </c:ext>
                    </c:extLst>
                    <c:numCache>
                      <c:formatCode>_(* #,##0_);_(* \(#,##0\);_(* "-"??_);_(@_)</c:formatCode>
                      <c:ptCount val="12"/>
                      <c:pt idx="0">
                        <c:v>1</c:v>
                      </c:pt>
                      <c:pt idx="1">
                        <c:v>0</c:v>
                      </c:pt>
                      <c:pt idx="2">
                        <c:v>1</c:v>
                      </c:pt>
                      <c:pt idx="3">
                        <c:v>2</c:v>
                      </c:pt>
                      <c:pt idx="4">
                        <c:v>5</c:v>
                      </c:pt>
                      <c:pt idx="5">
                        <c:v>3</c:v>
                      </c:pt>
                      <c:pt idx="6">
                        <c:v>3</c:v>
                      </c:pt>
                      <c:pt idx="7">
                        <c:v>8</c:v>
                      </c:pt>
                      <c:pt idx="8">
                        <c:v>2</c:v>
                      </c:pt>
                      <c:pt idx="9">
                        <c:v>5</c:v>
                      </c:pt>
                      <c:pt idx="10">
                        <c:v>0</c:v>
                      </c:pt>
                      <c:pt idx="11">
                        <c:v>2</c:v>
                      </c:pt>
                    </c:numCache>
                  </c:numRef>
                </c:val>
                <c:extLst xmlns:c16r2="http://schemas.microsoft.com/office/drawing/2015/06/chart" xmlns:c15="http://schemas.microsoft.com/office/drawing/2012/chart">
                  <c:ext xmlns:c16="http://schemas.microsoft.com/office/drawing/2014/chart" uri="{C3380CC4-5D6E-409C-BE32-E72D297353CC}">
                    <c16:uniqueId val="{00000005-EE64-4194-B876-BC2008A24A3A}"/>
                  </c:ext>
                </c:extLst>
              </c15:ser>
            </c15:filteredBarSeries>
            <c15:filteredBarSeries>
              <c15:ser>
                <c:idx val="5"/>
                <c:order val="5"/>
                <c:tx>
                  <c:strRef>
                    <c:extLst xmlns:c16r2="http://schemas.microsoft.com/office/drawing/2015/06/chart" xmlns:c15="http://schemas.microsoft.com/office/drawing/2012/chart">
                      <c:ext xmlns:c15="http://schemas.microsoft.com/office/drawing/2012/chart" uri="{02D57815-91ED-43cb-92C2-25804820EDAC}">
                        <c15:formulaRef>
                          <c15:sqref>'Graphs for PPT'!$O$10</c15:sqref>
                        </c15:formulaRef>
                      </c:ext>
                    </c:extLst>
                    <c:strCache>
                      <c:ptCount val="1"/>
                      <c:pt idx="0">
                        <c:v>Session Minutes 2016-17</c:v>
                      </c:pt>
                    </c:strCache>
                  </c:strRef>
                </c:tx>
                <c:spPr>
                  <a:solidFill>
                    <a:schemeClr val="accent6"/>
                  </a:solidFill>
                  <a:ln>
                    <a:noFill/>
                  </a:ln>
                  <a:effectLst/>
                  <a:sp3d/>
                </c:spPr>
                <c:invertIfNegative val="0"/>
                <c:cat>
                  <c:strRef>
                    <c:extLst xmlns:c16r2="http://schemas.microsoft.com/office/drawing/2015/06/chart" xmlns:c15="http://schemas.microsoft.com/office/drawing/2012/chart">
                      <c:ext xmlns:c15="http://schemas.microsoft.com/office/drawing/2012/chart" uri="{02D57815-91ED-43cb-92C2-25804820EDAC}">
                        <c15:formulaRef>
                          <c15:sqref>'Graphs for PPT'!$AP$7:$AU$7</c15:sqref>
                        </c15:formulaRef>
                      </c:ext>
                    </c:extLst>
                    <c:strCache>
                      <c:ptCount val="6"/>
                      <c:pt idx="0">
                        <c:v> MAR </c:v>
                      </c:pt>
                      <c:pt idx="1">
                        <c:v> APR </c:v>
                      </c:pt>
                      <c:pt idx="2">
                        <c:v> MAY </c:v>
                      </c:pt>
                      <c:pt idx="3">
                        <c:v> JUN </c:v>
                      </c:pt>
                      <c:pt idx="4">
                        <c:v> JUL </c:v>
                      </c:pt>
                      <c:pt idx="5">
                        <c:v> AUG </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'Graphs for PPT'!$P$10:$AA$10</c15:sqref>
                        </c15:formulaRef>
                      </c:ext>
                    </c:extLst>
                    <c:numCache>
                      <c:formatCode>_(* #,##0_);_(* \(#,##0\);_(* "-"??_);_(@_)</c:formatCode>
                      <c:ptCount val="12"/>
                      <c:pt idx="0">
                        <c:v>346.06</c:v>
                      </c:pt>
                      <c:pt idx="1">
                        <c:v>306.18</c:v>
                      </c:pt>
                      <c:pt idx="2">
                        <c:v>352.55</c:v>
                      </c:pt>
                      <c:pt idx="3">
                        <c:v>279.13</c:v>
                      </c:pt>
                      <c:pt idx="4">
                        <c:v>380.25</c:v>
                      </c:pt>
                      <c:pt idx="5">
                        <c:v>389.08</c:v>
                      </c:pt>
                      <c:pt idx="6">
                        <c:v>418.02</c:v>
                      </c:pt>
                      <c:pt idx="7">
                        <c:v>581.20000000000005</c:v>
                      </c:pt>
                      <c:pt idx="8">
                        <c:v>442.25</c:v>
                      </c:pt>
                      <c:pt idx="9">
                        <c:v>568.58000000000004</c:v>
                      </c:pt>
                      <c:pt idx="10">
                        <c:v>718.22</c:v>
                      </c:pt>
                      <c:pt idx="11">
                        <c:v>525.1</c:v>
                      </c:pt>
                    </c:numCache>
                  </c:numRef>
                </c:val>
                <c:extLst xmlns:c16r2="http://schemas.microsoft.com/office/drawing/2015/06/chart" xmlns:c15="http://schemas.microsoft.com/office/drawing/2012/chart">
                  <c:ext xmlns:c16="http://schemas.microsoft.com/office/drawing/2014/chart" uri="{C3380CC4-5D6E-409C-BE32-E72D297353CC}">
                    <c16:uniqueId val="{00000006-EE64-4194-B876-BC2008A24A3A}"/>
                  </c:ext>
                </c:extLst>
              </c15:ser>
            </c15:filteredBarSeries>
            <c15:filteredBarSeries>
              <c15:ser>
                <c:idx val="6"/>
                <c:order val="6"/>
                <c:tx>
                  <c:strRef>
                    <c:extLst xmlns:c16r2="http://schemas.microsoft.com/office/drawing/2015/06/chart" xmlns:c15="http://schemas.microsoft.com/office/drawing/2012/chart">
                      <c:ext xmlns:c15="http://schemas.microsoft.com/office/drawing/2012/chart" uri="{02D57815-91ED-43cb-92C2-25804820EDAC}">
                        <c15:formulaRef>
                          <c15:sqref>'Graphs for PPT'!$AB$8</c15:sqref>
                        </c15:formulaRef>
                      </c:ext>
                    </c:extLst>
                    <c:strCache>
                      <c:ptCount val="1"/>
                      <c:pt idx="0">
                        <c:v>Inbound Calls 2017-18</c:v>
                      </c:pt>
                    </c:strCache>
                  </c:strRef>
                </c:tx>
                <c:spPr>
                  <a:solidFill>
                    <a:schemeClr val="accent1">
                      <a:lumMod val="60000"/>
                    </a:schemeClr>
                  </a:solidFill>
                  <a:ln>
                    <a:noFill/>
                  </a:ln>
                  <a:effectLst/>
                  <a:sp3d/>
                </c:spPr>
                <c:invertIfNegative val="0"/>
                <c:cat>
                  <c:strRef>
                    <c:extLst xmlns:c16r2="http://schemas.microsoft.com/office/drawing/2015/06/chart" xmlns:c15="http://schemas.microsoft.com/office/drawing/2012/chart">
                      <c:ext xmlns:c15="http://schemas.microsoft.com/office/drawing/2012/chart" uri="{02D57815-91ED-43cb-92C2-25804820EDAC}">
                        <c15:formulaRef>
                          <c15:sqref>'Graphs for PPT'!$AP$7:$AU$7</c15:sqref>
                        </c15:formulaRef>
                      </c:ext>
                    </c:extLst>
                    <c:strCache>
                      <c:ptCount val="6"/>
                      <c:pt idx="0">
                        <c:v> MAR </c:v>
                      </c:pt>
                      <c:pt idx="1">
                        <c:v> APR </c:v>
                      </c:pt>
                      <c:pt idx="2">
                        <c:v> MAY </c:v>
                      </c:pt>
                      <c:pt idx="3">
                        <c:v> JUN </c:v>
                      </c:pt>
                      <c:pt idx="4">
                        <c:v> JUL </c:v>
                      </c:pt>
                      <c:pt idx="5">
                        <c:v> AUG </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'Graphs for PPT'!$AC$8:$AN$8</c15:sqref>
                        </c15:formulaRef>
                      </c:ext>
                    </c:extLst>
                    <c:numCache>
                      <c:formatCode>_(* #,##0_);_(* \(#,##0\);_(* "-"??_);_(@_)</c:formatCode>
                      <c:ptCount val="12"/>
                      <c:pt idx="0">
                        <c:v>404</c:v>
                      </c:pt>
                      <c:pt idx="1">
                        <c:v>316</c:v>
                      </c:pt>
                      <c:pt idx="2">
                        <c:v>287</c:v>
                      </c:pt>
                      <c:pt idx="3">
                        <c:v>288</c:v>
                      </c:pt>
                      <c:pt idx="4">
                        <c:v>285</c:v>
                      </c:pt>
                      <c:pt idx="5">
                        <c:v>386</c:v>
                      </c:pt>
                      <c:pt idx="6">
                        <c:v>333</c:v>
                      </c:pt>
                      <c:pt idx="7">
                        <c:v>808</c:v>
                      </c:pt>
                      <c:pt idx="8">
                        <c:v>427</c:v>
                      </c:pt>
                      <c:pt idx="9">
                        <c:v>286</c:v>
                      </c:pt>
                      <c:pt idx="10">
                        <c:v>440</c:v>
                      </c:pt>
                      <c:pt idx="11">
                        <c:v>385</c:v>
                      </c:pt>
                    </c:numCache>
                  </c:numRef>
                </c:val>
                <c:extLst xmlns:c16r2="http://schemas.microsoft.com/office/drawing/2015/06/chart" xmlns:c15="http://schemas.microsoft.com/office/drawing/2012/chart">
                  <c:ext xmlns:c16="http://schemas.microsoft.com/office/drawing/2014/chart" uri="{C3380CC4-5D6E-409C-BE32-E72D297353CC}">
                    <c16:uniqueId val="{00000007-EE64-4194-B876-BC2008A24A3A}"/>
                  </c:ext>
                </c:extLst>
              </c15:ser>
            </c15:filteredBarSeries>
            <c15:filteredBarSeries>
              <c15:ser>
                <c:idx val="7"/>
                <c:order val="7"/>
                <c:tx>
                  <c:strRef>
                    <c:extLst xmlns:c16r2="http://schemas.microsoft.com/office/drawing/2015/06/chart" xmlns:c15="http://schemas.microsoft.com/office/drawing/2012/chart">
                      <c:ext xmlns:c15="http://schemas.microsoft.com/office/drawing/2012/chart" uri="{02D57815-91ED-43cb-92C2-25804820EDAC}">
                        <c15:formulaRef>
                          <c15:sqref>'Graphs for PPT'!$AB$9</c15:sqref>
                        </c15:formulaRef>
                      </c:ext>
                    </c:extLst>
                    <c:strCache>
                      <c:ptCount val="1"/>
                      <c:pt idx="0">
                        <c:v>Outbound Calls Completed 2017-18</c:v>
                      </c:pt>
                    </c:strCache>
                  </c:strRef>
                </c:tx>
                <c:spPr>
                  <a:solidFill>
                    <a:schemeClr val="accent2">
                      <a:lumMod val="60000"/>
                    </a:schemeClr>
                  </a:solidFill>
                  <a:ln>
                    <a:noFill/>
                  </a:ln>
                  <a:effectLst/>
                  <a:sp3d/>
                </c:spPr>
                <c:invertIfNegative val="0"/>
                <c:cat>
                  <c:strRef>
                    <c:extLst xmlns:c16r2="http://schemas.microsoft.com/office/drawing/2015/06/chart" xmlns:c15="http://schemas.microsoft.com/office/drawing/2012/chart">
                      <c:ext xmlns:c15="http://schemas.microsoft.com/office/drawing/2012/chart" uri="{02D57815-91ED-43cb-92C2-25804820EDAC}">
                        <c15:formulaRef>
                          <c15:sqref>'Graphs for PPT'!$AP$7:$AU$7</c15:sqref>
                        </c15:formulaRef>
                      </c:ext>
                    </c:extLst>
                    <c:strCache>
                      <c:ptCount val="6"/>
                      <c:pt idx="0">
                        <c:v> MAR </c:v>
                      </c:pt>
                      <c:pt idx="1">
                        <c:v> APR </c:v>
                      </c:pt>
                      <c:pt idx="2">
                        <c:v> MAY </c:v>
                      </c:pt>
                      <c:pt idx="3">
                        <c:v> JUN </c:v>
                      </c:pt>
                      <c:pt idx="4">
                        <c:v> JUL </c:v>
                      </c:pt>
                      <c:pt idx="5">
                        <c:v> AUG </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'Graphs for PPT'!$AC$9:$AN$9</c15:sqref>
                        </c15:formulaRef>
                      </c:ext>
                    </c:extLst>
                    <c:numCache>
                      <c:formatCode>_(* #,##0_);_(* \(#,##0\);_(* "-"??_);_(@_)</c:formatCode>
                      <c:ptCount val="12"/>
                      <c:pt idx="0">
                        <c:v>5</c:v>
                      </c:pt>
                      <c:pt idx="1">
                        <c:v>3</c:v>
                      </c:pt>
                      <c:pt idx="2">
                        <c:v>0</c:v>
                      </c:pt>
                      <c:pt idx="3">
                        <c:v>5</c:v>
                      </c:pt>
                      <c:pt idx="4">
                        <c:v>2</c:v>
                      </c:pt>
                      <c:pt idx="5">
                        <c:v>1</c:v>
                      </c:pt>
                      <c:pt idx="6">
                        <c:v>1</c:v>
                      </c:pt>
                      <c:pt idx="7">
                        <c:v>17</c:v>
                      </c:pt>
                      <c:pt idx="8">
                        <c:v>3</c:v>
                      </c:pt>
                      <c:pt idx="9">
                        <c:v>5</c:v>
                      </c:pt>
                      <c:pt idx="10">
                        <c:v>6</c:v>
                      </c:pt>
                      <c:pt idx="11">
                        <c:v>1</c:v>
                      </c:pt>
                    </c:numCache>
                  </c:numRef>
                </c:val>
                <c:extLst xmlns:c16r2="http://schemas.microsoft.com/office/drawing/2015/06/chart" xmlns:c15="http://schemas.microsoft.com/office/drawing/2012/chart">
                  <c:ext xmlns:c16="http://schemas.microsoft.com/office/drawing/2014/chart" uri="{C3380CC4-5D6E-409C-BE32-E72D297353CC}">
                    <c16:uniqueId val="{00000008-EE64-4194-B876-BC2008A24A3A}"/>
                  </c:ext>
                </c:extLst>
              </c15:ser>
            </c15:filteredBarSeries>
            <c15:filteredBarSeries>
              <c15:ser>
                <c:idx val="8"/>
                <c:order val="8"/>
                <c:tx>
                  <c:strRef>
                    <c:extLst xmlns:c16r2="http://schemas.microsoft.com/office/drawing/2015/06/chart" xmlns:c15="http://schemas.microsoft.com/office/drawing/2012/chart">
                      <c:ext xmlns:c15="http://schemas.microsoft.com/office/drawing/2012/chart" uri="{02D57815-91ED-43cb-92C2-25804820EDAC}">
                        <c15:formulaRef>
                          <c15:sqref>'Graphs for PPT'!$AB$10</c15:sqref>
                        </c15:formulaRef>
                      </c:ext>
                    </c:extLst>
                    <c:strCache>
                      <c:ptCount val="1"/>
                      <c:pt idx="0">
                        <c:v>Session Minutes 2017-18</c:v>
                      </c:pt>
                    </c:strCache>
                  </c:strRef>
                </c:tx>
                <c:spPr>
                  <a:solidFill>
                    <a:schemeClr val="accent3">
                      <a:lumMod val="60000"/>
                    </a:schemeClr>
                  </a:solidFill>
                  <a:ln>
                    <a:noFill/>
                  </a:ln>
                  <a:effectLst/>
                  <a:sp3d/>
                </c:spPr>
                <c:invertIfNegative val="0"/>
                <c:cat>
                  <c:strRef>
                    <c:extLst xmlns:c16r2="http://schemas.microsoft.com/office/drawing/2015/06/chart" xmlns:c15="http://schemas.microsoft.com/office/drawing/2012/chart">
                      <c:ext xmlns:c15="http://schemas.microsoft.com/office/drawing/2012/chart" uri="{02D57815-91ED-43cb-92C2-25804820EDAC}">
                        <c15:formulaRef>
                          <c15:sqref>'Graphs for PPT'!$AP$7:$AU$7</c15:sqref>
                        </c15:formulaRef>
                      </c:ext>
                    </c:extLst>
                    <c:strCache>
                      <c:ptCount val="6"/>
                      <c:pt idx="0">
                        <c:v> MAR </c:v>
                      </c:pt>
                      <c:pt idx="1">
                        <c:v> APR </c:v>
                      </c:pt>
                      <c:pt idx="2">
                        <c:v> MAY </c:v>
                      </c:pt>
                      <c:pt idx="3">
                        <c:v> JUN </c:v>
                      </c:pt>
                      <c:pt idx="4">
                        <c:v> JUL </c:v>
                      </c:pt>
                      <c:pt idx="5">
                        <c:v> AUG </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'Graphs for PPT'!$AC$10:$AN$10</c15:sqref>
                        </c15:formulaRef>
                      </c:ext>
                    </c:extLst>
                    <c:numCache>
                      <c:formatCode>_(* #,##0_);_(* \(#,##0\);_(* "-"??_);_(@_)</c:formatCode>
                      <c:ptCount val="12"/>
                      <c:pt idx="0">
                        <c:v>715.51</c:v>
                      </c:pt>
                      <c:pt idx="1">
                        <c:v>534.08000000000004</c:v>
                      </c:pt>
                      <c:pt idx="2">
                        <c:v>521.36</c:v>
                      </c:pt>
                      <c:pt idx="3">
                        <c:v>421.51</c:v>
                      </c:pt>
                      <c:pt idx="4">
                        <c:v>406.48</c:v>
                      </c:pt>
                      <c:pt idx="5">
                        <c:v>614.48</c:v>
                      </c:pt>
                      <c:pt idx="6">
                        <c:v>499.54</c:v>
                      </c:pt>
                      <c:pt idx="7">
                        <c:v>1193.4100000000001</c:v>
                      </c:pt>
                      <c:pt idx="8">
                        <c:v>631.44000000000005</c:v>
                      </c:pt>
                      <c:pt idx="9">
                        <c:v>440</c:v>
                      </c:pt>
                      <c:pt idx="10">
                        <c:v>668.13</c:v>
                      </c:pt>
                      <c:pt idx="11">
                        <c:v>583.09</c:v>
                      </c:pt>
                    </c:numCache>
                  </c:numRef>
                </c:val>
                <c:extLst xmlns:c16r2="http://schemas.microsoft.com/office/drawing/2015/06/chart" xmlns:c15="http://schemas.microsoft.com/office/drawing/2012/chart">
                  <c:ext xmlns:c16="http://schemas.microsoft.com/office/drawing/2014/chart" uri="{C3380CC4-5D6E-409C-BE32-E72D297353CC}">
                    <c16:uniqueId val="{00000009-EE64-4194-B876-BC2008A24A3A}"/>
                  </c:ext>
                </c:extLst>
              </c15:ser>
            </c15:filteredBarSeries>
          </c:ext>
        </c:extLst>
      </c:bar3DChart>
      <c:catAx>
        <c:axId val="3278507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327853480"/>
        <c:crosses val="autoZero"/>
        <c:auto val="1"/>
        <c:lblAlgn val="ctr"/>
        <c:lblOffset val="100"/>
        <c:noMultiLvlLbl val="0"/>
      </c:catAx>
      <c:valAx>
        <c:axId val="3278534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327850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solidFill>
          <a:schemeClr val="bg2">
            <a:lumMod val="95000"/>
          </a:schemeClr>
        </a:solidFill>
        <a:ln>
          <a:noFill/>
        </a:ln>
        <a:effectLst/>
        <a:sp3d/>
      </c:spPr>
    </c:sideWall>
    <c:backWall>
      <c:thickness val="0"/>
      <c:spPr>
        <a:noFill/>
        <a:ln>
          <a:noFill/>
        </a:ln>
        <a:effectLst/>
        <a:sp3d/>
      </c:spPr>
    </c:backWall>
    <c:plotArea>
      <c:layout/>
      <c:bar3DChart>
        <c:barDir val="col"/>
        <c:grouping val="clustered"/>
        <c:varyColors val="0"/>
        <c:ser>
          <c:idx val="11"/>
          <c:order val="11"/>
          <c:tx>
            <c:strRef>
              <c:f>'Graphs for PPT'!$AO$16</c:f>
              <c:strCache>
                <c:ptCount val="1"/>
                <c:pt idx="0">
                  <c:v>Session Minutes 2018-19</c:v>
                </c:pt>
              </c:strCache>
            </c:strRef>
          </c:tx>
          <c:spPr>
            <a:solidFill>
              <a:srgbClr val="FFC0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for PPT'!$AP$13:$AU$13</c:f>
              <c:strCache>
                <c:ptCount val="6"/>
                <c:pt idx="0">
                  <c:v> MAR </c:v>
                </c:pt>
                <c:pt idx="1">
                  <c:v> APR </c:v>
                </c:pt>
                <c:pt idx="2">
                  <c:v> MAY </c:v>
                </c:pt>
                <c:pt idx="3">
                  <c:v> JUN </c:v>
                </c:pt>
                <c:pt idx="4">
                  <c:v> JUL </c:v>
                </c:pt>
                <c:pt idx="5">
                  <c:v> AUG </c:v>
                </c:pt>
              </c:strCache>
            </c:strRef>
          </c:cat>
          <c:val>
            <c:numRef>
              <c:f>'Graphs for PPT'!$AP$16:$AU$16</c:f>
              <c:numCache>
                <c:formatCode>#,##0</c:formatCode>
                <c:ptCount val="6"/>
                <c:pt idx="0">
                  <c:v>12519.37</c:v>
                </c:pt>
                <c:pt idx="1">
                  <c:v>8429.2900000000009</c:v>
                </c:pt>
                <c:pt idx="2">
                  <c:v>8870.36</c:v>
                </c:pt>
                <c:pt idx="3">
                  <c:v>7735.41</c:v>
                </c:pt>
                <c:pt idx="4">
                  <c:v>8592.4500000000007</c:v>
                </c:pt>
                <c:pt idx="5">
                  <c:v>7398.28</c:v>
                </c:pt>
              </c:numCache>
            </c:numRef>
          </c:val>
          <c:extLst xmlns:c16r2="http://schemas.microsoft.com/office/drawing/2015/06/chart">
            <c:ext xmlns:c16="http://schemas.microsoft.com/office/drawing/2014/chart" uri="{C3380CC4-5D6E-409C-BE32-E72D297353CC}">
              <c16:uniqueId val="{00000000-6F9D-4718-83FD-FBEEDE00C045}"/>
            </c:ext>
          </c:extLst>
        </c:ser>
        <c:dLbls>
          <c:showLegendKey val="0"/>
          <c:showVal val="0"/>
          <c:showCatName val="0"/>
          <c:showSerName val="0"/>
          <c:showPercent val="0"/>
          <c:showBubbleSize val="0"/>
        </c:dLbls>
        <c:gapWidth val="150"/>
        <c:shape val="box"/>
        <c:axId val="327849952"/>
        <c:axId val="327846032"/>
        <c:axId val="0"/>
        <c:extLst xmlns:c16r2="http://schemas.microsoft.com/office/drawing/2015/06/chart">
          <c:ext xmlns:c15="http://schemas.microsoft.com/office/drawing/2012/chart" uri="{02D57815-91ED-43cb-92C2-25804820EDAC}">
            <c15:filteredBarSeries>
              <c15:ser>
                <c:idx val="0"/>
                <c:order val="0"/>
                <c:tx>
                  <c:strRef>
                    <c:extLst xmlns:c16r2="http://schemas.microsoft.com/office/drawing/2015/06/chart">
                      <c:ext uri="{02D57815-91ED-43cb-92C2-25804820EDAC}">
                        <c15:formulaRef>
                          <c15:sqref>'Graphs for PPT'!$B$14</c15:sqref>
                        </c15:formulaRef>
                      </c:ext>
                    </c:extLst>
                    <c:strCache>
                      <c:ptCount val="1"/>
                      <c:pt idx="0">
                        <c:v>Inbound Calls 2015-16</c:v>
                      </c:pt>
                    </c:strCache>
                  </c:strRef>
                </c:tx>
                <c:spPr>
                  <a:solidFill>
                    <a:schemeClr val="accent1"/>
                  </a:solidFill>
                  <a:ln>
                    <a:noFill/>
                  </a:ln>
                  <a:effectLst/>
                  <a:sp3d/>
                </c:spPr>
                <c:invertIfNegative val="0"/>
                <c:cat>
                  <c:strRef>
                    <c:extLst xmlns:c16r2="http://schemas.microsoft.com/office/drawing/2015/06/chart">
                      <c:ext uri="{02D57815-91ED-43cb-92C2-25804820EDAC}">
                        <c15:formulaRef>
                          <c15:sqref>'Graphs for PPT'!$AP$13:$AU$13</c15:sqref>
                        </c15:formulaRef>
                      </c:ext>
                    </c:extLst>
                    <c:strCache>
                      <c:ptCount val="6"/>
                      <c:pt idx="0">
                        <c:v> MAR </c:v>
                      </c:pt>
                      <c:pt idx="1">
                        <c:v> APR </c:v>
                      </c:pt>
                      <c:pt idx="2">
                        <c:v> MAY </c:v>
                      </c:pt>
                      <c:pt idx="3">
                        <c:v> JUN </c:v>
                      </c:pt>
                      <c:pt idx="4">
                        <c:v> JUL </c:v>
                      </c:pt>
                      <c:pt idx="5">
                        <c:v> AUG </c:v>
                      </c:pt>
                    </c:strCache>
                  </c:strRef>
                </c:cat>
                <c:val>
                  <c:numRef>
                    <c:extLst xmlns:c16r2="http://schemas.microsoft.com/office/drawing/2015/06/chart">
                      <c:ext uri="{02D57815-91ED-43cb-92C2-25804820EDAC}">
                        <c15:formulaRef>
                          <c15:sqref>'Graphs for PPT'!$C$14:$N$14</c15:sqref>
                        </c15:formulaRef>
                      </c:ext>
                    </c:extLst>
                    <c:numCache>
                      <c:formatCode>_(* #,##0_);_(* \(#,##0\);_(* "-"??_);_(@_)</c:formatCode>
                      <c:ptCount val="12"/>
                      <c:pt idx="0">
                        <c:v>5154</c:v>
                      </c:pt>
                      <c:pt idx="1">
                        <c:v>4572</c:v>
                      </c:pt>
                      <c:pt idx="2">
                        <c:v>4711</c:v>
                      </c:pt>
                      <c:pt idx="3">
                        <c:v>5167</c:v>
                      </c:pt>
                      <c:pt idx="4">
                        <c:v>5459</c:v>
                      </c:pt>
                      <c:pt idx="5">
                        <c:v>5013</c:v>
                      </c:pt>
                      <c:pt idx="6">
                        <c:v>5639</c:v>
                      </c:pt>
                      <c:pt idx="7">
                        <c:v>5893</c:v>
                      </c:pt>
                      <c:pt idx="8">
                        <c:v>6121</c:v>
                      </c:pt>
                      <c:pt idx="9">
                        <c:v>9012</c:v>
                      </c:pt>
                      <c:pt idx="10">
                        <c:v>9931</c:v>
                      </c:pt>
                      <c:pt idx="11">
                        <c:v>8353</c:v>
                      </c:pt>
                    </c:numCache>
                  </c:numRef>
                </c:val>
                <c:extLst xmlns:c16r2="http://schemas.microsoft.com/office/drawing/2015/06/chart">
                  <c:ext xmlns:c16="http://schemas.microsoft.com/office/drawing/2014/chart" uri="{C3380CC4-5D6E-409C-BE32-E72D297353CC}">
                    <c16:uniqueId val="{00000001-6F9D-4718-83FD-FBEEDE00C045}"/>
                  </c:ext>
                </c:extLst>
              </c15:ser>
            </c15:filteredBarSeries>
            <c15:filteredBarSeries>
              <c15:ser>
                <c:idx val="1"/>
                <c:order val="1"/>
                <c:tx>
                  <c:strRef>
                    <c:extLst xmlns:c16r2="http://schemas.microsoft.com/office/drawing/2015/06/chart" xmlns:c15="http://schemas.microsoft.com/office/drawing/2012/chart">
                      <c:ext xmlns:c15="http://schemas.microsoft.com/office/drawing/2012/chart" uri="{02D57815-91ED-43cb-92C2-25804820EDAC}">
                        <c15:formulaRef>
                          <c15:sqref>'Graphs for PPT'!$B$15</c15:sqref>
                        </c15:formulaRef>
                      </c:ext>
                    </c:extLst>
                    <c:strCache>
                      <c:ptCount val="1"/>
                      <c:pt idx="0">
                        <c:v>Outbound Calls Completed 2015-16</c:v>
                      </c:pt>
                    </c:strCache>
                  </c:strRef>
                </c:tx>
                <c:spPr>
                  <a:solidFill>
                    <a:schemeClr val="accent2"/>
                  </a:solidFill>
                  <a:ln>
                    <a:noFill/>
                  </a:ln>
                  <a:effectLst/>
                  <a:sp3d/>
                </c:spPr>
                <c:invertIfNegative val="0"/>
                <c:cat>
                  <c:strRef>
                    <c:extLst xmlns:c16r2="http://schemas.microsoft.com/office/drawing/2015/06/chart" xmlns:c15="http://schemas.microsoft.com/office/drawing/2012/chart">
                      <c:ext xmlns:c15="http://schemas.microsoft.com/office/drawing/2012/chart" uri="{02D57815-91ED-43cb-92C2-25804820EDAC}">
                        <c15:formulaRef>
                          <c15:sqref>'Graphs for PPT'!$AP$13:$AU$13</c15:sqref>
                        </c15:formulaRef>
                      </c:ext>
                    </c:extLst>
                    <c:strCache>
                      <c:ptCount val="6"/>
                      <c:pt idx="0">
                        <c:v> MAR </c:v>
                      </c:pt>
                      <c:pt idx="1">
                        <c:v> APR </c:v>
                      </c:pt>
                      <c:pt idx="2">
                        <c:v> MAY </c:v>
                      </c:pt>
                      <c:pt idx="3">
                        <c:v> JUN </c:v>
                      </c:pt>
                      <c:pt idx="4">
                        <c:v> JUL </c:v>
                      </c:pt>
                      <c:pt idx="5">
                        <c:v> AUG </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'Graphs for PPT'!$C$15:$N$15</c15:sqref>
                        </c15:formulaRef>
                      </c:ext>
                    </c:extLst>
                    <c:numCache>
                      <c:formatCode>_(* #,##0_);_(* \(#,##0\);_(* "-"??_);_(@_)</c:formatCode>
                      <c:ptCount val="12"/>
                      <c:pt idx="0">
                        <c:v>658</c:v>
                      </c:pt>
                      <c:pt idx="1">
                        <c:v>634</c:v>
                      </c:pt>
                      <c:pt idx="2">
                        <c:v>630</c:v>
                      </c:pt>
                      <c:pt idx="3">
                        <c:v>700</c:v>
                      </c:pt>
                      <c:pt idx="4">
                        <c:v>590</c:v>
                      </c:pt>
                      <c:pt idx="5">
                        <c:v>524</c:v>
                      </c:pt>
                      <c:pt idx="6">
                        <c:v>419</c:v>
                      </c:pt>
                      <c:pt idx="7">
                        <c:v>947</c:v>
                      </c:pt>
                      <c:pt idx="8">
                        <c:v>612</c:v>
                      </c:pt>
                      <c:pt idx="9">
                        <c:v>827</c:v>
                      </c:pt>
                      <c:pt idx="10">
                        <c:v>833</c:v>
                      </c:pt>
                      <c:pt idx="11">
                        <c:v>913</c:v>
                      </c:pt>
                    </c:numCache>
                  </c:numRef>
                </c:val>
                <c:extLst xmlns:c16r2="http://schemas.microsoft.com/office/drawing/2015/06/chart" xmlns:c15="http://schemas.microsoft.com/office/drawing/2012/chart">
                  <c:ext xmlns:c16="http://schemas.microsoft.com/office/drawing/2014/chart" uri="{C3380CC4-5D6E-409C-BE32-E72D297353CC}">
                    <c16:uniqueId val="{00000002-6F9D-4718-83FD-FBEEDE00C045}"/>
                  </c:ext>
                </c:extLst>
              </c15:ser>
            </c15:filteredBarSeries>
            <c15:filteredBarSeries>
              <c15:ser>
                <c:idx val="2"/>
                <c:order val="2"/>
                <c:tx>
                  <c:strRef>
                    <c:extLst xmlns:c16r2="http://schemas.microsoft.com/office/drawing/2015/06/chart" xmlns:c15="http://schemas.microsoft.com/office/drawing/2012/chart">
                      <c:ext xmlns:c15="http://schemas.microsoft.com/office/drawing/2012/chart" uri="{02D57815-91ED-43cb-92C2-25804820EDAC}">
                        <c15:formulaRef>
                          <c15:sqref>'Graphs for PPT'!$B$16</c15:sqref>
                        </c15:formulaRef>
                      </c:ext>
                    </c:extLst>
                    <c:strCache>
                      <c:ptCount val="1"/>
                      <c:pt idx="0">
                        <c:v>Session Minutes 2015-16</c:v>
                      </c:pt>
                    </c:strCache>
                  </c:strRef>
                </c:tx>
                <c:spPr>
                  <a:solidFill>
                    <a:schemeClr val="accent3"/>
                  </a:solidFill>
                  <a:ln>
                    <a:noFill/>
                  </a:ln>
                  <a:effectLst/>
                  <a:sp3d/>
                </c:spPr>
                <c:invertIfNegative val="0"/>
                <c:cat>
                  <c:strRef>
                    <c:extLst xmlns:c16r2="http://schemas.microsoft.com/office/drawing/2015/06/chart" xmlns:c15="http://schemas.microsoft.com/office/drawing/2012/chart">
                      <c:ext xmlns:c15="http://schemas.microsoft.com/office/drawing/2012/chart" uri="{02D57815-91ED-43cb-92C2-25804820EDAC}">
                        <c15:formulaRef>
                          <c15:sqref>'Graphs for PPT'!$AP$13:$AU$13</c15:sqref>
                        </c15:formulaRef>
                      </c:ext>
                    </c:extLst>
                    <c:strCache>
                      <c:ptCount val="6"/>
                      <c:pt idx="0">
                        <c:v> MAR </c:v>
                      </c:pt>
                      <c:pt idx="1">
                        <c:v> APR </c:v>
                      </c:pt>
                      <c:pt idx="2">
                        <c:v> MAY </c:v>
                      </c:pt>
                      <c:pt idx="3">
                        <c:v> JUN </c:v>
                      </c:pt>
                      <c:pt idx="4">
                        <c:v> JUL </c:v>
                      </c:pt>
                      <c:pt idx="5">
                        <c:v> AUG </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'Graphs for PPT'!$C$16:$N$16</c15:sqref>
                        </c15:formulaRef>
                      </c:ext>
                    </c:extLst>
                    <c:numCache>
                      <c:formatCode>_(* #,##0_);_(* \(#,##0\);_(* "-"??_);_(@_)</c:formatCode>
                      <c:ptCount val="12"/>
                      <c:pt idx="0">
                        <c:v>8618.1299999999992</c:v>
                      </c:pt>
                      <c:pt idx="1">
                        <c:v>8582.7000000000007</c:v>
                      </c:pt>
                      <c:pt idx="2">
                        <c:v>8277.43</c:v>
                      </c:pt>
                      <c:pt idx="3">
                        <c:v>9557.73</c:v>
                      </c:pt>
                      <c:pt idx="4">
                        <c:v>8870.42</c:v>
                      </c:pt>
                      <c:pt idx="5">
                        <c:v>7606.63</c:v>
                      </c:pt>
                      <c:pt idx="6">
                        <c:v>6993.21</c:v>
                      </c:pt>
                      <c:pt idx="7">
                        <c:v>12062.21</c:v>
                      </c:pt>
                      <c:pt idx="8">
                        <c:v>9288.06</c:v>
                      </c:pt>
                      <c:pt idx="9">
                        <c:v>11972.45</c:v>
                      </c:pt>
                      <c:pt idx="10">
                        <c:v>12631.51</c:v>
                      </c:pt>
                      <c:pt idx="11">
                        <c:v>11448.09</c:v>
                      </c:pt>
                    </c:numCache>
                  </c:numRef>
                </c:val>
                <c:extLst xmlns:c16r2="http://schemas.microsoft.com/office/drawing/2015/06/chart" xmlns:c15="http://schemas.microsoft.com/office/drawing/2012/chart">
                  <c:ext xmlns:c16="http://schemas.microsoft.com/office/drawing/2014/chart" uri="{C3380CC4-5D6E-409C-BE32-E72D297353CC}">
                    <c16:uniqueId val="{00000003-6F9D-4718-83FD-FBEEDE00C045}"/>
                  </c:ext>
                </c:extLst>
              </c15:ser>
            </c15:filteredBarSeries>
            <c15:filteredBarSeries>
              <c15:ser>
                <c:idx val="3"/>
                <c:order val="3"/>
                <c:tx>
                  <c:strRef>
                    <c:extLst xmlns:c16r2="http://schemas.microsoft.com/office/drawing/2015/06/chart" xmlns:c15="http://schemas.microsoft.com/office/drawing/2012/chart">
                      <c:ext xmlns:c15="http://schemas.microsoft.com/office/drawing/2012/chart" uri="{02D57815-91ED-43cb-92C2-25804820EDAC}">
                        <c15:formulaRef>
                          <c15:sqref>'Graphs for PPT'!$O$14</c15:sqref>
                        </c15:formulaRef>
                      </c:ext>
                    </c:extLst>
                    <c:strCache>
                      <c:ptCount val="1"/>
                      <c:pt idx="0">
                        <c:v>Inbound Calls 2016-17</c:v>
                      </c:pt>
                    </c:strCache>
                  </c:strRef>
                </c:tx>
                <c:spPr>
                  <a:solidFill>
                    <a:schemeClr val="accent4"/>
                  </a:solidFill>
                  <a:ln>
                    <a:noFill/>
                  </a:ln>
                  <a:effectLst/>
                  <a:sp3d/>
                </c:spPr>
                <c:invertIfNegative val="0"/>
                <c:cat>
                  <c:strRef>
                    <c:extLst xmlns:c16r2="http://schemas.microsoft.com/office/drawing/2015/06/chart" xmlns:c15="http://schemas.microsoft.com/office/drawing/2012/chart">
                      <c:ext xmlns:c15="http://schemas.microsoft.com/office/drawing/2012/chart" uri="{02D57815-91ED-43cb-92C2-25804820EDAC}">
                        <c15:formulaRef>
                          <c15:sqref>'Graphs for PPT'!$AP$13:$AU$13</c15:sqref>
                        </c15:formulaRef>
                      </c:ext>
                    </c:extLst>
                    <c:strCache>
                      <c:ptCount val="6"/>
                      <c:pt idx="0">
                        <c:v> MAR </c:v>
                      </c:pt>
                      <c:pt idx="1">
                        <c:v> APR </c:v>
                      </c:pt>
                      <c:pt idx="2">
                        <c:v> MAY </c:v>
                      </c:pt>
                      <c:pt idx="3">
                        <c:v> JUN </c:v>
                      </c:pt>
                      <c:pt idx="4">
                        <c:v> JUL </c:v>
                      </c:pt>
                      <c:pt idx="5">
                        <c:v> AUG </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'Graphs for PPT'!$P$14:$AA$14</c15:sqref>
                        </c15:formulaRef>
                      </c:ext>
                    </c:extLst>
                    <c:numCache>
                      <c:formatCode>_(* #,##0_);_(* \(#,##0\);_(* "-"??_);_(@_)</c:formatCode>
                      <c:ptCount val="12"/>
                      <c:pt idx="0">
                        <c:v>7971</c:v>
                      </c:pt>
                      <c:pt idx="1">
                        <c:v>6654</c:v>
                      </c:pt>
                      <c:pt idx="2">
                        <c:v>5966</c:v>
                      </c:pt>
                      <c:pt idx="3">
                        <c:v>5731</c:v>
                      </c:pt>
                      <c:pt idx="4">
                        <c:v>5250</c:v>
                      </c:pt>
                      <c:pt idx="5">
                        <c:v>6042</c:v>
                      </c:pt>
                      <c:pt idx="6">
                        <c:v>5426</c:v>
                      </c:pt>
                      <c:pt idx="7">
                        <c:v>5799</c:v>
                      </c:pt>
                      <c:pt idx="8">
                        <c:v>6155</c:v>
                      </c:pt>
                      <c:pt idx="9">
                        <c:v>8460</c:v>
                      </c:pt>
                      <c:pt idx="10">
                        <c:v>11415</c:v>
                      </c:pt>
                      <c:pt idx="11">
                        <c:v>9500</c:v>
                      </c:pt>
                    </c:numCache>
                  </c:numRef>
                </c:val>
                <c:extLst xmlns:c16r2="http://schemas.microsoft.com/office/drawing/2015/06/chart" xmlns:c15="http://schemas.microsoft.com/office/drawing/2012/chart">
                  <c:ext xmlns:c16="http://schemas.microsoft.com/office/drawing/2014/chart" uri="{C3380CC4-5D6E-409C-BE32-E72D297353CC}">
                    <c16:uniqueId val="{00000004-6F9D-4718-83FD-FBEEDE00C045}"/>
                  </c:ext>
                </c:extLst>
              </c15:ser>
            </c15:filteredBarSeries>
            <c15:filteredBarSeries>
              <c15:ser>
                <c:idx val="4"/>
                <c:order val="4"/>
                <c:tx>
                  <c:strRef>
                    <c:extLst xmlns:c16r2="http://schemas.microsoft.com/office/drawing/2015/06/chart" xmlns:c15="http://schemas.microsoft.com/office/drawing/2012/chart">
                      <c:ext xmlns:c15="http://schemas.microsoft.com/office/drawing/2012/chart" uri="{02D57815-91ED-43cb-92C2-25804820EDAC}">
                        <c15:formulaRef>
                          <c15:sqref>'Graphs for PPT'!$O$15</c15:sqref>
                        </c15:formulaRef>
                      </c:ext>
                    </c:extLst>
                    <c:strCache>
                      <c:ptCount val="1"/>
                      <c:pt idx="0">
                        <c:v>Outbound Calls Completed 2016-17</c:v>
                      </c:pt>
                    </c:strCache>
                  </c:strRef>
                </c:tx>
                <c:spPr>
                  <a:solidFill>
                    <a:schemeClr val="accent5"/>
                  </a:solidFill>
                  <a:ln>
                    <a:noFill/>
                  </a:ln>
                  <a:effectLst/>
                  <a:sp3d/>
                </c:spPr>
                <c:invertIfNegative val="0"/>
                <c:cat>
                  <c:strRef>
                    <c:extLst xmlns:c16r2="http://schemas.microsoft.com/office/drawing/2015/06/chart" xmlns:c15="http://schemas.microsoft.com/office/drawing/2012/chart">
                      <c:ext xmlns:c15="http://schemas.microsoft.com/office/drawing/2012/chart" uri="{02D57815-91ED-43cb-92C2-25804820EDAC}">
                        <c15:formulaRef>
                          <c15:sqref>'Graphs for PPT'!$AP$13:$AU$13</c15:sqref>
                        </c15:formulaRef>
                      </c:ext>
                    </c:extLst>
                    <c:strCache>
                      <c:ptCount val="6"/>
                      <c:pt idx="0">
                        <c:v> MAR </c:v>
                      </c:pt>
                      <c:pt idx="1">
                        <c:v> APR </c:v>
                      </c:pt>
                      <c:pt idx="2">
                        <c:v> MAY </c:v>
                      </c:pt>
                      <c:pt idx="3">
                        <c:v> JUN </c:v>
                      </c:pt>
                      <c:pt idx="4">
                        <c:v> JUL </c:v>
                      </c:pt>
                      <c:pt idx="5">
                        <c:v> AUG </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'Graphs for PPT'!$P$15:$AA$15</c15:sqref>
                        </c15:formulaRef>
                      </c:ext>
                    </c:extLst>
                    <c:numCache>
                      <c:formatCode>_(* #,##0_);_(* \(#,##0\);_(* "-"??_);_(@_)</c:formatCode>
                      <c:ptCount val="12"/>
                      <c:pt idx="0">
                        <c:v>1022</c:v>
                      </c:pt>
                      <c:pt idx="1">
                        <c:v>864</c:v>
                      </c:pt>
                      <c:pt idx="2">
                        <c:v>856</c:v>
                      </c:pt>
                      <c:pt idx="3">
                        <c:v>900</c:v>
                      </c:pt>
                      <c:pt idx="4">
                        <c:v>936</c:v>
                      </c:pt>
                      <c:pt idx="5">
                        <c:v>942</c:v>
                      </c:pt>
                      <c:pt idx="6">
                        <c:v>820</c:v>
                      </c:pt>
                      <c:pt idx="7">
                        <c:v>889</c:v>
                      </c:pt>
                      <c:pt idx="8">
                        <c:v>853</c:v>
                      </c:pt>
                      <c:pt idx="9">
                        <c:v>805</c:v>
                      </c:pt>
                      <c:pt idx="10">
                        <c:v>748</c:v>
                      </c:pt>
                      <c:pt idx="11">
                        <c:v>583</c:v>
                      </c:pt>
                    </c:numCache>
                  </c:numRef>
                </c:val>
                <c:extLst xmlns:c16r2="http://schemas.microsoft.com/office/drawing/2015/06/chart" xmlns:c15="http://schemas.microsoft.com/office/drawing/2012/chart">
                  <c:ext xmlns:c16="http://schemas.microsoft.com/office/drawing/2014/chart" uri="{C3380CC4-5D6E-409C-BE32-E72D297353CC}">
                    <c16:uniqueId val="{00000005-6F9D-4718-83FD-FBEEDE00C045}"/>
                  </c:ext>
                </c:extLst>
              </c15:ser>
            </c15:filteredBarSeries>
            <c15:filteredBarSeries>
              <c15:ser>
                <c:idx val="5"/>
                <c:order val="5"/>
                <c:tx>
                  <c:strRef>
                    <c:extLst xmlns:c16r2="http://schemas.microsoft.com/office/drawing/2015/06/chart" xmlns:c15="http://schemas.microsoft.com/office/drawing/2012/chart">
                      <c:ext xmlns:c15="http://schemas.microsoft.com/office/drawing/2012/chart" uri="{02D57815-91ED-43cb-92C2-25804820EDAC}">
                        <c15:formulaRef>
                          <c15:sqref>'Graphs for PPT'!$O$16</c15:sqref>
                        </c15:formulaRef>
                      </c:ext>
                    </c:extLst>
                    <c:strCache>
                      <c:ptCount val="1"/>
                      <c:pt idx="0">
                        <c:v>Session Minutes 2016-17</c:v>
                      </c:pt>
                    </c:strCache>
                  </c:strRef>
                </c:tx>
                <c:spPr>
                  <a:solidFill>
                    <a:schemeClr val="accent6"/>
                  </a:solidFill>
                  <a:ln>
                    <a:noFill/>
                  </a:ln>
                  <a:effectLst/>
                  <a:sp3d/>
                </c:spPr>
                <c:invertIfNegative val="0"/>
                <c:cat>
                  <c:strRef>
                    <c:extLst xmlns:c16r2="http://schemas.microsoft.com/office/drawing/2015/06/chart" xmlns:c15="http://schemas.microsoft.com/office/drawing/2012/chart">
                      <c:ext xmlns:c15="http://schemas.microsoft.com/office/drawing/2012/chart" uri="{02D57815-91ED-43cb-92C2-25804820EDAC}">
                        <c15:formulaRef>
                          <c15:sqref>'Graphs for PPT'!$AP$13:$AU$13</c15:sqref>
                        </c15:formulaRef>
                      </c:ext>
                    </c:extLst>
                    <c:strCache>
                      <c:ptCount val="6"/>
                      <c:pt idx="0">
                        <c:v> MAR </c:v>
                      </c:pt>
                      <c:pt idx="1">
                        <c:v> APR </c:v>
                      </c:pt>
                      <c:pt idx="2">
                        <c:v> MAY </c:v>
                      </c:pt>
                      <c:pt idx="3">
                        <c:v> JUN </c:v>
                      </c:pt>
                      <c:pt idx="4">
                        <c:v> JUL </c:v>
                      </c:pt>
                      <c:pt idx="5">
                        <c:v> AUG </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'Graphs for PPT'!$P$16:$AA$16</c15:sqref>
                        </c15:formulaRef>
                      </c:ext>
                    </c:extLst>
                    <c:numCache>
                      <c:formatCode>_(* #,##0_);_(* \(#,##0\);_(* "-"??_);_(@_)</c:formatCode>
                      <c:ptCount val="12"/>
                      <c:pt idx="0">
                        <c:v>13818.51</c:v>
                      </c:pt>
                      <c:pt idx="1">
                        <c:v>9788</c:v>
                      </c:pt>
                      <c:pt idx="2">
                        <c:v>9190.44</c:v>
                      </c:pt>
                      <c:pt idx="3">
                        <c:v>9917.32</c:v>
                      </c:pt>
                      <c:pt idx="4">
                        <c:v>9814.48</c:v>
                      </c:pt>
                      <c:pt idx="5">
                        <c:v>10188.48</c:v>
                      </c:pt>
                      <c:pt idx="6">
                        <c:v>9135.5</c:v>
                      </c:pt>
                      <c:pt idx="7">
                        <c:v>9351.2199999999993</c:v>
                      </c:pt>
                      <c:pt idx="8">
                        <c:v>9319.39</c:v>
                      </c:pt>
                      <c:pt idx="9">
                        <c:v>10632.02</c:v>
                      </c:pt>
                      <c:pt idx="10">
                        <c:v>13220.48</c:v>
                      </c:pt>
                      <c:pt idx="11">
                        <c:v>10329.530000000001</c:v>
                      </c:pt>
                    </c:numCache>
                  </c:numRef>
                </c:val>
                <c:extLst xmlns:c16r2="http://schemas.microsoft.com/office/drawing/2015/06/chart" xmlns:c15="http://schemas.microsoft.com/office/drawing/2012/chart">
                  <c:ext xmlns:c16="http://schemas.microsoft.com/office/drawing/2014/chart" uri="{C3380CC4-5D6E-409C-BE32-E72D297353CC}">
                    <c16:uniqueId val="{00000006-6F9D-4718-83FD-FBEEDE00C045}"/>
                  </c:ext>
                </c:extLst>
              </c15:ser>
            </c15:filteredBarSeries>
            <c15:filteredBarSeries>
              <c15:ser>
                <c:idx val="6"/>
                <c:order val="6"/>
                <c:tx>
                  <c:strRef>
                    <c:extLst xmlns:c16r2="http://schemas.microsoft.com/office/drawing/2015/06/chart" xmlns:c15="http://schemas.microsoft.com/office/drawing/2012/chart">
                      <c:ext xmlns:c15="http://schemas.microsoft.com/office/drawing/2012/chart" uri="{02D57815-91ED-43cb-92C2-25804820EDAC}">
                        <c15:formulaRef>
                          <c15:sqref>'Graphs for PPT'!$AB$14</c15:sqref>
                        </c15:formulaRef>
                      </c:ext>
                    </c:extLst>
                    <c:strCache>
                      <c:ptCount val="1"/>
                      <c:pt idx="0">
                        <c:v>Inbound Calls 2017-18</c:v>
                      </c:pt>
                    </c:strCache>
                  </c:strRef>
                </c:tx>
                <c:spPr>
                  <a:solidFill>
                    <a:schemeClr val="accent1">
                      <a:lumMod val="60000"/>
                    </a:schemeClr>
                  </a:solidFill>
                  <a:ln>
                    <a:noFill/>
                  </a:ln>
                  <a:effectLst/>
                  <a:sp3d/>
                </c:spPr>
                <c:invertIfNegative val="0"/>
                <c:cat>
                  <c:strRef>
                    <c:extLst xmlns:c16r2="http://schemas.microsoft.com/office/drawing/2015/06/chart" xmlns:c15="http://schemas.microsoft.com/office/drawing/2012/chart">
                      <c:ext xmlns:c15="http://schemas.microsoft.com/office/drawing/2012/chart" uri="{02D57815-91ED-43cb-92C2-25804820EDAC}">
                        <c15:formulaRef>
                          <c15:sqref>'Graphs for PPT'!$AP$13:$AU$13</c15:sqref>
                        </c15:formulaRef>
                      </c:ext>
                    </c:extLst>
                    <c:strCache>
                      <c:ptCount val="6"/>
                      <c:pt idx="0">
                        <c:v> MAR </c:v>
                      </c:pt>
                      <c:pt idx="1">
                        <c:v> APR </c:v>
                      </c:pt>
                      <c:pt idx="2">
                        <c:v> MAY </c:v>
                      </c:pt>
                      <c:pt idx="3">
                        <c:v> JUN </c:v>
                      </c:pt>
                      <c:pt idx="4">
                        <c:v> JUL </c:v>
                      </c:pt>
                      <c:pt idx="5">
                        <c:v> AUG </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'Graphs for PPT'!$AC$14:$AN$14</c15:sqref>
                        </c15:formulaRef>
                      </c:ext>
                    </c:extLst>
                    <c:numCache>
                      <c:formatCode>_(* #,##0_);_(* \(#,##0\);_(* "-"??_);_(@_)</c:formatCode>
                      <c:ptCount val="12"/>
                      <c:pt idx="0">
                        <c:v>8450</c:v>
                      </c:pt>
                      <c:pt idx="1">
                        <c:v>6644</c:v>
                      </c:pt>
                      <c:pt idx="2">
                        <c:v>6944</c:v>
                      </c:pt>
                      <c:pt idx="3">
                        <c:v>6202</c:v>
                      </c:pt>
                      <c:pt idx="4">
                        <c:v>6025</c:v>
                      </c:pt>
                      <c:pt idx="5">
                        <c:v>6015</c:v>
                      </c:pt>
                      <c:pt idx="6">
                        <c:v>5754</c:v>
                      </c:pt>
                      <c:pt idx="7">
                        <c:v>14724</c:v>
                      </c:pt>
                      <c:pt idx="8">
                        <c:v>9999</c:v>
                      </c:pt>
                      <c:pt idx="9">
                        <c:v>11039</c:v>
                      </c:pt>
                      <c:pt idx="10">
                        <c:v>15994</c:v>
                      </c:pt>
                      <c:pt idx="11">
                        <c:v>11868</c:v>
                      </c:pt>
                    </c:numCache>
                  </c:numRef>
                </c:val>
                <c:extLst xmlns:c16r2="http://schemas.microsoft.com/office/drawing/2015/06/chart" xmlns:c15="http://schemas.microsoft.com/office/drawing/2012/chart">
                  <c:ext xmlns:c16="http://schemas.microsoft.com/office/drawing/2014/chart" uri="{C3380CC4-5D6E-409C-BE32-E72D297353CC}">
                    <c16:uniqueId val="{00000007-6F9D-4718-83FD-FBEEDE00C045}"/>
                  </c:ext>
                </c:extLst>
              </c15:ser>
            </c15:filteredBarSeries>
            <c15:filteredBarSeries>
              <c15:ser>
                <c:idx val="7"/>
                <c:order val="7"/>
                <c:tx>
                  <c:strRef>
                    <c:extLst xmlns:c16r2="http://schemas.microsoft.com/office/drawing/2015/06/chart" xmlns:c15="http://schemas.microsoft.com/office/drawing/2012/chart">
                      <c:ext xmlns:c15="http://schemas.microsoft.com/office/drawing/2012/chart" uri="{02D57815-91ED-43cb-92C2-25804820EDAC}">
                        <c15:formulaRef>
                          <c15:sqref>'Graphs for PPT'!$AB$15</c15:sqref>
                        </c15:formulaRef>
                      </c:ext>
                    </c:extLst>
                    <c:strCache>
                      <c:ptCount val="1"/>
                      <c:pt idx="0">
                        <c:v>Outbound Calls Completed 2017-18</c:v>
                      </c:pt>
                    </c:strCache>
                  </c:strRef>
                </c:tx>
                <c:spPr>
                  <a:solidFill>
                    <a:schemeClr val="accent2">
                      <a:lumMod val="60000"/>
                    </a:schemeClr>
                  </a:solidFill>
                  <a:ln>
                    <a:noFill/>
                  </a:ln>
                  <a:effectLst/>
                  <a:sp3d/>
                </c:spPr>
                <c:invertIfNegative val="0"/>
                <c:cat>
                  <c:strRef>
                    <c:extLst xmlns:c16r2="http://schemas.microsoft.com/office/drawing/2015/06/chart" xmlns:c15="http://schemas.microsoft.com/office/drawing/2012/chart">
                      <c:ext xmlns:c15="http://schemas.microsoft.com/office/drawing/2012/chart" uri="{02D57815-91ED-43cb-92C2-25804820EDAC}">
                        <c15:formulaRef>
                          <c15:sqref>'Graphs for PPT'!$AP$13:$AU$13</c15:sqref>
                        </c15:formulaRef>
                      </c:ext>
                    </c:extLst>
                    <c:strCache>
                      <c:ptCount val="6"/>
                      <c:pt idx="0">
                        <c:v> MAR </c:v>
                      </c:pt>
                      <c:pt idx="1">
                        <c:v> APR </c:v>
                      </c:pt>
                      <c:pt idx="2">
                        <c:v> MAY </c:v>
                      </c:pt>
                      <c:pt idx="3">
                        <c:v> JUN </c:v>
                      </c:pt>
                      <c:pt idx="4">
                        <c:v> JUL </c:v>
                      </c:pt>
                      <c:pt idx="5">
                        <c:v> AUG </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'Graphs for PPT'!$AC$15:$AN$15</c15:sqref>
                        </c15:formulaRef>
                      </c:ext>
                    </c:extLst>
                    <c:numCache>
                      <c:formatCode>_(* #,##0_);_(* \(#,##0\);_(* "-"??_);_(@_)</c:formatCode>
                      <c:ptCount val="12"/>
                      <c:pt idx="0">
                        <c:v>471</c:v>
                      </c:pt>
                      <c:pt idx="1">
                        <c:v>605</c:v>
                      </c:pt>
                      <c:pt idx="2">
                        <c:v>545</c:v>
                      </c:pt>
                      <c:pt idx="3">
                        <c:v>525</c:v>
                      </c:pt>
                      <c:pt idx="4">
                        <c:v>708</c:v>
                      </c:pt>
                      <c:pt idx="5">
                        <c:v>628</c:v>
                      </c:pt>
                      <c:pt idx="6">
                        <c:v>708</c:v>
                      </c:pt>
                      <c:pt idx="7">
                        <c:v>644</c:v>
                      </c:pt>
                      <c:pt idx="8">
                        <c:v>629</c:v>
                      </c:pt>
                      <c:pt idx="9">
                        <c:v>824</c:v>
                      </c:pt>
                      <c:pt idx="10">
                        <c:v>826</c:v>
                      </c:pt>
                      <c:pt idx="11">
                        <c:v>737</c:v>
                      </c:pt>
                    </c:numCache>
                  </c:numRef>
                </c:val>
                <c:extLst xmlns:c16r2="http://schemas.microsoft.com/office/drawing/2015/06/chart" xmlns:c15="http://schemas.microsoft.com/office/drawing/2012/chart">
                  <c:ext xmlns:c16="http://schemas.microsoft.com/office/drawing/2014/chart" uri="{C3380CC4-5D6E-409C-BE32-E72D297353CC}">
                    <c16:uniqueId val="{00000008-6F9D-4718-83FD-FBEEDE00C045}"/>
                  </c:ext>
                </c:extLst>
              </c15:ser>
            </c15:filteredBarSeries>
            <c15:filteredBarSeries>
              <c15:ser>
                <c:idx val="8"/>
                <c:order val="8"/>
                <c:tx>
                  <c:strRef>
                    <c:extLst xmlns:c16r2="http://schemas.microsoft.com/office/drawing/2015/06/chart" xmlns:c15="http://schemas.microsoft.com/office/drawing/2012/chart">
                      <c:ext xmlns:c15="http://schemas.microsoft.com/office/drawing/2012/chart" uri="{02D57815-91ED-43cb-92C2-25804820EDAC}">
                        <c15:formulaRef>
                          <c15:sqref>'Graphs for PPT'!$AB$16</c15:sqref>
                        </c15:formulaRef>
                      </c:ext>
                    </c:extLst>
                    <c:strCache>
                      <c:ptCount val="1"/>
                      <c:pt idx="0">
                        <c:v>Session Minutes 2017-18</c:v>
                      </c:pt>
                    </c:strCache>
                  </c:strRef>
                </c:tx>
                <c:spPr>
                  <a:solidFill>
                    <a:schemeClr val="accent3">
                      <a:lumMod val="60000"/>
                    </a:schemeClr>
                  </a:solidFill>
                  <a:ln>
                    <a:noFill/>
                  </a:ln>
                  <a:effectLst/>
                  <a:sp3d/>
                </c:spPr>
                <c:invertIfNegative val="0"/>
                <c:cat>
                  <c:strRef>
                    <c:extLst xmlns:c16r2="http://schemas.microsoft.com/office/drawing/2015/06/chart" xmlns:c15="http://schemas.microsoft.com/office/drawing/2012/chart">
                      <c:ext xmlns:c15="http://schemas.microsoft.com/office/drawing/2012/chart" uri="{02D57815-91ED-43cb-92C2-25804820EDAC}">
                        <c15:formulaRef>
                          <c15:sqref>'Graphs for PPT'!$AP$13:$AU$13</c15:sqref>
                        </c15:formulaRef>
                      </c:ext>
                    </c:extLst>
                    <c:strCache>
                      <c:ptCount val="6"/>
                      <c:pt idx="0">
                        <c:v> MAR </c:v>
                      </c:pt>
                      <c:pt idx="1">
                        <c:v> APR </c:v>
                      </c:pt>
                      <c:pt idx="2">
                        <c:v> MAY </c:v>
                      </c:pt>
                      <c:pt idx="3">
                        <c:v> JUN </c:v>
                      </c:pt>
                      <c:pt idx="4">
                        <c:v> JUL </c:v>
                      </c:pt>
                      <c:pt idx="5">
                        <c:v> AUG </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'Graphs for PPT'!$AC$16:$AN$16</c15:sqref>
                        </c15:formulaRef>
                      </c:ext>
                    </c:extLst>
                    <c:numCache>
                      <c:formatCode>_(* #,##0_);_(* \(#,##0\);_(* "-"??_);_(@_)</c:formatCode>
                      <c:ptCount val="12"/>
                      <c:pt idx="0">
                        <c:v>8948.44</c:v>
                      </c:pt>
                      <c:pt idx="1">
                        <c:v>7745.44</c:v>
                      </c:pt>
                      <c:pt idx="2">
                        <c:v>7205.51</c:v>
                      </c:pt>
                      <c:pt idx="3">
                        <c:v>6865.24</c:v>
                      </c:pt>
                      <c:pt idx="4">
                        <c:v>7706.12</c:v>
                      </c:pt>
                      <c:pt idx="5">
                        <c:v>7130.16</c:v>
                      </c:pt>
                      <c:pt idx="6">
                        <c:v>7716.51</c:v>
                      </c:pt>
                      <c:pt idx="7">
                        <c:v>12916.34</c:v>
                      </c:pt>
                      <c:pt idx="8">
                        <c:v>9436.41</c:v>
                      </c:pt>
                      <c:pt idx="9">
                        <c:v>11714.32</c:v>
                      </c:pt>
                      <c:pt idx="10">
                        <c:v>14957.58</c:v>
                      </c:pt>
                      <c:pt idx="11">
                        <c:v>11525</c:v>
                      </c:pt>
                    </c:numCache>
                  </c:numRef>
                </c:val>
                <c:extLst xmlns:c16r2="http://schemas.microsoft.com/office/drawing/2015/06/chart" xmlns:c15="http://schemas.microsoft.com/office/drawing/2012/chart">
                  <c:ext xmlns:c16="http://schemas.microsoft.com/office/drawing/2014/chart" uri="{C3380CC4-5D6E-409C-BE32-E72D297353CC}">
                    <c16:uniqueId val="{00000009-6F9D-4718-83FD-FBEEDE00C045}"/>
                  </c:ext>
                </c:extLst>
              </c15:ser>
            </c15:filteredBarSeries>
            <c15:filteredBarSeries>
              <c15:ser>
                <c:idx val="9"/>
                <c:order val="9"/>
                <c:tx>
                  <c:strRef>
                    <c:extLst xmlns:c16r2="http://schemas.microsoft.com/office/drawing/2015/06/chart" xmlns:c15="http://schemas.microsoft.com/office/drawing/2012/chart">
                      <c:ext xmlns:c15="http://schemas.microsoft.com/office/drawing/2012/chart" uri="{02D57815-91ED-43cb-92C2-25804820EDAC}">
                        <c15:formulaRef>
                          <c15:sqref>'Graphs for PPT'!$AO$14</c15:sqref>
                        </c15:formulaRef>
                      </c:ext>
                    </c:extLst>
                    <c:strCache>
                      <c:ptCount val="1"/>
                      <c:pt idx="0">
                        <c:v>Inbound Calls 2018-19</c:v>
                      </c:pt>
                    </c:strCache>
                  </c:strRef>
                </c:tx>
                <c:spPr>
                  <a:solidFill>
                    <a:schemeClr val="accent4">
                      <a:lumMod val="60000"/>
                    </a:schemeClr>
                  </a:solidFill>
                  <a:ln>
                    <a:noFill/>
                  </a:ln>
                  <a:effectLst/>
                  <a:sp3d/>
                </c:spPr>
                <c:invertIfNegative val="0"/>
                <c:cat>
                  <c:strRef>
                    <c:extLst xmlns:c16r2="http://schemas.microsoft.com/office/drawing/2015/06/chart" xmlns:c15="http://schemas.microsoft.com/office/drawing/2012/chart">
                      <c:ext xmlns:c15="http://schemas.microsoft.com/office/drawing/2012/chart" uri="{02D57815-91ED-43cb-92C2-25804820EDAC}">
                        <c15:formulaRef>
                          <c15:sqref>'Graphs for PPT'!$AP$13:$AU$13</c15:sqref>
                        </c15:formulaRef>
                      </c:ext>
                    </c:extLst>
                    <c:strCache>
                      <c:ptCount val="6"/>
                      <c:pt idx="0">
                        <c:v> MAR </c:v>
                      </c:pt>
                      <c:pt idx="1">
                        <c:v> APR </c:v>
                      </c:pt>
                      <c:pt idx="2">
                        <c:v> MAY </c:v>
                      </c:pt>
                      <c:pt idx="3">
                        <c:v> JUN </c:v>
                      </c:pt>
                      <c:pt idx="4">
                        <c:v> JUL </c:v>
                      </c:pt>
                      <c:pt idx="5">
                        <c:v> AUG </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'Graphs for PPT'!$AP$14:$AU$14</c15:sqref>
                        </c15:formulaRef>
                      </c:ext>
                    </c:extLst>
                    <c:numCache>
                      <c:formatCode>#,##0</c:formatCode>
                      <c:ptCount val="6"/>
                      <c:pt idx="0">
                        <c:v>11627</c:v>
                      </c:pt>
                      <c:pt idx="1">
                        <c:v>8985</c:v>
                      </c:pt>
                      <c:pt idx="2">
                        <c:v>8071</c:v>
                      </c:pt>
                      <c:pt idx="3">
                        <c:v>6856</c:v>
                      </c:pt>
                      <c:pt idx="4">
                        <c:v>7362</c:v>
                      </c:pt>
                      <c:pt idx="5">
                        <c:v>6933</c:v>
                      </c:pt>
                    </c:numCache>
                  </c:numRef>
                </c:val>
                <c:extLst xmlns:c16r2="http://schemas.microsoft.com/office/drawing/2015/06/chart" xmlns:c15="http://schemas.microsoft.com/office/drawing/2012/chart">
                  <c:ext xmlns:c16="http://schemas.microsoft.com/office/drawing/2014/chart" uri="{C3380CC4-5D6E-409C-BE32-E72D297353CC}">
                    <c16:uniqueId val="{0000000A-6F9D-4718-83FD-FBEEDE00C045}"/>
                  </c:ext>
                </c:extLst>
              </c15:ser>
            </c15:filteredBarSeries>
            <c15:filteredBarSeries>
              <c15:ser>
                <c:idx val="10"/>
                <c:order val="10"/>
                <c:tx>
                  <c:strRef>
                    <c:extLst xmlns:c16r2="http://schemas.microsoft.com/office/drawing/2015/06/chart" xmlns:c15="http://schemas.microsoft.com/office/drawing/2012/chart">
                      <c:ext xmlns:c15="http://schemas.microsoft.com/office/drawing/2012/chart" uri="{02D57815-91ED-43cb-92C2-25804820EDAC}">
                        <c15:formulaRef>
                          <c15:sqref>'Graphs for PPT'!$AO$15</c15:sqref>
                        </c15:formulaRef>
                      </c:ext>
                    </c:extLst>
                    <c:strCache>
                      <c:ptCount val="1"/>
                      <c:pt idx="0">
                        <c:v>Outbound Calls Completed 2018-19</c:v>
                      </c:pt>
                    </c:strCache>
                  </c:strRef>
                </c:tx>
                <c:spPr>
                  <a:solidFill>
                    <a:schemeClr val="accent5">
                      <a:lumMod val="60000"/>
                    </a:schemeClr>
                  </a:solidFill>
                  <a:ln>
                    <a:noFill/>
                  </a:ln>
                  <a:effectLst/>
                  <a:sp3d/>
                </c:spPr>
                <c:invertIfNegative val="0"/>
                <c:cat>
                  <c:strRef>
                    <c:extLst xmlns:c16r2="http://schemas.microsoft.com/office/drawing/2015/06/chart" xmlns:c15="http://schemas.microsoft.com/office/drawing/2012/chart">
                      <c:ext xmlns:c15="http://schemas.microsoft.com/office/drawing/2012/chart" uri="{02D57815-91ED-43cb-92C2-25804820EDAC}">
                        <c15:formulaRef>
                          <c15:sqref>'Graphs for PPT'!$AP$13:$AU$13</c15:sqref>
                        </c15:formulaRef>
                      </c:ext>
                    </c:extLst>
                    <c:strCache>
                      <c:ptCount val="6"/>
                      <c:pt idx="0">
                        <c:v> MAR </c:v>
                      </c:pt>
                      <c:pt idx="1">
                        <c:v> APR </c:v>
                      </c:pt>
                      <c:pt idx="2">
                        <c:v> MAY </c:v>
                      </c:pt>
                      <c:pt idx="3">
                        <c:v> JUN </c:v>
                      </c:pt>
                      <c:pt idx="4">
                        <c:v> JUL </c:v>
                      </c:pt>
                      <c:pt idx="5">
                        <c:v> AUG </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'Graphs for PPT'!$AP$15:$AU$15</c15:sqref>
                        </c15:formulaRef>
                      </c:ext>
                    </c:extLst>
                    <c:numCache>
                      <c:formatCode>#,##0</c:formatCode>
                      <c:ptCount val="6"/>
                      <c:pt idx="0">
                        <c:v>655</c:v>
                      </c:pt>
                      <c:pt idx="1">
                        <c:v>383</c:v>
                      </c:pt>
                      <c:pt idx="2">
                        <c:v>529</c:v>
                      </c:pt>
                      <c:pt idx="3">
                        <c:v>546</c:v>
                      </c:pt>
                      <c:pt idx="4">
                        <c:v>558</c:v>
                      </c:pt>
                      <c:pt idx="5">
                        <c:v>601</c:v>
                      </c:pt>
                    </c:numCache>
                  </c:numRef>
                </c:val>
                <c:extLst xmlns:c16r2="http://schemas.microsoft.com/office/drawing/2015/06/chart" xmlns:c15="http://schemas.microsoft.com/office/drawing/2012/chart">
                  <c:ext xmlns:c16="http://schemas.microsoft.com/office/drawing/2014/chart" uri="{C3380CC4-5D6E-409C-BE32-E72D297353CC}">
                    <c16:uniqueId val="{0000000B-6F9D-4718-83FD-FBEEDE00C045}"/>
                  </c:ext>
                </c:extLst>
              </c15:ser>
            </c15:filteredBarSeries>
          </c:ext>
        </c:extLst>
      </c:bar3DChart>
      <c:catAx>
        <c:axId val="3278499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327846032"/>
        <c:crosses val="autoZero"/>
        <c:auto val="1"/>
        <c:lblAlgn val="ctr"/>
        <c:lblOffset val="100"/>
        <c:noMultiLvlLbl val="0"/>
      </c:catAx>
      <c:valAx>
        <c:axId val="3278460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327849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solidFill>
          <a:schemeClr val="bg2">
            <a:lumMod val="95000"/>
          </a:schemeClr>
        </a:solidFill>
        <a:ln>
          <a:noFill/>
        </a:ln>
        <a:effectLst/>
        <a:sp3d/>
      </c:spPr>
    </c:sideWall>
    <c:backWall>
      <c:thickness val="0"/>
      <c:spPr>
        <a:noFill/>
        <a:ln>
          <a:noFill/>
        </a:ln>
        <a:effectLst/>
        <a:sp3d/>
      </c:spPr>
    </c:backWall>
    <c:plotArea>
      <c:layout/>
      <c:bar3DChart>
        <c:barDir val="col"/>
        <c:grouping val="clustered"/>
        <c:varyColors val="0"/>
        <c:ser>
          <c:idx val="3"/>
          <c:order val="3"/>
          <c:tx>
            <c:strRef>
              <c:f>'Graphs for PPT'!$AO$20</c:f>
              <c:strCache>
                <c:ptCount val="1"/>
                <c:pt idx="0">
                  <c:v>Billable Intrastate CapTel Minutes 2018-19</c:v>
                </c:pt>
              </c:strCache>
            </c:strRef>
          </c:tx>
          <c:spPr>
            <a:solidFill>
              <a:srgbClr val="FFC0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for PPT'!$AP$19:$AU$19</c:f>
              <c:strCache>
                <c:ptCount val="6"/>
                <c:pt idx="0">
                  <c:v> MAR </c:v>
                </c:pt>
                <c:pt idx="1">
                  <c:v> APR </c:v>
                </c:pt>
                <c:pt idx="2">
                  <c:v> MAY </c:v>
                </c:pt>
                <c:pt idx="3">
                  <c:v> JUN </c:v>
                </c:pt>
                <c:pt idx="4">
                  <c:v> JUL </c:v>
                </c:pt>
                <c:pt idx="5">
                  <c:v> AUG </c:v>
                </c:pt>
              </c:strCache>
            </c:strRef>
          </c:cat>
          <c:val>
            <c:numRef>
              <c:f>'Graphs for PPT'!$AP$20:$AU$20</c:f>
              <c:numCache>
                <c:formatCode>#,##0</c:formatCode>
                <c:ptCount val="6"/>
                <c:pt idx="0">
                  <c:v>24801.370000000003</c:v>
                </c:pt>
                <c:pt idx="1">
                  <c:v>17797.29</c:v>
                </c:pt>
                <c:pt idx="2">
                  <c:v>17470.36</c:v>
                </c:pt>
                <c:pt idx="3">
                  <c:v>15137.41</c:v>
                </c:pt>
                <c:pt idx="4">
                  <c:v>16512.45</c:v>
                </c:pt>
                <c:pt idx="5">
                  <c:v>14932.279999999999</c:v>
                </c:pt>
              </c:numCache>
            </c:numRef>
          </c:val>
          <c:extLst xmlns:c16r2="http://schemas.microsoft.com/office/drawing/2015/06/chart">
            <c:ext xmlns:c16="http://schemas.microsoft.com/office/drawing/2014/chart" uri="{C3380CC4-5D6E-409C-BE32-E72D297353CC}">
              <c16:uniqueId val="{00000000-DFF5-46D1-B0C5-11A104E9251D}"/>
            </c:ext>
          </c:extLst>
        </c:ser>
        <c:dLbls>
          <c:showLegendKey val="0"/>
          <c:showVal val="1"/>
          <c:showCatName val="0"/>
          <c:showSerName val="0"/>
          <c:showPercent val="0"/>
          <c:showBubbleSize val="0"/>
        </c:dLbls>
        <c:gapWidth val="150"/>
        <c:shape val="box"/>
        <c:axId val="327847992"/>
        <c:axId val="327851128"/>
        <c:axId val="0"/>
        <c:extLst xmlns:c16r2="http://schemas.microsoft.com/office/drawing/2015/06/chart">
          <c:ext xmlns:c15="http://schemas.microsoft.com/office/drawing/2012/chart" uri="{02D57815-91ED-43cb-92C2-25804820EDAC}">
            <c15:filteredBarSeries>
              <c15:ser>
                <c:idx val="0"/>
                <c:order val="0"/>
                <c:tx>
                  <c:strRef>
                    <c:extLst xmlns:c16r2="http://schemas.microsoft.com/office/drawing/2015/06/chart">
                      <c:ext uri="{02D57815-91ED-43cb-92C2-25804820EDAC}">
                        <c15:formulaRef>
                          <c15:sqref>'Graphs for PPT'!$AO$20</c15:sqref>
                        </c15:formulaRef>
                      </c:ext>
                    </c:extLst>
                    <c:strCache>
                      <c:ptCount val="1"/>
                      <c:pt idx="0">
                        <c:v>Billable Intrastate CapTel Minutes 2018-19</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r2="http://schemas.microsoft.com/office/drawing/2015/06/chart">
                      <c:ext uri="{02D57815-91ED-43cb-92C2-25804820EDAC}">
                        <c15:formulaRef>
                          <c15:sqref>'Graphs for PPT'!$AP$19:$AU$19</c15:sqref>
                        </c15:formulaRef>
                      </c:ext>
                    </c:extLst>
                    <c:strCache>
                      <c:ptCount val="6"/>
                      <c:pt idx="0">
                        <c:v> MAR </c:v>
                      </c:pt>
                      <c:pt idx="1">
                        <c:v> APR </c:v>
                      </c:pt>
                      <c:pt idx="2">
                        <c:v> MAY </c:v>
                      </c:pt>
                      <c:pt idx="3">
                        <c:v> JUN </c:v>
                      </c:pt>
                      <c:pt idx="4">
                        <c:v> JUL </c:v>
                      </c:pt>
                      <c:pt idx="5">
                        <c:v> AUG </c:v>
                      </c:pt>
                    </c:strCache>
                  </c:strRef>
                </c:cat>
                <c:val>
                  <c:numRef>
                    <c:extLst xmlns:c16r2="http://schemas.microsoft.com/office/drawing/2015/06/chart">
                      <c:ext uri="{02D57815-91ED-43cb-92C2-25804820EDAC}">
                        <c15:formulaRef>
                          <c15:sqref>'Graphs for PPT'!$AP$20:$AU$20</c15:sqref>
                        </c15:formulaRef>
                      </c:ext>
                    </c:extLst>
                    <c:numCache>
                      <c:formatCode>#,##0</c:formatCode>
                      <c:ptCount val="6"/>
                      <c:pt idx="0">
                        <c:v>24801.370000000003</c:v>
                      </c:pt>
                      <c:pt idx="1">
                        <c:v>17797.29</c:v>
                      </c:pt>
                      <c:pt idx="2">
                        <c:v>17470.36</c:v>
                      </c:pt>
                      <c:pt idx="3">
                        <c:v>15137.41</c:v>
                      </c:pt>
                      <c:pt idx="4">
                        <c:v>16512.45</c:v>
                      </c:pt>
                      <c:pt idx="5">
                        <c:v>14932.279999999999</c:v>
                      </c:pt>
                    </c:numCache>
                  </c:numRef>
                </c:val>
                <c:extLst xmlns:c16r2="http://schemas.microsoft.com/office/drawing/2015/06/chart">
                  <c:ext xmlns:c16="http://schemas.microsoft.com/office/drawing/2014/chart" uri="{C3380CC4-5D6E-409C-BE32-E72D297353CC}">
                    <c16:uniqueId val="{00000001-DFF5-46D1-B0C5-11A104E9251D}"/>
                  </c:ext>
                </c:extLst>
              </c15:ser>
            </c15:filteredBarSeries>
            <c15:filteredBarSeries>
              <c15:ser>
                <c:idx val="1"/>
                <c:order val="1"/>
                <c:tx>
                  <c:strRef>
                    <c:extLst xmlns:c16r2="http://schemas.microsoft.com/office/drawing/2015/06/chart" xmlns:c15="http://schemas.microsoft.com/office/drawing/2012/chart">
                      <c:ext xmlns:c15="http://schemas.microsoft.com/office/drawing/2012/chart" uri="{02D57815-91ED-43cb-92C2-25804820EDAC}">
                        <c15:formulaRef>
                          <c15:sqref>'Graphs for PPT'!$O$20</c15:sqref>
                        </c15:formulaRef>
                      </c:ext>
                    </c:extLst>
                    <c:strCache>
                      <c:ptCount val="1"/>
                      <c:pt idx="0">
                        <c:v>Billable Intrastate CapTel Minutes 2016-17</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r2="http://schemas.microsoft.com/office/drawing/2015/06/chart" xmlns:c15="http://schemas.microsoft.com/office/drawing/2012/chart">
                      <c:ext xmlns:c15="http://schemas.microsoft.com/office/drawing/2012/chart" uri="{02D57815-91ED-43cb-92C2-25804820EDAC}">
                        <c15:formulaRef>
                          <c15:sqref>'Graphs for PPT'!$AP$19:$AU$19</c15:sqref>
                        </c15:formulaRef>
                      </c:ext>
                    </c:extLst>
                    <c:strCache>
                      <c:ptCount val="6"/>
                      <c:pt idx="0">
                        <c:v> MAR </c:v>
                      </c:pt>
                      <c:pt idx="1">
                        <c:v> APR </c:v>
                      </c:pt>
                      <c:pt idx="2">
                        <c:v> MAY </c:v>
                      </c:pt>
                      <c:pt idx="3">
                        <c:v> JUN </c:v>
                      </c:pt>
                      <c:pt idx="4">
                        <c:v> JUL </c:v>
                      </c:pt>
                      <c:pt idx="5">
                        <c:v> AUG </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'Graphs for PPT'!$P$20:$AA$20</c15:sqref>
                        </c15:formulaRef>
                      </c:ext>
                    </c:extLst>
                    <c:numCache>
                      <c:formatCode>_(* #,##0_);_(* \(#,##0\);_(* "-"??_);_(@_)</c:formatCode>
                      <c:ptCount val="12"/>
                      <c:pt idx="0">
                        <c:v>108695.54</c:v>
                      </c:pt>
                      <c:pt idx="1">
                        <c:v>100800.32000000001</c:v>
                      </c:pt>
                      <c:pt idx="2">
                        <c:v>99745.179999999978</c:v>
                      </c:pt>
                      <c:pt idx="3">
                        <c:v>95446.299999999988</c:v>
                      </c:pt>
                      <c:pt idx="4">
                        <c:v>86985.799999999988</c:v>
                      </c:pt>
                      <c:pt idx="5">
                        <c:v>94251.3</c:v>
                      </c:pt>
                      <c:pt idx="6">
                        <c:v>87108.04</c:v>
                      </c:pt>
                      <c:pt idx="7">
                        <c:v>85346.52</c:v>
                      </c:pt>
                      <c:pt idx="8">
                        <c:v>81679.73000000001</c:v>
                      </c:pt>
                      <c:pt idx="9">
                        <c:v>82868.139999999985</c:v>
                      </c:pt>
                      <c:pt idx="10">
                        <c:v>89403.62999999999</c:v>
                      </c:pt>
                      <c:pt idx="11">
                        <c:v>78741.430000000008</c:v>
                      </c:pt>
                    </c:numCache>
                  </c:numRef>
                </c:val>
                <c:extLst xmlns:c16r2="http://schemas.microsoft.com/office/drawing/2015/06/chart" xmlns:c15="http://schemas.microsoft.com/office/drawing/2012/chart">
                  <c:ext xmlns:c16="http://schemas.microsoft.com/office/drawing/2014/chart" uri="{C3380CC4-5D6E-409C-BE32-E72D297353CC}">
                    <c16:uniqueId val="{00000002-DFF5-46D1-B0C5-11A104E9251D}"/>
                  </c:ext>
                </c:extLst>
              </c15:ser>
            </c15:filteredBarSeries>
            <c15:filteredBarSeries>
              <c15:ser>
                <c:idx val="2"/>
                <c:order val="2"/>
                <c:tx>
                  <c:strRef>
                    <c:extLst xmlns:c16r2="http://schemas.microsoft.com/office/drawing/2015/06/chart" xmlns:c15="http://schemas.microsoft.com/office/drawing/2012/chart">
                      <c:ext xmlns:c15="http://schemas.microsoft.com/office/drawing/2012/chart" uri="{02D57815-91ED-43cb-92C2-25804820EDAC}">
                        <c15:formulaRef>
                          <c15:sqref>'Graphs for PPT'!$AB$20</c15:sqref>
                        </c15:formulaRef>
                      </c:ext>
                    </c:extLst>
                    <c:strCache>
                      <c:ptCount val="1"/>
                      <c:pt idx="0">
                        <c:v>Billable Intrastate CapTel Minutes 2017-18</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r2="http://schemas.microsoft.com/office/drawing/2015/06/chart" xmlns:c15="http://schemas.microsoft.com/office/drawing/2012/chart">
                      <c:ext xmlns:c15="http://schemas.microsoft.com/office/drawing/2012/chart" uri="{02D57815-91ED-43cb-92C2-25804820EDAC}">
                        <c15:formulaRef>
                          <c15:sqref>'Graphs for PPT'!$AP$19:$AU$19</c15:sqref>
                        </c15:formulaRef>
                      </c:ext>
                    </c:extLst>
                    <c:strCache>
                      <c:ptCount val="6"/>
                      <c:pt idx="0">
                        <c:v> MAR </c:v>
                      </c:pt>
                      <c:pt idx="1">
                        <c:v> APR </c:v>
                      </c:pt>
                      <c:pt idx="2">
                        <c:v> MAY </c:v>
                      </c:pt>
                      <c:pt idx="3">
                        <c:v> JUN </c:v>
                      </c:pt>
                      <c:pt idx="4">
                        <c:v> JUL </c:v>
                      </c:pt>
                      <c:pt idx="5">
                        <c:v> AUG </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'Graphs for PPT'!$AC$20:$AN$20</c15:sqref>
                        </c15:formulaRef>
                      </c:ext>
                    </c:extLst>
                    <c:numCache>
                      <c:formatCode>_(* #,##0_);_(* \(#,##0\);_(* "-"??_);_(@_)</c:formatCode>
                      <c:ptCount val="12"/>
                      <c:pt idx="0">
                        <c:v>85479.37999999999</c:v>
                      </c:pt>
                      <c:pt idx="1">
                        <c:v>77399.8</c:v>
                      </c:pt>
                      <c:pt idx="2">
                        <c:v>76971.64</c:v>
                      </c:pt>
                      <c:pt idx="3">
                        <c:v>75423.490000000005</c:v>
                      </c:pt>
                      <c:pt idx="4">
                        <c:v>72675.460000000006</c:v>
                      </c:pt>
                      <c:pt idx="5">
                        <c:v>72549.350000000006</c:v>
                      </c:pt>
                      <c:pt idx="6">
                        <c:v>68454.48000000001</c:v>
                      </c:pt>
                      <c:pt idx="7">
                        <c:v>64361.46</c:v>
                      </c:pt>
                      <c:pt idx="8">
                        <c:v>62510.389999999992</c:v>
                      </c:pt>
                      <c:pt idx="9">
                        <c:v>63261.55</c:v>
                      </c:pt>
                      <c:pt idx="10">
                        <c:v>69109.169999999984</c:v>
                      </c:pt>
                      <c:pt idx="11">
                        <c:v>57739.96</c:v>
                      </c:pt>
                    </c:numCache>
                  </c:numRef>
                </c:val>
                <c:extLst xmlns:c16r2="http://schemas.microsoft.com/office/drawing/2015/06/chart" xmlns:c15="http://schemas.microsoft.com/office/drawing/2012/chart">
                  <c:ext xmlns:c16="http://schemas.microsoft.com/office/drawing/2014/chart" uri="{C3380CC4-5D6E-409C-BE32-E72D297353CC}">
                    <c16:uniqueId val="{00000003-DFF5-46D1-B0C5-11A104E9251D}"/>
                  </c:ext>
                </c:extLst>
              </c15:ser>
            </c15:filteredBarSeries>
          </c:ext>
        </c:extLst>
      </c:bar3DChart>
      <c:catAx>
        <c:axId val="3278479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327851128"/>
        <c:crosses val="autoZero"/>
        <c:auto val="1"/>
        <c:lblAlgn val="ctr"/>
        <c:lblOffset val="100"/>
        <c:noMultiLvlLbl val="0"/>
      </c:catAx>
      <c:valAx>
        <c:axId val="3278511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327847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solidFill>
          <a:schemeClr val="bg2">
            <a:lumMod val="95000"/>
          </a:schemeClr>
        </a:solidFill>
        <a:ln>
          <a:noFill/>
        </a:ln>
        <a:effectLst/>
        <a:sp3d/>
      </c:spPr>
    </c:sideWall>
    <c:backWall>
      <c:thickness val="0"/>
      <c:spPr>
        <a:solidFill>
          <a:schemeClr val="bg2">
            <a:lumMod val="95000"/>
          </a:schemeClr>
        </a:solidFill>
        <a:ln>
          <a:noFill/>
        </a:ln>
        <a:effectLst/>
        <a:sp3d/>
      </c:spPr>
    </c:backWall>
    <c:plotArea>
      <c:layout>
        <c:manualLayout>
          <c:layoutTarget val="inner"/>
          <c:xMode val="edge"/>
          <c:yMode val="edge"/>
          <c:x val="7.9947651371164816E-2"/>
          <c:y val="2.9069576600691663E-2"/>
          <c:w val="0.9048799348357317"/>
          <c:h val="0.82826556730036538"/>
        </c:manualLayout>
      </c:layout>
      <c:bar3DChart>
        <c:barDir val="col"/>
        <c:grouping val="clustered"/>
        <c:varyColors val="0"/>
        <c:ser>
          <c:idx val="3"/>
          <c:order val="3"/>
          <c:tx>
            <c:strRef>
              <c:f>'Graphs for PPT'!$AO$26</c:f>
              <c:strCache>
                <c:ptCount val="1"/>
                <c:pt idx="0">
                  <c:v>Billable TRS Minutes 2018-19</c:v>
                </c:pt>
              </c:strCache>
            </c:strRef>
          </c:tx>
          <c:spPr>
            <a:solidFill>
              <a:srgbClr val="FFC0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for PPT'!$AP$25:$AU$25</c:f>
              <c:strCache>
                <c:ptCount val="6"/>
                <c:pt idx="0">
                  <c:v> MAR </c:v>
                </c:pt>
                <c:pt idx="1">
                  <c:v> APR </c:v>
                </c:pt>
                <c:pt idx="2">
                  <c:v> MAY </c:v>
                </c:pt>
                <c:pt idx="3">
                  <c:v> JUN </c:v>
                </c:pt>
                <c:pt idx="4">
                  <c:v> JUL </c:v>
                </c:pt>
                <c:pt idx="5">
                  <c:v> AUG </c:v>
                </c:pt>
              </c:strCache>
            </c:strRef>
          </c:cat>
          <c:val>
            <c:numRef>
              <c:f>'Graphs for PPT'!$AP$26:$AU$26</c:f>
              <c:numCache>
                <c:formatCode>#,##0;[Red]#,##0</c:formatCode>
                <c:ptCount val="6"/>
                <c:pt idx="0">
                  <c:v>24801.370000000003</c:v>
                </c:pt>
                <c:pt idx="1">
                  <c:v>17797.29</c:v>
                </c:pt>
                <c:pt idx="2">
                  <c:v>17470.36</c:v>
                </c:pt>
                <c:pt idx="3">
                  <c:v>15137.41</c:v>
                </c:pt>
                <c:pt idx="4">
                  <c:v>16512.45</c:v>
                </c:pt>
                <c:pt idx="5">
                  <c:v>14932.279999999999</c:v>
                </c:pt>
              </c:numCache>
            </c:numRef>
          </c:val>
          <c:extLst xmlns:c16r2="http://schemas.microsoft.com/office/drawing/2015/06/chart">
            <c:ext xmlns:c16="http://schemas.microsoft.com/office/drawing/2014/chart" uri="{C3380CC4-5D6E-409C-BE32-E72D297353CC}">
              <c16:uniqueId val="{00000000-9726-4FC9-B553-DD7CC59F2001}"/>
            </c:ext>
          </c:extLst>
        </c:ser>
        <c:dLbls>
          <c:showLegendKey val="0"/>
          <c:showVal val="1"/>
          <c:showCatName val="0"/>
          <c:showSerName val="0"/>
          <c:showPercent val="0"/>
          <c:showBubbleSize val="0"/>
        </c:dLbls>
        <c:gapWidth val="150"/>
        <c:shape val="box"/>
        <c:axId val="327846424"/>
        <c:axId val="327851912"/>
        <c:axId val="0"/>
        <c:extLst xmlns:c16r2="http://schemas.microsoft.com/office/drawing/2015/06/chart">
          <c:ext xmlns:c15="http://schemas.microsoft.com/office/drawing/2012/chart" uri="{02D57815-91ED-43cb-92C2-25804820EDAC}">
            <c15:filteredBarSeries>
              <c15:ser>
                <c:idx val="0"/>
                <c:order val="0"/>
                <c:tx>
                  <c:strRef>
                    <c:extLst xmlns:c16r2="http://schemas.microsoft.com/office/drawing/2015/06/chart">
                      <c:ext uri="{02D57815-91ED-43cb-92C2-25804820EDAC}">
                        <c15:formulaRef>
                          <c15:sqref>'Graphs for PPT'!$B$26</c15:sqref>
                        </c15:formulaRef>
                      </c:ext>
                    </c:extLst>
                    <c:strCache>
                      <c:ptCount val="1"/>
                      <c:pt idx="0">
                        <c:v>Billable TRS Minutes 2015-16</c:v>
                      </c:pt>
                    </c:strCache>
                  </c:strRef>
                </c:tx>
                <c:spPr>
                  <a:solidFill>
                    <a:srgbClr val="FFC301"/>
                  </a:solidFill>
                  <a:ln>
                    <a:solidFill>
                      <a:schemeClr val="tx1"/>
                    </a:solidFill>
                  </a:ln>
                  <a:effectLst/>
                  <a:sp3d>
                    <a:contourClr>
                      <a:schemeClr val="tx1"/>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r2="http://schemas.microsoft.com/office/drawing/2015/06/chart">
                      <c:ext uri="{02D57815-91ED-43cb-92C2-25804820EDAC}">
                        <c15:formulaRef>
                          <c15:sqref>'Graphs for PPT'!$AP$25:$AU$25</c15:sqref>
                        </c15:formulaRef>
                      </c:ext>
                    </c:extLst>
                    <c:strCache>
                      <c:ptCount val="6"/>
                      <c:pt idx="0">
                        <c:v> MAR </c:v>
                      </c:pt>
                      <c:pt idx="1">
                        <c:v> APR </c:v>
                      </c:pt>
                      <c:pt idx="2">
                        <c:v> MAY </c:v>
                      </c:pt>
                      <c:pt idx="3">
                        <c:v> JUN </c:v>
                      </c:pt>
                      <c:pt idx="4">
                        <c:v> JUL </c:v>
                      </c:pt>
                      <c:pt idx="5">
                        <c:v> AUG </c:v>
                      </c:pt>
                    </c:strCache>
                  </c:strRef>
                </c:cat>
                <c:val>
                  <c:numRef>
                    <c:extLst xmlns:c16r2="http://schemas.microsoft.com/office/drawing/2015/06/chart">
                      <c:ext uri="{02D57815-91ED-43cb-92C2-25804820EDAC}">
                        <c15:formulaRef>
                          <c15:sqref>'Graphs for PPT'!$C$26:$N$26</c15:sqref>
                        </c15:formulaRef>
                      </c:ext>
                    </c:extLst>
                    <c:numCache>
                      <c:formatCode>_(* #,##0_);_(* \(#,##0\);_(* "-"??_);_(@_)</c:formatCode>
                      <c:ptCount val="12"/>
                      <c:pt idx="0">
                        <c:v>101369.81</c:v>
                      </c:pt>
                      <c:pt idx="1">
                        <c:v>96999.98</c:v>
                      </c:pt>
                      <c:pt idx="2">
                        <c:v>101176.07999999999</c:v>
                      </c:pt>
                      <c:pt idx="3">
                        <c:v>104597.08</c:v>
                      </c:pt>
                      <c:pt idx="4">
                        <c:v>102324.59</c:v>
                      </c:pt>
                      <c:pt idx="5">
                        <c:v>101225.59000000001</c:v>
                      </c:pt>
                      <c:pt idx="6">
                        <c:v>101705.78000000001</c:v>
                      </c:pt>
                      <c:pt idx="7">
                        <c:v>107016.40000000002</c:v>
                      </c:pt>
                      <c:pt idx="8">
                        <c:v>96063.499999999985</c:v>
                      </c:pt>
                      <c:pt idx="9">
                        <c:v>111278.64</c:v>
                      </c:pt>
                      <c:pt idx="10">
                        <c:v>100508.69</c:v>
                      </c:pt>
                      <c:pt idx="11">
                        <c:v>91170.73</c:v>
                      </c:pt>
                    </c:numCache>
                  </c:numRef>
                </c:val>
                <c:extLst xmlns:c16r2="http://schemas.microsoft.com/office/drawing/2015/06/chart">
                  <c:ext xmlns:c16="http://schemas.microsoft.com/office/drawing/2014/chart" uri="{C3380CC4-5D6E-409C-BE32-E72D297353CC}">
                    <c16:uniqueId val="{00000001-9726-4FC9-B553-DD7CC59F2001}"/>
                  </c:ext>
                </c:extLst>
              </c15:ser>
            </c15:filteredBarSeries>
            <c15:filteredBarSeries>
              <c15:ser>
                <c:idx val="1"/>
                <c:order val="1"/>
                <c:tx>
                  <c:strRef>
                    <c:extLst xmlns:c16r2="http://schemas.microsoft.com/office/drawing/2015/06/chart" xmlns:c15="http://schemas.microsoft.com/office/drawing/2012/chart">
                      <c:ext xmlns:c15="http://schemas.microsoft.com/office/drawing/2012/chart" uri="{02D57815-91ED-43cb-92C2-25804820EDAC}">
                        <c15:formulaRef>
                          <c15:sqref>'Graphs for PPT'!$O$26</c15:sqref>
                        </c15:formulaRef>
                      </c:ext>
                    </c:extLst>
                    <c:strCache>
                      <c:ptCount val="1"/>
                      <c:pt idx="0">
                        <c:v>Billable TRS Minutes 2016-17</c:v>
                      </c:pt>
                    </c:strCache>
                  </c:strRef>
                </c:tx>
                <c:spPr>
                  <a:solidFill>
                    <a:srgbClr val="0070C0"/>
                  </a:solidFill>
                  <a:ln>
                    <a:solidFill>
                      <a:schemeClr val="tx1"/>
                    </a:solidFill>
                  </a:ln>
                  <a:effectLst/>
                  <a:sp3d>
                    <a:contourClr>
                      <a:schemeClr val="tx1"/>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r2="http://schemas.microsoft.com/office/drawing/2015/06/chart" xmlns:c15="http://schemas.microsoft.com/office/drawing/2012/chart">
                      <c:ext xmlns:c15="http://schemas.microsoft.com/office/drawing/2012/chart" uri="{02D57815-91ED-43cb-92C2-25804820EDAC}">
                        <c15:formulaRef>
                          <c15:sqref>'Graphs for PPT'!$AP$25:$AU$25</c15:sqref>
                        </c15:formulaRef>
                      </c:ext>
                    </c:extLst>
                    <c:strCache>
                      <c:ptCount val="6"/>
                      <c:pt idx="0">
                        <c:v> MAR </c:v>
                      </c:pt>
                      <c:pt idx="1">
                        <c:v> APR </c:v>
                      </c:pt>
                      <c:pt idx="2">
                        <c:v> MAY </c:v>
                      </c:pt>
                      <c:pt idx="3">
                        <c:v> JUN </c:v>
                      </c:pt>
                      <c:pt idx="4">
                        <c:v> JUL </c:v>
                      </c:pt>
                      <c:pt idx="5">
                        <c:v> AUG </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'Graphs for PPT'!$P$26:$AA$26</c15:sqref>
                        </c15:formulaRef>
                      </c:ext>
                    </c:extLst>
                    <c:numCache>
                      <c:formatCode>_(* #,##0_);_(* \(#,##0\);_(* "-"??_);_(@_)</c:formatCode>
                      <c:ptCount val="12"/>
                      <c:pt idx="0">
                        <c:v>91108.319999999992</c:v>
                      </c:pt>
                      <c:pt idx="1">
                        <c:v>77763.399999999994</c:v>
                      </c:pt>
                      <c:pt idx="2">
                        <c:v>78530.47</c:v>
                      </c:pt>
                      <c:pt idx="3">
                        <c:v>77694.009999999995</c:v>
                      </c:pt>
                      <c:pt idx="4">
                        <c:v>75922.91</c:v>
                      </c:pt>
                      <c:pt idx="5">
                        <c:v>87721.549999999988</c:v>
                      </c:pt>
                      <c:pt idx="6">
                        <c:v>80980.17</c:v>
                      </c:pt>
                      <c:pt idx="7">
                        <c:v>89721.600000000006</c:v>
                      </c:pt>
                      <c:pt idx="8">
                        <c:v>85408.41</c:v>
                      </c:pt>
                      <c:pt idx="9">
                        <c:v>91088.98000000001</c:v>
                      </c:pt>
                      <c:pt idx="10">
                        <c:v>97550.659999999989</c:v>
                      </c:pt>
                      <c:pt idx="11">
                        <c:v>82283.12000000001</c:v>
                      </c:pt>
                    </c:numCache>
                  </c:numRef>
                </c:val>
                <c:extLst xmlns:c16r2="http://schemas.microsoft.com/office/drawing/2015/06/chart" xmlns:c15="http://schemas.microsoft.com/office/drawing/2012/chart">
                  <c:ext xmlns:c16="http://schemas.microsoft.com/office/drawing/2014/chart" uri="{C3380CC4-5D6E-409C-BE32-E72D297353CC}">
                    <c16:uniqueId val="{00000002-9726-4FC9-B553-DD7CC59F2001}"/>
                  </c:ext>
                </c:extLst>
              </c15:ser>
            </c15:filteredBarSeries>
            <c15:filteredBarSeries>
              <c15:ser>
                <c:idx val="2"/>
                <c:order val="2"/>
                <c:tx>
                  <c:strRef>
                    <c:extLst xmlns:c16r2="http://schemas.microsoft.com/office/drawing/2015/06/chart" xmlns:c15="http://schemas.microsoft.com/office/drawing/2012/chart">
                      <c:ext xmlns:c15="http://schemas.microsoft.com/office/drawing/2012/chart" uri="{02D57815-91ED-43cb-92C2-25804820EDAC}">
                        <c15:formulaRef>
                          <c15:sqref>'Graphs for PPT'!$AB$26</c15:sqref>
                        </c15:formulaRef>
                      </c:ext>
                    </c:extLst>
                    <c:strCache>
                      <c:ptCount val="1"/>
                      <c:pt idx="0">
                        <c:v>Billable TRS Minutes 2017-18</c:v>
                      </c:pt>
                    </c:strCache>
                  </c:strRef>
                </c:tx>
                <c:spPr>
                  <a:solidFill>
                    <a:srgbClr val="00B050"/>
                  </a:solidFill>
                  <a:ln>
                    <a:solidFill>
                      <a:schemeClr val="tx1"/>
                    </a:solidFill>
                  </a:ln>
                  <a:effectLst/>
                  <a:sp3d>
                    <a:contourClr>
                      <a:schemeClr val="tx1"/>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r2="http://schemas.microsoft.com/office/drawing/2015/06/chart" xmlns:c15="http://schemas.microsoft.com/office/drawing/2012/chart">
                      <c:ext xmlns:c15="http://schemas.microsoft.com/office/drawing/2012/chart" uri="{02D57815-91ED-43cb-92C2-25804820EDAC}">
                        <c15:formulaRef>
                          <c15:sqref>'Graphs for PPT'!$AP$25:$AU$25</c15:sqref>
                        </c15:formulaRef>
                      </c:ext>
                    </c:extLst>
                    <c:strCache>
                      <c:ptCount val="6"/>
                      <c:pt idx="0">
                        <c:v> MAR </c:v>
                      </c:pt>
                      <c:pt idx="1">
                        <c:v> APR </c:v>
                      </c:pt>
                      <c:pt idx="2">
                        <c:v> MAY </c:v>
                      </c:pt>
                      <c:pt idx="3">
                        <c:v> JUN </c:v>
                      </c:pt>
                      <c:pt idx="4">
                        <c:v> JUL </c:v>
                      </c:pt>
                      <c:pt idx="5">
                        <c:v> AUG </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'Graphs for PPT'!$AC$26:$AN$26</c15:sqref>
                        </c15:formulaRef>
                      </c:ext>
                    </c:extLst>
                    <c:numCache>
                      <c:formatCode>_(* #,##0_);_(* \(#,##0\);_(* "-"??_);_(@_)</c:formatCode>
                      <c:ptCount val="12"/>
                      <c:pt idx="0">
                        <c:v>87699.61</c:v>
                      </c:pt>
                      <c:pt idx="1">
                        <c:v>79842.87</c:v>
                      </c:pt>
                      <c:pt idx="2">
                        <c:v>85869.099999999991</c:v>
                      </c:pt>
                      <c:pt idx="3">
                        <c:v>84144.150000000009</c:v>
                      </c:pt>
                      <c:pt idx="4">
                        <c:v>82127.510000000009</c:v>
                      </c:pt>
                      <c:pt idx="5">
                        <c:v>92063.809999999983</c:v>
                      </c:pt>
                      <c:pt idx="6">
                        <c:v>92426.73</c:v>
                      </c:pt>
                      <c:pt idx="7">
                        <c:v>138200.30000000002</c:v>
                      </c:pt>
                      <c:pt idx="8">
                        <c:v>111815.96999999999</c:v>
                      </c:pt>
                      <c:pt idx="9">
                        <c:v>107252.73999999999</c:v>
                      </c:pt>
                      <c:pt idx="10">
                        <c:v>113476.78</c:v>
                      </c:pt>
                      <c:pt idx="11">
                        <c:v>92484.73</c:v>
                      </c:pt>
                    </c:numCache>
                  </c:numRef>
                </c:val>
                <c:extLst xmlns:c16r2="http://schemas.microsoft.com/office/drawing/2015/06/chart" xmlns:c15="http://schemas.microsoft.com/office/drawing/2012/chart">
                  <c:ext xmlns:c16="http://schemas.microsoft.com/office/drawing/2014/chart" uri="{C3380CC4-5D6E-409C-BE32-E72D297353CC}">
                    <c16:uniqueId val="{00000003-9726-4FC9-B553-DD7CC59F2001}"/>
                  </c:ext>
                </c:extLst>
              </c15:ser>
            </c15:filteredBarSeries>
          </c:ext>
        </c:extLst>
      </c:bar3DChart>
      <c:catAx>
        <c:axId val="3278464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327851912"/>
        <c:crosses val="autoZero"/>
        <c:auto val="1"/>
        <c:lblAlgn val="ctr"/>
        <c:lblOffset val="100"/>
        <c:noMultiLvlLbl val="0"/>
      </c:catAx>
      <c:valAx>
        <c:axId val="327851912"/>
        <c:scaling>
          <c:orientation val="minMax"/>
        </c:scaling>
        <c:delete val="0"/>
        <c:axPos val="l"/>
        <c:majorGridlines>
          <c:spPr>
            <a:ln w="9525" cap="flat" cmpd="sng" algn="ctr">
              <a:solidFill>
                <a:schemeClr val="tx1">
                  <a:lumMod val="15000"/>
                  <a:lumOff val="85000"/>
                </a:schemeClr>
              </a:solidFill>
              <a:round/>
            </a:ln>
            <a:effectLst/>
          </c:spPr>
        </c:majorGridlines>
        <c:numFmt formatCode="#,##0;[Red]#,##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327846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8806E9-11A8-D647-B466-11A17DD4C1F5}" type="datetimeFigureOut">
              <a:rPr lang="en-US" smtClean="0"/>
              <a:t>10/08/2018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28AA041-ACA5-DE44-A6C8-ADD8B3C4D8CB}" type="slidenum">
              <a:rPr lang="en-US" smtClean="0"/>
              <a:t>‹#›</a:t>
            </a:fld>
            <a:endParaRPr lang="en-US" dirty="0"/>
          </a:p>
        </p:txBody>
      </p:sp>
    </p:spTree>
    <p:extLst>
      <p:ext uri="{BB962C8B-B14F-4D97-AF65-F5344CB8AC3E}">
        <p14:creationId xmlns:p14="http://schemas.microsoft.com/office/powerpoint/2010/main" val="39953518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0E36E7-AB26-7944-956A-2A49C98BD6D6}" type="datetimeFigureOut">
              <a:rPr lang="en-US" smtClean="0"/>
              <a:t>10/08/2018</a:t>
            </a:fld>
            <a:endParaRPr lang="en-US" dirty="0"/>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A4C147-F613-1C4B-A720-8B9AA76913FE}" type="slidenum">
              <a:rPr lang="en-US" smtClean="0"/>
              <a:t>‹#›</a:t>
            </a:fld>
            <a:endParaRPr lang="en-US" dirty="0"/>
          </a:p>
        </p:txBody>
      </p:sp>
    </p:spTree>
    <p:extLst>
      <p:ext uri="{BB962C8B-B14F-4D97-AF65-F5344CB8AC3E}">
        <p14:creationId xmlns:p14="http://schemas.microsoft.com/office/powerpoint/2010/main" val="888773321"/>
      </p:ext>
    </p:extLst>
  </p:cSld>
  <p:clrMap bg1="lt1" tx1="dk1" bg2="lt2" tx2="dk2" accent1="accent1" accent2="accent2" accent3="accent3" accent4="accent4" accent5="accent5" accent6="accent6" hlink="hlink" folHlink="folHlink"/>
  <p:hf hdr="0" ftr="0" dt="0"/>
  <p:notesStyle>
    <a:lvl1pPr marL="0" algn="l" defTabSz="356580" rtl="0" eaLnBrk="1" latinLnBrk="0" hangingPunct="1">
      <a:defRPr sz="900" kern="1200">
        <a:solidFill>
          <a:schemeClr val="tx1"/>
        </a:solidFill>
        <a:latin typeface="+mn-lt"/>
        <a:ea typeface="+mn-ea"/>
        <a:cs typeface="+mn-cs"/>
      </a:defRPr>
    </a:lvl1pPr>
    <a:lvl2pPr marL="356580" algn="l" defTabSz="356580" rtl="0" eaLnBrk="1" latinLnBrk="0" hangingPunct="1">
      <a:defRPr sz="900" kern="1200">
        <a:solidFill>
          <a:schemeClr val="tx1"/>
        </a:solidFill>
        <a:latin typeface="+mn-lt"/>
        <a:ea typeface="+mn-ea"/>
        <a:cs typeface="+mn-cs"/>
      </a:defRPr>
    </a:lvl2pPr>
    <a:lvl3pPr marL="713158" algn="l" defTabSz="356580" rtl="0" eaLnBrk="1" latinLnBrk="0" hangingPunct="1">
      <a:defRPr sz="900" kern="1200">
        <a:solidFill>
          <a:schemeClr val="tx1"/>
        </a:solidFill>
        <a:latin typeface="+mn-lt"/>
        <a:ea typeface="+mn-ea"/>
        <a:cs typeface="+mn-cs"/>
      </a:defRPr>
    </a:lvl3pPr>
    <a:lvl4pPr marL="1069738" algn="l" defTabSz="356580" rtl="0" eaLnBrk="1" latinLnBrk="0" hangingPunct="1">
      <a:defRPr sz="900" kern="1200">
        <a:solidFill>
          <a:schemeClr val="tx1"/>
        </a:solidFill>
        <a:latin typeface="+mn-lt"/>
        <a:ea typeface="+mn-ea"/>
        <a:cs typeface="+mn-cs"/>
      </a:defRPr>
    </a:lvl4pPr>
    <a:lvl5pPr marL="1426318" algn="l" defTabSz="356580" rtl="0" eaLnBrk="1" latinLnBrk="0" hangingPunct="1">
      <a:defRPr sz="900" kern="1200">
        <a:solidFill>
          <a:schemeClr val="tx1"/>
        </a:solidFill>
        <a:latin typeface="+mn-lt"/>
        <a:ea typeface="+mn-ea"/>
        <a:cs typeface="+mn-cs"/>
      </a:defRPr>
    </a:lvl5pPr>
    <a:lvl6pPr marL="1782898" algn="l" defTabSz="356580" rtl="0" eaLnBrk="1" latinLnBrk="0" hangingPunct="1">
      <a:defRPr sz="900" kern="1200">
        <a:solidFill>
          <a:schemeClr val="tx1"/>
        </a:solidFill>
        <a:latin typeface="+mn-lt"/>
        <a:ea typeface="+mn-ea"/>
        <a:cs typeface="+mn-cs"/>
      </a:defRPr>
    </a:lvl6pPr>
    <a:lvl7pPr marL="2139476" algn="l" defTabSz="356580" rtl="0" eaLnBrk="1" latinLnBrk="0" hangingPunct="1">
      <a:defRPr sz="900" kern="1200">
        <a:solidFill>
          <a:schemeClr val="tx1"/>
        </a:solidFill>
        <a:latin typeface="+mn-lt"/>
        <a:ea typeface="+mn-ea"/>
        <a:cs typeface="+mn-cs"/>
      </a:defRPr>
    </a:lvl7pPr>
    <a:lvl8pPr marL="2496056" algn="l" defTabSz="356580" rtl="0" eaLnBrk="1" latinLnBrk="0" hangingPunct="1">
      <a:defRPr sz="900" kern="1200">
        <a:solidFill>
          <a:schemeClr val="tx1"/>
        </a:solidFill>
        <a:latin typeface="+mn-lt"/>
        <a:ea typeface="+mn-ea"/>
        <a:cs typeface="+mn-cs"/>
      </a:defRPr>
    </a:lvl8pPr>
    <a:lvl9pPr marL="2852636" algn="l" defTabSz="35658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27421"/>
            <a:ext cx="8707120" cy="13869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chemeClr val="tx2"/>
              </a:solidFill>
            </a:endParaRPr>
          </a:p>
        </p:txBody>
      </p:sp>
      <p:sp>
        <p:nvSpPr>
          <p:cNvPr id="8" name="Rectangle 7"/>
          <p:cNvSpPr/>
          <p:nvPr userDrawn="1"/>
        </p:nvSpPr>
        <p:spPr>
          <a:xfrm>
            <a:off x="8259781" y="-27421"/>
            <a:ext cx="1798619" cy="13869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chemeClr val="tx2"/>
              </a:solidFill>
            </a:endParaRPr>
          </a:p>
        </p:txBody>
      </p:sp>
      <p:sp>
        <p:nvSpPr>
          <p:cNvPr id="2" name="Title 1"/>
          <p:cNvSpPr>
            <a:spLocks noGrp="1"/>
          </p:cNvSpPr>
          <p:nvPr>
            <p:ph type="ctrTitle"/>
          </p:nvPr>
        </p:nvSpPr>
        <p:spPr>
          <a:xfrm>
            <a:off x="493604" y="2325340"/>
            <a:ext cx="8753942" cy="1494253"/>
          </a:xfrm>
        </p:spPr>
        <p:txBody>
          <a:bodyPr anchor="b"/>
          <a:lstStyle>
            <a:lvl1pPr>
              <a:defRPr sz="2800">
                <a:latin typeface="Sprint Sans Medium"/>
                <a:cs typeface="Sprint Sans Medium"/>
              </a:defRPr>
            </a:lvl1pPr>
          </a:lstStyle>
          <a:p>
            <a:r>
              <a:rPr lang="en-US" dirty="0"/>
              <a:t>Click to edit Master title style</a:t>
            </a:r>
          </a:p>
        </p:txBody>
      </p:sp>
      <p:sp>
        <p:nvSpPr>
          <p:cNvPr id="3" name="Subtitle 2"/>
          <p:cNvSpPr>
            <a:spLocks noGrp="1"/>
          </p:cNvSpPr>
          <p:nvPr>
            <p:ph type="subTitle" idx="1"/>
          </p:nvPr>
        </p:nvSpPr>
        <p:spPr>
          <a:xfrm>
            <a:off x="493604" y="3874785"/>
            <a:ext cx="8753941" cy="1416109"/>
          </a:xfrm>
        </p:spPr>
        <p:txBody>
          <a:bodyPr/>
          <a:lstStyle>
            <a:lvl1pPr marL="0" indent="0" algn="l">
              <a:buNone/>
              <a:defRPr sz="2400">
                <a:solidFill>
                  <a:schemeClr val="tx1">
                    <a:lumMod val="75000"/>
                    <a:lumOff val="25000"/>
                  </a:schemeClr>
                </a:solidFill>
              </a:defRPr>
            </a:lvl1pPr>
            <a:lvl2pPr marL="509374" indent="0" algn="ctr">
              <a:buNone/>
              <a:defRPr>
                <a:solidFill>
                  <a:schemeClr val="tx1">
                    <a:tint val="75000"/>
                  </a:schemeClr>
                </a:solidFill>
              </a:defRPr>
            </a:lvl2pPr>
            <a:lvl3pPr marL="1018747" indent="0" algn="ctr">
              <a:buNone/>
              <a:defRPr>
                <a:solidFill>
                  <a:schemeClr val="tx1">
                    <a:tint val="75000"/>
                  </a:schemeClr>
                </a:solidFill>
              </a:defRPr>
            </a:lvl3pPr>
            <a:lvl4pPr marL="1528121" indent="0" algn="ctr">
              <a:buNone/>
              <a:defRPr>
                <a:solidFill>
                  <a:schemeClr val="tx1">
                    <a:tint val="75000"/>
                  </a:schemeClr>
                </a:solidFill>
              </a:defRPr>
            </a:lvl4pPr>
            <a:lvl5pPr marL="2037495" indent="0" algn="ctr">
              <a:buNone/>
              <a:defRPr>
                <a:solidFill>
                  <a:schemeClr val="tx1">
                    <a:tint val="75000"/>
                  </a:schemeClr>
                </a:solidFill>
              </a:defRPr>
            </a:lvl5pPr>
            <a:lvl6pPr marL="2546870" indent="0" algn="ctr">
              <a:buNone/>
              <a:defRPr>
                <a:solidFill>
                  <a:schemeClr val="tx1">
                    <a:tint val="75000"/>
                  </a:schemeClr>
                </a:solidFill>
              </a:defRPr>
            </a:lvl6pPr>
            <a:lvl7pPr marL="3056243" indent="0" algn="ctr">
              <a:buNone/>
              <a:defRPr>
                <a:solidFill>
                  <a:schemeClr val="tx1">
                    <a:tint val="75000"/>
                  </a:schemeClr>
                </a:solidFill>
              </a:defRPr>
            </a:lvl7pPr>
            <a:lvl8pPr marL="3565616" indent="0" algn="ctr">
              <a:buNone/>
              <a:defRPr>
                <a:solidFill>
                  <a:schemeClr val="tx1">
                    <a:tint val="75000"/>
                  </a:schemeClr>
                </a:solidFill>
              </a:defRPr>
            </a:lvl8pPr>
            <a:lvl9pPr marL="4074991"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3" hasCustomPrompt="1"/>
          </p:nvPr>
        </p:nvSpPr>
        <p:spPr>
          <a:xfrm>
            <a:off x="493604" y="5290894"/>
            <a:ext cx="2963362" cy="519083"/>
          </a:xfrm>
        </p:spPr>
        <p:txBody>
          <a:bodyPr/>
          <a:lstStyle>
            <a:lvl1pPr marL="0" indent="0">
              <a:buNone/>
              <a:defRPr sz="2400">
                <a:solidFill>
                  <a:schemeClr val="tx1">
                    <a:lumMod val="75000"/>
                    <a:lumOff val="25000"/>
                  </a:schemeClr>
                </a:solidFill>
              </a:defRPr>
            </a:lvl1pPr>
          </a:lstStyle>
          <a:p>
            <a:pPr lvl="0"/>
            <a:r>
              <a:rPr lang="en-US" dirty="0"/>
              <a:t>Click to enter date</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44887"/>
          <a:stretch/>
        </p:blipFill>
        <p:spPr>
          <a:xfrm>
            <a:off x="3180681" y="-27421"/>
            <a:ext cx="7091686" cy="7237906"/>
          </a:xfrm>
          <a:prstGeom prst="rect">
            <a:avLst/>
          </a:prstGeom>
        </p:spPr>
      </p:pic>
      <p:sp>
        <p:nvSpPr>
          <p:cNvPr id="9" name="Rectangle 8"/>
          <p:cNvSpPr/>
          <p:nvPr userDrawn="1"/>
        </p:nvSpPr>
        <p:spPr>
          <a:xfrm>
            <a:off x="236158" y="3373867"/>
            <a:ext cx="198269" cy="9108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7901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003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py Only">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35040" y="-623173"/>
            <a:ext cx="2346960" cy="413809"/>
          </a:xfrm>
          <a:prstGeom prst="rect">
            <a:avLst/>
          </a:prstGeom>
        </p:spPr>
        <p:txBody>
          <a:bodyPr lIns="71316" tIns="35658" rIns="71316" bIns="35658"/>
          <a:lstStyle/>
          <a:p>
            <a:endParaRPr lang="en-US" dirty="0"/>
          </a:p>
        </p:txBody>
      </p:sp>
      <p:sp>
        <p:nvSpPr>
          <p:cNvPr id="7" name="Title Placeholder 1"/>
          <p:cNvSpPr>
            <a:spLocks noGrp="1"/>
          </p:cNvSpPr>
          <p:nvPr>
            <p:ph type="title" hasCustomPrompt="1"/>
          </p:nvPr>
        </p:nvSpPr>
        <p:spPr>
          <a:xfrm>
            <a:off x="461030" y="94222"/>
            <a:ext cx="8251649" cy="844283"/>
          </a:xfrm>
          <a:prstGeom prst="rect">
            <a:avLst/>
          </a:prstGeom>
        </p:spPr>
        <p:txBody>
          <a:bodyPr vert="horz" lIns="0" tIns="0" rIns="0" bIns="0" rtlCol="0" anchor="ctr">
            <a:noAutofit/>
          </a:bodyPr>
          <a:lstStyle/>
          <a:p>
            <a:pPr lvl="0"/>
            <a:r>
              <a:rPr lang="en-US" dirty="0"/>
              <a:t>Header Goes Here</a:t>
            </a:r>
          </a:p>
        </p:txBody>
      </p:sp>
      <p:sp>
        <p:nvSpPr>
          <p:cNvPr id="8" name="Text Placeholder 2"/>
          <p:cNvSpPr>
            <a:spLocks noGrp="1"/>
          </p:cNvSpPr>
          <p:nvPr>
            <p:ph idx="1"/>
          </p:nvPr>
        </p:nvSpPr>
        <p:spPr>
          <a:xfrm>
            <a:off x="328892" y="1311929"/>
            <a:ext cx="8383787" cy="5668040"/>
          </a:xfrm>
          <a:prstGeom prst="rect">
            <a:avLst/>
          </a:prstGeom>
        </p:spPr>
        <p:txBody>
          <a:bodyPr vert="horz" lIns="0" tIns="0" rIns="0" bIns="0" rtlCol="0">
            <a:noAutofit/>
          </a:bodyPr>
          <a:lstStyle>
            <a:lvl1pPr>
              <a:defRPr sz="3200"/>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675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035040" y="-623173"/>
            <a:ext cx="2346960" cy="413809"/>
          </a:xfrm>
          <a:prstGeom prst="rect">
            <a:avLst/>
          </a:prstGeom>
        </p:spPr>
        <p:txBody>
          <a:bodyPr lIns="71316" tIns="35658" rIns="71316" bIns="35658"/>
          <a:lstStyle/>
          <a:p>
            <a:endParaRPr lang="en-US" dirty="0"/>
          </a:p>
        </p:txBody>
      </p:sp>
      <p:sp>
        <p:nvSpPr>
          <p:cNvPr id="6" name="Title Placeholder 1"/>
          <p:cNvSpPr>
            <a:spLocks noGrp="1"/>
          </p:cNvSpPr>
          <p:nvPr>
            <p:ph type="title" hasCustomPrompt="1"/>
          </p:nvPr>
        </p:nvSpPr>
        <p:spPr>
          <a:xfrm>
            <a:off x="463142" y="94222"/>
            <a:ext cx="8600980" cy="844283"/>
          </a:xfrm>
          <a:prstGeom prst="rect">
            <a:avLst/>
          </a:prstGeom>
        </p:spPr>
        <p:txBody>
          <a:bodyPr vert="horz" lIns="0" tIns="0" rIns="0" bIns="0" rtlCol="0" anchor="ctr">
            <a:noAutofit/>
          </a:bodyPr>
          <a:lstStyle/>
          <a:p>
            <a:pPr lvl="0"/>
            <a:r>
              <a:rPr lang="en-US" dirty="0"/>
              <a:t>Header Goes Here</a:t>
            </a:r>
          </a:p>
        </p:txBody>
      </p:sp>
    </p:spTree>
    <p:extLst>
      <p:ext uri="{BB962C8B-B14F-4D97-AF65-F5344CB8AC3E}">
        <p14:creationId xmlns:p14="http://schemas.microsoft.com/office/powerpoint/2010/main" val="3699501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35040" y="-623173"/>
            <a:ext cx="2346960" cy="413809"/>
          </a:xfrm>
          <a:prstGeom prst="rect">
            <a:avLst/>
          </a:prstGeom>
        </p:spPr>
        <p:txBody>
          <a:bodyPr lIns="71316" tIns="35658" rIns="71316" bIns="35658"/>
          <a:lstStyle/>
          <a:p>
            <a:endParaRPr lang="en-US" dirty="0"/>
          </a:p>
        </p:txBody>
      </p:sp>
      <p:sp>
        <p:nvSpPr>
          <p:cNvPr id="7" name="Title 1"/>
          <p:cNvSpPr>
            <a:spLocks noGrp="1"/>
          </p:cNvSpPr>
          <p:nvPr>
            <p:ph type="ctrTitle"/>
          </p:nvPr>
        </p:nvSpPr>
        <p:spPr>
          <a:xfrm>
            <a:off x="837224" y="2250492"/>
            <a:ext cx="8753942" cy="1494253"/>
          </a:xfrm>
        </p:spPr>
        <p:txBody>
          <a:bodyPr anchor="b"/>
          <a:lstStyle>
            <a:lvl1pPr>
              <a:defRPr sz="3200"/>
            </a:lvl1pPr>
          </a:lstStyle>
          <a:p>
            <a:r>
              <a:rPr lang="en-US" dirty="0"/>
              <a:t>Click to edit Master title style</a:t>
            </a:r>
          </a:p>
        </p:txBody>
      </p:sp>
      <p:sp>
        <p:nvSpPr>
          <p:cNvPr id="8" name="Subtitle 2"/>
          <p:cNvSpPr>
            <a:spLocks noGrp="1"/>
          </p:cNvSpPr>
          <p:nvPr>
            <p:ph type="subTitle" idx="1"/>
          </p:nvPr>
        </p:nvSpPr>
        <p:spPr>
          <a:xfrm>
            <a:off x="837225" y="3754910"/>
            <a:ext cx="8753941" cy="1416109"/>
          </a:xfrm>
        </p:spPr>
        <p:txBody>
          <a:bodyPr/>
          <a:lstStyle>
            <a:lvl1pPr marL="0" indent="0" algn="l">
              <a:buNone/>
              <a:defRPr sz="2800">
                <a:solidFill>
                  <a:srgbClr val="404040"/>
                </a:solidFill>
              </a:defRPr>
            </a:lvl1pPr>
            <a:lvl2pPr marL="509374" indent="0" algn="ctr">
              <a:buNone/>
              <a:defRPr>
                <a:solidFill>
                  <a:schemeClr val="tx1">
                    <a:tint val="75000"/>
                  </a:schemeClr>
                </a:solidFill>
              </a:defRPr>
            </a:lvl2pPr>
            <a:lvl3pPr marL="1018747" indent="0" algn="ctr">
              <a:buNone/>
              <a:defRPr>
                <a:solidFill>
                  <a:schemeClr val="tx1">
                    <a:tint val="75000"/>
                  </a:schemeClr>
                </a:solidFill>
              </a:defRPr>
            </a:lvl3pPr>
            <a:lvl4pPr marL="1528121" indent="0" algn="ctr">
              <a:buNone/>
              <a:defRPr>
                <a:solidFill>
                  <a:schemeClr val="tx1">
                    <a:tint val="75000"/>
                  </a:schemeClr>
                </a:solidFill>
              </a:defRPr>
            </a:lvl4pPr>
            <a:lvl5pPr marL="2037495" indent="0" algn="ctr">
              <a:buNone/>
              <a:defRPr>
                <a:solidFill>
                  <a:schemeClr val="tx1">
                    <a:tint val="75000"/>
                  </a:schemeClr>
                </a:solidFill>
              </a:defRPr>
            </a:lvl5pPr>
            <a:lvl6pPr marL="2546870" indent="0" algn="ctr">
              <a:buNone/>
              <a:defRPr>
                <a:solidFill>
                  <a:schemeClr val="tx1">
                    <a:tint val="75000"/>
                  </a:schemeClr>
                </a:solidFill>
              </a:defRPr>
            </a:lvl6pPr>
            <a:lvl7pPr marL="3056243" indent="0" algn="ctr">
              <a:buNone/>
              <a:defRPr>
                <a:solidFill>
                  <a:schemeClr val="tx1">
                    <a:tint val="75000"/>
                  </a:schemeClr>
                </a:solidFill>
              </a:defRPr>
            </a:lvl7pPr>
            <a:lvl8pPr marL="3565616" indent="0" algn="ctr">
              <a:buNone/>
              <a:defRPr>
                <a:solidFill>
                  <a:schemeClr val="tx1">
                    <a:tint val="75000"/>
                  </a:schemeClr>
                </a:solidFill>
              </a:defRPr>
            </a:lvl8pPr>
            <a:lvl9pPr marL="4074991" indent="0" algn="ctr">
              <a:buNone/>
              <a:defRPr>
                <a:solidFill>
                  <a:schemeClr val="tx1">
                    <a:tint val="75000"/>
                  </a:schemeClr>
                </a:solidFill>
              </a:defRPr>
            </a:lvl9pPr>
          </a:lstStyle>
          <a:p>
            <a:r>
              <a:rPr lang="en-US" dirty="0"/>
              <a:t>Click to edit Master subtitle style</a:t>
            </a:r>
          </a:p>
        </p:txBody>
      </p:sp>
      <p:sp>
        <p:nvSpPr>
          <p:cNvPr id="5" name="Rectangle 4"/>
          <p:cNvSpPr/>
          <p:nvPr userDrawn="1"/>
        </p:nvSpPr>
        <p:spPr>
          <a:xfrm>
            <a:off x="0" y="-27421"/>
            <a:ext cx="1798619" cy="13869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chemeClr val="tx2"/>
              </a:solidFill>
            </a:endParaRPr>
          </a:p>
        </p:txBody>
      </p:sp>
      <p:sp>
        <p:nvSpPr>
          <p:cNvPr id="9" name="Rectangle 8"/>
          <p:cNvSpPr/>
          <p:nvPr userDrawn="1"/>
        </p:nvSpPr>
        <p:spPr>
          <a:xfrm>
            <a:off x="596905" y="3224044"/>
            <a:ext cx="198269" cy="10414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9658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py Only">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35040" y="-623173"/>
            <a:ext cx="2346960" cy="413808"/>
          </a:xfrm>
          <a:prstGeom prst="rect">
            <a:avLst/>
          </a:prstGeom>
        </p:spPr>
        <p:txBody>
          <a:bodyPr lIns="71323" tIns="35662" rIns="71323" bIns="35662"/>
          <a:lstStyle/>
          <a:p>
            <a:endParaRPr lang="en-US" dirty="0"/>
          </a:p>
        </p:txBody>
      </p:sp>
      <p:sp>
        <p:nvSpPr>
          <p:cNvPr id="7" name="Title Placeholder 1"/>
          <p:cNvSpPr>
            <a:spLocks noGrp="1"/>
          </p:cNvSpPr>
          <p:nvPr>
            <p:ph type="title" hasCustomPrompt="1"/>
          </p:nvPr>
        </p:nvSpPr>
        <p:spPr>
          <a:xfrm>
            <a:off x="493022" y="94221"/>
            <a:ext cx="8571100" cy="844283"/>
          </a:xfrm>
          <a:prstGeom prst="rect">
            <a:avLst/>
          </a:prstGeom>
        </p:spPr>
        <p:txBody>
          <a:bodyPr vert="horz" lIns="0" tIns="0" rIns="0" bIns="0" rtlCol="0" anchor="ctr">
            <a:noAutofit/>
          </a:bodyPr>
          <a:lstStyle/>
          <a:p>
            <a:pPr lvl="0"/>
            <a:r>
              <a:rPr lang="en-US" dirty="0"/>
              <a:t>Header Goes Here</a:t>
            </a:r>
          </a:p>
        </p:txBody>
      </p:sp>
      <p:sp>
        <p:nvSpPr>
          <p:cNvPr id="8" name="Text Placeholder 2"/>
          <p:cNvSpPr>
            <a:spLocks noGrp="1"/>
          </p:cNvSpPr>
          <p:nvPr>
            <p:ph idx="1"/>
          </p:nvPr>
        </p:nvSpPr>
        <p:spPr>
          <a:xfrm>
            <a:off x="328892" y="1311928"/>
            <a:ext cx="4227828" cy="566804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idx="11"/>
          </p:nvPr>
        </p:nvSpPr>
        <p:spPr>
          <a:xfrm>
            <a:off x="4836294" y="1311928"/>
            <a:ext cx="4227828" cy="566804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6054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7" name="Table Placeholder 6"/>
          <p:cNvSpPr>
            <a:spLocks noGrp="1"/>
          </p:cNvSpPr>
          <p:nvPr>
            <p:ph type="tbl" sz="quarter" idx="13" hasCustomPrompt="1"/>
          </p:nvPr>
        </p:nvSpPr>
        <p:spPr>
          <a:xfrm>
            <a:off x="328513" y="1328066"/>
            <a:ext cx="8735608" cy="4533900"/>
          </a:xfrm>
          <a:solidFill>
            <a:srgbClr val="BFBFBF"/>
          </a:solidFill>
        </p:spPr>
        <p:txBody>
          <a:bodyPr vert="horz" lIns="0" tIns="0" rIns="0" bIns="0" rtlCol="0">
            <a:noAutofit/>
          </a:bodyPr>
          <a:lstStyle>
            <a:lvl1pPr marL="0" indent="0">
              <a:buNone/>
              <a:defRPr lang="en-US"/>
            </a:lvl1pPr>
          </a:lstStyle>
          <a:p>
            <a:pPr lvl="0"/>
            <a:r>
              <a:rPr lang="en-US" dirty="0"/>
              <a:t>Use this template page when importing a table</a:t>
            </a:r>
          </a:p>
        </p:txBody>
      </p:sp>
      <p:sp>
        <p:nvSpPr>
          <p:cNvPr id="8" name="Title Placeholder 1"/>
          <p:cNvSpPr>
            <a:spLocks noGrp="1"/>
          </p:cNvSpPr>
          <p:nvPr>
            <p:ph type="title" hasCustomPrompt="1"/>
          </p:nvPr>
        </p:nvSpPr>
        <p:spPr>
          <a:xfrm>
            <a:off x="510074" y="94222"/>
            <a:ext cx="8541220" cy="844283"/>
          </a:xfrm>
          <a:prstGeom prst="rect">
            <a:avLst/>
          </a:prstGeom>
        </p:spPr>
        <p:txBody>
          <a:bodyPr vert="horz" lIns="0" tIns="0" rIns="0" bIns="0" rtlCol="0" anchor="ctr">
            <a:noAutofit/>
          </a:bodyPr>
          <a:lstStyle/>
          <a:p>
            <a:pPr lvl="0"/>
            <a:r>
              <a:rPr lang="en-US" dirty="0"/>
              <a:t>Header Goes Here</a:t>
            </a:r>
          </a:p>
        </p:txBody>
      </p:sp>
    </p:spTree>
    <p:extLst>
      <p:ext uri="{BB962C8B-B14F-4D97-AF65-F5344CB8AC3E}">
        <p14:creationId xmlns:p14="http://schemas.microsoft.com/office/powerpoint/2010/main" val="1072358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large Image">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328516" y="1327522"/>
            <a:ext cx="8735607" cy="4533900"/>
          </a:xfrm>
          <a:solidFill>
            <a:srgbClr val="BFBFBF"/>
          </a:solidFill>
        </p:spPr>
        <p:txBody>
          <a:bodyPr/>
          <a:lstStyle>
            <a:lvl1pPr marL="0" indent="0">
              <a:buNone/>
              <a:defRPr baseline="0"/>
            </a:lvl1pPr>
          </a:lstStyle>
          <a:p>
            <a:r>
              <a:rPr lang="en-US" dirty="0"/>
              <a:t>Use this template page when importing a picture</a:t>
            </a:r>
          </a:p>
        </p:txBody>
      </p:sp>
      <p:sp>
        <p:nvSpPr>
          <p:cNvPr id="3" name="Date Placeholder 2"/>
          <p:cNvSpPr>
            <a:spLocks noGrp="1"/>
          </p:cNvSpPr>
          <p:nvPr>
            <p:ph type="dt" sz="half" idx="10"/>
          </p:nvPr>
        </p:nvSpPr>
        <p:spPr>
          <a:xfrm>
            <a:off x="6035040" y="-623173"/>
            <a:ext cx="2346960" cy="413809"/>
          </a:xfrm>
          <a:prstGeom prst="rect">
            <a:avLst/>
          </a:prstGeom>
        </p:spPr>
        <p:txBody>
          <a:bodyPr lIns="71316" tIns="35658" rIns="71316" bIns="35658"/>
          <a:lstStyle/>
          <a:p>
            <a:endParaRPr lang="en-US" dirty="0"/>
          </a:p>
        </p:txBody>
      </p:sp>
      <p:sp>
        <p:nvSpPr>
          <p:cNvPr id="6" name="Title Placeholder 1"/>
          <p:cNvSpPr>
            <a:spLocks noGrp="1"/>
          </p:cNvSpPr>
          <p:nvPr>
            <p:ph type="title" hasCustomPrompt="1"/>
          </p:nvPr>
        </p:nvSpPr>
        <p:spPr>
          <a:xfrm>
            <a:off x="493022" y="94222"/>
            <a:ext cx="8571100" cy="844283"/>
          </a:xfrm>
          <a:prstGeom prst="rect">
            <a:avLst/>
          </a:prstGeom>
        </p:spPr>
        <p:txBody>
          <a:bodyPr vert="horz" lIns="0" tIns="0" rIns="0" bIns="0" rtlCol="0" anchor="ctr">
            <a:noAutofit/>
          </a:bodyPr>
          <a:lstStyle/>
          <a:p>
            <a:pPr lvl="0"/>
            <a:r>
              <a:rPr lang="en-US" dirty="0"/>
              <a:t>Header Goes Here</a:t>
            </a:r>
          </a:p>
        </p:txBody>
      </p:sp>
    </p:spTree>
    <p:extLst>
      <p:ext uri="{BB962C8B-B14F-4D97-AF65-F5344CB8AC3E}">
        <p14:creationId xmlns:p14="http://schemas.microsoft.com/office/powerpoint/2010/main" val="2686351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py w/Images">
    <p:spTree>
      <p:nvGrpSpPr>
        <p:cNvPr id="1" name=""/>
        <p:cNvGrpSpPr/>
        <p:nvPr/>
      </p:nvGrpSpPr>
      <p:grpSpPr>
        <a:xfrm>
          <a:off x="0" y="0"/>
          <a:ext cx="0" cy="0"/>
          <a:chOff x="0" y="0"/>
          <a:chExt cx="0" cy="0"/>
        </a:xfrm>
      </p:grpSpPr>
      <p:sp>
        <p:nvSpPr>
          <p:cNvPr id="16" name="Content Placeholder 14"/>
          <p:cNvSpPr>
            <a:spLocks noGrp="1"/>
          </p:cNvSpPr>
          <p:nvPr>
            <p:ph sz="quarter" idx="17" hasCustomPrompt="1"/>
          </p:nvPr>
        </p:nvSpPr>
        <p:spPr>
          <a:xfrm>
            <a:off x="3780683" y="1319340"/>
            <a:ext cx="5283440" cy="4533772"/>
          </a:xfrm>
          <a:solidFill>
            <a:schemeClr val="bg1">
              <a:lumMod val="75000"/>
            </a:schemeClr>
          </a:solidFill>
        </p:spPr>
        <p:txBody>
          <a:bodyPr vert="horz" lIns="0" tIns="0" rIns="0" bIns="0" rtlCol="0">
            <a:noAutofit/>
          </a:bodyPr>
          <a:lstStyle>
            <a:lvl1pPr marL="0" indent="0">
              <a:buNone/>
              <a:defRPr lang="en-US" baseline="0" dirty="0"/>
            </a:lvl1pPr>
          </a:lstStyle>
          <a:p>
            <a:pPr lvl="0"/>
            <a:r>
              <a:rPr lang="en-US" dirty="0"/>
              <a:t>Content placeholder</a:t>
            </a:r>
          </a:p>
        </p:txBody>
      </p:sp>
      <p:sp>
        <p:nvSpPr>
          <p:cNvPr id="15" name="Content Placeholder 14"/>
          <p:cNvSpPr>
            <a:spLocks noGrp="1"/>
          </p:cNvSpPr>
          <p:nvPr>
            <p:ph sz="quarter" idx="16" hasCustomPrompt="1"/>
          </p:nvPr>
        </p:nvSpPr>
        <p:spPr>
          <a:xfrm>
            <a:off x="328893" y="1319340"/>
            <a:ext cx="3386103" cy="4533772"/>
          </a:xfrm>
          <a:solidFill>
            <a:schemeClr val="bg1">
              <a:lumMod val="75000"/>
            </a:schemeClr>
          </a:solidFill>
        </p:spPr>
        <p:txBody>
          <a:bodyPr vert="horz" lIns="0" tIns="0" rIns="0" bIns="0" rtlCol="0">
            <a:noAutofit/>
          </a:bodyPr>
          <a:lstStyle>
            <a:lvl1pPr marL="0" indent="0">
              <a:buNone/>
              <a:defRPr lang="en-US" baseline="0" dirty="0"/>
            </a:lvl1pPr>
          </a:lstStyle>
          <a:p>
            <a:pPr lvl="0"/>
            <a:r>
              <a:rPr lang="en-US" dirty="0"/>
              <a:t>Use this template page when showing multiple graphic elements (tables, pictures, etc.)</a:t>
            </a:r>
          </a:p>
        </p:txBody>
      </p:sp>
      <p:sp>
        <p:nvSpPr>
          <p:cNvPr id="4" name="Date Placeholder 3"/>
          <p:cNvSpPr>
            <a:spLocks noGrp="1"/>
          </p:cNvSpPr>
          <p:nvPr>
            <p:ph type="dt" sz="half" idx="10"/>
          </p:nvPr>
        </p:nvSpPr>
        <p:spPr>
          <a:xfrm>
            <a:off x="6035040" y="-623173"/>
            <a:ext cx="2346960" cy="413809"/>
          </a:xfrm>
          <a:prstGeom prst="rect">
            <a:avLst/>
          </a:prstGeom>
        </p:spPr>
        <p:txBody>
          <a:bodyPr lIns="71316" tIns="35658" rIns="71316" bIns="35658"/>
          <a:lstStyle/>
          <a:p>
            <a:endParaRPr lang="en-US" dirty="0"/>
          </a:p>
        </p:txBody>
      </p:sp>
      <p:sp>
        <p:nvSpPr>
          <p:cNvPr id="8" name="Title Placeholder 1"/>
          <p:cNvSpPr>
            <a:spLocks noGrp="1"/>
          </p:cNvSpPr>
          <p:nvPr>
            <p:ph type="title" hasCustomPrompt="1"/>
          </p:nvPr>
        </p:nvSpPr>
        <p:spPr>
          <a:xfrm>
            <a:off x="497246" y="94222"/>
            <a:ext cx="8541220" cy="844283"/>
          </a:xfrm>
          <a:prstGeom prst="rect">
            <a:avLst/>
          </a:prstGeom>
        </p:spPr>
        <p:txBody>
          <a:bodyPr vert="horz" lIns="0" tIns="0" rIns="0" bIns="0" rtlCol="0" anchor="ctr">
            <a:noAutofit/>
          </a:bodyPr>
          <a:lstStyle/>
          <a:p>
            <a:pPr lvl="0"/>
            <a:r>
              <a:rPr lang="en-US" dirty="0"/>
              <a:t>Header Goes Here</a:t>
            </a:r>
          </a:p>
        </p:txBody>
      </p:sp>
    </p:spTree>
    <p:extLst>
      <p:ext uri="{BB962C8B-B14F-4D97-AF65-F5344CB8AC3E}">
        <p14:creationId xmlns:p14="http://schemas.microsoft.com/office/powerpoint/2010/main" val="1561524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35040" y="-623173"/>
            <a:ext cx="2346960" cy="413809"/>
          </a:xfrm>
          <a:prstGeom prst="rect">
            <a:avLst/>
          </a:prstGeom>
        </p:spPr>
        <p:txBody>
          <a:bodyPr lIns="71316" tIns="35658" rIns="71316" bIns="35658"/>
          <a:lstStyle/>
          <a:p>
            <a:endParaRPr lang="en-US" dirty="0"/>
          </a:p>
        </p:txBody>
      </p:sp>
    </p:spTree>
    <p:extLst>
      <p:ext uri="{BB962C8B-B14F-4D97-AF65-F5344CB8AC3E}">
        <p14:creationId xmlns:p14="http://schemas.microsoft.com/office/powerpoint/2010/main" val="2711685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1629" y="94222"/>
            <a:ext cx="8332686" cy="844283"/>
          </a:xfrm>
          <a:prstGeom prst="rect">
            <a:avLst/>
          </a:prstGeom>
        </p:spPr>
        <p:txBody>
          <a:bodyPr vert="horz" lIns="0" tIns="0" rIns="0" bIns="0" rtlCol="0" anchor="ctr">
            <a:noAutofit/>
          </a:bodyPr>
          <a:lstStyle/>
          <a:p>
            <a:pPr lvl="0"/>
            <a:r>
              <a:rPr lang="en-US" dirty="0"/>
              <a:t>Click to edit Master title style</a:t>
            </a:r>
          </a:p>
        </p:txBody>
      </p:sp>
      <p:sp>
        <p:nvSpPr>
          <p:cNvPr id="3" name="Text Placeholder 2"/>
          <p:cNvSpPr>
            <a:spLocks noGrp="1"/>
          </p:cNvSpPr>
          <p:nvPr>
            <p:ph type="body" idx="1"/>
          </p:nvPr>
        </p:nvSpPr>
        <p:spPr>
          <a:xfrm>
            <a:off x="328892" y="1311929"/>
            <a:ext cx="8445422" cy="566804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7368835" y="7381430"/>
            <a:ext cx="1695288" cy="256678"/>
          </a:xfrm>
          <a:prstGeom prst="rect">
            <a:avLst/>
          </a:prstGeom>
        </p:spPr>
        <p:txBody>
          <a:bodyPr wrap="square" lIns="71316" tIns="35658" rIns="71316" bIns="35658">
            <a:spAutoFit/>
          </a:bodyPr>
          <a:lstStyle/>
          <a:p>
            <a:pPr algn="r"/>
            <a:r>
              <a:rPr lang="en-US" sz="600" kern="800" spc="20" dirty="0">
                <a:solidFill>
                  <a:schemeClr val="tx1">
                    <a:lumMod val="50000"/>
                    <a:lumOff val="50000"/>
                  </a:schemeClr>
                </a:solidFill>
                <a:latin typeface="Sprint Sans Ofc Regular"/>
                <a:ea typeface="+mn-ea"/>
                <a:cs typeface="Sprint Sans Ofc Regular"/>
              </a:rPr>
              <a:t>Template Version:</a:t>
            </a:r>
            <a:r>
              <a:rPr lang="en-US" sz="600" kern="800" spc="20" baseline="0" dirty="0">
                <a:solidFill>
                  <a:schemeClr val="tx1">
                    <a:lumMod val="50000"/>
                    <a:lumOff val="50000"/>
                  </a:schemeClr>
                </a:solidFill>
                <a:latin typeface="Sprint Sans Ofc Regular"/>
                <a:ea typeface="+mn-ea"/>
                <a:cs typeface="Sprint Sans Ofc Regular"/>
              </a:rPr>
              <a:t> 4:3GBED1.2</a:t>
            </a:r>
          </a:p>
          <a:p>
            <a:pPr algn="r"/>
            <a:r>
              <a:rPr lang="en-US" sz="600" kern="800" spc="20" dirty="0">
                <a:solidFill>
                  <a:schemeClr val="tx1">
                    <a:lumMod val="50000"/>
                    <a:lumOff val="50000"/>
                  </a:schemeClr>
                </a:solidFill>
                <a:latin typeface="Sprint Sans Ofc Regular"/>
                <a:ea typeface="+mn-ea"/>
                <a:cs typeface="Sprint Sans Ofc Regular"/>
              </a:rPr>
              <a:t>Version Date:</a:t>
            </a:r>
            <a:r>
              <a:rPr lang="en-US" sz="600" kern="800" spc="20" baseline="0" dirty="0">
                <a:solidFill>
                  <a:schemeClr val="tx1">
                    <a:lumMod val="50000"/>
                    <a:lumOff val="50000"/>
                  </a:schemeClr>
                </a:solidFill>
                <a:latin typeface="Sprint Sans Ofc Regular"/>
                <a:ea typeface="+mn-ea"/>
                <a:cs typeface="Sprint Sans Ofc Regular"/>
              </a:rPr>
              <a:t> 01</a:t>
            </a:r>
            <a:r>
              <a:rPr lang="en-US" sz="600" kern="800" spc="20" dirty="0">
                <a:solidFill>
                  <a:schemeClr val="tx1">
                    <a:lumMod val="50000"/>
                    <a:lumOff val="50000"/>
                  </a:schemeClr>
                </a:solidFill>
                <a:latin typeface="Sprint Sans Ofc Regular"/>
                <a:ea typeface="+mn-ea"/>
                <a:cs typeface="Sprint Sans Ofc Regular"/>
              </a:rPr>
              <a:t>/05/16</a:t>
            </a:r>
            <a:endParaRPr lang="en-US" sz="600" kern="1200" dirty="0">
              <a:solidFill>
                <a:schemeClr val="tx1">
                  <a:lumMod val="50000"/>
                  <a:lumOff val="50000"/>
                </a:schemeClr>
              </a:solidFill>
              <a:latin typeface="Sprint Sans Ofc Regular"/>
              <a:ea typeface="+mn-ea"/>
              <a:cs typeface="Sprint Sans Ofc Regular"/>
            </a:endParaRPr>
          </a:p>
        </p:txBody>
      </p:sp>
      <p:sp>
        <p:nvSpPr>
          <p:cNvPr id="13" name="Rectangle 12"/>
          <p:cNvSpPr/>
          <p:nvPr userDrawn="1"/>
        </p:nvSpPr>
        <p:spPr>
          <a:xfrm>
            <a:off x="217960" y="-1"/>
            <a:ext cx="198269" cy="10414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0" y="7264812"/>
            <a:ext cx="10058400" cy="507385"/>
          </a:xfrm>
          <a:prstGeom prst="rect">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rgbClr val="000000"/>
              </a:solidFill>
            </a:endParaRPr>
          </a:p>
        </p:txBody>
      </p:sp>
      <p:sp>
        <p:nvSpPr>
          <p:cNvPr id="24" name="Rectangle 23"/>
          <p:cNvSpPr/>
          <p:nvPr userDrawn="1"/>
        </p:nvSpPr>
        <p:spPr>
          <a:xfrm>
            <a:off x="9228955" y="7283201"/>
            <a:ext cx="640850" cy="4889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rgbClr val="000000"/>
              </a:solidFill>
            </a:endParaRPr>
          </a:p>
        </p:txBody>
      </p:sp>
      <p:sp>
        <p:nvSpPr>
          <p:cNvPr id="25" name="TextBox 24"/>
          <p:cNvSpPr txBox="1"/>
          <p:nvPr userDrawn="1"/>
        </p:nvSpPr>
        <p:spPr>
          <a:xfrm>
            <a:off x="144380" y="7285388"/>
            <a:ext cx="5256018" cy="5847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800" spc="20" dirty="0">
                <a:solidFill>
                  <a:schemeClr val="bg1">
                    <a:lumMod val="65000"/>
                  </a:schemeClr>
                </a:solidFill>
                <a:cs typeface="Sprint Sans Ofc Regular"/>
              </a:rPr>
              <a:t>©2016 Sprint. This information is subject to Sprint policies regarding use and is the property of Sprint and/or its relevant affiliates and may contain restricted, </a:t>
            </a:r>
            <a:r>
              <a:rPr lang="en-US" sz="800" dirty="0">
                <a:solidFill>
                  <a:schemeClr val="bg1">
                    <a:lumMod val="65000"/>
                  </a:schemeClr>
                </a:solidFill>
                <a:cs typeface="Sprint Sans Ofc Regular"/>
              </a:rPr>
              <a:t>confidential or privileged materials intended for the sole use of the intended recipient. Any review, use, distribution or disclosure is prohibited without authorization. </a:t>
            </a:r>
          </a:p>
          <a:p>
            <a:endParaRPr lang="en-US" sz="700" dirty="0">
              <a:solidFill>
                <a:schemeClr val="bg1">
                  <a:lumMod val="75000"/>
                </a:schemeClr>
              </a:solidFill>
            </a:endParaRPr>
          </a:p>
        </p:txBody>
      </p:sp>
      <p:sp>
        <p:nvSpPr>
          <p:cNvPr id="26" name="TextBox 25"/>
          <p:cNvSpPr txBox="1"/>
          <p:nvPr userDrawn="1"/>
        </p:nvSpPr>
        <p:spPr>
          <a:xfrm>
            <a:off x="11230372" y="7244970"/>
            <a:ext cx="1596788" cy="261610"/>
          </a:xfrm>
          <a:prstGeom prst="rect">
            <a:avLst/>
          </a:prstGeom>
          <a:noFill/>
        </p:spPr>
        <p:txBody>
          <a:bodyPr wrap="square" rtlCol="0">
            <a:spAutoFit/>
          </a:bodyPr>
          <a:lstStyle/>
          <a:p>
            <a:pPr algn="r"/>
            <a:fld id="{B6A381AC-F4FB-4D40-B066-E06304627488}" type="datetime8">
              <a:rPr lang="en-US" sz="1100" smtClean="0">
                <a:solidFill>
                  <a:schemeClr val="bg1">
                    <a:lumMod val="65000"/>
                  </a:schemeClr>
                </a:solidFill>
              </a:rPr>
              <a:t>10/08/2018 3:01 PM</a:t>
            </a:fld>
            <a:endParaRPr lang="en-US" sz="1000" dirty="0">
              <a:solidFill>
                <a:schemeClr val="bg1">
                  <a:lumMod val="65000"/>
                </a:schemeClr>
              </a:solidFill>
            </a:endParaRPr>
          </a:p>
        </p:txBody>
      </p:sp>
      <p:sp>
        <p:nvSpPr>
          <p:cNvPr id="27" name="TextBox 26"/>
          <p:cNvSpPr txBox="1"/>
          <p:nvPr userDrawn="1"/>
        </p:nvSpPr>
        <p:spPr>
          <a:xfrm>
            <a:off x="12056492" y="7421374"/>
            <a:ext cx="124534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800" spc="20" dirty="0">
                <a:solidFill>
                  <a:schemeClr val="bg1">
                    <a:lumMod val="65000"/>
                  </a:schemeClr>
                </a:solidFill>
                <a:cs typeface="Sprint Sans Ofc Regular"/>
              </a:rPr>
              <a:t>Version </a:t>
            </a:r>
            <a:r>
              <a:rPr lang="en-US" sz="900" kern="800" spc="20" dirty="0">
                <a:solidFill>
                  <a:schemeClr val="bg1">
                    <a:lumMod val="65000"/>
                  </a:schemeClr>
                </a:solidFill>
                <a:cs typeface="Sprint Sans Ofc Regular"/>
              </a:rPr>
              <a:t>1.0</a:t>
            </a:r>
            <a:endParaRPr lang="en-US" sz="900" dirty="0">
              <a:solidFill>
                <a:schemeClr val="bg1">
                  <a:lumMod val="75000"/>
                </a:schemeClr>
              </a:solidFill>
            </a:endParaRPr>
          </a:p>
        </p:txBody>
      </p:sp>
      <p:sp>
        <p:nvSpPr>
          <p:cNvPr id="15" name="Rectangle 14"/>
          <p:cNvSpPr/>
          <p:nvPr userDrawn="1"/>
        </p:nvSpPr>
        <p:spPr>
          <a:xfrm>
            <a:off x="8924133" y="7287399"/>
            <a:ext cx="1257300" cy="441344"/>
          </a:xfrm>
          <a:prstGeom prst="rect">
            <a:avLst/>
          </a:prstGeom>
        </p:spPr>
        <p:txBody>
          <a:bodyPr wrap="square" lIns="71316" tIns="35658" rIns="71316" bIns="35658" anchor="t">
            <a:spAutoFit/>
          </a:bodyPr>
          <a:lstStyle/>
          <a:p>
            <a:pPr algn="ctr"/>
            <a:fld id="{3F7246EB-1039-B148-94A0-72C9C3A8D00E}" type="slidenum">
              <a:rPr lang="en-US" sz="2400" smtClean="0">
                <a:solidFill>
                  <a:schemeClr val="bg1"/>
                </a:solidFill>
              </a:rPr>
              <a:pPr algn="ctr"/>
              <a:t>‹#›</a:t>
            </a:fld>
            <a:endParaRPr lang="en-US" sz="2400" dirty="0">
              <a:solidFill>
                <a:schemeClr val="bg1"/>
              </a:solidFill>
            </a:endParaRPr>
          </a:p>
        </p:txBody>
      </p:sp>
      <p:sp>
        <p:nvSpPr>
          <p:cNvPr id="29" name="TextBox 28"/>
          <p:cNvSpPr txBox="1"/>
          <p:nvPr userDrawn="1"/>
        </p:nvSpPr>
        <p:spPr>
          <a:xfrm>
            <a:off x="7177526" y="7317290"/>
            <a:ext cx="1596788" cy="246221"/>
          </a:xfrm>
          <a:prstGeom prst="rect">
            <a:avLst/>
          </a:prstGeom>
          <a:noFill/>
        </p:spPr>
        <p:txBody>
          <a:bodyPr wrap="square" rtlCol="0">
            <a:spAutoFit/>
          </a:bodyPr>
          <a:lstStyle/>
          <a:p>
            <a:pPr algn="r"/>
            <a:fld id="{A46E6B0F-D292-4EEC-AD11-A2314E786296}" type="datetime1">
              <a:rPr lang="en-US" sz="1000" smtClean="0">
                <a:solidFill>
                  <a:schemeClr val="bg1">
                    <a:lumMod val="65000"/>
                  </a:schemeClr>
                </a:solidFill>
              </a:rPr>
              <a:pPr algn="r"/>
              <a:t>10/08/2018</a:t>
            </a:fld>
            <a:endParaRPr lang="en-US" sz="1000" dirty="0">
              <a:solidFill>
                <a:schemeClr val="bg1">
                  <a:lumMod val="65000"/>
                </a:schemeClr>
              </a:solidFill>
            </a:endParaRPr>
          </a:p>
        </p:txBody>
      </p:sp>
      <p:sp>
        <p:nvSpPr>
          <p:cNvPr id="30" name="TextBox 29"/>
          <p:cNvSpPr txBox="1"/>
          <p:nvPr userDrawn="1"/>
        </p:nvSpPr>
        <p:spPr>
          <a:xfrm>
            <a:off x="8125332" y="7481445"/>
            <a:ext cx="124534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800" spc="20" dirty="0">
                <a:solidFill>
                  <a:schemeClr val="bg1">
                    <a:lumMod val="65000"/>
                  </a:schemeClr>
                </a:solidFill>
                <a:cs typeface="Sprint Sans Ofc Regular"/>
              </a:rPr>
              <a:t>Version 1.0</a:t>
            </a:r>
            <a:endParaRPr lang="en-US" sz="800" dirty="0">
              <a:solidFill>
                <a:schemeClr val="bg1">
                  <a:lumMod val="75000"/>
                </a:schemeClr>
              </a:solidFill>
            </a:endParaRPr>
          </a:p>
        </p:txBody>
      </p:sp>
      <p:pic>
        <p:nvPicPr>
          <p:cNvPr id="16" name="Picture 15" descr="Sprint_Access_Stacked_2C_Flat_NoMark.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3294964" y="0"/>
            <a:ext cx="1123376" cy="1790381"/>
          </a:xfrm>
          <a:prstGeom prst="rect">
            <a:avLst/>
          </a:prstGeom>
        </p:spPr>
      </p:pic>
      <p:pic>
        <p:nvPicPr>
          <p:cNvPr id="17" name="Picture 16" descr="Sprint_Access_Stacked_2C_Flat_NoMark.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3447364" y="152400"/>
            <a:ext cx="1123376" cy="1790381"/>
          </a:xfrm>
          <a:prstGeom prst="rect">
            <a:avLst/>
          </a:prstGeom>
        </p:spPr>
      </p:pic>
      <p:pic>
        <p:nvPicPr>
          <p:cNvPr id="4" name="Picture 3" descr="Sprint_Access_Stacked_2C_Flat_NoMark.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799714" y="71752"/>
            <a:ext cx="1258686" cy="2006030"/>
          </a:xfrm>
          <a:prstGeom prst="rect">
            <a:avLst/>
          </a:prstGeom>
        </p:spPr>
      </p:pic>
    </p:spTree>
    <p:extLst>
      <p:ext uri="{BB962C8B-B14F-4D97-AF65-F5344CB8AC3E}">
        <p14:creationId xmlns:p14="http://schemas.microsoft.com/office/powerpoint/2010/main" val="74062201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4" r:id="rId3"/>
    <p:sldLayoutId id="2147483651" r:id="rId4"/>
    <p:sldLayoutId id="2147483672" r:id="rId5"/>
    <p:sldLayoutId id="2147483662" r:id="rId6"/>
    <p:sldLayoutId id="2147483663" r:id="rId7"/>
    <p:sldLayoutId id="2147483650" r:id="rId8"/>
    <p:sldLayoutId id="2147483655" r:id="rId9"/>
  </p:sldLayoutIdLst>
  <p:hf hdr="0" dt="0"/>
  <p:txStyles>
    <p:titleStyle>
      <a:lvl1pPr algn="l" defTabSz="509374" rtl="0" eaLnBrk="1" latinLnBrk="0" hangingPunct="1">
        <a:spcBef>
          <a:spcPct val="0"/>
        </a:spcBef>
        <a:buNone/>
        <a:defRPr lang="en-US" sz="3200" b="0" i="0" kern="1200">
          <a:solidFill>
            <a:schemeClr val="tx1">
              <a:lumMod val="75000"/>
              <a:lumOff val="25000"/>
            </a:schemeClr>
          </a:solidFill>
          <a:latin typeface="Sprint Sans Ofc Med Regular"/>
          <a:ea typeface="+mj-ea"/>
          <a:cs typeface="Sprint Sans Ofc Med Regular"/>
        </a:defRPr>
      </a:lvl1pPr>
    </p:titleStyle>
    <p:bodyStyle>
      <a:lvl1pPr marL="342864" indent="-342864" algn="l" defTabSz="509374" rtl="0" eaLnBrk="1" latinLnBrk="0" hangingPunct="1">
        <a:spcBef>
          <a:spcPts val="0"/>
        </a:spcBef>
        <a:spcAft>
          <a:spcPts val="600"/>
        </a:spcAft>
        <a:buFont typeface="Arial"/>
        <a:buChar char="•"/>
        <a:defRPr sz="2800" kern="1200">
          <a:solidFill>
            <a:srgbClr val="404040"/>
          </a:solidFill>
          <a:latin typeface="Sprint Sans Ofc Regular"/>
          <a:ea typeface="+mn-ea"/>
          <a:cs typeface="Sprint Sans Ofc Regular"/>
        </a:defRPr>
      </a:lvl1pPr>
      <a:lvl2pPr marL="573029" indent="-231751" algn="l" defTabSz="509374" rtl="0" eaLnBrk="1" latinLnBrk="0" hangingPunct="1">
        <a:spcBef>
          <a:spcPts val="0"/>
        </a:spcBef>
        <a:spcAft>
          <a:spcPts val="600"/>
        </a:spcAft>
        <a:buFont typeface="Arial"/>
        <a:buChar char="•"/>
        <a:defRPr sz="2800" kern="1200">
          <a:solidFill>
            <a:srgbClr val="404040"/>
          </a:solidFill>
          <a:latin typeface="Sprint Sans Ofc Regular"/>
          <a:ea typeface="+mn-ea"/>
          <a:cs typeface="Sprint Sans Ofc Regular"/>
        </a:defRPr>
      </a:lvl2pPr>
      <a:lvl3pPr marL="806368" indent="-230165" algn="l" defTabSz="509374" rtl="0" eaLnBrk="1" latinLnBrk="0" hangingPunct="1">
        <a:spcBef>
          <a:spcPts val="0"/>
        </a:spcBef>
        <a:spcAft>
          <a:spcPts val="600"/>
        </a:spcAft>
        <a:buFont typeface="Arial"/>
        <a:buChar char="•"/>
        <a:defRPr sz="1800" b="0" i="0" kern="1200">
          <a:solidFill>
            <a:srgbClr val="404040"/>
          </a:solidFill>
          <a:latin typeface="+mn-lt"/>
          <a:ea typeface="+mn-ea"/>
          <a:cs typeface="Sprint Sans Ofc Med Regular"/>
        </a:defRPr>
      </a:lvl3pPr>
      <a:lvl4pPr marL="1023833" indent="-217465" algn="l" defTabSz="509374" rtl="0" eaLnBrk="1" latinLnBrk="0" hangingPunct="1">
        <a:spcBef>
          <a:spcPts val="0"/>
        </a:spcBef>
        <a:spcAft>
          <a:spcPts val="600"/>
        </a:spcAft>
        <a:buFont typeface="Arial"/>
        <a:buChar char="•"/>
        <a:defRPr sz="1400" kern="1200">
          <a:solidFill>
            <a:srgbClr val="404040"/>
          </a:solidFill>
          <a:latin typeface="Sprint Sans Ofc Regular"/>
          <a:ea typeface="+mn-ea"/>
          <a:cs typeface="Sprint Sans Ofc Regular"/>
        </a:defRPr>
      </a:lvl4pPr>
      <a:lvl5pPr marL="1255584" indent="-231751" algn="l" defTabSz="509374" rtl="0" eaLnBrk="1" latinLnBrk="0" hangingPunct="1">
        <a:spcBef>
          <a:spcPts val="0"/>
        </a:spcBef>
        <a:spcAft>
          <a:spcPts val="600"/>
        </a:spcAft>
        <a:buFont typeface="Arial"/>
        <a:buChar char="•"/>
        <a:defRPr sz="1400" kern="1200">
          <a:solidFill>
            <a:srgbClr val="404040"/>
          </a:solidFill>
          <a:latin typeface="Sprint Sans Ofc Regular"/>
          <a:ea typeface="+mn-ea"/>
          <a:cs typeface="Sprint Sans Ofc Regular"/>
        </a:defRPr>
      </a:lvl5pPr>
      <a:lvl6pPr marL="2801557" indent="-254687" algn="l" defTabSz="509374" rtl="0" eaLnBrk="1" latinLnBrk="0" hangingPunct="1">
        <a:spcBef>
          <a:spcPct val="20000"/>
        </a:spcBef>
        <a:buFont typeface="Arial"/>
        <a:buChar char="•"/>
        <a:defRPr sz="2200" kern="1200">
          <a:solidFill>
            <a:schemeClr val="tx1"/>
          </a:solidFill>
          <a:latin typeface="+mn-lt"/>
          <a:ea typeface="+mn-ea"/>
          <a:cs typeface="+mn-cs"/>
        </a:defRPr>
      </a:lvl6pPr>
      <a:lvl7pPr marL="3310929" indent="-254687" algn="l" defTabSz="509374" rtl="0" eaLnBrk="1" latinLnBrk="0" hangingPunct="1">
        <a:spcBef>
          <a:spcPct val="20000"/>
        </a:spcBef>
        <a:buFont typeface="Arial"/>
        <a:buChar char="•"/>
        <a:defRPr sz="2200" kern="1200">
          <a:solidFill>
            <a:schemeClr val="tx1"/>
          </a:solidFill>
          <a:latin typeface="+mn-lt"/>
          <a:ea typeface="+mn-ea"/>
          <a:cs typeface="+mn-cs"/>
        </a:defRPr>
      </a:lvl7pPr>
      <a:lvl8pPr marL="3820304" indent="-254687" algn="l" defTabSz="509374" rtl="0" eaLnBrk="1" latinLnBrk="0" hangingPunct="1">
        <a:spcBef>
          <a:spcPct val="20000"/>
        </a:spcBef>
        <a:buFont typeface="Arial"/>
        <a:buChar char="•"/>
        <a:defRPr sz="2200" kern="1200">
          <a:solidFill>
            <a:schemeClr val="tx1"/>
          </a:solidFill>
          <a:latin typeface="+mn-lt"/>
          <a:ea typeface="+mn-ea"/>
          <a:cs typeface="+mn-cs"/>
        </a:defRPr>
      </a:lvl8pPr>
      <a:lvl9pPr marL="4329678" indent="-254687" algn="l" defTabSz="509374"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374" rtl="0" eaLnBrk="1" latinLnBrk="0" hangingPunct="1">
        <a:defRPr sz="2000" kern="1200">
          <a:solidFill>
            <a:schemeClr val="tx1"/>
          </a:solidFill>
          <a:latin typeface="+mn-lt"/>
          <a:ea typeface="+mn-ea"/>
          <a:cs typeface="+mn-cs"/>
        </a:defRPr>
      </a:lvl1pPr>
      <a:lvl2pPr marL="509374" algn="l" defTabSz="509374" rtl="0" eaLnBrk="1" latinLnBrk="0" hangingPunct="1">
        <a:defRPr sz="2000" kern="1200">
          <a:solidFill>
            <a:schemeClr val="tx1"/>
          </a:solidFill>
          <a:latin typeface="+mn-lt"/>
          <a:ea typeface="+mn-ea"/>
          <a:cs typeface="+mn-cs"/>
        </a:defRPr>
      </a:lvl2pPr>
      <a:lvl3pPr marL="1018747" algn="l" defTabSz="509374" rtl="0" eaLnBrk="1" latinLnBrk="0" hangingPunct="1">
        <a:defRPr sz="2000" kern="1200">
          <a:solidFill>
            <a:schemeClr val="tx1"/>
          </a:solidFill>
          <a:latin typeface="+mn-lt"/>
          <a:ea typeface="+mn-ea"/>
          <a:cs typeface="+mn-cs"/>
        </a:defRPr>
      </a:lvl3pPr>
      <a:lvl4pPr marL="1528121" algn="l" defTabSz="509374" rtl="0" eaLnBrk="1" latinLnBrk="0" hangingPunct="1">
        <a:defRPr sz="2000" kern="1200">
          <a:solidFill>
            <a:schemeClr val="tx1"/>
          </a:solidFill>
          <a:latin typeface="+mn-lt"/>
          <a:ea typeface="+mn-ea"/>
          <a:cs typeface="+mn-cs"/>
        </a:defRPr>
      </a:lvl4pPr>
      <a:lvl5pPr marL="2037495" algn="l" defTabSz="509374" rtl="0" eaLnBrk="1" latinLnBrk="0" hangingPunct="1">
        <a:defRPr sz="2000" kern="1200">
          <a:solidFill>
            <a:schemeClr val="tx1"/>
          </a:solidFill>
          <a:latin typeface="+mn-lt"/>
          <a:ea typeface="+mn-ea"/>
          <a:cs typeface="+mn-cs"/>
        </a:defRPr>
      </a:lvl5pPr>
      <a:lvl6pPr marL="2546870" algn="l" defTabSz="509374" rtl="0" eaLnBrk="1" latinLnBrk="0" hangingPunct="1">
        <a:defRPr sz="2000" kern="1200">
          <a:solidFill>
            <a:schemeClr val="tx1"/>
          </a:solidFill>
          <a:latin typeface="+mn-lt"/>
          <a:ea typeface="+mn-ea"/>
          <a:cs typeface="+mn-cs"/>
        </a:defRPr>
      </a:lvl6pPr>
      <a:lvl7pPr marL="3056243" algn="l" defTabSz="509374" rtl="0" eaLnBrk="1" latinLnBrk="0" hangingPunct="1">
        <a:defRPr sz="2000" kern="1200">
          <a:solidFill>
            <a:schemeClr val="tx1"/>
          </a:solidFill>
          <a:latin typeface="+mn-lt"/>
          <a:ea typeface="+mn-ea"/>
          <a:cs typeface="+mn-cs"/>
        </a:defRPr>
      </a:lvl7pPr>
      <a:lvl8pPr marL="3565616" algn="l" defTabSz="509374" rtl="0" eaLnBrk="1" latinLnBrk="0" hangingPunct="1">
        <a:defRPr sz="2000" kern="1200">
          <a:solidFill>
            <a:schemeClr val="tx1"/>
          </a:solidFill>
          <a:latin typeface="+mn-lt"/>
          <a:ea typeface="+mn-ea"/>
          <a:cs typeface="+mn-cs"/>
        </a:defRPr>
      </a:lvl8pPr>
      <a:lvl9pPr marL="4074991" algn="l" defTabSz="509374"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print_Access_Stacked_2C_Flat_NoMar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5072" y="1082121"/>
            <a:ext cx="3363532" cy="5360627"/>
          </a:xfrm>
          <a:prstGeom prst="rect">
            <a:avLst/>
          </a:prstGeom>
        </p:spPr>
      </p:pic>
    </p:spTree>
    <p:extLst>
      <p:ext uri="{BB962C8B-B14F-4D97-AF65-F5344CB8AC3E}">
        <p14:creationId xmlns:p14="http://schemas.microsoft.com/office/powerpoint/2010/main" val="220802479"/>
      </p:ext>
    </p:extLst>
  </p:cSld>
  <p:clrMap bg1="lt1" tx1="dk1" bg2="lt2" tx2="dk2" accent1="accent1" accent2="accent2" accent3="accent3" accent4="accent4" accent5="accent5" accent6="accent6" hlink="hlink" folHlink="folHlink"/>
  <p:sldLayoutIdLst>
    <p:sldLayoutId id="2147483671" r:id="rId1"/>
  </p:sldLayoutIdLst>
  <p:txStyles>
    <p:titleStyle>
      <a:lvl1pPr algn="ctr" defTabSz="457154" rtl="0" eaLnBrk="1" latinLnBrk="0" hangingPunct="1">
        <a:spcBef>
          <a:spcPct val="0"/>
        </a:spcBef>
        <a:buNone/>
        <a:defRPr sz="4400" kern="1200">
          <a:solidFill>
            <a:schemeClr val="tx1"/>
          </a:solidFill>
          <a:latin typeface="+mj-lt"/>
          <a:ea typeface="+mj-ea"/>
          <a:cs typeface="+mj-cs"/>
        </a:defRPr>
      </a:lvl1pPr>
    </p:titleStyle>
    <p:bodyStyle>
      <a:lvl1pPr marL="342864" indent="-342864" algn="l" defTabSz="457154" rtl="0" eaLnBrk="1" latinLnBrk="0" hangingPunct="1">
        <a:spcBef>
          <a:spcPct val="20000"/>
        </a:spcBef>
        <a:buFont typeface="Arial"/>
        <a:buChar char="•"/>
        <a:defRPr sz="3200" kern="1200">
          <a:solidFill>
            <a:schemeClr val="tx1"/>
          </a:solidFill>
          <a:latin typeface="+mn-lt"/>
          <a:ea typeface="+mn-ea"/>
          <a:cs typeface="+mn-cs"/>
        </a:defRPr>
      </a:lvl1pPr>
      <a:lvl2pPr marL="742874" indent="-285721" algn="l" defTabSz="457154" rtl="0" eaLnBrk="1" latinLnBrk="0" hangingPunct="1">
        <a:spcBef>
          <a:spcPct val="20000"/>
        </a:spcBef>
        <a:buFont typeface="Arial"/>
        <a:buChar char="–"/>
        <a:defRPr sz="2700" kern="1200">
          <a:solidFill>
            <a:schemeClr val="tx1"/>
          </a:solidFill>
          <a:latin typeface="+mn-lt"/>
          <a:ea typeface="+mn-ea"/>
          <a:cs typeface="+mn-cs"/>
        </a:defRPr>
      </a:lvl2pPr>
      <a:lvl3pPr marL="1142883" indent="-228576" algn="l" defTabSz="457154" rtl="0" eaLnBrk="1" latinLnBrk="0" hangingPunct="1">
        <a:spcBef>
          <a:spcPct val="20000"/>
        </a:spcBef>
        <a:buFont typeface="Arial"/>
        <a:buChar char="•"/>
        <a:defRPr sz="2400" kern="1200">
          <a:solidFill>
            <a:schemeClr val="tx1"/>
          </a:solidFill>
          <a:latin typeface="+mn-lt"/>
          <a:ea typeface="+mn-ea"/>
          <a:cs typeface="+mn-cs"/>
        </a:defRPr>
      </a:lvl3pPr>
      <a:lvl4pPr marL="1600036" indent="-228576" algn="l" defTabSz="457154" rtl="0" eaLnBrk="1" latinLnBrk="0" hangingPunct="1">
        <a:spcBef>
          <a:spcPct val="20000"/>
        </a:spcBef>
        <a:buFont typeface="Arial"/>
        <a:buChar char="–"/>
        <a:defRPr sz="2000" kern="1200">
          <a:solidFill>
            <a:schemeClr val="tx1"/>
          </a:solidFill>
          <a:latin typeface="+mn-lt"/>
          <a:ea typeface="+mn-ea"/>
          <a:cs typeface="+mn-cs"/>
        </a:defRPr>
      </a:lvl4pPr>
      <a:lvl5pPr marL="2057189" indent="-228576" algn="l" defTabSz="457154" rtl="0" eaLnBrk="1" latinLnBrk="0" hangingPunct="1">
        <a:spcBef>
          <a:spcPct val="20000"/>
        </a:spcBef>
        <a:buFont typeface="Arial"/>
        <a:buChar char="»"/>
        <a:defRPr sz="2000" kern="1200">
          <a:solidFill>
            <a:schemeClr val="tx1"/>
          </a:solidFill>
          <a:latin typeface="+mn-lt"/>
          <a:ea typeface="+mn-ea"/>
          <a:cs typeface="+mn-cs"/>
        </a:defRPr>
      </a:lvl5pPr>
      <a:lvl6pPr marL="2514343" indent="-228576" algn="l" defTabSz="457154" rtl="0" eaLnBrk="1" latinLnBrk="0" hangingPunct="1">
        <a:spcBef>
          <a:spcPct val="20000"/>
        </a:spcBef>
        <a:buFont typeface="Arial"/>
        <a:buChar char="•"/>
        <a:defRPr sz="2000" kern="1200">
          <a:solidFill>
            <a:schemeClr val="tx1"/>
          </a:solidFill>
          <a:latin typeface="+mn-lt"/>
          <a:ea typeface="+mn-ea"/>
          <a:cs typeface="+mn-cs"/>
        </a:defRPr>
      </a:lvl6pPr>
      <a:lvl7pPr marL="2971495" indent="-228576" algn="l" defTabSz="457154" rtl="0" eaLnBrk="1" latinLnBrk="0" hangingPunct="1">
        <a:spcBef>
          <a:spcPct val="20000"/>
        </a:spcBef>
        <a:buFont typeface="Arial"/>
        <a:buChar char="•"/>
        <a:defRPr sz="2000" kern="1200">
          <a:solidFill>
            <a:schemeClr val="tx1"/>
          </a:solidFill>
          <a:latin typeface="+mn-lt"/>
          <a:ea typeface="+mn-ea"/>
          <a:cs typeface="+mn-cs"/>
        </a:defRPr>
      </a:lvl7pPr>
      <a:lvl8pPr marL="3428649" indent="-228576" algn="l" defTabSz="457154" rtl="0" eaLnBrk="1" latinLnBrk="0" hangingPunct="1">
        <a:spcBef>
          <a:spcPct val="20000"/>
        </a:spcBef>
        <a:buFont typeface="Arial"/>
        <a:buChar char="•"/>
        <a:defRPr sz="2000" kern="1200">
          <a:solidFill>
            <a:schemeClr val="tx1"/>
          </a:solidFill>
          <a:latin typeface="+mn-lt"/>
          <a:ea typeface="+mn-ea"/>
          <a:cs typeface="+mn-cs"/>
        </a:defRPr>
      </a:lvl8pPr>
      <a:lvl9pPr marL="3885802" indent="-228576" algn="l" defTabSz="45715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4" rtl="0" eaLnBrk="1" latinLnBrk="0" hangingPunct="1">
        <a:defRPr sz="1700" kern="1200">
          <a:solidFill>
            <a:schemeClr val="tx1"/>
          </a:solidFill>
          <a:latin typeface="+mn-lt"/>
          <a:ea typeface="+mn-ea"/>
          <a:cs typeface="+mn-cs"/>
        </a:defRPr>
      </a:lvl1pPr>
      <a:lvl2pPr marL="457154" algn="l" defTabSz="457154" rtl="0" eaLnBrk="1" latinLnBrk="0" hangingPunct="1">
        <a:defRPr sz="1700" kern="1200">
          <a:solidFill>
            <a:schemeClr val="tx1"/>
          </a:solidFill>
          <a:latin typeface="+mn-lt"/>
          <a:ea typeface="+mn-ea"/>
          <a:cs typeface="+mn-cs"/>
        </a:defRPr>
      </a:lvl2pPr>
      <a:lvl3pPr marL="914306" algn="l" defTabSz="457154" rtl="0" eaLnBrk="1" latinLnBrk="0" hangingPunct="1">
        <a:defRPr sz="1700" kern="1200">
          <a:solidFill>
            <a:schemeClr val="tx1"/>
          </a:solidFill>
          <a:latin typeface="+mn-lt"/>
          <a:ea typeface="+mn-ea"/>
          <a:cs typeface="+mn-cs"/>
        </a:defRPr>
      </a:lvl3pPr>
      <a:lvl4pPr marL="1371460" algn="l" defTabSz="457154" rtl="0" eaLnBrk="1" latinLnBrk="0" hangingPunct="1">
        <a:defRPr sz="1700" kern="1200">
          <a:solidFill>
            <a:schemeClr val="tx1"/>
          </a:solidFill>
          <a:latin typeface="+mn-lt"/>
          <a:ea typeface="+mn-ea"/>
          <a:cs typeface="+mn-cs"/>
        </a:defRPr>
      </a:lvl4pPr>
      <a:lvl5pPr marL="1828613" algn="l" defTabSz="457154" rtl="0" eaLnBrk="1" latinLnBrk="0" hangingPunct="1">
        <a:defRPr sz="1700" kern="1200">
          <a:solidFill>
            <a:schemeClr val="tx1"/>
          </a:solidFill>
          <a:latin typeface="+mn-lt"/>
          <a:ea typeface="+mn-ea"/>
          <a:cs typeface="+mn-cs"/>
        </a:defRPr>
      </a:lvl5pPr>
      <a:lvl6pPr marL="2285766" algn="l" defTabSz="457154" rtl="0" eaLnBrk="1" latinLnBrk="0" hangingPunct="1">
        <a:defRPr sz="1700" kern="1200">
          <a:solidFill>
            <a:schemeClr val="tx1"/>
          </a:solidFill>
          <a:latin typeface="+mn-lt"/>
          <a:ea typeface="+mn-ea"/>
          <a:cs typeface="+mn-cs"/>
        </a:defRPr>
      </a:lvl6pPr>
      <a:lvl7pPr marL="2742919" algn="l" defTabSz="457154" rtl="0" eaLnBrk="1" latinLnBrk="0" hangingPunct="1">
        <a:defRPr sz="1700" kern="1200">
          <a:solidFill>
            <a:schemeClr val="tx1"/>
          </a:solidFill>
          <a:latin typeface="+mn-lt"/>
          <a:ea typeface="+mn-ea"/>
          <a:cs typeface="+mn-cs"/>
        </a:defRPr>
      </a:lvl7pPr>
      <a:lvl8pPr marL="3200072" algn="l" defTabSz="457154" rtl="0" eaLnBrk="1" latinLnBrk="0" hangingPunct="1">
        <a:defRPr sz="1700" kern="1200">
          <a:solidFill>
            <a:schemeClr val="tx1"/>
          </a:solidFill>
          <a:latin typeface="+mn-lt"/>
          <a:ea typeface="+mn-ea"/>
          <a:cs typeface="+mn-cs"/>
        </a:defRPr>
      </a:lvl8pPr>
      <a:lvl9pPr marL="3657225" algn="l" defTabSz="457154"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Florida Relay Updates</a:t>
            </a:r>
          </a:p>
        </p:txBody>
      </p:sp>
      <p:sp>
        <p:nvSpPr>
          <p:cNvPr id="3" name="Subtitle 2"/>
          <p:cNvSpPr>
            <a:spLocks noGrp="1"/>
          </p:cNvSpPr>
          <p:nvPr>
            <p:ph type="subTitle" idx="1"/>
          </p:nvPr>
        </p:nvSpPr>
        <p:spPr/>
        <p:txBody>
          <a:bodyPr/>
          <a:lstStyle/>
          <a:p>
            <a:r>
              <a:rPr lang="en-US" dirty="0"/>
              <a:t>Jeffrey Branch</a:t>
            </a:r>
          </a:p>
        </p:txBody>
      </p:sp>
      <p:sp>
        <p:nvSpPr>
          <p:cNvPr id="5" name="Text Placeholder 4"/>
          <p:cNvSpPr>
            <a:spLocks noGrp="1"/>
          </p:cNvSpPr>
          <p:nvPr>
            <p:ph type="body" sz="quarter" idx="13"/>
          </p:nvPr>
        </p:nvSpPr>
        <p:spPr/>
        <p:txBody>
          <a:bodyPr/>
          <a:lstStyle/>
          <a:p>
            <a:r>
              <a:rPr lang="en-US" b="1" dirty="0"/>
              <a:t>October 25, 2018</a:t>
            </a:r>
          </a:p>
        </p:txBody>
      </p:sp>
      <p:pic>
        <p:nvPicPr>
          <p:cNvPr id="6" name="Picture 5" descr="Florida Relay Logo 150 dpi.tif"/>
          <p:cNvPicPr/>
          <p:nvPr/>
        </p:nvPicPr>
        <p:blipFill>
          <a:blip r:embed="rId2">
            <a:extLst>
              <a:ext uri="{28A0092B-C50C-407E-A947-70E740481C1C}">
                <a14:useLocalDpi xmlns:a14="http://schemas.microsoft.com/office/drawing/2010/main" val="0"/>
              </a:ext>
            </a:extLst>
          </a:blip>
          <a:stretch>
            <a:fillRect/>
          </a:stretch>
        </p:blipFill>
        <p:spPr>
          <a:xfrm>
            <a:off x="609600" y="349014"/>
            <a:ext cx="3263265" cy="2536544"/>
          </a:xfrm>
          <a:prstGeom prst="rect">
            <a:avLst/>
          </a:prstGeom>
        </p:spPr>
      </p:pic>
    </p:spTree>
    <p:extLst>
      <p:ext uri="{BB962C8B-B14F-4D97-AF65-F5344CB8AC3E}">
        <p14:creationId xmlns:p14="http://schemas.microsoft.com/office/powerpoint/2010/main" val="2017000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Florida RCC Minutes</a:t>
            </a:r>
          </a:p>
        </p:txBody>
      </p:sp>
      <p:graphicFrame>
        <p:nvGraphicFramePr>
          <p:cNvPr id="4" name="Chart 3">
            <a:extLst>
              <a:ext uri="{FF2B5EF4-FFF2-40B4-BE49-F238E27FC236}">
                <a16:creationId xmlns:a16="http://schemas.microsoft.com/office/drawing/2014/main" xmlns="" id="{00000000-0008-0000-0100-000005000000}"/>
              </a:ext>
            </a:extLst>
          </p:cNvPr>
          <p:cNvGraphicFramePr>
            <a:graphicFrameLocks/>
          </p:cNvGraphicFramePr>
          <p:nvPr>
            <p:extLst>
              <p:ext uri="{D42A27DB-BD31-4B8C-83A1-F6EECF244321}">
                <p14:modId xmlns:p14="http://schemas.microsoft.com/office/powerpoint/2010/main" val="292168654"/>
              </p:ext>
            </p:extLst>
          </p:nvPr>
        </p:nvGraphicFramePr>
        <p:xfrm>
          <a:off x="682122" y="733425"/>
          <a:ext cx="8382000" cy="63055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6299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Florida RCC Minutes – Usage to Date</a:t>
            </a:r>
          </a:p>
        </p:txBody>
      </p:sp>
      <p:graphicFrame>
        <p:nvGraphicFramePr>
          <p:cNvPr id="4" name="Chart 3">
            <a:extLst>
              <a:ext uri="{FF2B5EF4-FFF2-40B4-BE49-F238E27FC236}">
                <a16:creationId xmlns:a16="http://schemas.microsoft.com/office/drawing/2014/main" xmlns="" id="{00000000-0008-0000-0100-000005000000}"/>
              </a:ext>
            </a:extLst>
          </p:cNvPr>
          <p:cNvGraphicFramePr>
            <a:graphicFrameLocks/>
          </p:cNvGraphicFramePr>
          <p:nvPr>
            <p:extLst>
              <p:ext uri="{D42A27DB-BD31-4B8C-83A1-F6EECF244321}">
                <p14:modId xmlns:p14="http://schemas.microsoft.com/office/powerpoint/2010/main" val="17806218"/>
              </p:ext>
            </p:extLst>
          </p:nvPr>
        </p:nvGraphicFramePr>
        <p:xfrm>
          <a:off x="682122" y="799193"/>
          <a:ext cx="8382000" cy="63055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3376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0074" y="94222"/>
            <a:ext cx="8372669" cy="844283"/>
          </a:xfrm>
        </p:spPr>
        <p:txBody>
          <a:bodyPr/>
          <a:lstStyle/>
          <a:p>
            <a:r>
              <a:rPr lang="en-US" dirty="0"/>
              <a:t>Florida French – Session Minutes</a:t>
            </a:r>
          </a:p>
        </p:txBody>
      </p:sp>
      <p:graphicFrame>
        <p:nvGraphicFramePr>
          <p:cNvPr id="5" name="Chart 4">
            <a:extLst>
              <a:ext uri="{FF2B5EF4-FFF2-40B4-BE49-F238E27FC236}">
                <a16:creationId xmlns:a16="http://schemas.microsoft.com/office/drawing/2014/main" xmlns="" id="{00000000-0008-0000-0100-000006000000}"/>
              </a:ext>
            </a:extLst>
          </p:cNvPr>
          <p:cNvGraphicFramePr>
            <a:graphicFrameLocks/>
          </p:cNvGraphicFramePr>
          <p:nvPr>
            <p:extLst>
              <p:ext uri="{D42A27DB-BD31-4B8C-83A1-F6EECF244321}">
                <p14:modId xmlns:p14="http://schemas.microsoft.com/office/powerpoint/2010/main" val="3503955659"/>
              </p:ext>
            </p:extLst>
          </p:nvPr>
        </p:nvGraphicFramePr>
        <p:xfrm>
          <a:off x="510074" y="1044575"/>
          <a:ext cx="8525975" cy="5683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56286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Florida Spanish to English – Session Minutes</a:t>
            </a:r>
          </a:p>
        </p:txBody>
      </p:sp>
      <p:graphicFrame>
        <p:nvGraphicFramePr>
          <p:cNvPr id="6" name="Chart 5">
            <a:extLst>
              <a:ext uri="{FF2B5EF4-FFF2-40B4-BE49-F238E27FC236}">
                <a16:creationId xmlns:a16="http://schemas.microsoft.com/office/drawing/2014/main" xmlns="" id="{00000000-0008-0000-0100-000007000000}"/>
              </a:ext>
            </a:extLst>
          </p:cNvPr>
          <p:cNvGraphicFramePr>
            <a:graphicFrameLocks/>
          </p:cNvGraphicFramePr>
          <p:nvPr>
            <p:extLst>
              <p:ext uri="{D42A27DB-BD31-4B8C-83A1-F6EECF244321}">
                <p14:modId xmlns:p14="http://schemas.microsoft.com/office/powerpoint/2010/main" val="3866518614"/>
              </p:ext>
            </p:extLst>
          </p:nvPr>
        </p:nvGraphicFramePr>
        <p:xfrm>
          <a:off x="509666" y="1241425"/>
          <a:ext cx="9148684" cy="52895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50623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Billable Intrastate CapTel Minutes</a:t>
            </a:r>
          </a:p>
        </p:txBody>
      </p:sp>
      <p:graphicFrame>
        <p:nvGraphicFramePr>
          <p:cNvPr id="7" name="Chart 6">
            <a:extLst>
              <a:ext uri="{FF2B5EF4-FFF2-40B4-BE49-F238E27FC236}">
                <a16:creationId xmlns:a16="http://schemas.microsoft.com/office/drawing/2014/main" xmlns="" id="{00000000-0008-0000-0100-000008000000}"/>
              </a:ext>
            </a:extLst>
          </p:cNvPr>
          <p:cNvGraphicFramePr>
            <a:graphicFrameLocks/>
          </p:cNvGraphicFramePr>
          <p:nvPr>
            <p:extLst>
              <p:ext uri="{D42A27DB-BD31-4B8C-83A1-F6EECF244321}">
                <p14:modId xmlns:p14="http://schemas.microsoft.com/office/powerpoint/2010/main" val="2639468380"/>
              </p:ext>
            </p:extLst>
          </p:nvPr>
        </p:nvGraphicFramePr>
        <p:xfrm>
          <a:off x="510074" y="1190417"/>
          <a:ext cx="9251464" cy="57213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014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Billable TRS Minutes</a:t>
            </a:r>
          </a:p>
        </p:txBody>
      </p:sp>
      <p:graphicFrame>
        <p:nvGraphicFramePr>
          <p:cNvPr id="6" name="Chart 5">
            <a:extLst>
              <a:ext uri="{FF2B5EF4-FFF2-40B4-BE49-F238E27FC236}">
                <a16:creationId xmlns:a16="http://schemas.microsoft.com/office/drawing/2014/main" xmlns="" id="{00000000-0008-0000-0100-000002000000}"/>
              </a:ext>
            </a:extLst>
          </p:cNvPr>
          <p:cNvGraphicFramePr>
            <a:graphicFrameLocks/>
          </p:cNvGraphicFramePr>
          <p:nvPr>
            <p:extLst>
              <p:ext uri="{D42A27DB-BD31-4B8C-83A1-F6EECF244321}">
                <p14:modId xmlns:p14="http://schemas.microsoft.com/office/powerpoint/2010/main" val="1553350462"/>
              </p:ext>
            </p:extLst>
          </p:nvPr>
        </p:nvGraphicFramePr>
        <p:xfrm>
          <a:off x="510074" y="1327149"/>
          <a:ext cx="9148276" cy="56732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9703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Florida Quality Report</a:t>
            </a:r>
          </a:p>
        </p:txBody>
      </p:sp>
      <p:sp>
        <p:nvSpPr>
          <p:cNvPr id="6" name="TextBox 5"/>
          <p:cNvSpPr txBox="1"/>
          <p:nvPr/>
        </p:nvSpPr>
        <p:spPr>
          <a:xfrm>
            <a:off x="239295" y="1474416"/>
            <a:ext cx="4356322" cy="461665"/>
          </a:xfrm>
          <a:prstGeom prst="rect">
            <a:avLst/>
          </a:prstGeom>
          <a:noFill/>
        </p:spPr>
        <p:txBody>
          <a:bodyPr wrap="square" rtlCol="0">
            <a:spAutoFit/>
          </a:bodyPr>
          <a:lstStyle/>
          <a:p>
            <a:r>
              <a:rPr lang="en-US" sz="2400" b="1" dirty="0"/>
              <a:t>TRS State Report</a:t>
            </a:r>
          </a:p>
        </p:txBody>
      </p:sp>
      <p:pic>
        <p:nvPicPr>
          <p:cNvPr id="4" name="Picture 3">
            <a:extLst>
              <a:ext uri="{FF2B5EF4-FFF2-40B4-BE49-F238E27FC236}">
                <a16:creationId xmlns:a16="http://schemas.microsoft.com/office/drawing/2014/main" xmlns="" id="{1A651839-788A-47C6-9874-1A60435783E9}"/>
              </a:ext>
            </a:extLst>
          </p:cNvPr>
          <p:cNvPicPr>
            <a:picLocks noChangeAspect="1"/>
          </p:cNvPicPr>
          <p:nvPr/>
        </p:nvPicPr>
        <p:blipFill>
          <a:blip r:embed="rId2"/>
          <a:stretch>
            <a:fillRect/>
          </a:stretch>
        </p:blipFill>
        <p:spPr>
          <a:xfrm>
            <a:off x="78449" y="2997855"/>
            <a:ext cx="9901501" cy="1356960"/>
          </a:xfrm>
          <a:prstGeom prst="rect">
            <a:avLst/>
          </a:prstGeom>
        </p:spPr>
      </p:pic>
    </p:spTree>
    <p:extLst>
      <p:ext uri="{BB962C8B-B14F-4D97-AF65-F5344CB8AC3E}">
        <p14:creationId xmlns:p14="http://schemas.microsoft.com/office/powerpoint/2010/main" val="2327510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Florida Quality Report</a:t>
            </a:r>
          </a:p>
        </p:txBody>
      </p:sp>
      <p:sp>
        <p:nvSpPr>
          <p:cNvPr id="8" name="TextBox 7"/>
          <p:cNvSpPr txBox="1"/>
          <p:nvPr/>
        </p:nvSpPr>
        <p:spPr>
          <a:xfrm>
            <a:off x="239295" y="1474416"/>
            <a:ext cx="4356322" cy="461665"/>
          </a:xfrm>
          <a:prstGeom prst="rect">
            <a:avLst/>
          </a:prstGeom>
          <a:noFill/>
        </p:spPr>
        <p:txBody>
          <a:bodyPr wrap="square" rtlCol="0">
            <a:spAutoFit/>
          </a:bodyPr>
          <a:lstStyle/>
          <a:p>
            <a:r>
              <a:rPr lang="en-US" sz="2400" b="1" dirty="0"/>
              <a:t>CapTel State Report</a:t>
            </a:r>
          </a:p>
        </p:txBody>
      </p:sp>
      <p:pic>
        <p:nvPicPr>
          <p:cNvPr id="5" name="Picture 4">
            <a:extLst>
              <a:ext uri="{FF2B5EF4-FFF2-40B4-BE49-F238E27FC236}">
                <a16:creationId xmlns:a16="http://schemas.microsoft.com/office/drawing/2014/main" xmlns="" id="{DD9AE669-44EA-4001-A637-B995902CE6B7}"/>
              </a:ext>
            </a:extLst>
          </p:cNvPr>
          <p:cNvPicPr>
            <a:picLocks noChangeAspect="1"/>
          </p:cNvPicPr>
          <p:nvPr/>
        </p:nvPicPr>
        <p:blipFill>
          <a:blip r:embed="rId2"/>
          <a:stretch>
            <a:fillRect/>
          </a:stretch>
        </p:blipFill>
        <p:spPr>
          <a:xfrm>
            <a:off x="78449" y="2996980"/>
            <a:ext cx="9901501" cy="1778440"/>
          </a:xfrm>
          <a:prstGeom prst="rect">
            <a:avLst/>
          </a:prstGeom>
        </p:spPr>
      </p:pic>
    </p:spTree>
    <p:extLst>
      <p:ext uri="{BB962C8B-B14F-4D97-AF65-F5344CB8AC3E}">
        <p14:creationId xmlns:p14="http://schemas.microsoft.com/office/powerpoint/2010/main" val="1574953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Florida Outreach Expense Report</a:t>
            </a:r>
          </a:p>
        </p:txBody>
      </p:sp>
      <p:pic>
        <p:nvPicPr>
          <p:cNvPr id="3" name="Picture 2"/>
          <p:cNvPicPr>
            <a:picLocks noChangeAspect="1"/>
          </p:cNvPicPr>
          <p:nvPr/>
        </p:nvPicPr>
        <p:blipFill>
          <a:blip r:embed="rId2"/>
          <a:stretch>
            <a:fillRect/>
          </a:stretch>
        </p:blipFill>
        <p:spPr>
          <a:xfrm>
            <a:off x="463142" y="1967543"/>
            <a:ext cx="9095655" cy="4739697"/>
          </a:xfrm>
          <a:prstGeom prst="rect">
            <a:avLst/>
          </a:prstGeom>
        </p:spPr>
      </p:pic>
    </p:spTree>
    <p:extLst>
      <p:ext uri="{BB962C8B-B14F-4D97-AF65-F5344CB8AC3E}">
        <p14:creationId xmlns:p14="http://schemas.microsoft.com/office/powerpoint/2010/main" val="2853315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7126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328892" y="1311929"/>
            <a:ext cx="8525548" cy="5668040"/>
          </a:xfrm>
        </p:spPr>
        <p:txBody>
          <a:bodyPr/>
          <a:lstStyle/>
          <a:p>
            <a:r>
              <a:rPr lang="en-US" sz="2400" dirty="0" smtClean="0"/>
              <a:t>Hiring </a:t>
            </a:r>
            <a:r>
              <a:rPr lang="en-US" sz="2400" dirty="0"/>
              <a:t>Updates – Sprint Accessibility</a:t>
            </a:r>
          </a:p>
          <a:p>
            <a:pPr marL="0" indent="0">
              <a:buNone/>
            </a:pPr>
            <a:endParaRPr lang="en-US" sz="2400" dirty="0"/>
          </a:p>
          <a:p>
            <a:r>
              <a:rPr lang="en-US" sz="2400" dirty="0"/>
              <a:t>Disaster Recovery Plan</a:t>
            </a:r>
          </a:p>
          <a:p>
            <a:pPr marL="0" indent="0">
              <a:buNone/>
            </a:pPr>
            <a:endParaRPr lang="en-US" sz="2400" dirty="0"/>
          </a:p>
          <a:p>
            <a:r>
              <a:rPr lang="en-US" sz="2400" dirty="0"/>
              <a:t>Florida Relay Conference Captioning (RCC)</a:t>
            </a:r>
          </a:p>
          <a:p>
            <a:pPr marL="0" indent="0">
              <a:buNone/>
            </a:pPr>
            <a:endParaRPr lang="en-US" sz="2400" dirty="0"/>
          </a:p>
          <a:p>
            <a:r>
              <a:rPr lang="en-US" sz="2400" dirty="0"/>
              <a:t>Florida TRS statistics</a:t>
            </a:r>
          </a:p>
          <a:p>
            <a:pPr marL="0" indent="0">
              <a:buNone/>
            </a:pPr>
            <a:endParaRPr lang="en-US" sz="2400" dirty="0"/>
          </a:p>
          <a:p>
            <a:r>
              <a:rPr lang="en-US" sz="2400" dirty="0"/>
              <a:t>Florida CapTel statistics</a:t>
            </a:r>
          </a:p>
          <a:p>
            <a:pPr marL="0" indent="0">
              <a:buNone/>
            </a:pPr>
            <a:endParaRPr lang="en-US" sz="2400" dirty="0"/>
          </a:p>
          <a:p>
            <a:r>
              <a:rPr lang="en-US" sz="2400" dirty="0"/>
              <a:t>Florida Quality Report</a:t>
            </a:r>
          </a:p>
          <a:p>
            <a:pPr marL="0" indent="0">
              <a:buNone/>
            </a:pPr>
            <a:endParaRPr lang="en-US" sz="2400" dirty="0"/>
          </a:p>
          <a:p>
            <a:r>
              <a:rPr lang="en-US" sz="2400" dirty="0"/>
              <a:t>Florida Outreach expense Report</a:t>
            </a:r>
          </a:p>
          <a:p>
            <a:endParaRPr lang="en-US" sz="2800" dirty="0"/>
          </a:p>
        </p:txBody>
      </p:sp>
    </p:spTree>
    <p:extLst>
      <p:ext uri="{BB962C8B-B14F-4D97-AF65-F5344CB8AC3E}">
        <p14:creationId xmlns:p14="http://schemas.microsoft.com/office/powerpoint/2010/main" val="2147697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75515" y="348636"/>
            <a:ext cx="6355766" cy="1149847"/>
          </a:xfrm>
        </p:spPr>
        <p:txBody>
          <a:bodyPr/>
          <a:lstStyle/>
          <a:p>
            <a:r>
              <a:rPr lang="en-US" sz="3667" dirty="0"/>
              <a:t> </a:t>
            </a:r>
          </a:p>
        </p:txBody>
      </p:sp>
      <p:sp>
        <p:nvSpPr>
          <p:cNvPr id="10" name="Content Placeholder 9"/>
          <p:cNvSpPr>
            <a:spLocks noGrp="1"/>
          </p:cNvSpPr>
          <p:nvPr>
            <p:ph idx="1"/>
          </p:nvPr>
        </p:nvSpPr>
        <p:spPr>
          <a:xfrm>
            <a:off x="252362" y="1857829"/>
            <a:ext cx="9806038" cy="3715657"/>
          </a:xfrm>
        </p:spPr>
        <p:txBody>
          <a:bodyPr/>
          <a:lstStyle/>
          <a:p>
            <a:pPr marL="342900" lvl="1" indent="-342900"/>
            <a:r>
              <a:rPr lang="en-US" sz="2400" b="1" dirty="0"/>
              <a:t>Position Filled</a:t>
            </a:r>
          </a:p>
          <a:p>
            <a:pPr marL="576239" lvl="2" indent="-342900"/>
            <a:r>
              <a:rPr lang="en-US" dirty="0"/>
              <a:t>Tracy Goddard, IPCTS Branch Manager (Kansas)</a:t>
            </a:r>
          </a:p>
          <a:p>
            <a:pPr marL="576239" lvl="2" indent="-342900"/>
            <a:r>
              <a:rPr lang="en-US" dirty="0"/>
              <a:t>Orlando </a:t>
            </a:r>
            <a:r>
              <a:rPr lang="en-US" dirty="0" err="1"/>
              <a:t>Freese</a:t>
            </a:r>
            <a:r>
              <a:rPr lang="en-US" dirty="0"/>
              <a:t>, IPCTS Customer Relationship Manager (Florida)</a:t>
            </a:r>
          </a:p>
          <a:p>
            <a:pPr marL="576239" lvl="2" indent="-342900"/>
            <a:r>
              <a:rPr lang="en-US" dirty="0"/>
              <a:t>Olivia Dominguez, IPCTS Customer Relationship Manager (Texas)</a:t>
            </a:r>
          </a:p>
          <a:p>
            <a:pPr marL="233339" lvl="2" indent="0">
              <a:buNone/>
            </a:pPr>
            <a:endParaRPr lang="en-US" dirty="0"/>
          </a:p>
          <a:p>
            <a:pPr marL="342900" lvl="1" indent="-342900"/>
            <a:r>
              <a:rPr lang="en-US" sz="2200" b="1" dirty="0"/>
              <a:t>Position Open</a:t>
            </a:r>
          </a:p>
          <a:p>
            <a:pPr marL="576239" lvl="2" indent="-342900"/>
            <a:r>
              <a:rPr lang="en-US" dirty="0"/>
              <a:t>Relay Texas Customer Relationship Manager</a:t>
            </a:r>
          </a:p>
          <a:p>
            <a:pPr marL="576239" lvl="2" indent="-342900"/>
            <a:r>
              <a:rPr lang="en-US" dirty="0"/>
              <a:t>IPCTS Customer Relationship Manager</a:t>
            </a:r>
          </a:p>
          <a:p>
            <a:pPr marL="576239" lvl="2" indent="-342900"/>
            <a:r>
              <a:rPr lang="en-US" dirty="0"/>
              <a:t>Wireless Sales Account Manager (West)</a:t>
            </a:r>
          </a:p>
          <a:p>
            <a:pPr marL="277349" lvl="1" indent="-277349">
              <a:buFont typeface="Arial" panose="020B0604020202020204" pitchFamily="34" charset="0"/>
              <a:buChar char="•"/>
            </a:pPr>
            <a:endParaRPr lang="en-US" sz="3300" b="1" dirty="0">
              <a:solidFill>
                <a:schemeClr val="tx1">
                  <a:lumMod val="75000"/>
                  <a:lumOff val="25000"/>
                </a:schemeClr>
              </a:solidFill>
            </a:endParaRPr>
          </a:p>
        </p:txBody>
      </p:sp>
      <p:sp>
        <p:nvSpPr>
          <p:cNvPr id="2" name="TextBox 1"/>
          <p:cNvSpPr txBox="1"/>
          <p:nvPr/>
        </p:nvSpPr>
        <p:spPr>
          <a:xfrm>
            <a:off x="775515" y="501855"/>
            <a:ext cx="6551794" cy="584775"/>
          </a:xfrm>
          <a:prstGeom prst="rect">
            <a:avLst/>
          </a:prstGeom>
        </p:spPr>
        <p:txBody>
          <a:bodyPr wrap="none" rtlCol="0">
            <a:spAutoFit/>
          </a:bodyPr>
          <a:lstStyle/>
          <a:p>
            <a:r>
              <a:rPr lang="en-US" sz="3200" dirty="0"/>
              <a:t>Sprint Accessibility Hiring Update</a:t>
            </a:r>
          </a:p>
        </p:txBody>
      </p:sp>
      <p:pic>
        <p:nvPicPr>
          <p:cNvPr id="4" name="Picture 3">
            <a:extLst>
              <a:ext uri="{FF2B5EF4-FFF2-40B4-BE49-F238E27FC236}">
                <a16:creationId xmlns:a16="http://schemas.microsoft.com/office/drawing/2014/main" xmlns="" id="{B5913FCB-1A70-43C5-AC1E-CBAE0E21532E}"/>
              </a:ext>
            </a:extLst>
          </p:cNvPr>
          <p:cNvPicPr>
            <a:picLocks noChangeAspect="1"/>
          </p:cNvPicPr>
          <p:nvPr/>
        </p:nvPicPr>
        <p:blipFill>
          <a:blip r:embed="rId2"/>
          <a:stretch>
            <a:fillRect/>
          </a:stretch>
        </p:blipFill>
        <p:spPr>
          <a:xfrm>
            <a:off x="5745842" y="3715657"/>
            <a:ext cx="3900539" cy="2598858"/>
          </a:xfrm>
          <a:prstGeom prst="rect">
            <a:avLst/>
          </a:prstGeom>
          <a:effectLst/>
        </p:spPr>
      </p:pic>
      <p:sp>
        <p:nvSpPr>
          <p:cNvPr id="5" name="Rectangle 4">
            <a:extLst>
              <a:ext uri="{FF2B5EF4-FFF2-40B4-BE49-F238E27FC236}">
                <a16:creationId xmlns:a16="http://schemas.microsoft.com/office/drawing/2014/main" xmlns="" id="{9C3D7CA2-34BB-4232-BAF6-4808894AA965}"/>
              </a:ext>
            </a:extLst>
          </p:cNvPr>
          <p:cNvSpPr/>
          <p:nvPr/>
        </p:nvSpPr>
        <p:spPr>
          <a:xfrm>
            <a:off x="5905499" y="6448878"/>
            <a:ext cx="3936410" cy="400110"/>
          </a:xfrm>
          <a:prstGeom prst="rect">
            <a:avLst/>
          </a:prstGeom>
        </p:spPr>
        <p:txBody>
          <a:bodyPr wrap="square">
            <a:spAutoFit/>
          </a:bodyPr>
          <a:lstStyle/>
          <a:p>
            <a:r>
              <a:rPr lang="en-US" sz="1000" dirty="0">
                <a:solidFill>
                  <a:schemeClr val="bg1">
                    <a:lumMod val="75000"/>
                  </a:schemeClr>
                </a:solidFill>
              </a:rPr>
              <a:t>https://www.livecareer.com/career/advice/interview/9-essential-items-to-bring-to-a-job-interview</a:t>
            </a:r>
          </a:p>
        </p:txBody>
      </p:sp>
    </p:spTree>
    <p:extLst>
      <p:ext uri="{BB962C8B-B14F-4D97-AF65-F5344CB8AC3E}">
        <p14:creationId xmlns:p14="http://schemas.microsoft.com/office/powerpoint/2010/main" val="3929521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75515" y="348636"/>
            <a:ext cx="6355766" cy="1149847"/>
          </a:xfrm>
        </p:spPr>
        <p:txBody>
          <a:bodyPr/>
          <a:lstStyle/>
          <a:p>
            <a:r>
              <a:rPr lang="en-US" sz="3667" dirty="0"/>
              <a:t> </a:t>
            </a:r>
          </a:p>
        </p:txBody>
      </p:sp>
      <p:sp>
        <p:nvSpPr>
          <p:cNvPr id="10" name="Content Placeholder 9"/>
          <p:cNvSpPr>
            <a:spLocks noGrp="1"/>
          </p:cNvSpPr>
          <p:nvPr>
            <p:ph idx="1"/>
          </p:nvPr>
        </p:nvSpPr>
        <p:spPr>
          <a:xfrm>
            <a:off x="775515" y="2654610"/>
            <a:ext cx="8380144" cy="3596566"/>
          </a:xfrm>
        </p:spPr>
        <p:txBody>
          <a:bodyPr/>
          <a:lstStyle/>
          <a:p>
            <a:pPr marL="0" lvl="1" indent="0">
              <a:buNone/>
            </a:pPr>
            <a:r>
              <a:rPr lang="en-US" sz="2400" dirty="0"/>
              <a:t>Business Continuity (BC) is the process of planning and developing arrangements and procedures that enable an organization to respond to a debilitating crisis in a way that allows critical business processes to continue.  Sprint incorporates BC as part of its business philosophy which promotes utilizing BC principles, guidelines, and standards to assure continuation of Sprint's mission critical business operations and services.  The program is reviewed and approved annually.</a:t>
            </a:r>
          </a:p>
          <a:p>
            <a:pPr marL="277349" lvl="1" indent="-277349">
              <a:buFont typeface="Arial" panose="020B0604020202020204" pitchFamily="34" charset="0"/>
              <a:buChar char="•"/>
            </a:pPr>
            <a:endParaRPr lang="en-US" sz="3300" b="1" dirty="0">
              <a:solidFill>
                <a:schemeClr val="tx1">
                  <a:lumMod val="75000"/>
                  <a:lumOff val="25000"/>
                </a:schemeClr>
              </a:solidFill>
            </a:endParaRPr>
          </a:p>
        </p:txBody>
      </p:sp>
      <p:sp>
        <p:nvSpPr>
          <p:cNvPr id="2" name="TextBox 1"/>
          <p:cNvSpPr txBox="1"/>
          <p:nvPr/>
        </p:nvSpPr>
        <p:spPr>
          <a:xfrm>
            <a:off x="673915" y="501855"/>
            <a:ext cx="4482317" cy="584775"/>
          </a:xfrm>
          <a:prstGeom prst="rect">
            <a:avLst/>
          </a:prstGeom>
        </p:spPr>
        <p:txBody>
          <a:bodyPr wrap="none" rtlCol="0">
            <a:spAutoFit/>
          </a:bodyPr>
          <a:lstStyle/>
          <a:p>
            <a:r>
              <a:rPr lang="en-US" sz="3200" dirty="0"/>
              <a:t>Disaster Recovery Plan</a:t>
            </a:r>
          </a:p>
        </p:txBody>
      </p:sp>
      <p:sp>
        <p:nvSpPr>
          <p:cNvPr id="4" name="TextBox 3"/>
          <p:cNvSpPr txBox="1"/>
          <p:nvPr/>
        </p:nvSpPr>
        <p:spPr>
          <a:xfrm>
            <a:off x="2240712" y="1845714"/>
            <a:ext cx="5138058" cy="461665"/>
          </a:xfrm>
          <a:prstGeom prst="rect">
            <a:avLst/>
          </a:prstGeom>
          <a:noFill/>
        </p:spPr>
        <p:txBody>
          <a:bodyPr wrap="square" rtlCol="0">
            <a:spAutoFit/>
          </a:bodyPr>
          <a:lstStyle/>
          <a:p>
            <a:pPr marL="0" lvl="1" indent="0" algn="ctr">
              <a:buNone/>
            </a:pPr>
            <a:r>
              <a:rPr lang="en-US" sz="2400" b="1" dirty="0"/>
              <a:t>What is Business Continuity?</a:t>
            </a:r>
          </a:p>
        </p:txBody>
      </p:sp>
    </p:spTree>
    <p:extLst>
      <p:ext uri="{BB962C8B-B14F-4D97-AF65-F5344CB8AC3E}">
        <p14:creationId xmlns:p14="http://schemas.microsoft.com/office/powerpoint/2010/main" val="2203861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948" y="574489"/>
            <a:ext cx="8382597" cy="502065"/>
          </a:xfrm>
        </p:spPr>
        <p:txBody>
          <a:bodyPr/>
          <a:lstStyle/>
          <a:p>
            <a:r>
              <a:rPr lang="en-US" sz="3300" dirty="0"/>
              <a:t/>
            </a:r>
            <a:br>
              <a:rPr lang="en-US" sz="3300" dirty="0"/>
            </a:br>
            <a:r>
              <a:rPr lang="en-US" sz="3300" dirty="0"/>
              <a:t>Potential Threats to Business Continuity</a:t>
            </a:r>
          </a:p>
        </p:txBody>
      </p:sp>
      <p:sp>
        <p:nvSpPr>
          <p:cNvPr id="3" name="Content Placeholder 2"/>
          <p:cNvSpPr>
            <a:spLocks noGrp="1"/>
          </p:cNvSpPr>
          <p:nvPr>
            <p:ph idx="1"/>
          </p:nvPr>
        </p:nvSpPr>
        <p:spPr>
          <a:xfrm>
            <a:off x="1039931" y="1588777"/>
            <a:ext cx="2797585" cy="3957584"/>
          </a:xfrm>
        </p:spPr>
        <p:txBody>
          <a:bodyPr/>
          <a:lstStyle/>
          <a:p>
            <a:r>
              <a:rPr lang="en-US" sz="2567" b="1" dirty="0">
                <a:solidFill>
                  <a:schemeClr val="tx1">
                    <a:lumMod val="75000"/>
                    <a:lumOff val="25000"/>
                  </a:schemeClr>
                </a:solidFill>
              </a:rPr>
              <a:t>Act of Nature</a:t>
            </a:r>
          </a:p>
          <a:p>
            <a:pPr lvl="1"/>
            <a:r>
              <a:rPr lang="en-US" sz="1800" dirty="0">
                <a:solidFill>
                  <a:schemeClr val="tx1">
                    <a:lumMod val="75000"/>
                    <a:lumOff val="25000"/>
                  </a:schemeClr>
                </a:solidFill>
              </a:rPr>
              <a:t>Tornadoes</a:t>
            </a:r>
          </a:p>
          <a:p>
            <a:pPr lvl="1"/>
            <a:r>
              <a:rPr lang="en-US" sz="1800" dirty="0">
                <a:solidFill>
                  <a:schemeClr val="tx1">
                    <a:lumMod val="75000"/>
                    <a:lumOff val="25000"/>
                  </a:schemeClr>
                </a:solidFill>
              </a:rPr>
              <a:t>Hurricane</a:t>
            </a:r>
          </a:p>
          <a:p>
            <a:pPr lvl="1"/>
            <a:r>
              <a:rPr lang="en-US" sz="1800" dirty="0">
                <a:solidFill>
                  <a:schemeClr val="tx1">
                    <a:lumMod val="75000"/>
                    <a:lumOff val="25000"/>
                  </a:schemeClr>
                </a:solidFill>
              </a:rPr>
              <a:t>Earthquakes</a:t>
            </a:r>
          </a:p>
          <a:p>
            <a:pPr lvl="1"/>
            <a:r>
              <a:rPr lang="en-US" sz="1800" dirty="0">
                <a:solidFill>
                  <a:schemeClr val="tx1">
                    <a:lumMod val="75000"/>
                    <a:lumOff val="25000"/>
                  </a:schemeClr>
                </a:solidFill>
              </a:rPr>
              <a:t>Floods</a:t>
            </a:r>
          </a:p>
          <a:p>
            <a:pPr lvl="1"/>
            <a:r>
              <a:rPr lang="en-US" sz="1800" dirty="0">
                <a:solidFill>
                  <a:schemeClr val="tx1">
                    <a:lumMod val="75000"/>
                    <a:lumOff val="25000"/>
                  </a:schemeClr>
                </a:solidFill>
              </a:rPr>
              <a:t>Blizzards</a:t>
            </a:r>
          </a:p>
          <a:p>
            <a:pPr lvl="1"/>
            <a:r>
              <a:rPr lang="en-US" sz="1800" dirty="0">
                <a:solidFill>
                  <a:schemeClr val="tx1">
                    <a:lumMod val="75000"/>
                    <a:lumOff val="25000"/>
                  </a:schemeClr>
                </a:solidFill>
              </a:rPr>
              <a:t>Wildfires</a:t>
            </a:r>
          </a:p>
          <a:p>
            <a:pPr lvl="1"/>
            <a:r>
              <a:rPr lang="en-US" sz="1800" dirty="0">
                <a:solidFill>
                  <a:schemeClr val="tx1">
                    <a:lumMod val="75000"/>
                    <a:lumOff val="25000"/>
                  </a:schemeClr>
                </a:solidFill>
              </a:rPr>
              <a:t>Volcanic Eruptions</a:t>
            </a:r>
          </a:p>
          <a:p>
            <a:pPr lvl="1"/>
            <a:r>
              <a:rPr lang="en-US" sz="1800" dirty="0">
                <a:solidFill>
                  <a:schemeClr val="tx1">
                    <a:lumMod val="75000"/>
                    <a:lumOff val="25000"/>
                  </a:schemeClr>
                </a:solidFill>
              </a:rPr>
              <a:t>Land/Mudslides</a:t>
            </a:r>
          </a:p>
          <a:p>
            <a:pPr lvl="1"/>
            <a:r>
              <a:rPr lang="en-US" sz="1800" dirty="0">
                <a:solidFill>
                  <a:schemeClr val="tx1">
                    <a:lumMod val="75000"/>
                    <a:lumOff val="25000"/>
                  </a:schemeClr>
                </a:solidFill>
              </a:rPr>
              <a:t>Avalanches</a:t>
            </a:r>
          </a:p>
          <a:p>
            <a:pPr lvl="1"/>
            <a:endParaRPr lang="en-US" sz="1367" dirty="0">
              <a:solidFill>
                <a:schemeClr val="tx1">
                  <a:lumMod val="75000"/>
                  <a:lumOff val="25000"/>
                </a:schemeClr>
              </a:solidFill>
            </a:endParaRPr>
          </a:p>
          <a:p>
            <a:endParaRPr lang="en-US" sz="2567" dirty="0">
              <a:solidFill>
                <a:schemeClr val="tx1">
                  <a:lumMod val="75000"/>
                  <a:lumOff val="25000"/>
                </a:schemeClr>
              </a:solidFill>
            </a:endParaRPr>
          </a:p>
        </p:txBody>
      </p:sp>
      <p:sp>
        <p:nvSpPr>
          <p:cNvPr id="4" name="Content Placeholder 2"/>
          <p:cNvSpPr txBox="1">
            <a:spLocks/>
          </p:cNvSpPr>
          <p:nvPr/>
        </p:nvSpPr>
        <p:spPr>
          <a:xfrm>
            <a:off x="4327545" y="1580698"/>
            <a:ext cx="3160442" cy="2776450"/>
          </a:xfrm>
          <a:prstGeom prst="rect">
            <a:avLst/>
          </a:prstGeom>
        </p:spPr>
        <p:txBody>
          <a:bodyPr vert="horz" lIns="0" tIns="0" rIns="0" bIns="0" rtlCol="0">
            <a:noAutofit/>
          </a:bodyPr>
          <a:lstStyle>
            <a:lvl1pPr marL="342864" indent="-342864" algn="l" defTabSz="509374" rtl="0" eaLnBrk="1" latinLnBrk="0" hangingPunct="1">
              <a:spcBef>
                <a:spcPts val="0"/>
              </a:spcBef>
              <a:spcAft>
                <a:spcPts val="600"/>
              </a:spcAft>
              <a:buFont typeface="Arial"/>
              <a:buChar char="•"/>
              <a:defRPr sz="3200" kern="1200">
                <a:solidFill>
                  <a:srgbClr val="404040"/>
                </a:solidFill>
                <a:latin typeface="Sprint Sans Ofc Regular"/>
                <a:ea typeface="+mn-ea"/>
                <a:cs typeface="Sprint Sans Ofc Regular"/>
              </a:defRPr>
            </a:lvl1pPr>
            <a:lvl2pPr marL="573029" indent="-231751" algn="l" defTabSz="509374" rtl="0" eaLnBrk="1" latinLnBrk="0" hangingPunct="1">
              <a:spcBef>
                <a:spcPts val="0"/>
              </a:spcBef>
              <a:spcAft>
                <a:spcPts val="600"/>
              </a:spcAft>
              <a:buFont typeface="Arial"/>
              <a:buChar char="•"/>
              <a:defRPr sz="2000" kern="1200">
                <a:solidFill>
                  <a:srgbClr val="404040"/>
                </a:solidFill>
                <a:latin typeface="Sprint Sans Ofc Regular"/>
                <a:ea typeface="+mn-ea"/>
                <a:cs typeface="Sprint Sans Ofc Regular"/>
              </a:defRPr>
            </a:lvl2pPr>
            <a:lvl3pPr marL="806368" indent="-230165" algn="l" defTabSz="509374" rtl="0" eaLnBrk="1" latinLnBrk="0" hangingPunct="1">
              <a:spcBef>
                <a:spcPts val="0"/>
              </a:spcBef>
              <a:spcAft>
                <a:spcPts val="600"/>
              </a:spcAft>
              <a:buFont typeface="Arial"/>
              <a:buChar char="•"/>
              <a:defRPr sz="1800" b="0" i="0" kern="1200">
                <a:solidFill>
                  <a:srgbClr val="404040"/>
                </a:solidFill>
                <a:latin typeface="+mn-lt"/>
                <a:ea typeface="+mn-ea"/>
                <a:cs typeface="Sprint Sans Ofc Med Regular"/>
              </a:defRPr>
            </a:lvl3pPr>
            <a:lvl4pPr marL="1023833" indent="-217465" algn="l" defTabSz="509374" rtl="0" eaLnBrk="1" latinLnBrk="0" hangingPunct="1">
              <a:spcBef>
                <a:spcPts val="0"/>
              </a:spcBef>
              <a:spcAft>
                <a:spcPts val="600"/>
              </a:spcAft>
              <a:buFont typeface="Arial"/>
              <a:buChar char="•"/>
              <a:defRPr sz="1400" kern="1200">
                <a:solidFill>
                  <a:srgbClr val="404040"/>
                </a:solidFill>
                <a:latin typeface="Sprint Sans Ofc Regular"/>
                <a:ea typeface="+mn-ea"/>
                <a:cs typeface="Sprint Sans Ofc Regular"/>
              </a:defRPr>
            </a:lvl4pPr>
            <a:lvl5pPr marL="1255584" indent="-231751" algn="l" defTabSz="509374" rtl="0" eaLnBrk="1" latinLnBrk="0" hangingPunct="1">
              <a:spcBef>
                <a:spcPts val="0"/>
              </a:spcBef>
              <a:spcAft>
                <a:spcPts val="600"/>
              </a:spcAft>
              <a:buFont typeface="Arial"/>
              <a:buChar char="•"/>
              <a:defRPr sz="1400" kern="1200">
                <a:solidFill>
                  <a:srgbClr val="404040"/>
                </a:solidFill>
                <a:latin typeface="Sprint Sans Ofc Regular"/>
                <a:ea typeface="+mn-ea"/>
                <a:cs typeface="Sprint Sans Ofc Regular"/>
              </a:defRPr>
            </a:lvl5pPr>
            <a:lvl6pPr marL="2801557" indent="-254687" algn="l" defTabSz="509374" rtl="0" eaLnBrk="1" latinLnBrk="0" hangingPunct="1">
              <a:spcBef>
                <a:spcPct val="20000"/>
              </a:spcBef>
              <a:buFont typeface="Arial"/>
              <a:buChar char="•"/>
              <a:defRPr sz="2200" kern="1200">
                <a:solidFill>
                  <a:schemeClr val="tx1"/>
                </a:solidFill>
                <a:latin typeface="+mn-lt"/>
                <a:ea typeface="+mn-ea"/>
                <a:cs typeface="+mn-cs"/>
              </a:defRPr>
            </a:lvl6pPr>
            <a:lvl7pPr marL="3310929" indent="-254687" algn="l" defTabSz="509374" rtl="0" eaLnBrk="1" latinLnBrk="0" hangingPunct="1">
              <a:spcBef>
                <a:spcPct val="20000"/>
              </a:spcBef>
              <a:buFont typeface="Arial"/>
              <a:buChar char="•"/>
              <a:defRPr sz="2200" kern="1200">
                <a:solidFill>
                  <a:schemeClr val="tx1"/>
                </a:solidFill>
                <a:latin typeface="+mn-lt"/>
                <a:ea typeface="+mn-ea"/>
                <a:cs typeface="+mn-cs"/>
              </a:defRPr>
            </a:lvl7pPr>
            <a:lvl8pPr marL="3820304" indent="-254687" algn="l" defTabSz="509374" rtl="0" eaLnBrk="1" latinLnBrk="0" hangingPunct="1">
              <a:spcBef>
                <a:spcPct val="20000"/>
              </a:spcBef>
              <a:buFont typeface="Arial"/>
              <a:buChar char="•"/>
              <a:defRPr sz="2200" kern="1200">
                <a:solidFill>
                  <a:schemeClr val="tx1"/>
                </a:solidFill>
                <a:latin typeface="+mn-lt"/>
                <a:ea typeface="+mn-ea"/>
                <a:cs typeface="+mn-cs"/>
              </a:defRPr>
            </a:lvl8pPr>
            <a:lvl9pPr marL="4329678" indent="-254687" algn="l" defTabSz="509374" rtl="0" eaLnBrk="1" latinLnBrk="0" hangingPunct="1">
              <a:spcBef>
                <a:spcPct val="20000"/>
              </a:spcBef>
              <a:buFont typeface="Arial"/>
              <a:buChar char="•"/>
              <a:defRPr sz="2200" kern="1200">
                <a:solidFill>
                  <a:schemeClr val="tx1"/>
                </a:solidFill>
                <a:latin typeface="+mn-lt"/>
                <a:ea typeface="+mn-ea"/>
                <a:cs typeface="+mn-cs"/>
              </a:defRPr>
            </a:lvl9pPr>
          </a:lstStyle>
          <a:p>
            <a:r>
              <a:rPr lang="en-US" sz="2567" b="1" dirty="0">
                <a:solidFill>
                  <a:schemeClr val="tx1">
                    <a:lumMod val="75000"/>
                    <a:lumOff val="25000"/>
                  </a:schemeClr>
                </a:solidFill>
              </a:rPr>
              <a:t>Man-Made</a:t>
            </a:r>
          </a:p>
          <a:p>
            <a:pPr lvl="1"/>
            <a:r>
              <a:rPr lang="en-US" sz="1800" dirty="0">
                <a:solidFill>
                  <a:schemeClr val="tx1">
                    <a:lumMod val="75000"/>
                    <a:lumOff val="25000"/>
                  </a:schemeClr>
                </a:solidFill>
              </a:rPr>
              <a:t>Fire</a:t>
            </a:r>
          </a:p>
          <a:p>
            <a:pPr lvl="1"/>
            <a:r>
              <a:rPr lang="en-US" sz="1800" dirty="0">
                <a:solidFill>
                  <a:schemeClr val="tx1">
                    <a:lumMod val="75000"/>
                    <a:lumOff val="25000"/>
                  </a:schemeClr>
                </a:solidFill>
              </a:rPr>
              <a:t>Explosion</a:t>
            </a:r>
          </a:p>
          <a:p>
            <a:pPr lvl="1"/>
            <a:r>
              <a:rPr lang="en-US" sz="1800" dirty="0">
                <a:solidFill>
                  <a:schemeClr val="tx1">
                    <a:lumMod val="75000"/>
                    <a:lumOff val="25000"/>
                  </a:schemeClr>
                </a:solidFill>
              </a:rPr>
              <a:t>Hazardous Materials</a:t>
            </a:r>
          </a:p>
          <a:p>
            <a:pPr lvl="1"/>
            <a:r>
              <a:rPr lang="en-US" sz="1800" dirty="0">
                <a:solidFill>
                  <a:schemeClr val="tx1">
                    <a:lumMod val="75000"/>
                    <a:lumOff val="25000"/>
                  </a:schemeClr>
                </a:solidFill>
              </a:rPr>
              <a:t>Terrorist Acts</a:t>
            </a:r>
          </a:p>
          <a:p>
            <a:pPr lvl="1"/>
            <a:r>
              <a:rPr lang="en-US" sz="1800" dirty="0">
                <a:solidFill>
                  <a:schemeClr val="tx1">
                    <a:lumMod val="75000"/>
                    <a:lumOff val="25000"/>
                  </a:schemeClr>
                </a:solidFill>
              </a:rPr>
              <a:t>Civil Disorder</a:t>
            </a:r>
          </a:p>
          <a:p>
            <a:pPr lvl="1"/>
            <a:r>
              <a:rPr lang="en-US" sz="1800" dirty="0">
                <a:solidFill>
                  <a:schemeClr val="tx1">
                    <a:lumMod val="75000"/>
                    <a:lumOff val="25000"/>
                  </a:schemeClr>
                </a:solidFill>
              </a:rPr>
              <a:t>Work Stoppages</a:t>
            </a:r>
          </a:p>
          <a:p>
            <a:pPr lvl="1"/>
            <a:r>
              <a:rPr lang="en-US" sz="1800" dirty="0">
                <a:solidFill>
                  <a:schemeClr val="tx1">
                    <a:lumMod val="75000"/>
                    <a:lumOff val="25000"/>
                  </a:schemeClr>
                </a:solidFill>
              </a:rPr>
              <a:t>Criminal Activity</a:t>
            </a:r>
          </a:p>
          <a:p>
            <a:pPr lvl="1"/>
            <a:endParaRPr lang="en-US" sz="1367" dirty="0">
              <a:solidFill>
                <a:schemeClr val="tx1">
                  <a:lumMod val="75000"/>
                  <a:lumOff val="25000"/>
                </a:schemeClr>
              </a:solidFill>
            </a:endParaRPr>
          </a:p>
          <a:p>
            <a:endParaRPr lang="en-US" sz="2567" dirty="0">
              <a:solidFill>
                <a:schemeClr val="tx1">
                  <a:lumMod val="75000"/>
                  <a:lumOff val="25000"/>
                </a:schemeClr>
              </a:solidFill>
            </a:endParaRPr>
          </a:p>
        </p:txBody>
      </p:sp>
      <p:sp>
        <p:nvSpPr>
          <p:cNvPr id="5" name="Content Placeholder 2"/>
          <p:cNvSpPr txBox="1">
            <a:spLocks/>
          </p:cNvSpPr>
          <p:nvPr/>
        </p:nvSpPr>
        <p:spPr>
          <a:xfrm>
            <a:off x="4318004" y="4861292"/>
            <a:ext cx="4503013" cy="1929222"/>
          </a:xfrm>
          <a:prstGeom prst="rect">
            <a:avLst/>
          </a:prstGeom>
        </p:spPr>
        <p:txBody>
          <a:bodyPr vert="horz" lIns="0" tIns="0" rIns="0" bIns="0" rtlCol="0">
            <a:noAutofit/>
          </a:bodyPr>
          <a:lstStyle>
            <a:lvl1pPr marL="342864" indent="-342864" algn="l" defTabSz="509374" rtl="0" eaLnBrk="1" latinLnBrk="0" hangingPunct="1">
              <a:spcBef>
                <a:spcPts val="0"/>
              </a:spcBef>
              <a:spcAft>
                <a:spcPts val="600"/>
              </a:spcAft>
              <a:buFont typeface="Arial"/>
              <a:buChar char="•"/>
              <a:defRPr sz="3200" kern="1200">
                <a:solidFill>
                  <a:srgbClr val="404040"/>
                </a:solidFill>
                <a:latin typeface="Sprint Sans Ofc Regular"/>
                <a:ea typeface="+mn-ea"/>
                <a:cs typeface="Sprint Sans Ofc Regular"/>
              </a:defRPr>
            </a:lvl1pPr>
            <a:lvl2pPr marL="573029" indent="-231751" algn="l" defTabSz="509374" rtl="0" eaLnBrk="1" latinLnBrk="0" hangingPunct="1">
              <a:spcBef>
                <a:spcPts val="0"/>
              </a:spcBef>
              <a:spcAft>
                <a:spcPts val="600"/>
              </a:spcAft>
              <a:buFont typeface="Arial"/>
              <a:buChar char="•"/>
              <a:defRPr sz="2000" kern="1200">
                <a:solidFill>
                  <a:srgbClr val="404040"/>
                </a:solidFill>
                <a:latin typeface="Sprint Sans Ofc Regular"/>
                <a:ea typeface="+mn-ea"/>
                <a:cs typeface="Sprint Sans Ofc Regular"/>
              </a:defRPr>
            </a:lvl2pPr>
            <a:lvl3pPr marL="806368" indent="-230165" algn="l" defTabSz="509374" rtl="0" eaLnBrk="1" latinLnBrk="0" hangingPunct="1">
              <a:spcBef>
                <a:spcPts val="0"/>
              </a:spcBef>
              <a:spcAft>
                <a:spcPts val="600"/>
              </a:spcAft>
              <a:buFont typeface="Arial"/>
              <a:buChar char="•"/>
              <a:defRPr sz="1800" b="0" i="0" kern="1200">
                <a:solidFill>
                  <a:srgbClr val="404040"/>
                </a:solidFill>
                <a:latin typeface="+mn-lt"/>
                <a:ea typeface="+mn-ea"/>
                <a:cs typeface="Sprint Sans Ofc Med Regular"/>
              </a:defRPr>
            </a:lvl3pPr>
            <a:lvl4pPr marL="1023833" indent="-217465" algn="l" defTabSz="509374" rtl="0" eaLnBrk="1" latinLnBrk="0" hangingPunct="1">
              <a:spcBef>
                <a:spcPts val="0"/>
              </a:spcBef>
              <a:spcAft>
                <a:spcPts val="600"/>
              </a:spcAft>
              <a:buFont typeface="Arial"/>
              <a:buChar char="•"/>
              <a:defRPr sz="1400" kern="1200">
                <a:solidFill>
                  <a:srgbClr val="404040"/>
                </a:solidFill>
                <a:latin typeface="Sprint Sans Ofc Regular"/>
                <a:ea typeface="+mn-ea"/>
                <a:cs typeface="Sprint Sans Ofc Regular"/>
              </a:defRPr>
            </a:lvl4pPr>
            <a:lvl5pPr marL="1255584" indent="-231751" algn="l" defTabSz="509374" rtl="0" eaLnBrk="1" latinLnBrk="0" hangingPunct="1">
              <a:spcBef>
                <a:spcPts val="0"/>
              </a:spcBef>
              <a:spcAft>
                <a:spcPts val="600"/>
              </a:spcAft>
              <a:buFont typeface="Arial"/>
              <a:buChar char="•"/>
              <a:defRPr sz="1400" kern="1200">
                <a:solidFill>
                  <a:srgbClr val="404040"/>
                </a:solidFill>
                <a:latin typeface="Sprint Sans Ofc Regular"/>
                <a:ea typeface="+mn-ea"/>
                <a:cs typeface="Sprint Sans Ofc Regular"/>
              </a:defRPr>
            </a:lvl5pPr>
            <a:lvl6pPr marL="2801557" indent="-254687" algn="l" defTabSz="509374" rtl="0" eaLnBrk="1" latinLnBrk="0" hangingPunct="1">
              <a:spcBef>
                <a:spcPct val="20000"/>
              </a:spcBef>
              <a:buFont typeface="Arial"/>
              <a:buChar char="•"/>
              <a:defRPr sz="2200" kern="1200">
                <a:solidFill>
                  <a:schemeClr val="tx1"/>
                </a:solidFill>
                <a:latin typeface="+mn-lt"/>
                <a:ea typeface="+mn-ea"/>
                <a:cs typeface="+mn-cs"/>
              </a:defRPr>
            </a:lvl6pPr>
            <a:lvl7pPr marL="3310929" indent="-254687" algn="l" defTabSz="509374" rtl="0" eaLnBrk="1" latinLnBrk="0" hangingPunct="1">
              <a:spcBef>
                <a:spcPct val="20000"/>
              </a:spcBef>
              <a:buFont typeface="Arial"/>
              <a:buChar char="•"/>
              <a:defRPr sz="2200" kern="1200">
                <a:solidFill>
                  <a:schemeClr val="tx1"/>
                </a:solidFill>
                <a:latin typeface="+mn-lt"/>
                <a:ea typeface="+mn-ea"/>
                <a:cs typeface="+mn-cs"/>
              </a:defRPr>
            </a:lvl7pPr>
            <a:lvl8pPr marL="3820304" indent="-254687" algn="l" defTabSz="509374" rtl="0" eaLnBrk="1" latinLnBrk="0" hangingPunct="1">
              <a:spcBef>
                <a:spcPct val="20000"/>
              </a:spcBef>
              <a:buFont typeface="Arial"/>
              <a:buChar char="•"/>
              <a:defRPr sz="2200" kern="1200">
                <a:solidFill>
                  <a:schemeClr val="tx1"/>
                </a:solidFill>
                <a:latin typeface="+mn-lt"/>
                <a:ea typeface="+mn-ea"/>
                <a:cs typeface="+mn-cs"/>
              </a:defRPr>
            </a:lvl8pPr>
            <a:lvl9pPr marL="4329678" indent="-254687" algn="l" defTabSz="509374" rtl="0" eaLnBrk="1" latinLnBrk="0" hangingPunct="1">
              <a:spcBef>
                <a:spcPct val="20000"/>
              </a:spcBef>
              <a:buFont typeface="Arial"/>
              <a:buChar char="•"/>
              <a:defRPr sz="2200" kern="1200">
                <a:solidFill>
                  <a:schemeClr val="tx1"/>
                </a:solidFill>
                <a:latin typeface="+mn-lt"/>
                <a:ea typeface="+mn-ea"/>
                <a:cs typeface="+mn-cs"/>
              </a:defRPr>
            </a:lvl9pPr>
          </a:lstStyle>
          <a:p>
            <a:r>
              <a:rPr lang="en-US" sz="2567" b="1" dirty="0">
                <a:solidFill>
                  <a:schemeClr val="tx1">
                    <a:lumMod val="75000"/>
                    <a:lumOff val="25000"/>
                  </a:schemeClr>
                </a:solidFill>
              </a:rPr>
              <a:t>Infrastructure/Technology</a:t>
            </a:r>
          </a:p>
          <a:p>
            <a:pPr lvl="1"/>
            <a:r>
              <a:rPr lang="en-US" sz="1800" dirty="0">
                <a:solidFill>
                  <a:schemeClr val="tx1">
                    <a:lumMod val="75000"/>
                    <a:lumOff val="25000"/>
                  </a:schemeClr>
                </a:solidFill>
              </a:rPr>
              <a:t>Widespread Power Outage</a:t>
            </a:r>
          </a:p>
          <a:p>
            <a:pPr lvl="1"/>
            <a:r>
              <a:rPr lang="en-US" sz="1800" dirty="0">
                <a:solidFill>
                  <a:schemeClr val="tx1">
                    <a:lumMod val="75000"/>
                    <a:lumOff val="25000"/>
                  </a:schemeClr>
                </a:solidFill>
              </a:rPr>
              <a:t>Telecomm Grid Outage</a:t>
            </a:r>
          </a:p>
          <a:p>
            <a:pPr lvl="1"/>
            <a:r>
              <a:rPr lang="en-US" sz="1800" dirty="0">
                <a:solidFill>
                  <a:schemeClr val="tx1">
                    <a:lumMod val="75000"/>
                    <a:lumOff val="25000"/>
                  </a:schemeClr>
                </a:solidFill>
              </a:rPr>
              <a:t>Water/Sewage System Issues</a:t>
            </a:r>
          </a:p>
          <a:p>
            <a:pPr lvl="1"/>
            <a:r>
              <a:rPr lang="en-US" sz="1800" dirty="0">
                <a:solidFill>
                  <a:schemeClr val="tx1">
                    <a:lumMod val="75000"/>
                    <a:lumOff val="25000"/>
                  </a:schemeClr>
                </a:solidFill>
              </a:rPr>
              <a:t>Major Computer Processing Disruption</a:t>
            </a:r>
          </a:p>
          <a:p>
            <a:pPr lvl="1"/>
            <a:endParaRPr lang="en-US" sz="1367" dirty="0">
              <a:solidFill>
                <a:schemeClr val="tx1">
                  <a:lumMod val="75000"/>
                  <a:lumOff val="25000"/>
                </a:schemeClr>
              </a:solidFill>
            </a:endParaRPr>
          </a:p>
          <a:p>
            <a:endParaRPr lang="en-US" sz="2567" dirty="0">
              <a:solidFill>
                <a:schemeClr val="tx1">
                  <a:lumMod val="75000"/>
                  <a:lumOff val="25000"/>
                </a:schemeClr>
              </a:solidFill>
            </a:endParaRPr>
          </a:p>
        </p:txBody>
      </p:sp>
    </p:spTree>
    <p:extLst>
      <p:ext uri="{BB962C8B-B14F-4D97-AF65-F5344CB8AC3E}">
        <p14:creationId xmlns:p14="http://schemas.microsoft.com/office/powerpoint/2010/main" val="306167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fade">
                                      <p:cBhvr>
                                        <p:cTn id="37" dur="500"/>
                                        <p:tgtEl>
                                          <p:spTgt spid="4">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fade">
                                      <p:cBhvr>
                                        <p:cTn id="40" dur="500"/>
                                        <p:tgtEl>
                                          <p:spTgt spid="4">
                                            <p:txEl>
                                              <p:pRg st="1" end="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fade">
                                      <p:cBhvr>
                                        <p:cTn id="43" dur="500"/>
                                        <p:tgtEl>
                                          <p:spTgt spid="4">
                                            <p:txEl>
                                              <p:pRg st="2" end="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4">
                                            <p:txEl>
                                              <p:pRg st="3" end="3"/>
                                            </p:txEl>
                                          </p:spTgt>
                                        </p:tgtEl>
                                        <p:attrNameLst>
                                          <p:attrName>style.visibility</p:attrName>
                                        </p:attrNameLst>
                                      </p:cBhvr>
                                      <p:to>
                                        <p:strVal val="visible"/>
                                      </p:to>
                                    </p:set>
                                    <p:animEffect transition="in" filter="fade">
                                      <p:cBhvr>
                                        <p:cTn id="46" dur="500"/>
                                        <p:tgtEl>
                                          <p:spTgt spid="4">
                                            <p:txEl>
                                              <p:pRg st="3" end="3"/>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Effect transition="in" filter="fade">
                                      <p:cBhvr>
                                        <p:cTn id="49" dur="500"/>
                                        <p:tgtEl>
                                          <p:spTgt spid="4">
                                            <p:txEl>
                                              <p:pRg st="4" end="4"/>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4">
                                            <p:txEl>
                                              <p:pRg st="5" end="5"/>
                                            </p:txEl>
                                          </p:spTgt>
                                        </p:tgtEl>
                                        <p:attrNameLst>
                                          <p:attrName>style.visibility</p:attrName>
                                        </p:attrNameLst>
                                      </p:cBhvr>
                                      <p:to>
                                        <p:strVal val="visible"/>
                                      </p:to>
                                    </p:set>
                                    <p:animEffect transition="in" filter="fade">
                                      <p:cBhvr>
                                        <p:cTn id="52" dur="500"/>
                                        <p:tgtEl>
                                          <p:spTgt spid="4">
                                            <p:txEl>
                                              <p:pRg st="5" end="5"/>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Effect transition="in" filter="fade">
                                      <p:cBhvr>
                                        <p:cTn id="55" dur="500"/>
                                        <p:tgtEl>
                                          <p:spTgt spid="4">
                                            <p:txEl>
                                              <p:pRg st="6" end="6"/>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4">
                                            <p:txEl>
                                              <p:pRg st="7" end="7"/>
                                            </p:txEl>
                                          </p:spTgt>
                                        </p:tgtEl>
                                        <p:attrNameLst>
                                          <p:attrName>style.visibility</p:attrName>
                                        </p:attrNameLst>
                                      </p:cBhvr>
                                      <p:to>
                                        <p:strVal val="visible"/>
                                      </p:to>
                                    </p:set>
                                    <p:animEffect transition="in" filter="fade">
                                      <p:cBhvr>
                                        <p:cTn id="58" dur="500"/>
                                        <p:tgtEl>
                                          <p:spTgt spid="4">
                                            <p:txEl>
                                              <p:pRg st="7" end="7"/>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5">
                                            <p:txEl>
                                              <p:pRg st="0" end="0"/>
                                            </p:txEl>
                                          </p:spTgt>
                                        </p:tgtEl>
                                        <p:attrNameLst>
                                          <p:attrName>style.visibility</p:attrName>
                                        </p:attrNameLst>
                                      </p:cBhvr>
                                      <p:to>
                                        <p:strVal val="visible"/>
                                      </p:to>
                                    </p:set>
                                    <p:animEffect transition="in" filter="fade">
                                      <p:cBhvr>
                                        <p:cTn id="61" dur="500"/>
                                        <p:tgtEl>
                                          <p:spTgt spid="5">
                                            <p:txEl>
                                              <p:pRg st="0" end="0"/>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5">
                                            <p:txEl>
                                              <p:pRg st="1" end="1"/>
                                            </p:txEl>
                                          </p:spTgt>
                                        </p:tgtEl>
                                        <p:attrNameLst>
                                          <p:attrName>style.visibility</p:attrName>
                                        </p:attrNameLst>
                                      </p:cBhvr>
                                      <p:to>
                                        <p:strVal val="visible"/>
                                      </p:to>
                                    </p:set>
                                    <p:animEffect transition="in" filter="fade">
                                      <p:cBhvr>
                                        <p:cTn id="64" dur="500"/>
                                        <p:tgtEl>
                                          <p:spTgt spid="5">
                                            <p:txEl>
                                              <p:pRg st="1" end="1"/>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5">
                                            <p:txEl>
                                              <p:pRg st="2" end="2"/>
                                            </p:txEl>
                                          </p:spTgt>
                                        </p:tgtEl>
                                        <p:attrNameLst>
                                          <p:attrName>style.visibility</p:attrName>
                                        </p:attrNameLst>
                                      </p:cBhvr>
                                      <p:to>
                                        <p:strVal val="visible"/>
                                      </p:to>
                                    </p:set>
                                    <p:animEffect transition="in" filter="fade">
                                      <p:cBhvr>
                                        <p:cTn id="67" dur="500"/>
                                        <p:tgtEl>
                                          <p:spTgt spid="5">
                                            <p:txEl>
                                              <p:pRg st="2" end="2"/>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5">
                                            <p:txEl>
                                              <p:pRg st="3" end="3"/>
                                            </p:txEl>
                                          </p:spTgt>
                                        </p:tgtEl>
                                        <p:attrNameLst>
                                          <p:attrName>style.visibility</p:attrName>
                                        </p:attrNameLst>
                                      </p:cBhvr>
                                      <p:to>
                                        <p:strVal val="visible"/>
                                      </p:to>
                                    </p:set>
                                    <p:animEffect transition="in" filter="fade">
                                      <p:cBhvr>
                                        <p:cTn id="70" dur="500"/>
                                        <p:tgtEl>
                                          <p:spTgt spid="5">
                                            <p:txEl>
                                              <p:pRg st="3" end="3"/>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5">
                                            <p:txEl>
                                              <p:pRg st="4" end="4"/>
                                            </p:txEl>
                                          </p:spTgt>
                                        </p:tgtEl>
                                        <p:attrNameLst>
                                          <p:attrName>style.visibility</p:attrName>
                                        </p:attrNameLst>
                                      </p:cBhvr>
                                      <p:to>
                                        <p:strVal val="visible"/>
                                      </p:to>
                                    </p:set>
                                    <p:animEffect transition="in" filter="fade">
                                      <p:cBhvr>
                                        <p:cTn id="7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75515" y="798285"/>
            <a:ext cx="8102195" cy="700199"/>
          </a:xfrm>
        </p:spPr>
        <p:txBody>
          <a:bodyPr/>
          <a:lstStyle/>
          <a:p>
            <a:r>
              <a:rPr lang="en-US" sz="2567" dirty="0"/>
              <a:t>Call Center Map</a:t>
            </a:r>
          </a:p>
        </p:txBody>
      </p:sp>
      <p:grpSp>
        <p:nvGrpSpPr>
          <p:cNvPr id="68" name="Group 67"/>
          <p:cNvGrpSpPr/>
          <p:nvPr/>
        </p:nvGrpSpPr>
        <p:grpSpPr>
          <a:xfrm>
            <a:off x="775515" y="1648918"/>
            <a:ext cx="8187374" cy="5641350"/>
            <a:chOff x="1658470" y="0"/>
            <a:chExt cx="8875059" cy="6858000"/>
          </a:xfrm>
        </p:grpSpPr>
        <p:pic>
          <p:nvPicPr>
            <p:cNvPr id="69" name="Picture 6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470" y="0"/>
              <a:ext cx="8875059" cy="6858000"/>
            </a:xfrm>
            <a:prstGeom prst="rect">
              <a:avLst/>
            </a:prstGeom>
          </p:spPr>
        </p:pic>
        <p:sp>
          <p:nvSpPr>
            <p:cNvPr id="70" name="Rectangle 69"/>
            <p:cNvSpPr/>
            <p:nvPr/>
          </p:nvSpPr>
          <p:spPr>
            <a:xfrm>
              <a:off x="2992942" y="5149218"/>
              <a:ext cx="1411632" cy="15218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2221605" y="6078828"/>
              <a:ext cx="1114023" cy="592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p:cNvGrpSpPr/>
            <p:nvPr/>
          </p:nvGrpSpPr>
          <p:grpSpPr>
            <a:xfrm>
              <a:off x="2092768" y="5124964"/>
              <a:ext cx="3327848" cy="1429910"/>
              <a:chOff x="1848063" y="4841626"/>
              <a:chExt cx="3327848" cy="1429910"/>
            </a:xfrm>
          </p:grpSpPr>
          <p:sp>
            <p:nvSpPr>
              <p:cNvPr id="121" name="5-Point Star 120"/>
              <p:cNvSpPr/>
              <p:nvPr/>
            </p:nvSpPr>
            <p:spPr>
              <a:xfrm>
                <a:off x="2221605" y="5328632"/>
                <a:ext cx="221081" cy="20499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1848063" y="5149938"/>
                <a:ext cx="1170637" cy="928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p:nvPicPr>
            <p:blipFill>
              <a:blip r:embed="rId3"/>
              <a:stretch>
                <a:fillRect/>
              </a:stretch>
            </p:blipFill>
            <p:spPr>
              <a:xfrm>
                <a:off x="2147250" y="4841626"/>
                <a:ext cx="2362200" cy="1200150"/>
              </a:xfrm>
              <a:prstGeom prst="rect">
                <a:avLst/>
              </a:prstGeom>
            </p:spPr>
          </p:pic>
          <p:sp>
            <p:nvSpPr>
              <p:cNvPr id="124" name="5-Point Star 123"/>
              <p:cNvSpPr/>
              <p:nvPr/>
            </p:nvSpPr>
            <p:spPr>
              <a:xfrm>
                <a:off x="3849389" y="5379250"/>
                <a:ext cx="221081" cy="20499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5" name="Picture 124"/>
              <p:cNvPicPr>
                <a:picLocks noChangeAspect="1"/>
              </p:cNvPicPr>
              <p:nvPr/>
            </p:nvPicPr>
            <p:blipFill>
              <a:blip r:embed="rId4"/>
              <a:stretch>
                <a:fillRect/>
              </a:stretch>
            </p:blipFill>
            <p:spPr>
              <a:xfrm>
                <a:off x="2731067" y="5062331"/>
                <a:ext cx="261875" cy="458282"/>
              </a:xfrm>
              <a:prstGeom prst="rect">
                <a:avLst/>
              </a:prstGeom>
            </p:spPr>
          </p:pic>
          <p:pic>
            <p:nvPicPr>
              <p:cNvPr id="126" name="Picture 125"/>
              <p:cNvPicPr>
                <a:picLocks noChangeAspect="1"/>
              </p:cNvPicPr>
              <p:nvPr/>
            </p:nvPicPr>
            <p:blipFill>
              <a:blip r:embed="rId4"/>
              <a:stretch>
                <a:fillRect/>
              </a:stretch>
            </p:blipFill>
            <p:spPr>
              <a:xfrm>
                <a:off x="3790037" y="5626388"/>
                <a:ext cx="281570" cy="492748"/>
              </a:xfrm>
              <a:prstGeom prst="rect">
                <a:avLst/>
              </a:prstGeom>
            </p:spPr>
          </p:pic>
          <p:pic>
            <p:nvPicPr>
              <p:cNvPr id="127" name="Picture 126"/>
              <p:cNvPicPr>
                <a:picLocks noChangeAspect="1"/>
              </p:cNvPicPr>
              <p:nvPr/>
            </p:nvPicPr>
            <p:blipFill>
              <a:blip r:embed="rId5"/>
              <a:stretch>
                <a:fillRect/>
              </a:stretch>
            </p:blipFill>
            <p:spPr>
              <a:xfrm>
                <a:off x="4705655" y="5629324"/>
                <a:ext cx="470256" cy="146440"/>
              </a:xfrm>
              <a:prstGeom prst="rect">
                <a:avLst/>
              </a:prstGeom>
            </p:spPr>
          </p:pic>
          <p:pic>
            <p:nvPicPr>
              <p:cNvPr id="128" name="Picture 127"/>
              <p:cNvPicPr>
                <a:picLocks noChangeAspect="1"/>
              </p:cNvPicPr>
              <p:nvPr/>
            </p:nvPicPr>
            <p:blipFill>
              <a:blip r:embed="rId4"/>
              <a:stretch>
                <a:fillRect/>
              </a:stretch>
            </p:blipFill>
            <p:spPr>
              <a:xfrm>
                <a:off x="4778461" y="5778788"/>
                <a:ext cx="281570" cy="492748"/>
              </a:xfrm>
              <a:prstGeom prst="rect">
                <a:avLst/>
              </a:prstGeom>
            </p:spPr>
          </p:pic>
        </p:grpSp>
        <p:sp>
          <p:nvSpPr>
            <p:cNvPr id="73" name="5-Point Star 72"/>
            <p:cNvSpPr/>
            <p:nvPr/>
          </p:nvSpPr>
          <p:spPr>
            <a:xfrm>
              <a:off x="7918366" y="2963210"/>
              <a:ext cx="221081" cy="20499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5-Point Star 73"/>
            <p:cNvSpPr/>
            <p:nvPr/>
          </p:nvSpPr>
          <p:spPr>
            <a:xfrm>
              <a:off x="8701831" y="5189108"/>
              <a:ext cx="221081" cy="20499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5-Point Star 74"/>
            <p:cNvSpPr/>
            <p:nvPr/>
          </p:nvSpPr>
          <p:spPr>
            <a:xfrm>
              <a:off x="6306361" y="3321673"/>
              <a:ext cx="221081" cy="20499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5-Point Star 75"/>
            <p:cNvSpPr/>
            <p:nvPr/>
          </p:nvSpPr>
          <p:spPr>
            <a:xfrm>
              <a:off x="5894233" y="5073200"/>
              <a:ext cx="221081" cy="20499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5-Point Star 76"/>
            <p:cNvSpPr/>
            <p:nvPr/>
          </p:nvSpPr>
          <p:spPr>
            <a:xfrm>
              <a:off x="8964764" y="2228032"/>
              <a:ext cx="221081" cy="20499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5-Point Star 77"/>
            <p:cNvSpPr/>
            <p:nvPr/>
          </p:nvSpPr>
          <p:spPr>
            <a:xfrm>
              <a:off x="6068091" y="1683910"/>
              <a:ext cx="221081" cy="20499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5-Point Star 78"/>
            <p:cNvSpPr/>
            <p:nvPr/>
          </p:nvSpPr>
          <p:spPr>
            <a:xfrm>
              <a:off x="7270123" y="2340731"/>
              <a:ext cx="221081" cy="20499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5-Point Star 79"/>
            <p:cNvSpPr/>
            <p:nvPr/>
          </p:nvSpPr>
          <p:spPr>
            <a:xfrm>
              <a:off x="7255096" y="2184035"/>
              <a:ext cx="221081" cy="20499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5-Point Star 80"/>
            <p:cNvSpPr/>
            <p:nvPr/>
          </p:nvSpPr>
          <p:spPr>
            <a:xfrm>
              <a:off x="5827690" y="4697566"/>
              <a:ext cx="221081" cy="20499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5-Point Star 81"/>
            <p:cNvSpPr/>
            <p:nvPr/>
          </p:nvSpPr>
          <p:spPr>
            <a:xfrm>
              <a:off x="5237413" y="4274708"/>
              <a:ext cx="221081" cy="20499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5-Point Star 82"/>
            <p:cNvSpPr/>
            <p:nvPr/>
          </p:nvSpPr>
          <p:spPr>
            <a:xfrm>
              <a:off x="7049032" y="2351463"/>
              <a:ext cx="221081" cy="20499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5-Point Star 83"/>
            <p:cNvSpPr/>
            <p:nvPr/>
          </p:nvSpPr>
          <p:spPr>
            <a:xfrm>
              <a:off x="8519377" y="5315750"/>
              <a:ext cx="221081" cy="20499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5" name="Picture 84"/>
            <p:cNvPicPr>
              <a:picLocks noChangeAspect="1"/>
            </p:cNvPicPr>
            <p:nvPr/>
          </p:nvPicPr>
          <p:blipFill>
            <a:blip r:embed="rId4"/>
            <a:stretch>
              <a:fillRect/>
            </a:stretch>
          </p:blipFill>
          <p:spPr>
            <a:xfrm>
              <a:off x="6600675" y="3177795"/>
              <a:ext cx="281570" cy="492748"/>
            </a:xfrm>
            <a:prstGeom prst="rect">
              <a:avLst/>
            </a:prstGeom>
          </p:spPr>
        </p:pic>
        <p:pic>
          <p:nvPicPr>
            <p:cNvPr id="86" name="Picture 85"/>
            <p:cNvPicPr>
              <a:picLocks noChangeAspect="1"/>
            </p:cNvPicPr>
            <p:nvPr/>
          </p:nvPicPr>
          <p:blipFill>
            <a:blip r:embed="rId4"/>
            <a:stretch>
              <a:fillRect/>
            </a:stretch>
          </p:blipFill>
          <p:spPr>
            <a:xfrm>
              <a:off x="5430467" y="4653497"/>
              <a:ext cx="281570" cy="492748"/>
            </a:xfrm>
            <a:prstGeom prst="rect">
              <a:avLst/>
            </a:prstGeom>
          </p:spPr>
        </p:pic>
        <p:pic>
          <p:nvPicPr>
            <p:cNvPr id="87" name="Picture 86"/>
            <p:cNvPicPr>
              <a:picLocks noChangeAspect="1"/>
            </p:cNvPicPr>
            <p:nvPr/>
          </p:nvPicPr>
          <p:blipFill>
            <a:blip r:embed="rId4"/>
            <a:stretch>
              <a:fillRect/>
            </a:stretch>
          </p:blipFill>
          <p:spPr>
            <a:xfrm>
              <a:off x="8793734" y="5439985"/>
              <a:ext cx="192908" cy="337589"/>
            </a:xfrm>
            <a:prstGeom prst="rect">
              <a:avLst/>
            </a:prstGeom>
          </p:spPr>
        </p:pic>
        <p:pic>
          <p:nvPicPr>
            <p:cNvPr id="88" name="Picture 87"/>
            <p:cNvPicPr>
              <a:picLocks noChangeAspect="1"/>
            </p:cNvPicPr>
            <p:nvPr/>
          </p:nvPicPr>
          <p:blipFill>
            <a:blip r:embed="rId4"/>
            <a:stretch>
              <a:fillRect/>
            </a:stretch>
          </p:blipFill>
          <p:spPr>
            <a:xfrm>
              <a:off x="3596324" y="3838711"/>
              <a:ext cx="281570" cy="492748"/>
            </a:xfrm>
            <a:prstGeom prst="rect">
              <a:avLst/>
            </a:prstGeom>
          </p:spPr>
        </p:pic>
        <p:pic>
          <p:nvPicPr>
            <p:cNvPr id="89" name="Picture 88"/>
            <p:cNvPicPr>
              <a:picLocks noChangeAspect="1"/>
            </p:cNvPicPr>
            <p:nvPr/>
          </p:nvPicPr>
          <p:blipFill>
            <a:blip r:embed="rId4"/>
            <a:stretch>
              <a:fillRect/>
            </a:stretch>
          </p:blipFill>
          <p:spPr>
            <a:xfrm>
              <a:off x="2637831" y="1735284"/>
              <a:ext cx="281570" cy="492748"/>
            </a:xfrm>
            <a:prstGeom prst="rect">
              <a:avLst/>
            </a:prstGeom>
          </p:spPr>
        </p:pic>
        <p:pic>
          <p:nvPicPr>
            <p:cNvPr id="90" name="Picture 89"/>
            <p:cNvPicPr>
              <a:picLocks noChangeAspect="1"/>
            </p:cNvPicPr>
            <p:nvPr/>
          </p:nvPicPr>
          <p:blipFill>
            <a:blip r:embed="rId4"/>
            <a:stretch>
              <a:fillRect/>
            </a:stretch>
          </p:blipFill>
          <p:spPr>
            <a:xfrm>
              <a:off x="7129328" y="2806297"/>
              <a:ext cx="281570" cy="492748"/>
            </a:xfrm>
            <a:prstGeom prst="rect">
              <a:avLst/>
            </a:prstGeom>
          </p:spPr>
        </p:pic>
        <p:pic>
          <p:nvPicPr>
            <p:cNvPr id="91" name="Picture 90"/>
            <p:cNvPicPr>
              <a:picLocks noChangeAspect="1"/>
            </p:cNvPicPr>
            <p:nvPr/>
          </p:nvPicPr>
          <p:blipFill>
            <a:blip r:embed="rId4"/>
            <a:stretch>
              <a:fillRect/>
            </a:stretch>
          </p:blipFill>
          <p:spPr>
            <a:xfrm>
              <a:off x="8163237" y="2796351"/>
              <a:ext cx="262124" cy="458718"/>
            </a:xfrm>
            <a:prstGeom prst="rect">
              <a:avLst/>
            </a:prstGeom>
          </p:spPr>
        </p:pic>
        <p:pic>
          <p:nvPicPr>
            <p:cNvPr id="92" name="Picture 91"/>
            <p:cNvPicPr>
              <a:picLocks noChangeAspect="1"/>
            </p:cNvPicPr>
            <p:nvPr/>
          </p:nvPicPr>
          <p:blipFill>
            <a:blip r:embed="rId4"/>
            <a:stretch>
              <a:fillRect/>
            </a:stretch>
          </p:blipFill>
          <p:spPr>
            <a:xfrm>
              <a:off x="6677228" y="3986807"/>
              <a:ext cx="281570" cy="492748"/>
            </a:xfrm>
            <a:prstGeom prst="rect">
              <a:avLst/>
            </a:prstGeom>
          </p:spPr>
        </p:pic>
        <p:pic>
          <p:nvPicPr>
            <p:cNvPr id="93" name="Picture 92"/>
            <p:cNvPicPr>
              <a:picLocks noChangeAspect="1"/>
            </p:cNvPicPr>
            <p:nvPr/>
          </p:nvPicPr>
          <p:blipFill>
            <a:blip r:embed="rId4"/>
            <a:stretch>
              <a:fillRect/>
            </a:stretch>
          </p:blipFill>
          <p:spPr>
            <a:xfrm>
              <a:off x="7680093" y="3816823"/>
              <a:ext cx="158304" cy="277032"/>
            </a:xfrm>
            <a:prstGeom prst="rect">
              <a:avLst/>
            </a:prstGeom>
          </p:spPr>
        </p:pic>
        <p:pic>
          <p:nvPicPr>
            <p:cNvPr id="94" name="Picture 93"/>
            <p:cNvPicPr>
              <a:picLocks noChangeAspect="1"/>
            </p:cNvPicPr>
            <p:nvPr/>
          </p:nvPicPr>
          <p:blipFill>
            <a:blip r:embed="rId4"/>
            <a:stretch>
              <a:fillRect/>
            </a:stretch>
          </p:blipFill>
          <p:spPr>
            <a:xfrm>
              <a:off x="4727255" y="3140676"/>
              <a:ext cx="238274" cy="416980"/>
            </a:xfrm>
            <a:prstGeom prst="rect">
              <a:avLst/>
            </a:prstGeom>
          </p:spPr>
        </p:pic>
        <p:pic>
          <p:nvPicPr>
            <p:cNvPr id="95" name="Picture 94"/>
            <p:cNvPicPr>
              <a:picLocks noChangeAspect="1"/>
            </p:cNvPicPr>
            <p:nvPr/>
          </p:nvPicPr>
          <p:blipFill>
            <a:blip r:embed="rId4"/>
            <a:stretch>
              <a:fillRect/>
            </a:stretch>
          </p:blipFill>
          <p:spPr>
            <a:xfrm>
              <a:off x="6376099" y="1841980"/>
              <a:ext cx="238274" cy="416980"/>
            </a:xfrm>
            <a:prstGeom prst="rect">
              <a:avLst/>
            </a:prstGeom>
          </p:spPr>
        </p:pic>
        <p:pic>
          <p:nvPicPr>
            <p:cNvPr id="96" name="Picture 95"/>
            <p:cNvPicPr>
              <a:picLocks noChangeAspect="1"/>
            </p:cNvPicPr>
            <p:nvPr/>
          </p:nvPicPr>
          <p:blipFill>
            <a:blip r:embed="rId4"/>
            <a:stretch>
              <a:fillRect/>
            </a:stretch>
          </p:blipFill>
          <p:spPr>
            <a:xfrm>
              <a:off x="6945981" y="1980168"/>
              <a:ext cx="238274" cy="416980"/>
            </a:xfrm>
            <a:prstGeom prst="rect">
              <a:avLst/>
            </a:prstGeom>
          </p:spPr>
        </p:pic>
        <p:pic>
          <p:nvPicPr>
            <p:cNvPr id="97" name="Picture 96"/>
            <p:cNvPicPr>
              <a:picLocks noChangeAspect="1"/>
            </p:cNvPicPr>
            <p:nvPr/>
          </p:nvPicPr>
          <p:blipFill>
            <a:blip r:embed="rId4"/>
            <a:stretch>
              <a:fillRect/>
            </a:stretch>
          </p:blipFill>
          <p:spPr>
            <a:xfrm>
              <a:off x="7627286" y="4319855"/>
              <a:ext cx="281570" cy="492748"/>
            </a:xfrm>
            <a:prstGeom prst="rect">
              <a:avLst/>
            </a:prstGeom>
          </p:spPr>
        </p:pic>
        <p:pic>
          <p:nvPicPr>
            <p:cNvPr id="98" name="Picture 97"/>
            <p:cNvPicPr>
              <a:picLocks noChangeAspect="1"/>
            </p:cNvPicPr>
            <p:nvPr/>
          </p:nvPicPr>
          <p:blipFill>
            <a:blip r:embed="rId4"/>
            <a:stretch>
              <a:fillRect/>
            </a:stretch>
          </p:blipFill>
          <p:spPr>
            <a:xfrm>
              <a:off x="5867955" y="3861268"/>
              <a:ext cx="281570" cy="492748"/>
            </a:xfrm>
            <a:prstGeom prst="rect">
              <a:avLst/>
            </a:prstGeom>
          </p:spPr>
        </p:pic>
        <p:pic>
          <p:nvPicPr>
            <p:cNvPr id="99" name="Picture 98"/>
            <p:cNvPicPr>
              <a:picLocks noChangeAspect="1"/>
            </p:cNvPicPr>
            <p:nvPr/>
          </p:nvPicPr>
          <p:blipFill>
            <a:blip r:embed="rId4"/>
            <a:stretch>
              <a:fillRect/>
            </a:stretch>
          </p:blipFill>
          <p:spPr>
            <a:xfrm>
              <a:off x="9752794" y="2586906"/>
              <a:ext cx="281570" cy="492748"/>
            </a:xfrm>
            <a:prstGeom prst="rect">
              <a:avLst/>
            </a:prstGeom>
          </p:spPr>
        </p:pic>
        <p:sp>
          <p:nvSpPr>
            <p:cNvPr id="100" name="TextBox 99"/>
            <p:cNvSpPr txBox="1"/>
            <p:nvPr/>
          </p:nvSpPr>
          <p:spPr>
            <a:xfrm>
              <a:off x="9626302" y="3037131"/>
              <a:ext cx="731913" cy="1077218"/>
            </a:xfrm>
            <a:prstGeom prst="rect">
              <a:avLst/>
            </a:prstGeom>
            <a:noFill/>
          </p:spPr>
          <p:txBody>
            <a:bodyPr wrap="square" rtlCol="0">
              <a:spAutoFit/>
            </a:bodyPr>
            <a:lstStyle/>
            <a:p>
              <a:r>
                <a:rPr lang="en-US" sz="800" dirty="0"/>
                <a:t>CT</a:t>
              </a:r>
            </a:p>
            <a:p>
              <a:r>
                <a:rPr lang="en-US" sz="800" dirty="0"/>
                <a:t>DE</a:t>
              </a:r>
            </a:p>
            <a:p>
              <a:r>
                <a:rPr lang="en-US" sz="800" dirty="0"/>
                <a:t>U.S. Federal</a:t>
              </a:r>
            </a:p>
            <a:p>
              <a:r>
                <a:rPr lang="en-US" sz="800" dirty="0"/>
                <a:t>NH</a:t>
              </a:r>
            </a:p>
            <a:p>
              <a:r>
                <a:rPr lang="en-US" sz="800" dirty="0"/>
                <a:t>NJ</a:t>
              </a:r>
            </a:p>
            <a:p>
              <a:r>
                <a:rPr lang="en-US" sz="800" dirty="0"/>
                <a:t>RI</a:t>
              </a:r>
            </a:p>
            <a:p>
              <a:r>
                <a:rPr lang="en-US" sz="800" dirty="0"/>
                <a:t>VT</a:t>
              </a:r>
            </a:p>
            <a:p>
              <a:endParaRPr lang="en-US" sz="800" dirty="0"/>
            </a:p>
          </p:txBody>
        </p:sp>
        <p:pic>
          <p:nvPicPr>
            <p:cNvPr id="101" name="Picture 100"/>
            <p:cNvPicPr>
              <a:picLocks noChangeAspect="1"/>
            </p:cNvPicPr>
            <p:nvPr/>
          </p:nvPicPr>
          <p:blipFill>
            <a:blip r:embed="rId4"/>
            <a:stretch>
              <a:fillRect/>
            </a:stretch>
          </p:blipFill>
          <p:spPr>
            <a:xfrm>
              <a:off x="7590821" y="2894302"/>
              <a:ext cx="281570" cy="492748"/>
            </a:xfrm>
            <a:prstGeom prst="rect">
              <a:avLst/>
            </a:prstGeom>
          </p:spPr>
        </p:pic>
        <p:pic>
          <p:nvPicPr>
            <p:cNvPr id="102" name="Picture 101"/>
            <p:cNvPicPr>
              <a:picLocks noChangeAspect="1"/>
            </p:cNvPicPr>
            <p:nvPr/>
          </p:nvPicPr>
          <p:blipFill>
            <a:blip r:embed="rId4"/>
            <a:stretch>
              <a:fillRect/>
            </a:stretch>
          </p:blipFill>
          <p:spPr>
            <a:xfrm>
              <a:off x="9185845" y="2036030"/>
              <a:ext cx="247243" cy="432676"/>
            </a:xfrm>
            <a:prstGeom prst="rect">
              <a:avLst/>
            </a:prstGeom>
          </p:spPr>
        </p:pic>
        <p:pic>
          <p:nvPicPr>
            <p:cNvPr id="103" name="Picture 102"/>
            <p:cNvPicPr>
              <a:picLocks noChangeAspect="1"/>
            </p:cNvPicPr>
            <p:nvPr/>
          </p:nvPicPr>
          <p:blipFill>
            <a:blip r:embed="rId4"/>
            <a:stretch>
              <a:fillRect/>
            </a:stretch>
          </p:blipFill>
          <p:spPr>
            <a:xfrm>
              <a:off x="5623652" y="2648394"/>
              <a:ext cx="281570" cy="492748"/>
            </a:xfrm>
            <a:prstGeom prst="rect">
              <a:avLst/>
            </a:prstGeom>
          </p:spPr>
        </p:pic>
        <p:pic>
          <p:nvPicPr>
            <p:cNvPr id="104" name="Picture 103"/>
            <p:cNvPicPr>
              <a:picLocks noChangeAspect="1"/>
            </p:cNvPicPr>
            <p:nvPr/>
          </p:nvPicPr>
          <p:blipFill>
            <a:blip r:embed="rId4"/>
            <a:stretch>
              <a:fillRect/>
            </a:stretch>
          </p:blipFill>
          <p:spPr>
            <a:xfrm>
              <a:off x="8886351" y="3685931"/>
              <a:ext cx="202277" cy="353986"/>
            </a:xfrm>
            <a:prstGeom prst="rect">
              <a:avLst/>
            </a:prstGeom>
          </p:spPr>
        </p:pic>
        <p:pic>
          <p:nvPicPr>
            <p:cNvPr id="105" name="Picture 104"/>
            <p:cNvPicPr>
              <a:picLocks noChangeAspect="1"/>
            </p:cNvPicPr>
            <p:nvPr/>
          </p:nvPicPr>
          <p:blipFill>
            <a:blip r:embed="rId4"/>
            <a:stretch>
              <a:fillRect/>
            </a:stretch>
          </p:blipFill>
          <p:spPr>
            <a:xfrm>
              <a:off x="5533674" y="1506016"/>
              <a:ext cx="246851" cy="431990"/>
            </a:xfrm>
            <a:prstGeom prst="rect">
              <a:avLst/>
            </a:prstGeom>
          </p:spPr>
        </p:pic>
        <p:pic>
          <p:nvPicPr>
            <p:cNvPr id="106" name="Picture 105"/>
            <p:cNvPicPr>
              <a:picLocks noChangeAspect="1"/>
            </p:cNvPicPr>
            <p:nvPr/>
          </p:nvPicPr>
          <p:blipFill>
            <a:blip r:embed="rId4"/>
            <a:stretch>
              <a:fillRect/>
            </a:stretch>
          </p:blipFill>
          <p:spPr>
            <a:xfrm>
              <a:off x="3737109" y="2899276"/>
              <a:ext cx="281570" cy="492748"/>
            </a:xfrm>
            <a:prstGeom prst="rect">
              <a:avLst/>
            </a:prstGeom>
          </p:spPr>
        </p:pic>
        <p:pic>
          <p:nvPicPr>
            <p:cNvPr id="107" name="Picture 106"/>
            <p:cNvPicPr>
              <a:picLocks noChangeAspect="1"/>
            </p:cNvPicPr>
            <p:nvPr/>
          </p:nvPicPr>
          <p:blipFill>
            <a:blip r:embed="rId4"/>
            <a:stretch>
              <a:fillRect/>
            </a:stretch>
          </p:blipFill>
          <p:spPr>
            <a:xfrm>
              <a:off x="8484830" y="3181701"/>
              <a:ext cx="149999" cy="262499"/>
            </a:xfrm>
            <a:prstGeom prst="rect">
              <a:avLst/>
            </a:prstGeom>
          </p:spPr>
        </p:pic>
        <p:pic>
          <p:nvPicPr>
            <p:cNvPr id="108" name="Picture 107"/>
            <p:cNvPicPr>
              <a:picLocks noChangeAspect="1"/>
            </p:cNvPicPr>
            <p:nvPr/>
          </p:nvPicPr>
          <p:blipFill>
            <a:blip r:embed="rId4"/>
            <a:stretch>
              <a:fillRect/>
            </a:stretch>
          </p:blipFill>
          <p:spPr>
            <a:xfrm>
              <a:off x="8557524" y="4037703"/>
              <a:ext cx="202277" cy="353986"/>
            </a:xfrm>
            <a:prstGeom prst="rect">
              <a:avLst/>
            </a:prstGeom>
          </p:spPr>
        </p:pic>
        <p:pic>
          <p:nvPicPr>
            <p:cNvPr id="109" name="Picture 108"/>
            <p:cNvPicPr>
              <a:picLocks noChangeAspect="1"/>
            </p:cNvPicPr>
            <p:nvPr/>
          </p:nvPicPr>
          <p:blipFill>
            <a:blip r:embed="rId4"/>
            <a:stretch>
              <a:fillRect/>
            </a:stretch>
          </p:blipFill>
          <p:spPr>
            <a:xfrm>
              <a:off x="5533673" y="2096294"/>
              <a:ext cx="246851" cy="431990"/>
            </a:xfrm>
            <a:prstGeom prst="rect">
              <a:avLst/>
            </a:prstGeom>
          </p:spPr>
        </p:pic>
        <p:pic>
          <p:nvPicPr>
            <p:cNvPr id="110" name="Picture 109"/>
            <p:cNvPicPr>
              <a:picLocks noChangeAspect="1"/>
            </p:cNvPicPr>
            <p:nvPr/>
          </p:nvPicPr>
          <p:blipFill>
            <a:blip r:embed="rId4"/>
            <a:stretch>
              <a:fillRect/>
            </a:stretch>
          </p:blipFill>
          <p:spPr>
            <a:xfrm>
              <a:off x="4488338" y="2274452"/>
              <a:ext cx="246851" cy="431990"/>
            </a:xfrm>
            <a:prstGeom prst="rect">
              <a:avLst/>
            </a:prstGeom>
          </p:spPr>
        </p:pic>
        <p:pic>
          <p:nvPicPr>
            <p:cNvPr id="111" name="Picture 110"/>
            <p:cNvPicPr>
              <a:picLocks noChangeAspect="1"/>
            </p:cNvPicPr>
            <p:nvPr/>
          </p:nvPicPr>
          <p:blipFill>
            <a:blip r:embed="rId4"/>
            <a:stretch>
              <a:fillRect/>
            </a:stretch>
          </p:blipFill>
          <p:spPr>
            <a:xfrm>
              <a:off x="7161498" y="4356344"/>
              <a:ext cx="281570" cy="492748"/>
            </a:xfrm>
            <a:prstGeom prst="rect">
              <a:avLst/>
            </a:prstGeom>
          </p:spPr>
        </p:pic>
        <p:sp>
          <p:nvSpPr>
            <p:cNvPr id="112" name="Rectangle 111"/>
            <p:cNvSpPr/>
            <p:nvPr/>
          </p:nvSpPr>
          <p:spPr>
            <a:xfrm>
              <a:off x="1841679" y="5047442"/>
              <a:ext cx="624631" cy="1355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3" name="Picture 112"/>
            <p:cNvPicPr>
              <a:picLocks noChangeAspect="1"/>
            </p:cNvPicPr>
            <p:nvPr/>
          </p:nvPicPr>
          <p:blipFill>
            <a:blip r:embed="rId6"/>
            <a:stretch>
              <a:fillRect/>
            </a:stretch>
          </p:blipFill>
          <p:spPr>
            <a:xfrm>
              <a:off x="2118900" y="4450592"/>
              <a:ext cx="733821" cy="1024124"/>
            </a:xfrm>
            <a:prstGeom prst="rect">
              <a:avLst/>
            </a:prstGeom>
          </p:spPr>
        </p:pic>
        <p:sp>
          <p:nvSpPr>
            <p:cNvPr id="114" name="TextBox 113"/>
            <p:cNvSpPr txBox="1"/>
            <p:nvPr/>
          </p:nvSpPr>
          <p:spPr>
            <a:xfrm>
              <a:off x="1883500" y="4516270"/>
              <a:ext cx="731913" cy="338554"/>
            </a:xfrm>
            <a:prstGeom prst="rect">
              <a:avLst/>
            </a:prstGeom>
            <a:noFill/>
          </p:spPr>
          <p:txBody>
            <a:bodyPr wrap="square" rtlCol="0">
              <a:spAutoFit/>
            </a:bodyPr>
            <a:lstStyle/>
            <a:p>
              <a:r>
                <a:rPr lang="en-US" sz="800" dirty="0"/>
                <a:t>New Zealand</a:t>
              </a:r>
            </a:p>
            <a:p>
              <a:endParaRPr lang="en-US" sz="800" dirty="0"/>
            </a:p>
          </p:txBody>
        </p:sp>
        <p:sp>
          <p:nvSpPr>
            <p:cNvPr id="115" name="5-Point Star 114"/>
            <p:cNvSpPr/>
            <p:nvPr/>
          </p:nvSpPr>
          <p:spPr>
            <a:xfrm>
              <a:off x="2537104" y="4876855"/>
              <a:ext cx="221081" cy="20499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6" name="Picture 115"/>
            <p:cNvPicPr>
              <a:picLocks noChangeAspect="1"/>
            </p:cNvPicPr>
            <p:nvPr/>
          </p:nvPicPr>
          <p:blipFill>
            <a:blip r:embed="rId4"/>
            <a:stretch>
              <a:fillRect/>
            </a:stretch>
          </p:blipFill>
          <p:spPr>
            <a:xfrm>
              <a:off x="2151746" y="4686566"/>
              <a:ext cx="198642" cy="347624"/>
            </a:xfrm>
            <a:prstGeom prst="rect">
              <a:avLst/>
            </a:prstGeom>
          </p:spPr>
        </p:pic>
        <p:sp>
          <p:nvSpPr>
            <p:cNvPr id="117" name="TextBox 116"/>
            <p:cNvSpPr txBox="1"/>
            <p:nvPr/>
          </p:nvSpPr>
          <p:spPr>
            <a:xfrm>
              <a:off x="2885902" y="5067914"/>
              <a:ext cx="731913" cy="338554"/>
            </a:xfrm>
            <a:prstGeom prst="rect">
              <a:avLst/>
            </a:prstGeom>
            <a:noFill/>
          </p:spPr>
          <p:txBody>
            <a:bodyPr wrap="square" rtlCol="0">
              <a:spAutoFit/>
            </a:bodyPr>
            <a:lstStyle/>
            <a:p>
              <a:r>
                <a:rPr lang="en-US" sz="800" dirty="0"/>
                <a:t>Alaska</a:t>
              </a:r>
            </a:p>
            <a:p>
              <a:endParaRPr lang="en-US" sz="800" dirty="0"/>
            </a:p>
          </p:txBody>
        </p:sp>
        <p:sp>
          <p:nvSpPr>
            <p:cNvPr id="118" name="TextBox 117"/>
            <p:cNvSpPr txBox="1"/>
            <p:nvPr/>
          </p:nvSpPr>
          <p:spPr>
            <a:xfrm>
              <a:off x="4316131" y="5696634"/>
              <a:ext cx="731913" cy="338554"/>
            </a:xfrm>
            <a:prstGeom prst="rect">
              <a:avLst/>
            </a:prstGeom>
            <a:noFill/>
          </p:spPr>
          <p:txBody>
            <a:bodyPr wrap="square" rtlCol="0">
              <a:spAutoFit/>
            </a:bodyPr>
            <a:lstStyle/>
            <a:p>
              <a:r>
                <a:rPr lang="en-US" sz="800" dirty="0"/>
                <a:t>Hawaii</a:t>
              </a:r>
            </a:p>
            <a:p>
              <a:endParaRPr lang="en-US" sz="800" dirty="0"/>
            </a:p>
          </p:txBody>
        </p:sp>
        <p:sp>
          <p:nvSpPr>
            <p:cNvPr id="119" name="TextBox 118"/>
            <p:cNvSpPr txBox="1"/>
            <p:nvPr/>
          </p:nvSpPr>
          <p:spPr>
            <a:xfrm>
              <a:off x="5267021" y="5990701"/>
              <a:ext cx="1389211" cy="338554"/>
            </a:xfrm>
            <a:prstGeom prst="rect">
              <a:avLst/>
            </a:prstGeom>
            <a:noFill/>
          </p:spPr>
          <p:txBody>
            <a:bodyPr wrap="square" rtlCol="0">
              <a:spAutoFit/>
            </a:bodyPr>
            <a:lstStyle/>
            <a:p>
              <a:r>
                <a:rPr lang="en-US" sz="800" dirty="0"/>
                <a:t>Puerto Rico</a:t>
              </a:r>
            </a:p>
            <a:p>
              <a:r>
                <a:rPr lang="en-US" sz="800" dirty="0"/>
                <a:t>U.S. Virgin Islands</a:t>
              </a:r>
            </a:p>
          </p:txBody>
        </p:sp>
        <p:sp>
          <p:nvSpPr>
            <p:cNvPr id="120" name="TextBox 119"/>
            <p:cNvSpPr txBox="1"/>
            <p:nvPr/>
          </p:nvSpPr>
          <p:spPr>
            <a:xfrm>
              <a:off x="3490927" y="227139"/>
              <a:ext cx="5719189" cy="369332"/>
            </a:xfrm>
            <a:prstGeom prst="rect">
              <a:avLst/>
            </a:prstGeom>
            <a:noFill/>
          </p:spPr>
          <p:txBody>
            <a:bodyPr wrap="square" rtlCol="0">
              <a:spAutoFit/>
            </a:bodyPr>
            <a:lstStyle/>
            <a:p>
              <a:r>
                <a:rPr lang="en-US" dirty="0">
                  <a:latin typeface="Sprint Sans Black" panose="020B0903030202060203" pitchFamily="34" charset="0"/>
                </a:rPr>
                <a:t>Call Centers and Sprint Accessibility Customers</a:t>
              </a:r>
            </a:p>
          </p:txBody>
        </p:sp>
      </p:grpSp>
    </p:spTree>
    <p:extLst>
      <p:ext uri="{BB962C8B-B14F-4D97-AF65-F5344CB8AC3E}">
        <p14:creationId xmlns:p14="http://schemas.microsoft.com/office/powerpoint/2010/main" val="3652142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75515" y="348636"/>
            <a:ext cx="6355766" cy="1149847"/>
          </a:xfrm>
        </p:spPr>
        <p:txBody>
          <a:bodyPr/>
          <a:lstStyle/>
          <a:p>
            <a:r>
              <a:rPr lang="en-US" sz="3667" dirty="0"/>
              <a:t> </a:t>
            </a:r>
          </a:p>
        </p:txBody>
      </p:sp>
      <p:sp>
        <p:nvSpPr>
          <p:cNvPr id="2" name="TextBox 1"/>
          <p:cNvSpPr txBox="1"/>
          <p:nvPr/>
        </p:nvSpPr>
        <p:spPr>
          <a:xfrm>
            <a:off x="775515" y="501855"/>
            <a:ext cx="8135560" cy="1077218"/>
          </a:xfrm>
          <a:prstGeom prst="rect">
            <a:avLst/>
          </a:prstGeom>
        </p:spPr>
        <p:txBody>
          <a:bodyPr wrap="none" rtlCol="0">
            <a:spAutoFit/>
          </a:bodyPr>
          <a:lstStyle/>
          <a:p>
            <a:r>
              <a:rPr lang="en-US" sz="3200" dirty="0"/>
              <a:t>Sprint Relay Disaster Recovery Teams and</a:t>
            </a:r>
          </a:p>
          <a:p>
            <a:r>
              <a:rPr lang="en-US" sz="3200" dirty="0"/>
              <a:t> Tools</a:t>
            </a:r>
          </a:p>
        </p:txBody>
      </p:sp>
      <p:sp>
        <p:nvSpPr>
          <p:cNvPr id="3" name="Rectangle 2"/>
          <p:cNvSpPr>
            <a:spLocks noChangeArrowheads="1"/>
          </p:cNvSpPr>
          <p:nvPr/>
        </p:nvSpPr>
        <p:spPr bwMode="auto">
          <a:xfrm>
            <a:off x="449942" y="4869848"/>
            <a:ext cx="1005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99696" tIns="0" rIns="0" bIns="0" numCol="1" anchor="ctr" anchorCtr="0" compatLnSpc="1">
            <a:prstTxWarp prst="textNoShape">
              <a:avLst/>
            </a:prstTxWarp>
            <a:spAutoFit/>
          </a:bodyPr>
          <a:lstStyle/>
          <a:p>
            <a:endParaRPr lang="en-US"/>
          </a:p>
        </p:txBody>
      </p:sp>
      <p:grpSp>
        <p:nvGrpSpPr>
          <p:cNvPr id="4" name="Group 3">
            <a:extLst>
              <a:ext uri="{FF2B5EF4-FFF2-40B4-BE49-F238E27FC236}">
                <a16:creationId xmlns:a16="http://schemas.microsoft.com/office/drawing/2014/main" xmlns="" id="{C5C11053-E4EF-469C-AC05-4B2B35D5647D}"/>
              </a:ext>
            </a:extLst>
          </p:cNvPr>
          <p:cNvGrpSpPr/>
          <p:nvPr/>
        </p:nvGrpSpPr>
        <p:grpSpPr>
          <a:xfrm>
            <a:off x="975678" y="1157904"/>
            <a:ext cx="7773035" cy="5344160"/>
            <a:chOff x="662940" y="1521298"/>
            <a:chExt cx="7773035" cy="5344160"/>
          </a:xfrm>
        </p:grpSpPr>
        <p:grpSp>
          <p:nvGrpSpPr>
            <p:cNvPr id="56" name="Group 55"/>
            <p:cNvGrpSpPr>
              <a:grpSpLocks/>
            </p:cNvGrpSpPr>
            <p:nvPr/>
          </p:nvGrpSpPr>
          <p:grpSpPr bwMode="auto">
            <a:xfrm>
              <a:off x="662940" y="1521298"/>
              <a:ext cx="7773035" cy="5344160"/>
              <a:chOff x="0" y="3176"/>
              <a:chExt cx="12241" cy="8416"/>
            </a:xfrm>
          </p:grpSpPr>
          <p:pic>
            <p:nvPicPr>
              <p:cNvPr id="57" name="Picture 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 y="4536"/>
                <a:ext cx="11575" cy="7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 name="Group 57"/>
              <p:cNvGrpSpPr>
                <a:grpSpLocks/>
              </p:cNvGrpSpPr>
              <p:nvPr/>
            </p:nvGrpSpPr>
            <p:grpSpPr bwMode="auto">
              <a:xfrm>
                <a:off x="4168" y="6560"/>
                <a:ext cx="105" cy="842"/>
                <a:chOff x="4168" y="6560"/>
                <a:chExt cx="105" cy="842"/>
              </a:xfrm>
            </p:grpSpPr>
            <p:sp>
              <p:nvSpPr>
                <p:cNvPr id="101" name="Freeform 100"/>
                <p:cNvSpPr>
                  <a:spLocks/>
                </p:cNvSpPr>
                <p:nvPr/>
              </p:nvSpPr>
              <p:spPr bwMode="auto">
                <a:xfrm>
                  <a:off x="4168" y="6560"/>
                  <a:ext cx="105" cy="842"/>
                </a:xfrm>
                <a:custGeom>
                  <a:avLst/>
                  <a:gdLst>
                    <a:gd name="T0" fmla="+- 0 4272 4168"/>
                    <a:gd name="T1" fmla="*/ T0 w 105"/>
                    <a:gd name="T2" fmla="+- 0 6560 6560"/>
                    <a:gd name="T3" fmla="*/ 6560 h 842"/>
                    <a:gd name="T4" fmla="+- 0 4168 4168"/>
                    <a:gd name="T5" fmla="*/ T4 w 105"/>
                    <a:gd name="T6" fmla="+- 0 6560 6560"/>
                    <a:gd name="T7" fmla="*/ 6560 h 842"/>
                    <a:gd name="T8" fmla="+- 0 4168 4168"/>
                    <a:gd name="T9" fmla="*/ T8 w 105"/>
                    <a:gd name="T10" fmla="+- 0 7402 6560"/>
                    <a:gd name="T11" fmla="*/ 7402 h 842"/>
                    <a:gd name="T12" fmla="+- 0 4272 4168"/>
                    <a:gd name="T13" fmla="*/ T12 w 105"/>
                    <a:gd name="T14" fmla="+- 0 7402 6560"/>
                    <a:gd name="T15" fmla="*/ 7402 h 842"/>
                    <a:gd name="T16" fmla="+- 0 4272 4168"/>
                    <a:gd name="T17" fmla="*/ T16 w 105"/>
                    <a:gd name="T18" fmla="+- 0 6560 6560"/>
                    <a:gd name="T19" fmla="*/ 6560 h 842"/>
                  </a:gdLst>
                  <a:ahLst/>
                  <a:cxnLst>
                    <a:cxn ang="0">
                      <a:pos x="T1" y="T3"/>
                    </a:cxn>
                    <a:cxn ang="0">
                      <a:pos x="T5" y="T7"/>
                    </a:cxn>
                    <a:cxn ang="0">
                      <a:pos x="T9" y="T11"/>
                    </a:cxn>
                    <a:cxn ang="0">
                      <a:pos x="T13" y="T15"/>
                    </a:cxn>
                    <a:cxn ang="0">
                      <a:pos x="T17" y="T19"/>
                    </a:cxn>
                  </a:cxnLst>
                  <a:rect l="0" t="0" r="r" b="b"/>
                  <a:pathLst>
                    <a:path w="105" h="842">
                      <a:moveTo>
                        <a:pt x="104" y="0"/>
                      </a:moveTo>
                      <a:lnTo>
                        <a:pt x="0" y="0"/>
                      </a:lnTo>
                      <a:lnTo>
                        <a:pt x="0" y="842"/>
                      </a:lnTo>
                      <a:lnTo>
                        <a:pt x="104" y="842"/>
                      </a:lnTo>
                      <a:lnTo>
                        <a:pt x="104" y="0"/>
                      </a:lnTo>
                      <a:close/>
                    </a:path>
                  </a:pathLst>
                </a:custGeom>
                <a:solidFill>
                  <a:srgbClr val="DADBD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59" name="Group 58"/>
              <p:cNvGrpSpPr>
                <a:grpSpLocks/>
              </p:cNvGrpSpPr>
              <p:nvPr/>
            </p:nvGrpSpPr>
            <p:grpSpPr bwMode="auto">
              <a:xfrm>
                <a:off x="7812" y="4819"/>
                <a:ext cx="105" cy="2584"/>
                <a:chOff x="7812" y="4819"/>
                <a:chExt cx="105" cy="2584"/>
              </a:xfrm>
            </p:grpSpPr>
            <p:sp>
              <p:nvSpPr>
                <p:cNvPr id="100" name="Freeform 99"/>
                <p:cNvSpPr>
                  <a:spLocks/>
                </p:cNvSpPr>
                <p:nvPr/>
              </p:nvSpPr>
              <p:spPr bwMode="auto">
                <a:xfrm>
                  <a:off x="7812" y="4819"/>
                  <a:ext cx="105" cy="2584"/>
                </a:xfrm>
                <a:custGeom>
                  <a:avLst/>
                  <a:gdLst>
                    <a:gd name="T0" fmla="+- 0 7917 7812"/>
                    <a:gd name="T1" fmla="*/ T0 w 105"/>
                    <a:gd name="T2" fmla="+- 0 4819 4819"/>
                    <a:gd name="T3" fmla="*/ 4819 h 2584"/>
                    <a:gd name="T4" fmla="+- 0 7812 7812"/>
                    <a:gd name="T5" fmla="*/ T4 w 105"/>
                    <a:gd name="T6" fmla="+- 0 4819 4819"/>
                    <a:gd name="T7" fmla="*/ 4819 h 2584"/>
                    <a:gd name="T8" fmla="+- 0 7812 7812"/>
                    <a:gd name="T9" fmla="*/ T8 w 105"/>
                    <a:gd name="T10" fmla="+- 0 7402 4819"/>
                    <a:gd name="T11" fmla="*/ 7402 h 2584"/>
                    <a:gd name="T12" fmla="+- 0 7917 7812"/>
                    <a:gd name="T13" fmla="*/ T12 w 105"/>
                    <a:gd name="T14" fmla="+- 0 7402 4819"/>
                    <a:gd name="T15" fmla="*/ 7402 h 2584"/>
                    <a:gd name="T16" fmla="+- 0 7917 7812"/>
                    <a:gd name="T17" fmla="*/ T16 w 105"/>
                    <a:gd name="T18" fmla="+- 0 4819 4819"/>
                    <a:gd name="T19" fmla="*/ 4819 h 2584"/>
                  </a:gdLst>
                  <a:ahLst/>
                  <a:cxnLst>
                    <a:cxn ang="0">
                      <a:pos x="T1" y="T3"/>
                    </a:cxn>
                    <a:cxn ang="0">
                      <a:pos x="T5" y="T7"/>
                    </a:cxn>
                    <a:cxn ang="0">
                      <a:pos x="T9" y="T11"/>
                    </a:cxn>
                    <a:cxn ang="0">
                      <a:pos x="T13" y="T15"/>
                    </a:cxn>
                    <a:cxn ang="0">
                      <a:pos x="T17" y="T19"/>
                    </a:cxn>
                  </a:cxnLst>
                  <a:rect l="0" t="0" r="r" b="b"/>
                  <a:pathLst>
                    <a:path w="105" h="2584">
                      <a:moveTo>
                        <a:pt x="105" y="0"/>
                      </a:moveTo>
                      <a:lnTo>
                        <a:pt x="0" y="0"/>
                      </a:lnTo>
                      <a:lnTo>
                        <a:pt x="0" y="2583"/>
                      </a:lnTo>
                      <a:lnTo>
                        <a:pt x="105" y="2583"/>
                      </a:lnTo>
                      <a:lnTo>
                        <a:pt x="105" y="0"/>
                      </a:lnTo>
                      <a:close/>
                    </a:path>
                  </a:pathLst>
                </a:custGeom>
                <a:solidFill>
                  <a:srgbClr val="AEB0B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60" name="Group 59"/>
              <p:cNvGrpSpPr>
                <a:grpSpLocks/>
              </p:cNvGrpSpPr>
              <p:nvPr/>
            </p:nvGrpSpPr>
            <p:grpSpPr bwMode="auto">
              <a:xfrm>
                <a:off x="10519" y="5960"/>
                <a:ext cx="105" cy="1460"/>
                <a:chOff x="10519" y="5960"/>
                <a:chExt cx="105" cy="1460"/>
              </a:xfrm>
            </p:grpSpPr>
            <p:sp>
              <p:nvSpPr>
                <p:cNvPr id="99" name="Freeform 98"/>
                <p:cNvSpPr>
                  <a:spLocks/>
                </p:cNvSpPr>
                <p:nvPr/>
              </p:nvSpPr>
              <p:spPr bwMode="auto">
                <a:xfrm>
                  <a:off x="10519" y="5960"/>
                  <a:ext cx="105" cy="1460"/>
                </a:xfrm>
                <a:custGeom>
                  <a:avLst/>
                  <a:gdLst>
                    <a:gd name="T0" fmla="+- 0 10624 10519"/>
                    <a:gd name="T1" fmla="*/ T0 w 105"/>
                    <a:gd name="T2" fmla="+- 0 5960 5960"/>
                    <a:gd name="T3" fmla="*/ 5960 h 1460"/>
                    <a:gd name="T4" fmla="+- 0 10519 10519"/>
                    <a:gd name="T5" fmla="*/ T4 w 105"/>
                    <a:gd name="T6" fmla="+- 0 5960 5960"/>
                    <a:gd name="T7" fmla="*/ 5960 h 1460"/>
                    <a:gd name="T8" fmla="+- 0 10519 10519"/>
                    <a:gd name="T9" fmla="*/ T8 w 105"/>
                    <a:gd name="T10" fmla="+- 0 7419 5960"/>
                    <a:gd name="T11" fmla="*/ 7419 h 1460"/>
                    <a:gd name="T12" fmla="+- 0 10624 10519"/>
                    <a:gd name="T13" fmla="*/ T12 w 105"/>
                    <a:gd name="T14" fmla="+- 0 7419 5960"/>
                    <a:gd name="T15" fmla="*/ 7419 h 1460"/>
                    <a:gd name="T16" fmla="+- 0 10624 10519"/>
                    <a:gd name="T17" fmla="*/ T16 w 105"/>
                    <a:gd name="T18" fmla="+- 0 5960 5960"/>
                    <a:gd name="T19" fmla="*/ 5960 h 1460"/>
                  </a:gdLst>
                  <a:ahLst/>
                  <a:cxnLst>
                    <a:cxn ang="0">
                      <a:pos x="T1" y="T3"/>
                    </a:cxn>
                    <a:cxn ang="0">
                      <a:pos x="T5" y="T7"/>
                    </a:cxn>
                    <a:cxn ang="0">
                      <a:pos x="T9" y="T11"/>
                    </a:cxn>
                    <a:cxn ang="0">
                      <a:pos x="T13" y="T15"/>
                    </a:cxn>
                    <a:cxn ang="0">
                      <a:pos x="T17" y="T19"/>
                    </a:cxn>
                  </a:cxnLst>
                  <a:rect l="0" t="0" r="r" b="b"/>
                  <a:pathLst>
                    <a:path w="105" h="1460">
                      <a:moveTo>
                        <a:pt x="105" y="0"/>
                      </a:moveTo>
                      <a:lnTo>
                        <a:pt x="0" y="0"/>
                      </a:lnTo>
                      <a:lnTo>
                        <a:pt x="0" y="1459"/>
                      </a:lnTo>
                      <a:lnTo>
                        <a:pt x="105" y="1459"/>
                      </a:lnTo>
                      <a:lnTo>
                        <a:pt x="105" y="0"/>
                      </a:lnTo>
                      <a:close/>
                    </a:path>
                  </a:pathLst>
                </a:custGeom>
                <a:solidFill>
                  <a:srgbClr val="7E808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61" name="Group 60"/>
              <p:cNvGrpSpPr>
                <a:grpSpLocks/>
              </p:cNvGrpSpPr>
              <p:nvPr/>
            </p:nvGrpSpPr>
            <p:grpSpPr bwMode="auto">
              <a:xfrm>
                <a:off x="0" y="7399"/>
                <a:ext cx="1737" cy="300"/>
                <a:chOff x="0" y="7399"/>
                <a:chExt cx="1737" cy="300"/>
              </a:xfrm>
            </p:grpSpPr>
            <p:sp>
              <p:nvSpPr>
                <p:cNvPr id="98" name="Freeform 97"/>
                <p:cNvSpPr>
                  <a:spLocks/>
                </p:cNvSpPr>
                <p:nvPr/>
              </p:nvSpPr>
              <p:spPr bwMode="auto">
                <a:xfrm>
                  <a:off x="0" y="7399"/>
                  <a:ext cx="1737" cy="300"/>
                </a:xfrm>
                <a:custGeom>
                  <a:avLst/>
                  <a:gdLst>
                    <a:gd name="T0" fmla="*/ 0 w 1737"/>
                    <a:gd name="T1" fmla="+- 0 7699 7399"/>
                    <a:gd name="T2" fmla="*/ 7699 h 300"/>
                    <a:gd name="T3" fmla="*/ 1737 w 1737"/>
                    <a:gd name="T4" fmla="+- 0 7699 7399"/>
                    <a:gd name="T5" fmla="*/ 7699 h 300"/>
                    <a:gd name="T6" fmla="*/ 1737 w 1737"/>
                    <a:gd name="T7" fmla="+- 0 7399 7399"/>
                    <a:gd name="T8" fmla="*/ 7399 h 300"/>
                    <a:gd name="T9" fmla="*/ 0 w 1737"/>
                    <a:gd name="T10" fmla="+- 0 7399 7399"/>
                    <a:gd name="T11" fmla="*/ 7399 h 300"/>
                    <a:gd name="T12" fmla="*/ 0 w 1737"/>
                    <a:gd name="T13" fmla="+- 0 7699 7399"/>
                    <a:gd name="T14" fmla="*/ 7699 h 300"/>
                  </a:gdLst>
                  <a:ahLst/>
                  <a:cxnLst>
                    <a:cxn ang="0">
                      <a:pos x="T0" y="T2"/>
                    </a:cxn>
                    <a:cxn ang="0">
                      <a:pos x="T3" y="T5"/>
                    </a:cxn>
                    <a:cxn ang="0">
                      <a:pos x="T6" y="T8"/>
                    </a:cxn>
                    <a:cxn ang="0">
                      <a:pos x="T9" y="T11"/>
                    </a:cxn>
                    <a:cxn ang="0">
                      <a:pos x="T12" y="T14"/>
                    </a:cxn>
                  </a:cxnLst>
                  <a:rect l="0" t="0" r="r" b="b"/>
                  <a:pathLst>
                    <a:path w="1737" h="300">
                      <a:moveTo>
                        <a:pt x="0" y="300"/>
                      </a:moveTo>
                      <a:lnTo>
                        <a:pt x="1737" y="300"/>
                      </a:lnTo>
                      <a:lnTo>
                        <a:pt x="1737" y="0"/>
                      </a:lnTo>
                      <a:lnTo>
                        <a:pt x="0" y="0"/>
                      </a:lnTo>
                      <a:lnTo>
                        <a:pt x="0" y="300"/>
                      </a:lnTo>
                      <a:close/>
                    </a:path>
                  </a:pathLst>
                </a:custGeom>
                <a:solidFill>
                  <a:srgbClr val="EBEBE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62" name="Group 61"/>
              <p:cNvGrpSpPr>
                <a:grpSpLocks/>
              </p:cNvGrpSpPr>
              <p:nvPr/>
            </p:nvGrpSpPr>
            <p:grpSpPr bwMode="auto">
              <a:xfrm>
                <a:off x="1736" y="7399"/>
                <a:ext cx="1024" cy="300"/>
                <a:chOff x="1736" y="7399"/>
                <a:chExt cx="1024" cy="300"/>
              </a:xfrm>
            </p:grpSpPr>
            <p:sp>
              <p:nvSpPr>
                <p:cNvPr id="97" name="Freeform 96"/>
                <p:cNvSpPr>
                  <a:spLocks/>
                </p:cNvSpPr>
                <p:nvPr/>
              </p:nvSpPr>
              <p:spPr bwMode="auto">
                <a:xfrm>
                  <a:off x="1736" y="7399"/>
                  <a:ext cx="1024" cy="300"/>
                </a:xfrm>
                <a:custGeom>
                  <a:avLst/>
                  <a:gdLst>
                    <a:gd name="T0" fmla="+- 0 1736 1736"/>
                    <a:gd name="T1" fmla="*/ T0 w 1024"/>
                    <a:gd name="T2" fmla="+- 0 7699 7399"/>
                    <a:gd name="T3" fmla="*/ 7699 h 300"/>
                    <a:gd name="T4" fmla="+- 0 2760 1736"/>
                    <a:gd name="T5" fmla="*/ T4 w 1024"/>
                    <a:gd name="T6" fmla="+- 0 7699 7399"/>
                    <a:gd name="T7" fmla="*/ 7699 h 300"/>
                    <a:gd name="T8" fmla="+- 0 2760 1736"/>
                    <a:gd name="T9" fmla="*/ T8 w 1024"/>
                    <a:gd name="T10" fmla="+- 0 7399 7399"/>
                    <a:gd name="T11" fmla="*/ 7399 h 300"/>
                    <a:gd name="T12" fmla="+- 0 1736 1736"/>
                    <a:gd name="T13" fmla="*/ T12 w 1024"/>
                    <a:gd name="T14" fmla="+- 0 7399 7399"/>
                    <a:gd name="T15" fmla="*/ 7399 h 300"/>
                    <a:gd name="T16" fmla="+- 0 1736 1736"/>
                    <a:gd name="T17" fmla="*/ T16 w 1024"/>
                    <a:gd name="T18" fmla="+- 0 7699 7399"/>
                    <a:gd name="T19" fmla="*/ 7699 h 300"/>
                  </a:gdLst>
                  <a:ahLst/>
                  <a:cxnLst>
                    <a:cxn ang="0">
                      <a:pos x="T1" y="T3"/>
                    </a:cxn>
                    <a:cxn ang="0">
                      <a:pos x="T5" y="T7"/>
                    </a:cxn>
                    <a:cxn ang="0">
                      <a:pos x="T9" y="T11"/>
                    </a:cxn>
                    <a:cxn ang="0">
                      <a:pos x="T13" y="T15"/>
                    </a:cxn>
                    <a:cxn ang="0">
                      <a:pos x="T17" y="T19"/>
                    </a:cxn>
                  </a:cxnLst>
                  <a:rect l="0" t="0" r="r" b="b"/>
                  <a:pathLst>
                    <a:path w="1024" h="300">
                      <a:moveTo>
                        <a:pt x="0" y="300"/>
                      </a:moveTo>
                      <a:lnTo>
                        <a:pt x="1024" y="300"/>
                      </a:lnTo>
                      <a:lnTo>
                        <a:pt x="1024" y="0"/>
                      </a:lnTo>
                      <a:lnTo>
                        <a:pt x="0" y="0"/>
                      </a:lnTo>
                      <a:lnTo>
                        <a:pt x="0" y="300"/>
                      </a:lnTo>
                      <a:close/>
                    </a:path>
                  </a:pathLst>
                </a:custGeom>
                <a:solidFill>
                  <a:srgbClr val="E2E3E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63" name="Group 62"/>
              <p:cNvGrpSpPr>
                <a:grpSpLocks/>
              </p:cNvGrpSpPr>
              <p:nvPr/>
            </p:nvGrpSpPr>
            <p:grpSpPr bwMode="auto">
              <a:xfrm>
                <a:off x="2760" y="7399"/>
                <a:ext cx="1512" cy="300"/>
                <a:chOff x="2760" y="7399"/>
                <a:chExt cx="1512" cy="300"/>
              </a:xfrm>
            </p:grpSpPr>
            <p:sp>
              <p:nvSpPr>
                <p:cNvPr id="96" name="Freeform 95"/>
                <p:cNvSpPr>
                  <a:spLocks/>
                </p:cNvSpPr>
                <p:nvPr/>
              </p:nvSpPr>
              <p:spPr bwMode="auto">
                <a:xfrm>
                  <a:off x="2760" y="7399"/>
                  <a:ext cx="1512" cy="300"/>
                </a:xfrm>
                <a:custGeom>
                  <a:avLst/>
                  <a:gdLst>
                    <a:gd name="T0" fmla="+- 0 2760 2760"/>
                    <a:gd name="T1" fmla="*/ T0 w 1512"/>
                    <a:gd name="T2" fmla="+- 0 7699 7399"/>
                    <a:gd name="T3" fmla="*/ 7699 h 300"/>
                    <a:gd name="T4" fmla="+- 0 4272 2760"/>
                    <a:gd name="T5" fmla="*/ T4 w 1512"/>
                    <a:gd name="T6" fmla="+- 0 7699 7399"/>
                    <a:gd name="T7" fmla="*/ 7699 h 300"/>
                    <a:gd name="T8" fmla="+- 0 4272 2760"/>
                    <a:gd name="T9" fmla="*/ T8 w 1512"/>
                    <a:gd name="T10" fmla="+- 0 7399 7399"/>
                    <a:gd name="T11" fmla="*/ 7399 h 300"/>
                    <a:gd name="T12" fmla="+- 0 2760 2760"/>
                    <a:gd name="T13" fmla="*/ T12 w 1512"/>
                    <a:gd name="T14" fmla="+- 0 7399 7399"/>
                    <a:gd name="T15" fmla="*/ 7399 h 300"/>
                    <a:gd name="T16" fmla="+- 0 2760 2760"/>
                    <a:gd name="T17" fmla="*/ T16 w 1512"/>
                    <a:gd name="T18" fmla="+- 0 7699 7399"/>
                    <a:gd name="T19" fmla="*/ 7699 h 300"/>
                  </a:gdLst>
                  <a:ahLst/>
                  <a:cxnLst>
                    <a:cxn ang="0">
                      <a:pos x="T1" y="T3"/>
                    </a:cxn>
                    <a:cxn ang="0">
                      <a:pos x="T5" y="T7"/>
                    </a:cxn>
                    <a:cxn ang="0">
                      <a:pos x="T9" y="T11"/>
                    </a:cxn>
                    <a:cxn ang="0">
                      <a:pos x="T13" y="T15"/>
                    </a:cxn>
                    <a:cxn ang="0">
                      <a:pos x="T17" y="T19"/>
                    </a:cxn>
                  </a:cxnLst>
                  <a:rect l="0" t="0" r="r" b="b"/>
                  <a:pathLst>
                    <a:path w="1512" h="300">
                      <a:moveTo>
                        <a:pt x="0" y="300"/>
                      </a:moveTo>
                      <a:lnTo>
                        <a:pt x="1512" y="300"/>
                      </a:lnTo>
                      <a:lnTo>
                        <a:pt x="1512" y="0"/>
                      </a:lnTo>
                      <a:lnTo>
                        <a:pt x="0" y="0"/>
                      </a:lnTo>
                      <a:lnTo>
                        <a:pt x="0" y="300"/>
                      </a:lnTo>
                      <a:close/>
                    </a:path>
                  </a:pathLst>
                </a:custGeom>
                <a:solidFill>
                  <a:srgbClr val="DADBD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64" name="Group 63"/>
              <p:cNvGrpSpPr>
                <a:grpSpLocks/>
              </p:cNvGrpSpPr>
              <p:nvPr/>
            </p:nvGrpSpPr>
            <p:grpSpPr bwMode="auto">
              <a:xfrm>
                <a:off x="4272" y="7399"/>
                <a:ext cx="2057" cy="300"/>
                <a:chOff x="4272" y="7399"/>
                <a:chExt cx="2057" cy="300"/>
              </a:xfrm>
            </p:grpSpPr>
            <p:sp>
              <p:nvSpPr>
                <p:cNvPr id="95" name="Freeform 94"/>
                <p:cNvSpPr>
                  <a:spLocks/>
                </p:cNvSpPr>
                <p:nvPr/>
              </p:nvSpPr>
              <p:spPr bwMode="auto">
                <a:xfrm>
                  <a:off x="4272" y="7399"/>
                  <a:ext cx="2057" cy="300"/>
                </a:xfrm>
                <a:custGeom>
                  <a:avLst/>
                  <a:gdLst>
                    <a:gd name="T0" fmla="+- 0 4272 4272"/>
                    <a:gd name="T1" fmla="*/ T0 w 2057"/>
                    <a:gd name="T2" fmla="+- 0 7699 7399"/>
                    <a:gd name="T3" fmla="*/ 7699 h 300"/>
                    <a:gd name="T4" fmla="+- 0 6329 4272"/>
                    <a:gd name="T5" fmla="*/ T4 w 2057"/>
                    <a:gd name="T6" fmla="+- 0 7699 7399"/>
                    <a:gd name="T7" fmla="*/ 7699 h 300"/>
                    <a:gd name="T8" fmla="+- 0 6329 4272"/>
                    <a:gd name="T9" fmla="*/ T8 w 2057"/>
                    <a:gd name="T10" fmla="+- 0 7399 7399"/>
                    <a:gd name="T11" fmla="*/ 7399 h 300"/>
                    <a:gd name="T12" fmla="+- 0 4272 4272"/>
                    <a:gd name="T13" fmla="*/ T12 w 2057"/>
                    <a:gd name="T14" fmla="+- 0 7399 7399"/>
                    <a:gd name="T15" fmla="*/ 7399 h 300"/>
                    <a:gd name="T16" fmla="+- 0 4272 4272"/>
                    <a:gd name="T17" fmla="*/ T16 w 2057"/>
                    <a:gd name="T18" fmla="+- 0 7699 7399"/>
                    <a:gd name="T19" fmla="*/ 7699 h 300"/>
                  </a:gdLst>
                  <a:ahLst/>
                  <a:cxnLst>
                    <a:cxn ang="0">
                      <a:pos x="T1" y="T3"/>
                    </a:cxn>
                    <a:cxn ang="0">
                      <a:pos x="T5" y="T7"/>
                    </a:cxn>
                    <a:cxn ang="0">
                      <a:pos x="T9" y="T11"/>
                    </a:cxn>
                    <a:cxn ang="0">
                      <a:pos x="T13" y="T15"/>
                    </a:cxn>
                    <a:cxn ang="0">
                      <a:pos x="T17" y="T19"/>
                    </a:cxn>
                  </a:cxnLst>
                  <a:rect l="0" t="0" r="r" b="b"/>
                  <a:pathLst>
                    <a:path w="2057" h="300">
                      <a:moveTo>
                        <a:pt x="0" y="300"/>
                      </a:moveTo>
                      <a:lnTo>
                        <a:pt x="2057" y="300"/>
                      </a:lnTo>
                      <a:lnTo>
                        <a:pt x="2057" y="0"/>
                      </a:lnTo>
                      <a:lnTo>
                        <a:pt x="0" y="0"/>
                      </a:lnTo>
                      <a:lnTo>
                        <a:pt x="0" y="300"/>
                      </a:lnTo>
                      <a:close/>
                    </a:path>
                  </a:pathLst>
                </a:custGeom>
                <a:solidFill>
                  <a:srgbClr val="D2D2C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65" name="Group 64"/>
              <p:cNvGrpSpPr>
                <a:grpSpLocks/>
              </p:cNvGrpSpPr>
              <p:nvPr/>
            </p:nvGrpSpPr>
            <p:grpSpPr bwMode="auto">
              <a:xfrm>
                <a:off x="6329" y="7399"/>
                <a:ext cx="1588" cy="300"/>
                <a:chOff x="6329" y="7399"/>
                <a:chExt cx="1588" cy="300"/>
              </a:xfrm>
            </p:grpSpPr>
            <p:sp>
              <p:nvSpPr>
                <p:cNvPr id="94" name="Freeform 93"/>
                <p:cNvSpPr>
                  <a:spLocks/>
                </p:cNvSpPr>
                <p:nvPr/>
              </p:nvSpPr>
              <p:spPr bwMode="auto">
                <a:xfrm>
                  <a:off x="6329" y="7399"/>
                  <a:ext cx="1588" cy="300"/>
                </a:xfrm>
                <a:custGeom>
                  <a:avLst/>
                  <a:gdLst>
                    <a:gd name="T0" fmla="+- 0 6329 6329"/>
                    <a:gd name="T1" fmla="*/ T0 w 1588"/>
                    <a:gd name="T2" fmla="+- 0 7699 7399"/>
                    <a:gd name="T3" fmla="*/ 7699 h 300"/>
                    <a:gd name="T4" fmla="+- 0 7917 6329"/>
                    <a:gd name="T5" fmla="*/ T4 w 1588"/>
                    <a:gd name="T6" fmla="+- 0 7699 7399"/>
                    <a:gd name="T7" fmla="*/ 7699 h 300"/>
                    <a:gd name="T8" fmla="+- 0 7917 6329"/>
                    <a:gd name="T9" fmla="*/ T8 w 1588"/>
                    <a:gd name="T10" fmla="+- 0 7399 7399"/>
                    <a:gd name="T11" fmla="*/ 7399 h 300"/>
                    <a:gd name="T12" fmla="+- 0 6329 6329"/>
                    <a:gd name="T13" fmla="*/ T12 w 1588"/>
                    <a:gd name="T14" fmla="+- 0 7399 7399"/>
                    <a:gd name="T15" fmla="*/ 7399 h 300"/>
                    <a:gd name="T16" fmla="+- 0 6329 6329"/>
                    <a:gd name="T17" fmla="*/ T16 w 1588"/>
                    <a:gd name="T18" fmla="+- 0 7699 7399"/>
                    <a:gd name="T19" fmla="*/ 7699 h 300"/>
                  </a:gdLst>
                  <a:ahLst/>
                  <a:cxnLst>
                    <a:cxn ang="0">
                      <a:pos x="T1" y="T3"/>
                    </a:cxn>
                    <a:cxn ang="0">
                      <a:pos x="T5" y="T7"/>
                    </a:cxn>
                    <a:cxn ang="0">
                      <a:pos x="T9" y="T11"/>
                    </a:cxn>
                    <a:cxn ang="0">
                      <a:pos x="T13" y="T15"/>
                    </a:cxn>
                    <a:cxn ang="0">
                      <a:pos x="T17" y="T19"/>
                    </a:cxn>
                  </a:cxnLst>
                  <a:rect l="0" t="0" r="r" b="b"/>
                  <a:pathLst>
                    <a:path w="1588" h="300">
                      <a:moveTo>
                        <a:pt x="0" y="300"/>
                      </a:moveTo>
                      <a:lnTo>
                        <a:pt x="1588" y="300"/>
                      </a:lnTo>
                      <a:lnTo>
                        <a:pt x="1588" y="0"/>
                      </a:lnTo>
                      <a:lnTo>
                        <a:pt x="0" y="0"/>
                      </a:lnTo>
                      <a:lnTo>
                        <a:pt x="0" y="300"/>
                      </a:lnTo>
                      <a:close/>
                    </a:path>
                  </a:pathLst>
                </a:custGeom>
                <a:solidFill>
                  <a:srgbClr val="AEB0B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66" name="Group 65"/>
              <p:cNvGrpSpPr>
                <a:grpSpLocks/>
              </p:cNvGrpSpPr>
              <p:nvPr/>
            </p:nvGrpSpPr>
            <p:grpSpPr bwMode="auto">
              <a:xfrm>
                <a:off x="7917" y="7399"/>
                <a:ext cx="2098" cy="300"/>
                <a:chOff x="7917" y="7399"/>
                <a:chExt cx="2098" cy="300"/>
              </a:xfrm>
            </p:grpSpPr>
            <p:sp>
              <p:nvSpPr>
                <p:cNvPr id="93" name="Freeform 92"/>
                <p:cNvSpPr>
                  <a:spLocks/>
                </p:cNvSpPr>
                <p:nvPr/>
              </p:nvSpPr>
              <p:spPr bwMode="auto">
                <a:xfrm>
                  <a:off x="7917" y="7399"/>
                  <a:ext cx="2098" cy="300"/>
                </a:xfrm>
                <a:custGeom>
                  <a:avLst/>
                  <a:gdLst>
                    <a:gd name="T0" fmla="+- 0 7917 7917"/>
                    <a:gd name="T1" fmla="*/ T0 w 2098"/>
                    <a:gd name="T2" fmla="+- 0 7699 7399"/>
                    <a:gd name="T3" fmla="*/ 7699 h 300"/>
                    <a:gd name="T4" fmla="+- 0 10014 7917"/>
                    <a:gd name="T5" fmla="*/ T4 w 2098"/>
                    <a:gd name="T6" fmla="+- 0 7699 7399"/>
                    <a:gd name="T7" fmla="*/ 7699 h 300"/>
                    <a:gd name="T8" fmla="+- 0 10014 7917"/>
                    <a:gd name="T9" fmla="*/ T8 w 2098"/>
                    <a:gd name="T10" fmla="+- 0 7399 7399"/>
                    <a:gd name="T11" fmla="*/ 7399 h 300"/>
                    <a:gd name="T12" fmla="+- 0 7917 7917"/>
                    <a:gd name="T13" fmla="*/ T12 w 2098"/>
                    <a:gd name="T14" fmla="+- 0 7399 7399"/>
                    <a:gd name="T15" fmla="*/ 7399 h 300"/>
                    <a:gd name="T16" fmla="+- 0 7917 7917"/>
                    <a:gd name="T17" fmla="*/ T16 w 2098"/>
                    <a:gd name="T18" fmla="+- 0 7699 7399"/>
                    <a:gd name="T19" fmla="*/ 7699 h 300"/>
                  </a:gdLst>
                  <a:ahLst/>
                  <a:cxnLst>
                    <a:cxn ang="0">
                      <a:pos x="T1" y="T3"/>
                    </a:cxn>
                    <a:cxn ang="0">
                      <a:pos x="T5" y="T7"/>
                    </a:cxn>
                    <a:cxn ang="0">
                      <a:pos x="T9" y="T11"/>
                    </a:cxn>
                    <a:cxn ang="0">
                      <a:pos x="T13" y="T15"/>
                    </a:cxn>
                    <a:cxn ang="0">
                      <a:pos x="T17" y="T19"/>
                    </a:cxn>
                  </a:cxnLst>
                  <a:rect l="0" t="0" r="r" b="b"/>
                  <a:pathLst>
                    <a:path w="2098" h="300">
                      <a:moveTo>
                        <a:pt x="0" y="300"/>
                      </a:moveTo>
                      <a:lnTo>
                        <a:pt x="2097" y="300"/>
                      </a:lnTo>
                      <a:lnTo>
                        <a:pt x="2097" y="0"/>
                      </a:lnTo>
                      <a:lnTo>
                        <a:pt x="0" y="0"/>
                      </a:lnTo>
                      <a:lnTo>
                        <a:pt x="0" y="300"/>
                      </a:lnTo>
                      <a:close/>
                    </a:path>
                  </a:pathLst>
                </a:custGeom>
                <a:solidFill>
                  <a:srgbClr val="96989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67" name="Group 66"/>
              <p:cNvGrpSpPr>
                <a:grpSpLocks/>
              </p:cNvGrpSpPr>
              <p:nvPr/>
            </p:nvGrpSpPr>
            <p:grpSpPr bwMode="auto">
              <a:xfrm>
                <a:off x="10014" y="7399"/>
                <a:ext cx="610" cy="300"/>
                <a:chOff x="10014" y="7399"/>
                <a:chExt cx="610" cy="300"/>
              </a:xfrm>
            </p:grpSpPr>
            <p:sp>
              <p:nvSpPr>
                <p:cNvPr id="92" name="Freeform 91"/>
                <p:cNvSpPr>
                  <a:spLocks/>
                </p:cNvSpPr>
                <p:nvPr/>
              </p:nvSpPr>
              <p:spPr bwMode="auto">
                <a:xfrm>
                  <a:off x="10014" y="7399"/>
                  <a:ext cx="610" cy="300"/>
                </a:xfrm>
                <a:custGeom>
                  <a:avLst/>
                  <a:gdLst>
                    <a:gd name="T0" fmla="+- 0 10014 10014"/>
                    <a:gd name="T1" fmla="*/ T0 w 610"/>
                    <a:gd name="T2" fmla="+- 0 7699 7399"/>
                    <a:gd name="T3" fmla="*/ 7699 h 300"/>
                    <a:gd name="T4" fmla="+- 0 10624 10014"/>
                    <a:gd name="T5" fmla="*/ T4 w 610"/>
                    <a:gd name="T6" fmla="+- 0 7699 7399"/>
                    <a:gd name="T7" fmla="*/ 7699 h 300"/>
                    <a:gd name="T8" fmla="+- 0 10624 10014"/>
                    <a:gd name="T9" fmla="*/ T8 w 610"/>
                    <a:gd name="T10" fmla="+- 0 7399 7399"/>
                    <a:gd name="T11" fmla="*/ 7399 h 300"/>
                    <a:gd name="T12" fmla="+- 0 10014 10014"/>
                    <a:gd name="T13" fmla="*/ T12 w 610"/>
                    <a:gd name="T14" fmla="+- 0 7399 7399"/>
                    <a:gd name="T15" fmla="*/ 7399 h 300"/>
                    <a:gd name="T16" fmla="+- 0 10014 10014"/>
                    <a:gd name="T17" fmla="*/ T16 w 610"/>
                    <a:gd name="T18" fmla="+- 0 7699 7399"/>
                    <a:gd name="T19" fmla="*/ 7699 h 300"/>
                  </a:gdLst>
                  <a:ahLst/>
                  <a:cxnLst>
                    <a:cxn ang="0">
                      <a:pos x="T1" y="T3"/>
                    </a:cxn>
                    <a:cxn ang="0">
                      <a:pos x="T5" y="T7"/>
                    </a:cxn>
                    <a:cxn ang="0">
                      <a:pos x="T9" y="T11"/>
                    </a:cxn>
                    <a:cxn ang="0">
                      <a:pos x="T13" y="T15"/>
                    </a:cxn>
                    <a:cxn ang="0">
                      <a:pos x="T17" y="T19"/>
                    </a:cxn>
                  </a:cxnLst>
                  <a:rect l="0" t="0" r="r" b="b"/>
                  <a:pathLst>
                    <a:path w="610" h="300">
                      <a:moveTo>
                        <a:pt x="0" y="300"/>
                      </a:moveTo>
                      <a:lnTo>
                        <a:pt x="610" y="300"/>
                      </a:lnTo>
                      <a:lnTo>
                        <a:pt x="610" y="0"/>
                      </a:lnTo>
                      <a:lnTo>
                        <a:pt x="0" y="0"/>
                      </a:lnTo>
                      <a:lnTo>
                        <a:pt x="0" y="300"/>
                      </a:lnTo>
                      <a:close/>
                    </a:path>
                  </a:pathLst>
                </a:custGeom>
                <a:solidFill>
                  <a:srgbClr val="7E808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68" name="Group 67"/>
              <p:cNvGrpSpPr>
                <a:grpSpLocks/>
              </p:cNvGrpSpPr>
              <p:nvPr/>
            </p:nvGrpSpPr>
            <p:grpSpPr bwMode="auto">
              <a:xfrm>
                <a:off x="10624" y="7399"/>
                <a:ext cx="1617" cy="300"/>
                <a:chOff x="10624" y="7399"/>
                <a:chExt cx="1617" cy="300"/>
              </a:xfrm>
            </p:grpSpPr>
            <p:sp>
              <p:nvSpPr>
                <p:cNvPr id="91" name="Freeform 90"/>
                <p:cNvSpPr>
                  <a:spLocks/>
                </p:cNvSpPr>
                <p:nvPr/>
              </p:nvSpPr>
              <p:spPr bwMode="auto">
                <a:xfrm>
                  <a:off x="10624" y="7399"/>
                  <a:ext cx="1617" cy="300"/>
                </a:xfrm>
                <a:custGeom>
                  <a:avLst/>
                  <a:gdLst>
                    <a:gd name="T0" fmla="+- 0 10624 10624"/>
                    <a:gd name="T1" fmla="*/ T0 w 1617"/>
                    <a:gd name="T2" fmla="+- 0 7699 7399"/>
                    <a:gd name="T3" fmla="*/ 7699 h 300"/>
                    <a:gd name="T4" fmla="+- 0 12240 10624"/>
                    <a:gd name="T5" fmla="*/ T4 w 1617"/>
                    <a:gd name="T6" fmla="+- 0 7699 7399"/>
                    <a:gd name="T7" fmla="*/ 7699 h 300"/>
                    <a:gd name="T8" fmla="+- 0 12240 10624"/>
                    <a:gd name="T9" fmla="*/ T8 w 1617"/>
                    <a:gd name="T10" fmla="+- 0 7399 7399"/>
                    <a:gd name="T11" fmla="*/ 7399 h 300"/>
                    <a:gd name="T12" fmla="+- 0 10624 10624"/>
                    <a:gd name="T13" fmla="*/ T12 w 1617"/>
                    <a:gd name="T14" fmla="+- 0 7399 7399"/>
                    <a:gd name="T15" fmla="*/ 7399 h 300"/>
                    <a:gd name="T16" fmla="+- 0 10624 10624"/>
                    <a:gd name="T17" fmla="*/ T16 w 1617"/>
                    <a:gd name="T18" fmla="+- 0 7699 7399"/>
                    <a:gd name="T19" fmla="*/ 7699 h 300"/>
                  </a:gdLst>
                  <a:ahLst/>
                  <a:cxnLst>
                    <a:cxn ang="0">
                      <a:pos x="T1" y="T3"/>
                    </a:cxn>
                    <a:cxn ang="0">
                      <a:pos x="T5" y="T7"/>
                    </a:cxn>
                    <a:cxn ang="0">
                      <a:pos x="T9" y="T11"/>
                    </a:cxn>
                    <a:cxn ang="0">
                      <a:pos x="T13" y="T15"/>
                    </a:cxn>
                    <a:cxn ang="0">
                      <a:pos x="T17" y="T19"/>
                    </a:cxn>
                  </a:cxnLst>
                  <a:rect l="0" t="0" r="r" b="b"/>
                  <a:pathLst>
                    <a:path w="1617" h="300">
                      <a:moveTo>
                        <a:pt x="0" y="300"/>
                      </a:moveTo>
                      <a:lnTo>
                        <a:pt x="1616" y="300"/>
                      </a:lnTo>
                      <a:lnTo>
                        <a:pt x="1616" y="0"/>
                      </a:lnTo>
                      <a:lnTo>
                        <a:pt x="0" y="0"/>
                      </a:lnTo>
                      <a:lnTo>
                        <a:pt x="0" y="300"/>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69" name="Group 68"/>
              <p:cNvGrpSpPr>
                <a:grpSpLocks/>
              </p:cNvGrpSpPr>
              <p:nvPr/>
            </p:nvGrpSpPr>
            <p:grpSpPr bwMode="auto">
              <a:xfrm>
                <a:off x="1160" y="4953"/>
                <a:ext cx="3721" cy="1614"/>
                <a:chOff x="1160" y="4953"/>
                <a:chExt cx="3721" cy="1614"/>
              </a:xfrm>
            </p:grpSpPr>
            <p:sp>
              <p:nvSpPr>
                <p:cNvPr id="90" name="Freeform 89"/>
                <p:cNvSpPr>
                  <a:spLocks/>
                </p:cNvSpPr>
                <p:nvPr/>
              </p:nvSpPr>
              <p:spPr bwMode="auto">
                <a:xfrm>
                  <a:off x="1160" y="4953"/>
                  <a:ext cx="3721" cy="1614"/>
                </a:xfrm>
                <a:custGeom>
                  <a:avLst/>
                  <a:gdLst>
                    <a:gd name="T0" fmla="+- 0 1399 1160"/>
                    <a:gd name="T1" fmla="*/ T0 w 3721"/>
                    <a:gd name="T2" fmla="+- 0 4953 4953"/>
                    <a:gd name="T3" fmla="*/ 4953 h 1614"/>
                    <a:gd name="T4" fmla="+- 0 1324 1160"/>
                    <a:gd name="T5" fmla="*/ T4 w 3721"/>
                    <a:gd name="T6" fmla="+- 0 4954 4953"/>
                    <a:gd name="T7" fmla="*/ 4954 h 1614"/>
                    <a:gd name="T8" fmla="+- 0 1244 1160"/>
                    <a:gd name="T9" fmla="*/ T8 w 3721"/>
                    <a:gd name="T10" fmla="+- 0 4960 4953"/>
                    <a:gd name="T11" fmla="*/ 4960 h 1614"/>
                    <a:gd name="T12" fmla="+- 0 1184 1160"/>
                    <a:gd name="T13" fmla="*/ T12 w 3721"/>
                    <a:gd name="T14" fmla="+- 0 4989 4953"/>
                    <a:gd name="T15" fmla="*/ 4989 h 1614"/>
                    <a:gd name="T16" fmla="+- 0 1163 1160"/>
                    <a:gd name="T17" fmla="*/ T16 w 3721"/>
                    <a:gd name="T18" fmla="+- 0 5061 4953"/>
                    <a:gd name="T19" fmla="*/ 5061 h 1614"/>
                    <a:gd name="T20" fmla="+- 0 1160 1160"/>
                    <a:gd name="T21" fmla="*/ T20 w 3721"/>
                    <a:gd name="T22" fmla="+- 0 5154 4953"/>
                    <a:gd name="T23" fmla="*/ 5154 h 1614"/>
                    <a:gd name="T24" fmla="+- 0 1160 1160"/>
                    <a:gd name="T25" fmla="*/ T24 w 3721"/>
                    <a:gd name="T26" fmla="+- 0 6367 4953"/>
                    <a:gd name="T27" fmla="*/ 6367 h 1614"/>
                    <a:gd name="T28" fmla="+- 0 1160 1160"/>
                    <a:gd name="T29" fmla="*/ T28 w 3721"/>
                    <a:gd name="T30" fmla="+- 0 6403 4953"/>
                    <a:gd name="T31" fmla="*/ 6403 h 1614"/>
                    <a:gd name="T32" fmla="+- 0 1166 1160"/>
                    <a:gd name="T33" fmla="*/ T32 w 3721"/>
                    <a:gd name="T34" fmla="+- 0 6483 4953"/>
                    <a:gd name="T35" fmla="*/ 6483 h 1614"/>
                    <a:gd name="T36" fmla="+- 0 1195 1160"/>
                    <a:gd name="T37" fmla="*/ T36 w 3721"/>
                    <a:gd name="T38" fmla="+- 0 6543 4953"/>
                    <a:gd name="T39" fmla="*/ 6543 h 1614"/>
                    <a:gd name="T40" fmla="+- 0 1267 1160"/>
                    <a:gd name="T41" fmla="*/ T40 w 3721"/>
                    <a:gd name="T42" fmla="+- 0 6564 4953"/>
                    <a:gd name="T43" fmla="*/ 6564 h 1614"/>
                    <a:gd name="T44" fmla="+- 0 1361 1160"/>
                    <a:gd name="T45" fmla="*/ T44 w 3721"/>
                    <a:gd name="T46" fmla="+- 0 6567 4953"/>
                    <a:gd name="T47" fmla="*/ 6567 h 1614"/>
                    <a:gd name="T48" fmla="+- 0 4715 1160"/>
                    <a:gd name="T49" fmla="*/ T48 w 3721"/>
                    <a:gd name="T50" fmla="+- 0 6567 4953"/>
                    <a:gd name="T51" fmla="*/ 6567 h 1614"/>
                    <a:gd name="T52" fmla="+- 0 4796 1160"/>
                    <a:gd name="T53" fmla="*/ T52 w 3721"/>
                    <a:gd name="T54" fmla="+- 0 6561 4953"/>
                    <a:gd name="T55" fmla="*/ 6561 h 1614"/>
                    <a:gd name="T56" fmla="+- 0 4855 1160"/>
                    <a:gd name="T57" fmla="*/ T56 w 3721"/>
                    <a:gd name="T58" fmla="+- 0 6532 4953"/>
                    <a:gd name="T59" fmla="*/ 6532 h 1614"/>
                    <a:gd name="T60" fmla="+- 0 4877 1160"/>
                    <a:gd name="T61" fmla="*/ T60 w 3721"/>
                    <a:gd name="T62" fmla="+- 0 6460 4953"/>
                    <a:gd name="T63" fmla="*/ 6460 h 1614"/>
                    <a:gd name="T64" fmla="+- 0 4880 1160"/>
                    <a:gd name="T65" fmla="*/ T64 w 3721"/>
                    <a:gd name="T66" fmla="+- 0 6367 4953"/>
                    <a:gd name="T67" fmla="*/ 6367 h 1614"/>
                    <a:gd name="T68" fmla="+- 0 4880 1160"/>
                    <a:gd name="T69" fmla="*/ T68 w 3721"/>
                    <a:gd name="T70" fmla="+- 0 5154 4953"/>
                    <a:gd name="T71" fmla="*/ 5154 h 1614"/>
                    <a:gd name="T72" fmla="+- 0 4880 1160"/>
                    <a:gd name="T73" fmla="*/ T72 w 3721"/>
                    <a:gd name="T74" fmla="+- 0 5118 4953"/>
                    <a:gd name="T75" fmla="*/ 5118 h 1614"/>
                    <a:gd name="T76" fmla="+- 0 4874 1160"/>
                    <a:gd name="T77" fmla="*/ T76 w 3721"/>
                    <a:gd name="T78" fmla="+- 0 5038 4953"/>
                    <a:gd name="T79" fmla="*/ 5038 h 1614"/>
                    <a:gd name="T80" fmla="+- 0 4844 1160"/>
                    <a:gd name="T81" fmla="*/ T80 w 3721"/>
                    <a:gd name="T82" fmla="+- 0 4978 4953"/>
                    <a:gd name="T83" fmla="*/ 4978 h 1614"/>
                    <a:gd name="T84" fmla="+- 0 4772 1160"/>
                    <a:gd name="T85" fmla="*/ T84 w 3721"/>
                    <a:gd name="T86" fmla="+- 0 4957 4953"/>
                    <a:gd name="T87" fmla="*/ 4957 h 1614"/>
                    <a:gd name="T88" fmla="+- 0 1399 1160"/>
                    <a:gd name="T89" fmla="*/ T88 w 3721"/>
                    <a:gd name="T90" fmla="+- 0 4953 4953"/>
                    <a:gd name="T91" fmla="*/ 4953 h 161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3721" h="1614">
                      <a:moveTo>
                        <a:pt x="239" y="0"/>
                      </a:moveTo>
                      <a:lnTo>
                        <a:pt x="164" y="1"/>
                      </a:lnTo>
                      <a:lnTo>
                        <a:pt x="84" y="7"/>
                      </a:lnTo>
                      <a:lnTo>
                        <a:pt x="24" y="36"/>
                      </a:lnTo>
                      <a:lnTo>
                        <a:pt x="3" y="108"/>
                      </a:lnTo>
                      <a:lnTo>
                        <a:pt x="0" y="201"/>
                      </a:lnTo>
                      <a:lnTo>
                        <a:pt x="0" y="1414"/>
                      </a:lnTo>
                      <a:lnTo>
                        <a:pt x="0" y="1450"/>
                      </a:lnTo>
                      <a:lnTo>
                        <a:pt x="6" y="1530"/>
                      </a:lnTo>
                      <a:lnTo>
                        <a:pt x="35" y="1590"/>
                      </a:lnTo>
                      <a:lnTo>
                        <a:pt x="107" y="1611"/>
                      </a:lnTo>
                      <a:lnTo>
                        <a:pt x="201" y="1614"/>
                      </a:lnTo>
                      <a:lnTo>
                        <a:pt x="3555" y="1614"/>
                      </a:lnTo>
                      <a:lnTo>
                        <a:pt x="3636" y="1608"/>
                      </a:lnTo>
                      <a:lnTo>
                        <a:pt x="3695" y="1579"/>
                      </a:lnTo>
                      <a:lnTo>
                        <a:pt x="3717" y="1507"/>
                      </a:lnTo>
                      <a:lnTo>
                        <a:pt x="3720" y="1414"/>
                      </a:lnTo>
                      <a:lnTo>
                        <a:pt x="3720" y="201"/>
                      </a:lnTo>
                      <a:lnTo>
                        <a:pt x="3720" y="165"/>
                      </a:lnTo>
                      <a:lnTo>
                        <a:pt x="3714" y="85"/>
                      </a:lnTo>
                      <a:lnTo>
                        <a:pt x="3684" y="25"/>
                      </a:lnTo>
                      <a:lnTo>
                        <a:pt x="3612" y="4"/>
                      </a:lnTo>
                      <a:lnTo>
                        <a:pt x="2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70" name="Group 69"/>
              <p:cNvGrpSpPr>
                <a:grpSpLocks/>
              </p:cNvGrpSpPr>
              <p:nvPr/>
            </p:nvGrpSpPr>
            <p:grpSpPr bwMode="auto">
              <a:xfrm>
                <a:off x="1159" y="4953"/>
                <a:ext cx="3721" cy="1614"/>
                <a:chOff x="1159" y="4953"/>
                <a:chExt cx="3721" cy="1614"/>
              </a:xfrm>
            </p:grpSpPr>
            <p:sp>
              <p:nvSpPr>
                <p:cNvPr id="89" name="Freeform 88"/>
                <p:cNvSpPr>
                  <a:spLocks/>
                </p:cNvSpPr>
                <p:nvPr/>
              </p:nvSpPr>
              <p:spPr bwMode="auto">
                <a:xfrm>
                  <a:off x="1159" y="4953"/>
                  <a:ext cx="3721" cy="1614"/>
                </a:xfrm>
                <a:custGeom>
                  <a:avLst/>
                  <a:gdLst>
                    <a:gd name="T0" fmla="+- 0 1399 1159"/>
                    <a:gd name="T1" fmla="*/ T0 w 3721"/>
                    <a:gd name="T2" fmla="+- 0 4953 4953"/>
                    <a:gd name="T3" fmla="*/ 4953 h 1614"/>
                    <a:gd name="T4" fmla="+- 0 1324 1159"/>
                    <a:gd name="T5" fmla="*/ T4 w 3721"/>
                    <a:gd name="T6" fmla="+- 0 4954 4953"/>
                    <a:gd name="T7" fmla="*/ 4954 h 1614"/>
                    <a:gd name="T8" fmla="+- 0 1244 1159"/>
                    <a:gd name="T9" fmla="*/ T8 w 3721"/>
                    <a:gd name="T10" fmla="+- 0 4960 4953"/>
                    <a:gd name="T11" fmla="*/ 4960 h 1614"/>
                    <a:gd name="T12" fmla="+- 0 1184 1159"/>
                    <a:gd name="T13" fmla="*/ T12 w 3721"/>
                    <a:gd name="T14" fmla="+- 0 4989 4953"/>
                    <a:gd name="T15" fmla="*/ 4989 h 1614"/>
                    <a:gd name="T16" fmla="+- 0 1163 1159"/>
                    <a:gd name="T17" fmla="*/ T16 w 3721"/>
                    <a:gd name="T18" fmla="+- 0 5061 4953"/>
                    <a:gd name="T19" fmla="*/ 5061 h 1614"/>
                    <a:gd name="T20" fmla="+- 0 1160 1159"/>
                    <a:gd name="T21" fmla="*/ T20 w 3721"/>
                    <a:gd name="T22" fmla="+- 0 5155 4953"/>
                    <a:gd name="T23" fmla="*/ 5155 h 1614"/>
                    <a:gd name="T24" fmla="+- 0 1159 1159"/>
                    <a:gd name="T25" fmla="*/ T24 w 3721"/>
                    <a:gd name="T26" fmla="+- 0 6327 4953"/>
                    <a:gd name="T27" fmla="*/ 6327 h 1614"/>
                    <a:gd name="T28" fmla="+- 0 1160 1159"/>
                    <a:gd name="T29" fmla="*/ T28 w 3721"/>
                    <a:gd name="T30" fmla="+- 0 6367 4953"/>
                    <a:gd name="T31" fmla="*/ 6367 h 1614"/>
                    <a:gd name="T32" fmla="+- 0 1161 1159"/>
                    <a:gd name="T33" fmla="*/ T32 w 3721"/>
                    <a:gd name="T34" fmla="+- 0 6434 4953"/>
                    <a:gd name="T35" fmla="*/ 6434 h 1614"/>
                    <a:gd name="T36" fmla="+- 0 1170 1159"/>
                    <a:gd name="T37" fmla="*/ T36 w 3721"/>
                    <a:gd name="T38" fmla="+- 0 6503 4953"/>
                    <a:gd name="T39" fmla="*/ 6503 h 1614"/>
                    <a:gd name="T40" fmla="+- 0 1209 1159"/>
                    <a:gd name="T41" fmla="*/ T40 w 3721"/>
                    <a:gd name="T42" fmla="+- 0 6551 4953"/>
                    <a:gd name="T43" fmla="*/ 6551 h 1614"/>
                    <a:gd name="T44" fmla="+- 0 1267 1159"/>
                    <a:gd name="T45" fmla="*/ T44 w 3721"/>
                    <a:gd name="T46" fmla="+- 0 6564 4953"/>
                    <a:gd name="T47" fmla="*/ 6564 h 1614"/>
                    <a:gd name="T48" fmla="+- 0 1361 1159"/>
                    <a:gd name="T49" fmla="*/ T48 w 3721"/>
                    <a:gd name="T50" fmla="+- 0 6567 4953"/>
                    <a:gd name="T51" fmla="*/ 6567 h 1614"/>
                    <a:gd name="T52" fmla="+- 0 4640 1159"/>
                    <a:gd name="T53" fmla="*/ T52 w 3721"/>
                    <a:gd name="T54" fmla="+- 0 6567 4953"/>
                    <a:gd name="T55" fmla="*/ 6567 h 1614"/>
                    <a:gd name="T56" fmla="+- 0 4680 1159"/>
                    <a:gd name="T57" fmla="*/ T56 w 3721"/>
                    <a:gd name="T58" fmla="+- 0 6567 4953"/>
                    <a:gd name="T59" fmla="*/ 6567 h 1614"/>
                    <a:gd name="T60" fmla="+- 0 4746 1159"/>
                    <a:gd name="T61" fmla="*/ T60 w 3721"/>
                    <a:gd name="T62" fmla="+- 0 6566 4953"/>
                    <a:gd name="T63" fmla="*/ 6566 h 1614"/>
                    <a:gd name="T64" fmla="+- 0 4815 1159"/>
                    <a:gd name="T65" fmla="*/ T64 w 3721"/>
                    <a:gd name="T66" fmla="+- 0 6557 4953"/>
                    <a:gd name="T67" fmla="*/ 6557 h 1614"/>
                    <a:gd name="T68" fmla="+- 0 4863 1159"/>
                    <a:gd name="T69" fmla="*/ T68 w 3721"/>
                    <a:gd name="T70" fmla="+- 0 6518 4953"/>
                    <a:gd name="T71" fmla="*/ 6518 h 1614"/>
                    <a:gd name="T72" fmla="+- 0 4877 1159"/>
                    <a:gd name="T73" fmla="*/ T72 w 3721"/>
                    <a:gd name="T74" fmla="+- 0 6460 4953"/>
                    <a:gd name="T75" fmla="*/ 6460 h 1614"/>
                    <a:gd name="T76" fmla="+- 0 4880 1159"/>
                    <a:gd name="T77" fmla="*/ T76 w 3721"/>
                    <a:gd name="T78" fmla="+- 0 6366 4953"/>
                    <a:gd name="T79" fmla="*/ 6366 h 1614"/>
                    <a:gd name="T80" fmla="+- 0 4880 1159"/>
                    <a:gd name="T81" fmla="*/ T80 w 3721"/>
                    <a:gd name="T82" fmla="+- 0 5193 4953"/>
                    <a:gd name="T83" fmla="*/ 5193 h 1614"/>
                    <a:gd name="T84" fmla="+- 0 4880 1159"/>
                    <a:gd name="T85" fmla="*/ T84 w 3721"/>
                    <a:gd name="T86" fmla="+- 0 5154 4953"/>
                    <a:gd name="T87" fmla="*/ 5154 h 1614"/>
                    <a:gd name="T88" fmla="+- 0 4879 1159"/>
                    <a:gd name="T89" fmla="*/ T88 w 3721"/>
                    <a:gd name="T90" fmla="+- 0 5087 4953"/>
                    <a:gd name="T91" fmla="*/ 5087 h 1614"/>
                    <a:gd name="T92" fmla="+- 0 4869 1159"/>
                    <a:gd name="T93" fmla="*/ T92 w 3721"/>
                    <a:gd name="T94" fmla="+- 0 5018 4953"/>
                    <a:gd name="T95" fmla="*/ 5018 h 1614"/>
                    <a:gd name="T96" fmla="+- 0 4831 1159"/>
                    <a:gd name="T97" fmla="*/ T96 w 3721"/>
                    <a:gd name="T98" fmla="+- 0 4970 4953"/>
                    <a:gd name="T99" fmla="*/ 4970 h 1614"/>
                    <a:gd name="T100" fmla="+- 0 4772 1159"/>
                    <a:gd name="T101" fmla="*/ T100 w 3721"/>
                    <a:gd name="T102" fmla="+- 0 4957 4953"/>
                    <a:gd name="T103" fmla="*/ 4957 h 1614"/>
                    <a:gd name="T104" fmla="+- 0 4679 1159"/>
                    <a:gd name="T105" fmla="*/ T104 w 3721"/>
                    <a:gd name="T106" fmla="+- 0 4954 4953"/>
                    <a:gd name="T107" fmla="*/ 4954 h 1614"/>
                    <a:gd name="T108" fmla="+- 0 1399 1159"/>
                    <a:gd name="T109" fmla="*/ T108 w 3721"/>
                    <a:gd name="T110" fmla="+- 0 4953 4953"/>
                    <a:gd name="T111" fmla="*/ 4953 h 161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3721" h="1614">
                      <a:moveTo>
                        <a:pt x="240" y="0"/>
                      </a:moveTo>
                      <a:lnTo>
                        <a:pt x="165" y="1"/>
                      </a:lnTo>
                      <a:lnTo>
                        <a:pt x="85" y="7"/>
                      </a:lnTo>
                      <a:lnTo>
                        <a:pt x="25" y="36"/>
                      </a:lnTo>
                      <a:lnTo>
                        <a:pt x="4" y="108"/>
                      </a:lnTo>
                      <a:lnTo>
                        <a:pt x="1" y="202"/>
                      </a:lnTo>
                      <a:lnTo>
                        <a:pt x="0" y="1374"/>
                      </a:lnTo>
                      <a:lnTo>
                        <a:pt x="1" y="1414"/>
                      </a:lnTo>
                      <a:lnTo>
                        <a:pt x="2" y="1481"/>
                      </a:lnTo>
                      <a:lnTo>
                        <a:pt x="11" y="1550"/>
                      </a:lnTo>
                      <a:lnTo>
                        <a:pt x="50" y="1598"/>
                      </a:lnTo>
                      <a:lnTo>
                        <a:pt x="108" y="1611"/>
                      </a:lnTo>
                      <a:lnTo>
                        <a:pt x="202" y="1614"/>
                      </a:lnTo>
                      <a:lnTo>
                        <a:pt x="3481" y="1614"/>
                      </a:lnTo>
                      <a:lnTo>
                        <a:pt x="3521" y="1614"/>
                      </a:lnTo>
                      <a:lnTo>
                        <a:pt x="3587" y="1613"/>
                      </a:lnTo>
                      <a:lnTo>
                        <a:pt x="3656" y="1604"/>
                      </a:lnTo>
                      <a:lnTo>
                        <a:pt x="3704" y="1565"/>
                      </a:lnTo>
                      <a:lnTo>
                        <a:pt x="3718" y="1507"/>
                      </a:lnTo>
                      <a:lnTo>
                        <a:pt x="3721" y="1413"/>
                      </a:lnTo>
                      <a:lnTo>
                        <a:pt x="3721" y="240"/>
                      </a:lnTo>
                      <a:lnTo>
                        <a:pt x="3721" y="201"/>
                      </a:lnTo>
                      <a:lnTo>
                        <a:pt x="3720" y="134"/>
                      </a:lnTo>
                      <a:lnTo>
                        <a:pt x="3710" y="65"/>
                      </a:lnTo>
                      <a:lnTo>
                        <a:pt x="3672" y="17"/>
                      </a:lnTo>
                      <a:lnTo>
                        <a:pt x="3613" y="4"/>
                      </a:lnTo>
                      <a:lnTo>
                        <a:pt x="3520" y="1"/>
                      </a:lnTo>
                      <a:lnTo>
                        <a:pt x="240" y="0"/>
                      </a:lnTo>
                      <a:close/>
                    </a:path>
                  </a:pathLst>
                </a:custGeom>
                <a:noFill/>
                <a:ln w="50800">
                  <a:solidFill>
                    <a:srgbClr val="DADBD8"/>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1" name="Group 70"/>
              <p:cNvGrpSpPr>
                <a:grpSpLocks/>
              </p:cNvGrpSpPr>
              <p:nvPr/>
            </p:nvGrpSpPr>
            <p:grpSpPr bwMode="auto">
              <a:xfrm>
                <a:off x="4820" y="3176"/>
                <a:ext cx="3257" cy="1614"/>
                <a:chOff x="4820" y="3176"/>
                <a:chExt cx="3257" cy="1614"/>
              </a:xfrm>
            </p:grpSpPr>
            <p:sp>
              <p:nvSpPr>
                <p:cNvPr id="88" name="Freeform 87"/>
                <p:cNvSpPr>
                  <a:spLocks/>
                </p:cNvSpPr>
                <p:nvPr/>
              </p:nvSpPr>
              <p:spPr bwMode="auto">
                <a:xfrm>
                  <a:off x="4820" y="3176"/>
                  <a:ext cx="3257" cy="1614"/>
                </a:xfrm>
                <a:custGeom>
                  <a:avLst/>
                  <a:gdLst>
                    <a:gd name="T0" fmla="+- 0 5060 4820"/>
                    <a:gd name="T1" fmla="*/ T0 w 3257"/>
                    <a:gd name="T2" fmla="+- 0 3176 3176"/>
                    <a:gd name="T3" fmla="*/ 3176 h 1614"/>
                    <a:gd name="T4" fmla="+- 0 4985 4820"/>
                    <a:gd name="T5" fmla="*/ T4 w 3257"/>
                    <a:gd name="T6" fmla="+- 0 3176 3176"/>
                    <a:gd name="T7" fmla="*/ 3176 h 1614"/>
                    <a:gd name="T8" fmla="+- 0 4904 4820"/>
                    <a:gd name="T9" fmla="*/ T8 w 3257"/>
                    <a:gd name="T10" fmla="+- 0 3182 3176"/>
                    <a:gd name="T11" fmla="*/ 3182 h 1614"/>
                    <a:gd name="T12" fmla="+- 0 4845 4820"/>
                    <a:gd name="T13" fmla="*/ T12 w 3257"/>
                    <a:gd name="T14" fmla="+- 0 3212 3176"/>
                    <a:gd name="T15" fmla="*/ 3212 h 1614"/>
                    <a:gd name="T16" fmla="+- 0 4823 4820"/>
                    <a:gd name="T17" fmla="*/ T16 w 3257"/>
                    <a:gd name="T18" fmla="+- 0 3284 3176"/>
                    <a:gd name="T19" fmla="*/ 3284 h 1614"/>
                    <a:gd name="T20" fmla="+- 0 4820 4820"/>
                    <a:gd name="T21" fmla="*/ T20 w 3257"/>
                    <a:gd name="T22" fmla="+- 0 3377 3176"/>
                    <a:gd name="T23" fmla="*/ 3377 h 1614"/>
                    <a:gd name="T24" fmla="+- 0 4820 4820"/>
                    <a:gd name="T25" fmla="*/ T24 w 3257"/>
                    <a:gd name="T26" fmla="+- 0 4550 3176"/>
                    <a:gd name="T27" fmla="*/ 4550 h 1614"/>
                    <a:gd name="T28" fmla="+- 0 4820 4820"/>
                    <a:gd name="T29" fmla="*/ T28 w 3257"/>
                    <a:gd name="T30" fmla="+- 0 4590 3176"/>
                    <a:gd name="T31" fmla="*/ 4590 h 1614"/>
                    <a:gd name="T32" fmla="+- 0 4821 4820"/>
                    <a:gd name="T33" fmla="*/ T32 w 3257"/>
                    <a:gd name="T34" fmla="+- 0 4656 3176"/>
                    <a:gd name="T35" fmla="*/ 4656 h 1614"/>
                    <a:gd name="T36" fmla="+- 0 4831 4820"/>
                    <a:gd name="T37" fmla="*/ T36 w 3257"/>
                    <a:gd name="T38" fmla="+- 0 4725 3176"/>
                    <a:gd name="T39" fmla="*/ 4725 h 1614"/>
                    <a:gd name="T40" fmla="+- 0 4869 4820"/>
                    <a:gd name="T41" fmla="*/ T40 w 3257"/>
                    <a:gd name="T42" fmla="+- 0 4773 3176"/>
                    <a:gd name="T43" fmla="*/ 4773 h 1614"/>
                    <a:gd name="T44" fmla="+- 0 4928 4820"/>
                    <a:gd name="T45" fmla="*/ T44 w 3257"/>
                    <a:gd name="T46" fmla="+- 0 4787 3176"/>
                    <a:gd name="T47" fmla="*/ 4787 h 1614"/>
                    <a:gd name="T48" fmla="+- 0 5021 4820"/>
                    <a:gd name="T49" fmla="*/ T48 w 3257"/>
                    <a:gd name="T50" fmla="+- 0 4790 3176"/>
                    <a:gd name="T51" fmla="*/ 4790 h 1614"/>
                    <a:gd name="T52" fmla="+- 0 7837 4820"/>
                    <a:gd name="T53" fmla="*/ T52 w 3257"/>
                    <a:gd name="T54" fmla="+- 0 4790 3176"/>
                    <a:gd name="T55" fmla="*/ 4790 h 1614"/>
                    <a:gd name="T56" fmla="+- 0 7877 4820"/>
                    <a:gd name="T57" fmla="*/ T56 w 3257"/>
                    <a:gd name="T58" fmla="+- 0 4790 3176"/>
                    <a:gd name="T59" fmla="*/ 4790 h 1614"/>
                    <a:gd name="T60" fmla="+- 0 7943 4820"/>
                    <a:gd name="T61" fmla="*/ T60 w 3257"/>
                    <a:gd name="T62" fmla="+- 0 4789 3176"/>
                    <a:gd name="T63" fmla="*/ 4789 h 1614"/>
                    <a:gd name="T64" fmla="+- 0 8012 4820"/>
                    <a:gd name="T65" fmla="*/ T64 w 3257"/>
                    <a:gd name="T66" fmla="+- 0 4779 3176"/>
                    <a:gd name="T67" fmla="*/ 4779 h 1614"/>
                    <a:gd name="T68" fmla="+- 0 8060 4820"/>
                    <a:gd name="T69" fmla="*/ T68 w 3257"/>
                    <a:gd name="T70" fmla="+- 0 4741 3176"/>
                    <a:gd name="T71" fmla="*/ 4741 h 1614"/>
                    <a:gd name="T72" fmla="+- 0 8074 4820"/>
                    <a:gd name="T73" fmla="*/ T72 w 3257"/>
                    <a:gd name="T74" fmla="+- 0 4682 3176"/>
                    <a:gd name="T75" fmla="*/ 4682 h 1614"/>
                    <a:gd name="T76" fmla="+- 0 8077 4820"/>
                    <a:gd name="T77" fmla="*/ T76 w 3257"/>
                    <a:gd name="T78" fmla="+- 0 4589 3176"/>
                    <a:gd name="T79" fmla="*/ 4589 h 1614"/>
                    <a:gd name="T80" fmla="+- 0 8077 4820"/>
                    <a:gd name="T81" fmla="*/ T80 w 3257"/>
                    <a:gd name="T82" fmla="+- 0 3416 3176"/>
                    <a:gd name="T83" fmla="*/ 3416 h 1614"/>
                    <a:gd name="T84" fmla="+- 0 8077 4820"/>
                    <a:gd name="T85" fmla="*/ T84 w 3257"/>
                    <a:gd name="T86" fmla="+- 0 3376 3176"/>
                    <a:gd name="T87" fmla="*/ 3376 h 1614"/>
                    <a:gd name="T88" fmla="+- 0 8075 4820"/>
                    <a:gd name="T89" fmla="*/ T88 w 3257"/>
                    <a:gd name="T90" fmla="+- 0 3310 3176"/>
                    <a:gd name="T91" fmla="*/ 3310 h 1614"/>
                    <a:gd name="T92" fmla="+- 0 8066 4820"/>
                    <a:gd name="T93" fmla="*/ T92 w 3257"/>
                    <a:gd name="T94" fmla="+- 0 3241 3176"/>
                    <a:gd name="T95" fmla="*/ 3241 h 1614"/>
                    <a:gd name="T96" fmla="+- 0 8028 4820"/>
                    <a:gd name="T97" fmla="*/ T96 w 3257"/>
                    <a:gd name="T98" fmla="+- 0 3193 3176"/>
                    <a:gd name="T99" fmla="*/ 3193 h 1614"/>
                    <a:gd name="T100" fmla="+- 0 7969 4820"/>
                    <a:gd name="T101" fmla="*/ T100 w 3257"/>
                    <a:gd name="T102" fmla="+- 0 3179 3176"/>
                    <a:gd name="T103" fmla="*/ 3179 h 1614"/>
                    <a:gd name="T104" fmla="+- 0 7875 4820"/>
                    <a:gd name="T105" fmla="*/ T104 w 3257"/>
                    <a:gd name="T106" fmla="+- 0 3176 3176"/>
                    <a:gd name="T107" fmla="*/ 3176 h 1614"/>
                    <a:gd name="T108" fmla="+- 0 5060 4820"/>
                    <a:gd name="T109" fmla="*/ T108 w 3257"/>
                    <a:gd name="T110" fmla="+- 0 3176 3176"/>
                    <a:gd name="T111" fmla="*/ 3176 h 161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3257" h="1614">
                      <a:moveTo>
                        <a:pt x="240" y="0"/>
                      </a:moveTo>
                      <a:lnTo>
                        <a:pt x="165" y="0"/>
                      </a:lnTo>
                      <a:lnTo>
                        <a:pt x="84" y="6"/>
                      </a:lnTo>
                      <a:lnTo>
                        <a:pt x="25" y="36"/>
                      </a:lnTo>
                      <a:lnTo>
                        <a:pt x="3" y="108"/>
                      </a:lnTo>
                      <a:lnTo>
                        <a:pt x="0" y="201"/>
                      </a:lnTo>
                      <a:lnTo>
                        <a:pt x="0" y="1374"/>
                      </a:lnTo>
                      <a:lnTo>
                        <a:pt x="0" y="1414"/>
                      </a:lnTo>
                      <a:lnTo>
                        <a:pt x="1" y="1480"/>
                      </a:lnTo>
                      <a:lnTo>
                        <a:pt x="11" y="1549"/>
                      </a:lnTo>
                      <a:lnTo>
                        <a:pt x="49" y="1597"/>
                      </a:lnTo>
                      <a:lnTo>
                        <a:pt x="108" y="1611"/>
                      </a:lnTo>
                      <a:lnTo>
                        <a:pt x="201" y="1614"/>
                      </a:lnTo>
                      <a:lnTo>
                        <a:pt x="3017" y="1614"/>
                      </a:lnTo>
                      <a:lnTo>
                        <a:pt x="3057" y="1614"/>
                      </a:lnTo>
                      <a:lnTo>
                        <a:pt x="3123" y="1613"/>
                      </a:lnTo>
                      <a:lnTo>
                        <a:pt x="3192" y="1603"/>
                      </a:lnTo>
                      <a:lnTo>
                        <a:pt x="3240" y="1565"/>
                      </a:lnTo>
                      <a:lnTo>
                        <a:pt x="3254" y="1506"/>
                      </a:lnTo>
                      <a:lnTo>
                        <a:pt x="3257" y="1413"/>
                      </a:lnTo>
                      <a:lnTo>
                        <a:pt x="3257" y="240"/>
                      </a:lnTo>
                      <a:lnTo>
                        <a:pt x="3257" y="200"/>
                      </a:lnTo>
                      <a:lnTo>
                        <a:pt x="3255" y="134"/>
                      </a:lnTo>
                      <a:lnTo>
                        <a:pt x="3246" y="65"/>
                      </a:lnTo>
                      <a:lnTo>
                        <a:pt x="3208" y="17"/>
                      </a:lnTo>
                      <a:lnTo>
                        <a:pt x="3149" y="3"/>
                      </a:lnTo>
                      <a:lnTo>
                        <a:pt x="3055" y="0"/>
                      </a:lnTo>
                      <a:lnTo>
                        <a:pt x="240" y="0"/>
                      </a:lnTo>
                      <a:close/>
                    </a:path>
                  </a:pathLst>
                </a:custGeom>
                <a:noFill/>
                <a:ln w="50800">
                  <a:solidFill>
                    <a:srgbClr val="AEB0B3"/>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2" name="Group 71"/>
              <p:cNvGrpSpPr>
                <a:grpSpLocks/>
              </p:cNvGrpSpPr>
              <p:nvPr/>
            </p:nvGrpSpPr>
            <p:grpSpPr bwMode="auto">
              <a:xfrm>
                <a:off x="8636" y="4397"/>
                <a:ext cx="3152" cy="1575"/>
                <a:chOff x="8636" y="4397"/>
                <a:chExt cx="3152" cy="1575"/>
              </a:xfrm>
            </p:grpSpPr>
            <p:sp>
              <p:nvSpPr>
                <p:cNvPr id="87" name="Freeform 86"/>
                <p:cNvSpPr>
                  <a:spLocks/>
                </p:cNvSpPr>
                <p:nvPr/>
              </p:nvSpPr>
              <p:spPr bwMode="auto">
                <a:xfrm>
                  <a:off x="8636" y="4397"/>
                  <a:ext cx="3152" cy="1575"/>
                </a:xfrm>
                <a:custGeom>
                  <a:avLst/>
                  <a:gdLst>
                    <a:gd name="T0" fmla="+- 0 8876 8636"/>
                    <a:gd name="T1" fmla="*/ T0 w 3152"/>
                    <a:gd name="T2" fmla="+- 0 4397 4397"/>
                    <a:gd name="T3" fmla="*/ 4397 h 1575"/>
                    <a:gd name="T4" fmla="+- 0 8800 8636"/>
                    <a:gd name="T5" fmla="*/ T4 w 3152"/>
                    <a:gd name="T6" fmla="+- 0 4397 4397"/>
                    <a:gd name="T7" fmla="*/ 4397 h 1575"/>
                    <a:gd name="T8" fmla="+- 0 8720 8636"/>
                    <a:gd name="T9" fmla="*/ T8 w 3152"/>
                    <a:gd name="T10" fmla="+- 0 4403 4397"/>
                    <a:gd name="T11" fmla="*/ 4403 h 1575"/>
                    <a:gd name="T12" fmla="+- 0 8661 8636"/>
                    <a:gd name="T13" fmla="*/ T12 w 3152"/>
                    <a:gd name="T14" fmla="+- 0 4433 4397"/>
                    <a:gd name="T15" fmla="*/ 4433 h 1575"/>
                    <a:gd name="T16" fmla="+- 0 8639 8636"/>
                    <a:gd name="T17" fmla="*/ T16 w 3152"/>
                    <a:gd name="T18" fmla="+- 0 4505 4397"/>
                    <a:gd name="T19" fmla="*/ 4505 h 1575"/>
                    <a:gd name="T20" fmla="+- 0 8636 8636"/>
                    <a:gd name="T21" fmla="*/ T20 w 3152"/>
                    <a:gd name="T22" fmla="+- 0 4597 4397"/>
                    <a:gd name="T23" fmla="*/ 4597 h 1575"/>
                    <a:gd name="T24" fmla="+- 0 8636 8636"/>
                    <a:gd name="T25" fmla="*/ T24 w 3152"/>
                    <a:gd name="T26" fmla="+- 0 5772 4397"/>
                    <a:gd name="T27" fmla="*/ 5772 h 1575"/>
                    <a:gd name="T28" fmla="+- 0 8636 8636"/>
                    <a:gd name="T29" fmla="*/ T28 w 3152"/>
                    <a:gd name="T30" fmla="+- 0 5807 4397"/>
                    <a:gd name="T31" fmla="*/ 5807 h 1575"/>
                    <a:gd name="T32" fmla="+- 0 8642 8636"/>
                    <a:gd name="T33" fmla="*/ T32 w 3152"/>
                    <a:gd name="T34" fmla="+- 0 5888 4397"/>
                    <a:gd name="T35" fmla="*/ 5888 h 1575"/>
                    <a:gd name="T36" fmla="+- 0 8671 8636"/>
                    <a:gd name="T37" fmla="*/ T36 w 3152"/>
                    <a:gd name="T38" fmla="+- 0 5947 4397"/>
                    <a:gd name="T39" fmla="*/ 5947 h 1575"/>
                    <a:gd name="T40" fmla="+- 0 8744 8636"/>
                    <a:gd name="T41" fmla="*/ T40 w 3152"/>
                    <a:gd name="T42" fmla="+- 0 5969 4397"/>
                    <a:gd name="T43" fmla="*/ 5969 h 1575"/>
                    <a:gd name="T44" fmla="+- 0 8837 8636"/>
                    <a:gd name="T45" fmla="*/ T44 w 3152"/>
                    <a:gd name="T46" fmla="+- 0 5972 4397"/>
                    <a:gd name="T47" fmla="*/ 5972 h 1575"/>
                    <a:gd name="T48" fmla="+- 0 11623 8636"/>
                    <a:gd name="T49" fmla="*/ T48 w 3152"/>
                    <a:gd name="T50" fmla="+- 0 5972 4397"/>
                    <a:gd name="T51" fmla="*/ 5972 h 1575"/>
                    <a:gd name="T52" fmla="+- 0 11703 8636"/>
                    <a:gd name="T53" fmla="*/ T52 w 3152"/>
                    <a:gd name="T54" fmla="+- 0 5966 4397"/>
                    <a:gd name="T55" fmla="*/ 5966 h 1575"/>
                    <a:gd name="T56" fmla="+- 0 11763 8636"/>
                    <a:gd name="T57" fmla="*/ T56 w 3152"/>
                    <a:gd name="T58" fmla="+- 0 5936 4397"/>
                    <a:gd name="T59" fmla="*/ 5936 h 1575"/>
                    <a:gd name="T60" fmla="+- 0 11784 8636"/>
                    <a:gd name="T61" fmla="*/ T60 w 3152"/>
                    <a:gd name="T62" fmla="+- 0 5864 4397"/>
                    <a:gd name="T63" fmla="*/ 5864 h 1575"/>
                    <a:gd name="T64" fmla="+- 0 11787 8636"/>
                    <a:gd name="T65" fmla="*/ T64 w 3152"/>
                    <a:gd name="T66" fmla="+- 0 5772 4397"/>
                    <a:gd name="T67" fmla="*/ 5772 h 1575"/>
                    <a:gd name="T68" fmla="+- 0 11787 8636"/>
                    <a:gd name="T69" fmla="*/ T68 w 3152"/>
                    <a:gd name="T70" fmla="+- 0 4597 4397"/>
                    <a:gd name="T71" fmla="*/ 4597 h 1575"/>
                    <a:gd name="T72" fmla="+- 0 11787 8636"/>
                    <a:gd name="T73" fmla="*/ T72 w 3152"/>
                    <a:gd name="T74" fmla="+- 0 4562 4397"/>
                    <a:gd name="T75" fmla="*/ 4562 h 1575"/>
                    <a:gd name="T76" fmla="+- 0 11781 8636"/>
                    <a:gd name="T77" fmla="*/ T76 w 3152"/>
                    <a:gd name="T78" fmla="+- 0 4481 4397"/>
                    <a:gd name="T79" fmla="*/ 4481 h 1575"/>
                    <a:gd name="T80" fmla="+- 0 11752 8636"/>
                    <a:gd name="T81" fmla="*/ T80 w 3152"/>
                    <a:gd name="T82" fmla="+- 0 4422 4397"/>
                    <a:gd name="T83" fmla="*/ 4422 h 1575"/>
                    <a:gd name="T84" fmla="+- 0 11680 8636"/>
                    <a:gd name="T85" fmla="*/ T84 w 3152"/>
                    <a:gd name="T86" fmla="+- 0 4400 4397"/>
                    <a:gd name="T87" fmla="*/ 4400 h 1575"/>
                    <a:gd name="T88" fmla="+- 0 8876 8636"/>
                    <a:gd name="T89" fmla="*/ T88 w 3152"/>
                    <a:gd name="T90" fmla="+- 0 4397 4397"/>
                    <a:gd name="T91" fmla="*/ 4397 h 157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3152" h="1575">
                      <a:moveTo>
                        <a:pt x="240" y="0"/>
                      </a:moveTo>
                      <a:lnTo>
                        <a:pt x="164" y="0"/>
                      </a:lnTo>
                      <a:lnTo>
                        <a:pt x="84" y="6"/>
                      </a:lnTo>
                      <a:lnTo>
                        <a:pt x="25" y="36"/>
                      </a:lnTo>
                      <a:lnTo>
                        <a:pt x="3" y="108"/>
                      </a:lnTo>
                      <a:lnTo>
                        <a:pt x="0" y="200"/>
                      </a:lnTo>
                      <a:lnTo>
                        <a:pt x="0" y="1375"/>
                      </a:lnTo>
                      <a:lnTo>
                        <a:pt x="0" y="1410"/>
                      </a:lnTo>
                      <a:lnTo>
                        <a:pt x="6" y="1491"/>
                      </a:lnTo>
                      <a:lnTo>
                        <a:pt x="35" y="1550"/>
                      </a:lnTo>
                      <a:lnTo>
                        <a:pt x="108" y="1572"/>
                      </a:lnTo>
                      <a:lnTo>
                        <a:pt x="201" y="1575"/>
                      </a:lnTo>
                      <a:lnTo>
                        <a:pt x="2987" y="1575"/>
                      </a:lnTo>
                      <a:lnTo>
                        <a:pt x="3067" y="1569"/>
                      </a:lnTo>
                      <a:lnTo>
                        <a:pt x="3127" y="1539"/>
                      </a:lnTo>
                      <a:lnTo>
                        <a:pt x="3148" y="1467"/>
                      </a:lnTo>
                      <a:lnTo>
                        <a:pt x="3151" y="1375"/>
                      </a:lnTo>
                      <a:lnTo>
                        <a:pt x="3151" y="200"/>
                      </a:lnTo>
                      <a:lnTo>
                        <a:pt x="3151" y="165"/>
                      </a:lnTo>
                      <a:lnTo>
                        <a:pt x="3145" y="84"/>
                      </a:lnTo>
                      <a:lnTo>
                        <a:pt x="3116" y="25"/>
                      </a:lnTo>
                      <a:lnTo>
                        <a:pt x="3044" y="3"/>
                      </a:lnTo>
                      <a:lnTo>
                        <a:pt x="2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73" name="Group 72"/>
              <p:cNvGrpSpPr>
                <a:grpSpLocks/>
              </p:cNvGrpSpPr>
              <p:nvPr/>
            </p:nvGrpSpPr>
            <p:grpSpPr bwMode="auto">
              <a:xfrm>
                <a:off x="8636" y="4397"/>
                <a:ext cx="3152" cy="1575"/>
                <a:chOff x="8636" y="4397"/>
                <a:chExt cx="3152" cy="1575"/>
              </a:xfrm>
            </p:grpSpPr>
            <p:sp>
              <p:nvSpPr>
                <p:cNvPr id="86" name="Freeform 85"/>
                <p:cNvSpPr>
                  <a:spLocks/>
                </p:cNvSpPr>
                <p:nvPr/>
              </p:nvSpPr>
              <p:spPr bwMode="auto">
                <a:xfrm>
                  <a:off x="8636" y="4397"/>
                  <a:ext cx="3152" cy="1575"/>
                </a:xfrm>
                <a:custGeom>
                  <a:avLst/>
                  <a:gdLst>
                    <a:gd name="T0" fmla="+- 0 8876 8636"/>
                    <a:gd name="T1" fmla="*/ T0 w 3152"/>
                    <a:gd name="T2" fmla="+- 0 4397 4397"/>
                    <a:gd name="T3" fmla="*/ 4397 h 1575"/>
                    <a:gd name="T4" fmla="+- 0 8800 8636"/>
                    <a:gd name="T5" fmla="*/ T4 w 3152"/>
                    <a:gd name="T6" fmla="+- 0 4397 4397"/>
                    <a:gd name="T7" fmla="*/ 4397 h 1575"/>
                    <a:gd name="T8" fmla="+- 0 8720 8636"/>
                    <a:gd name="T9" fmla="*/ T8 w 3152"/>
                    <a:gd name="T10" fmla="+- 0 4403 4397"/>
                    <a:gd name="T11" fmla="*/ 4403 h 1575"/>
                    <a:gd name="T12" fmla="+- 0 8661 8636"/>
                    <a:gd name="T13" fmla="*/ T12 w 3152"/>
                    <a:gd name="T14" fmla="+- 0 4433 4397"/>
                    <a:gd name="T15" fmla="*/ 4433 h 1575"/>
                    <a:gd name="T16" fmla="+- 0 8639 8636"/>
                    <a:gd name="T17" fmla="*/ T16 w 3152"/>
                    <a:gd name="T18" fmla="+- 0 4505 4397"/>
                    <a:gd name="T19" fmla="*/ 4505 h 1575"/>
                    <a:gd name="T20" fmla="+- 0 8636 8636"/>
                    <a:gd name="T21" fmla="*/ T20 w 3152"/>
                    <a:gd name="T22" fmla="+- 0 4598 4397"/>
                    <a:gd name="T23" fmla="*/ 4598 h 1575"/>
                    <a:gd name="T24" fmla="+- 0 8636 8636"/>
                    <a:gd name="T25" fmla="*/ T24 w 3152"/>
                    <a:gd name="T26" fmla="+- 0 5732 4397"/>
                    <a:gd name="T27" fmla="*/ 5732 h 1575"/>
                    <a:gd name="T28" fmla="+- 0 8636 8636"/>
                    <a:gd name="T29" fmla="*/ T28 w 3152"/>
                    <a:gd name="T30" fmla="+- 0 5772 4397"/>
                    <a:gd name="T31" fmla="*/ 5772 h 1575"/>
                    <a:gd name="T32" fmla="+- 0 8637 8636"/>
                    <a:gd name="T33" fmla="*/ T32 w 3152"/>
                    <a:gd name="T34" fmla="+- 0 5838 4397"/>
                    <a:gd name="T35" fmla="*/ 5838 h 1575"/>
                    <a:gd name="T36" fmla="+- 0 8646 8636"/>
                    <a:gd name="T37" fmla="*/ T36 w 3152"/>
                    <a:gd name="T38" fmla="+- 0 5907 4397"/>
                    <a:gd name="T39" fmla="*/ 5907 h 1575"/>
                    <a:gd name="T40" fmla="+- 0 8685 8636"/>
                    <a:gd name="T41" fmla="*/ T40 w 3152"/>
                    <a:gd name="T42" fmla="+- 0 5955 4397"/>
                    <a:gd name="T43" fmla="*/ 5955 h 1575"/>
                    <a:gd name="T44" fmla="+- 0 8744 8636"/>
                    <a:gd name="T45" fmla="*/ T44 w 3152"/>
                    <a:gd name="T46" fmla="+- 0 5969 4397"/>
                    <a:gd name="T47" fmla="*/ 5969 h 1575"/>
                    <a:gd name="T48" fmla="+- 0 8837 8636"/>
                    <a:gd name="T49" fmla="*/ T48 w 3152"/>
                    <a:gd name="T50" fmla="+- 0 5972 4397"/>
                    <a:gd name="T51" fmla="*/ 5972 h 1575"/>
                    <a:gd name="T52" fmla="+- 0 11548 8636"/>
                    <a:gd name="T53" fmla="*/ T52 w 3152"/>
                    <a:gd name="T54" fmla="+- 0 5972 4397"/>
                    <a:gd name="T55" fmla="*/ 5972 h 1575"/>
                    <a:gd name="T56" fmla="+- 0 11588 8636"/>
                    <a:gd name="T57" fmla="*/ T56 w 3152"/>
                    <a:gd name="T58" fmla="+- 0 5972 4397"/>
                    <a:gd name="T59" fmla="*/ 5972 h 1575"/>
                    <a:gd name="T60" fmla="+- 0 11654 8636"/>
                    <a:gd name="T61" fmla="*/ T60 w 3152"/>
                    <a:gd name="T62" fmla="+- 0 5971 4397"/>
                    <a:gd name="T63" fmla="*/ 5971 h 1575"/>
                    <a:gd name="T64" fmla="+- 0 11723 8636"/>
                    <a:gd name="T65" fmla="*/ T64 w 3152"/>
                    <a:gd name="T66" fmla="+- 0 5961 4397"/>
                    <a:gd name="T67" fmla="*/ 5961 h 1575"/>
                    <a:gd name="T68" fmla="+- 0 11771 8636"/>
                    <a:gd name="T69" fmla="*/ T68 w 3152"/>
                    <a:gd name="T70" fmla="+- 0 5923 4397"/>
                    <a:gd name="T71" fmla="*/ 5923 h 1575"/>
                    <a:gd name="T72" fmla="+- 0 11784 8636"/>
                    <a:gd name="T73" fmla="*/ T72 w 3152"/>
                    <a:gd name="T74" fmla="+- 0 5864 4397"/>
                    <a:gd name="T75" fmla="*/ 5864 h 1575"/>
                    <a:gd name="T76" fmla="+- 0 11787 8636"/>
                    <a:gd name="T77" fmla="*/ T76 w 3152"/>
                    <a:gd name="T78" fmla="+- 0 5771 4397"/>
                    <a:gd name="T79" fmla="*/ 5771 h 1575"/>
                    <a:gd name="T80" fmla="+- 0 11788 8636"/>
                    <a:gd name="T81" fmla="*/ T80 w 3152"/>
                    <a:gd name="T82" fmla="+- 0 4637 4397"/>
                    <a:gd name="T83" fmla="*/ 4637 h 1575"/>
                    <a:gd name="T84" fmla="+- 0 11787 8636"/>
                    <a:gd name="T85" fmla="*/ T84 w 3152"/>
                    <a:gd name="T86" fmla="+- 0 4597 4397"/>
                    <a:gd name="T87" fmla="*/ 4597 h 1575"/>
                    <a:gd name="T88" fmla="+- 0 11786 8636"/>
                    <a:gd name="T89" fmla="*/ T88 w 3152"/>
                    <a:gd name="T90" fmla="+- 0 4531 4397"/>
                    <a:gd name="T91" fmla="*/ 4531 h 1575"/>
                    <a:gd name="T92" fmla="+- 0 11777 8636"/>
                    <a:gd name="T93" fmla="*/ T92 w 3152"/>
                    <a:gd name="T94" fmla="+- 0 4462 4397"/>
                    <a:gd name="T95" fmla="*/ 4462 h 1575"/>
                    <a:gd name="T96" fmla="+- 0 11738 8636"/>
                    <a:gd name="T97" fmla="*/ T96 w 3152"/>
                    <a:gd name="T98" fmla="+- 0 4414 4397"/>
                    <a:gd name="T99" fmla="*/ 4414 h 1575"/>
                    <a:gd name="T100" fmla="+- 0 11680 8636"/>
                    <a:gd name="T101" fmla="*/ T100 w 3152"/>
                    <a:gd name="T102" fmla="+- 0 4400 4397"/>
                    <a:gd name="T103" fmla="*/ 4400 h 1575"/>
                    <a:gd name="T104" fmla="+- 0 11586 8636"/>
                    <a:gd name="T105" fmla="*/ T104 w 3152"/>
                    <a:gd name="T106" fmla="+- 0 4397 4397"/>
                    <a:gd name="T107" fmla="*/ 4397 h 1575"/>
                    <a:gd name="T108" fmla="+- 0 8876 8636"/>
                    <a:gd name="T109" fmla="*/ T108 w 3152"/>
                    <a:gd name="T110" fmla="+- 0 4397 4397"/>
                    <a:gd name="T111" fmla="*/ 4397 h 157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3152" h="1575">
                      <a:moveTo>
                        <a:pt x="240" y="0"/>
                      </a:moveTo>
                      <a:lnTo>
                        <a:pt x="164" y="0"/>
                      </a:lnTo>
                      <a:lnTo>
                        <a:pt x="84" y="6"/>
                      </a:lnTo>
                      <a:lnTo>
                        <a:pt x="25" y="36"/>
                      </a:lnTo>
                      <a:lnTo>
                        <a:pt x="3" y="108"/>
                      </a:lnTo>
                      <a:lnTo>
                        <a:pt x="0" y="201"/>
                      </a:lnTo>
                      <a:lnTo>
                        <a:pt x="0" y="1335"/>
                      </a:lnTo>
                      <a:lnTo>
                        <a:pt x="0" y="1375"/>
                      </a:lnTo>
                      <a:lnTo>
                        <a:pt x="1" y="1441"/>
                      </a:lnTo>
                      <a:lnTo>
                        <a:pt x="10" y="1510"/>
                      </a:lnTo>
                      <a:lnTo>
                        <a:pt x="49" y="1558"/>
                      </a:lnTo>
                      <a:lnTo>
                        <a:pt x="108" y="1572"/>
                      </a:lnTo>
                      <a:lnTo>
                        <a:pt x="201" y="1575"/>
                      </a:lnTo>
                      <a:lnTo>
                        <a:pt x="2912" y="1575"/>
                      </a:lnTo>
                      <a:lnTo>
                        <a:pt x="2952" y="1575"/>
                      </a:lnTo>
                      <a:lnTo>
                        <a:pt x="3018" y="1574"/>
                      </a:lnTo>
                      <a:lnTo>
                        <a:pt x="3087" y="1564"/>
                      </a:lnTo>
                      <a:lnTo>
                        <a:pt x="3135" y="1526"/>
                      </a:lnTo>
                      <a:lnTo>
                        <a:pt x="3148" y="1467"/>
                      </a:lnTo>
                      <a:lnTo>
                        <a:pt x="3151" y="1374"/>
                      </a:lnTo>
                      <a:lnTo>
                        <a:pt x="3152" y="240"/>
                      </a:lnTo>
                      <a:lnTo>
                        <a:pt x="3151" y="200"/>
                      </a:lnTo>
                      <a:lnTo>
                        <a:pt x="3150" y="134"/>
                      </a:lnTo>
                      <a:lnTo>
                        <a:pt x="3141" y="65"/>
                      </a:lnTo>
                      <a:lnTo>
                        <a:pt x="3102" y="17"/>
                      </a:lnTo>
                      <a:lnTo>
                        <a:pt x="3044" y="3"/>
                      </a:lnTo>
                      <a:lnTo>
                        <a:pt x="2950" y="0"/>
                      </a:lnTo>
                      <a:lnTo>
                        <a:pt x="240" y="0"/>
                      </a:lnTo>
                      <a:close/>
                    </a:path>
                  </a:pathLst>
                </a:custGeom>
                <a:noFill/>
                <a:ln w="50800">
                  <a:solidFill>
                    <a:srgbClr val="7E8083"/>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4" name="Group 73"/>
              <p:cNvGrpSpPr>
                <a:grpSpLocks/>
              </p:cNvGrpSpPr>
              <p:nvPr/>
            </p:nvGrpSpPr>
            <p:grpSpPr bwMode="auto">
              <a:xfrm>
                <a:off x="216" y="9695"/>
                <a:ext cx="3324" cy="1689"/>
                <a:chOff x="216" y="9695"/>
                <a:chExt cx="3324" cy="1689"/>
              </a:xfrm>
            </p:grpSpPr>
            <p:sp>
              <p:nvSpPr>
                <p:cNvPr id="85" name="Freeform 84"/>
                <p:cNvSpPr>
                  <a:spLocks/>
                </p:cNvSpPr>
                <p:nvPr/>
              </p:nvSpPr>
              <p:spPr bwMode="auto">
                <a:xfrm>
                  <a:off x="216" y="9695"/>
                  <a:ext cx="3324" cy="1689"/>
                </a:xfrm>
                <a:custGeom>
                  <a:avLst/>
                  <a:gdLst>
                    <a:gd name="T0" fmla="+- 0 456 216"/>
                    <a:gd name="T1" fmla="*/ T0 w 3324"/>
                    <a:gd name="T2" fmla="+- 0 9695 9695"/>
                    <a:gd name="T3" fmla="*/ 9695 h 1689"/>
                    <a:gd name="T4" fmla="+- 0 381 216"/>
                    <a:gd name="T5" fmla="*/ T4 w 3324"/>
                    <a:gd name="T6" fmla="+- 0 9696 9695"/>
                    <a:gd name="T7" fmla="*/ 9696 h 1689"/>
                    <a:gd name="T8" fmla="+- 0 300 216"/>
                    <a:gd name="T9" fmla="*/ T8 w 3324"/>
                    <a:gd name="T10" fmla="+- 0 9702 9695"/>
                    <a:gd name="T11" fmla="*/ 9702 h 1689"/>
                    <a:gd name="T12" fmla="+- 0 241 216"/>
                    <a:gd name="T13" fmla="*/ T12 w 3324"/>
                    <a:gd name="T14" fmla="+- 0 9731 9695"/>
                    <a:gd name="T15" fmla="*/ 9731 h 1689"/>
                    <a:gd name="T16" fmla="+- 0 219 216"/>
                    <a:gd name="T17" fmla="*/ T16 w 3324"/>
                    <a:gd name="T18" fmla="+- 0 9803 9695"/>
                    <a:gd name="T19" fmla="*/ 9803 h 1689"/>
                    <a:gd name="T20" fmla="+- 0 216 216"/>
                    <a:gd name="T21" fmla="*/ T20 w 3324"/>
                    <a:gd name="T22" fmla="+- 0 9895 9695"/>
                    <a:gd name="T23" fmla="*/ 9895 h 1689"/>
                    <a:gd name="T24" fmla="+- 0 216 216"/>
                    <a:gd name="T25" fmla="*/ T24 w 3324"/>
                    <a:gd name="T26" fmla="+- 0 11184 9695"/>
                    <a:gd name="T27" fmla="*/ 11184 h 1689"/>
                    <a:gd name="T28" fmla="+- 0 216 216"/>
                    <a:gd name="T29" fmla="*/ T28 w 3324"/>
                    <a:gd name="T30" fmla="+- 0 11219 9695"/>
                    <a:gd name="T31" fmla="*/ 11219 h 1689"/>
                    <a:gd name="T32" fmla="+- 0 222 216"/>
                    <a:gd name="T33" fmla="*/ T32 w 3324"/>
                    <a:gd name="T34" fmla="+- 0 11300 9695"/>
                    <a:gd name="T35" fmla="*/ 11300 h 1689"/>
                    <a:gd name="T36" fmla="+- 0 252 216"/>
                    <a:gd name="T37" fmla="*/ T36 w 3324"/>
                    <a:gd name="T38" fmla="+- 0 11359 9695"/>
                    <a:gd name="T39" fmla="*/ 11359 h 1689"/>
                    <a:gd name="T40" fmla="+- 0 324 216"/>
                    <a:gd name="T41" fmla="*/ T40 w 3324"/>
                    <a:gd name="T42" fmla="+- 0 11381 9695"/>
                    <a:gd name="T43" fmla="*/ 11381 h 1689"/>
                    <a:gd name="T44" fmla="+- 0 417 216"/>
                    <a:gd name="T45" fmla="*/ T44 w 3324"/>
                    <a:gd name="T46" fmla="+- 0 11384 9695"/>
                    <a:gd name="T47" fmla="*/ 11384 h 1689"/>
                    <a:gd name="T48" fmla="+- 0 3375 216"/>
                    <a:gd name="T49" fmla="*/ T48 w 3324"/>
                    <a:gd name="T50" fmla="+- 0 11384 9695"/>
                    <a:gd name="T51" fmla="*/ 11384 h 1689"/>
                    <a:gd name="T52" fmla="+- 0 3455 216"/>
                    <a:gd name="T53" fmla="*/ T52 w 3324"/>
                    <a:gd name="T54" fmla="+- 0 11378 9695"/>
                    <a:gd name="T55" fmla="*/ 11378 h 1689"/>
                    <a:gd name="T56" fmla="+- 0 3514 216"/>
                    <a:gd name="T57" fmla="*/ T56 w 3324"/>
                    <a:gd name="T58" fmla="+- 0 11348 9695"/>
                    <a:gd name="T59" fmla="*/ 11348 h 1689"/>
                    <a:gd name="T60" fmla="+- 0 3536 216"/>
                    <a:gd name="T61" fmla="*/ T60 w 3324"/>
                    <a:gd name="T62" fmla="+- 0 11276 9695"/>
                    <a:gd name="T63" fmla="*/ 11276 h 1689"/>
                    <a:gd name="T64" fmla="+- 0 3539 216"/>
                    <a:gd name="T65" fmla="*/ T64 w 3324"/>
                    <a:gd name="T66" fmla="+- 0 11184 9695"/>
                    <a:gd name="T67" fmla="*/ 11184 h 1689"/>
                    <a:gd name="T68" fmla="+- 0 3539 216"/>
                    <a:gd name="T69" fmla="*/ T68 w 3324"/>
                    <a:gd name="T70" fmla="+- 0 9895 9695"/>
                    <a:gd name="T71" fmla="*/ 9895 h 1689"/>
                    <a:gd name="T72" fmla="+- 0 3539 216"/>
                    <a:gd name="T73" fmla="*/ T72 w 3324"/>
                    <a:gd name="T74" fmla="+- 0 9860 9695"/>
                    <a:gd name="T75" fmla="*/ 9860 h 1689"/>
                    <a:gd name="T76" fmla="+- 0 3533 216"/>
                    <a:gd name="T77" fmla="*/ T76 w 3324"/>
                    <a:gd name="T78" fmla="+- 0 9780 9695"/>
                    <a:gd name="T79" fmla="*/ 9780 h 1689"/>
                    <a:gd name="T80" fmla="+- 0 3503 216"/>
                    <a:gd name="T81" fmla="*/ T80 w 3324"/>
                    <a:gd name="T82" fmla="+- 0 9720 9695"/>
                    <a:gd name="T83" fmla="*/ 9720 h 1689"/>
                    <a:gd name="T84" fmla="+- 0 3431 216"/>
                    <a:gd name="T85" fmla="*/ T84 w 3324"/>
                    <a:gd name="T86" fmla="+- 0 9699 9695"/>
                    <a:gd name="T87" fmla="*/ 9699 h 1689"/>
                    <a:gd name="T88" fmla="+- 0 456 216"/>
                    <a:gd name="T89" fmla="*/ T88 w 3324"/>
                    <a:gd name="T90" fmla="+- 0 9695 9695"/>
                    <a:gd name="T91" fmla="*/ 9695 h 168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3324" h="1689">
                      <a:moveTo>
                        <a:pt x="240" y="0"/>
                      </a:moveTo>
                      <a:lnTo>
                        <a:pt x="165" y="1"/>
                      </a:lnTo>
                      <a:lnTo>
                        <a:pt x="84" y="7"/>
                      </a:lnTo>
                      <a:lnTo>
                        <a:pt x="25" y="36"/>
                      </a:lnTo>
                      <a:lnTo>
                        <a:pt x="3" y="108"/>
                      </a:lnTo>
                      <a:lnTo>
                        <a:pt x="0" y="200"/>
                      </a:lnTo>
                      <a:lnTo>
                        <a:pt x="0" y="1489"/>
                      </a:lnTo>
                      <a:lnTo>
                        <a:pt x="0" y="1524"/>
                      </a:lnTo>
                      <a:lnTo>
                        <a:pt x="6" y="1605"/>
                      </a:lnTo>
                      <a:lnTo>
                        <a:pt x="36" y="1664"/>
                      </a:lnTo>
                      <a:lnTo>
                        <a:pt x="108" y="1686"/>
                      </a:lnTo>
                      <a:lnTo>
                        <a:pt x="201" y="1689"/>
                      </a:lnTo>
                      <a:lnTo>
                        <a:pt x="3159" y="1689"/>
                      </a:lnTo>
                      <a:lnTo>
                        <a:pt x="3239" y="1683"/>
                      </a:lnTo>
                      <a:lnTo>
                        <a:pt x="3298" y="1653"/>
                      </a:lnTo>
                      <a:lnTo>
                        <a:pt x="3320" y="1581"/>
                      </a:lnTo>
                      <a:lnTo>
                        <a:pt x="3323" y="1489"/>
                      </a:lnTo>
                      <a:lnTo>
                        <a:pt x="3323" y="200"/>
                      </a:lnTo>
                      <a:lnTo>
                        <a:pt x="3323" y="165"/>
                      </a:lnTo>
                      <a:lnTo>
                        <a:pt x="3317" y="85"/>
                      </a:lnTo>
                      <a:lnTo>
                        <a:pt x="3287" y="25"/>
                      </a:lnTo>
                      <a:lnTo>
                        <a:pt x="3215" y="4"/>
                      </a:lnTo>
                      <a:lnTo>
                        <a:pt x="2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75" name="Group 74"/>
              <p:cNvGrpSpPr>
                <a:grpSpLocks/>
              </p:cNvGrpSpPr>
              <p:nvPr/>
            </p:nvGrpSpPr>
            <p:grpSpPr bwMode="auto">
              <a:xfrm>
                <a:off x="216" y="9695"/>
                <a:ext cx="3324" cy="1689"/>
                <a:chOff x="216" y="9695"/>
                <a:chExt cx="3324" cy="1689"/>
              </a:xfrm>
            </p:grpSpPr>
            <p:sp>
              <p:nvSpPr>
                <p:cNvPr id="84" name="Freeform 83"/>
                <p:cNvSpPr>
                  <a:spLocks/>
                </p:cNvSpPr>
                <p:nvPr/>
              </p:nvSpPr>
              <p:spPr bwMode="auto">
                <a:xfrm>
                  <a:off x="216" y="9695"/>
                  <a:ext cx="3324" cy="1689"/>
                </a:xfrm>
                <a:custGeom>
                  <a:avLst/>
                  <a:gdLst>
                    <a:gd name="T0" fmla="+- 0 456 216"/>
                    <a:gd name="T1" fmla="*/ T0 w 3324"/>
                    <a:gd name="T2" fmla="+- 0 9695 9695"/>
                    <a:gd name="T3" fmla="*/ 9695 h 1689"/>
                    <a:gd name="T4" fmla="+- 0 381 216"/>
                    <a:gd name="T5" fmla="*/ T4 w 3324"/>
                    <a:gd name="T6" fmla="+- 0 9696 9695"/>
                    <a:gd name="T7" fmla="*/ 9696 h 1689"/>
                    <a:gd name="T8" fmla="+- 0 300 216"/>
                    <a:gd name="T9" fmla="*/ T8 w 3324"/>
                    <a:gd name="T10" fmla="+- 0 9702 9695"/>
                    <a:gd name="T11" fmla="*/ 9702 h 1689"/>
                    <a:gd name="T12" fmla="+- 0 241 216"/>
                    <a:gd name="T13" fmla="*/ T12 w 3324"/>
                    <a:gd name="T14" fmla="+- 0 9731 9695"/>
                    <a:gd name="T15" fmla="*/ 9731 h 1689"/>
                    <a:gd name="T16" fmla="+- 0 219 216"/>
                    <a:gd name="T17" fmla="*/ T16 w 3324"/>
                    <a:gd name="T18" fmla="+- 0 9803 9695"/>
                    <a:gd name="T19" fmla="*/ 9803 h 1689"/>
                    <a:gd name="T20" fmla="+- 0 216 216"/>
                    <a:gd name="T21" fmla="*/ T20 w 3324"/>
                    <a:gd name="T22" fmla="+- 0 9897 9695"/>
                    <a:gd name="T23" fmla="*/ 9897 h 1689"/>
                    <a:gd name="T24" fmla="+- 0 216 216"/>
                    <a:gd name="T25" fmla="*/ T24 w 3324"/>
                    <a:gd name="T26" fmla="+- 0 11144 9695"/>
                    <a:gd name="T27" fmla="*/ 11144 h 1689"/>
                    <a:gd name="T28" fmla="+- 0 216 216"/>
                    <a:gd name="T29" fmla="*/ T28 w 3324"/>
                    <a:gd name="T30" fmla="+- 0 11184 9695"/>
                    <a:gd name="T31" fmla="*/ 11184 h 1689"/>
                    <a:gd name="T32" fmla="+- 0 217 216"/>
                    <a:gd name="T33" fmla="*/ T32 w 3324"/>
                    <a:gd name="T34" fmla="+- 0 11250 9695"/>
                    <a:gd name="T35" fmla="*/ 11250 h 1689"/>
                    <a:gd name="T36" fmla="+- 0 227 216"/>
                    <a:gd name="T37" fmla="*/ T36 w 3324"/>
                    <a:gd name="T38" fmla="+- 0 11319 9695"/>
                    <a:gd name="T39" fmla="*/ 11319 h 1689"/>
                    <a:gd name="T40" fmla="+- 0 265 216"/>
                    <a:gd name="T41" fmla="*/ T40 w 3324"/>
                    <a:gd name="T42" fmla="+- 0 11367 9695"/>
                    <a:gd name="T43" fmla="*/ 11367 h 1689"/>
                    <a:gd name="T44" fmla="+- 0 324 216"/>
                    <a:gd name="T45" fmla="*/ T44 w 3324"/>
                    <a:gd name="T46" fmla="+- 0 11381 9695"/>
                    <a:gd name="T47" fmla="*/ 11381 h 1689"/>
                    <a:gd name="T48" fmla="+- 0 417 216"/>
                    <a:gd name="T49" fmla="*/ T48 w 3324"/>
                    <a:gd name="T50" fmla="+- 0 11384 9695"/>
                    <a:gd name="T51" fmla="*/ 11384 h 1689"/>
                    <a:gd name="T52" fmla="+- 0 3299 216"/>
                    <a:gd name="T53" fmla="*/ T52 w 3324"/>
                    <a:gd name="T54" fmla="+- 0 11384 9695"/>
                    <a:gd name="T55" fmla="*/ 11384 h 1689"/>
                    <a:gd name="T56" fmla="+- 0 3339 216"/>
                    <a:gd name="T57" fmla="*/ T56 w 3324"/>
                    <a:gd name="T58" fmla="+- 0 11384 9695"/>
                    <a:gd name="T59" fmla="*/ 11384 h 1689"/>
                    <a:gd name="T60" fmla="+- 0 3405 216"/>
                    <a:gd name="T61" fmla="*/ T60 w 3324"/>
                    <a:gd name="T62" fmla="+- 0 11383 9695"/>
                    <a:gd name="T63" fmla="*/ 11383 h 1689"/>
                    <a:gd name="T64" fmla="+- 0 3474 216"/>
                    <a:gd name="T65" fmla="*/ T64 w 3324"/>
                    <a:gd name="T66" fmla="+- 0 11373 9695"/>
                    <a:gd name="T67" fmla="*/ 11373 h 1689"/>
                    <a:gd name="T68" fmla="+- 0 3523 216"/>
                    <a:gd name="T69" fmla="*/ T68 w 3324"/>
                    <a:gd name="T70" fmla="+- 0 11335 9695"/>
                    <a:gd name="T71" fmla="*/ 11335 h 1689"/>
                    <a:gd name="T72" fmla="+- 0 3536 216"/>
                    <a:gd name="T73" fmla="*/ T72 w 3324"/>
                    <a:gd name="T74" fmla="+- 0 11276 9695"/>
                    <a:gd name="T75" fmla="*/ 11276 h 1689"/>
                    <a:gd name="T76" fmla="+- 0 3539 216"/>
                    <a:gd name="T77" fmla="*/ T76 w 3324"/>
                    <a:gd name="T78" fmla="+- 0 11183 9695"/>
                    <a:gd name="T79" fmla="*/ 11183 h 1689"/>
                    <a:gd name="T80" fmla="+- 0 3539 216"/>
                    <a:gd name="T81" fmla="*/ T80 w 3324"/>
                    <a:gd name="T82" fmla="+- 0 9935 9695"/>
                    <a:gd name="T83" fmla="*/ 9935 h 1689"/>
                    <a:gd name="T84" fmla="+- 0 3539 216"/>
                    <a:gd name="T85" fmla="*/ T84 w 3324"/>
                    <a:gd name="T86" fmla="+- 0 9895 9695"/>
                    <a:gd name="T87" fmla="*/ 9895 h 1689"/>
                    <a:gd name="T88" fmla="+- 0 3538 216"/>
                    <a:gd name="T89" fmla="*/ T88 w 3324"/>
                    <a:gd name="T90" fmla="+- 0 9829 9695"/>
                    <a:gd name="T91" fmla="*/ 9829 h 1689"/>
                    <a:gd name="T92" fmla="+- 0 3529 216"/>
                    <a:gd name="T93" fmla="*/ T92 w 3324"/>
                    <a:gd name="T94" fmla="+- 0 9760 9695"/>
                    <a:gd name="T95" fmla="*/ 9760 h 1689"/>
                    <a:gd name="T96" fmla="+- 0 3490 216"/>
                    <a:gd name="T97" fmla="*/ T96 w 3324"/>
                    <a:gd name="T98" fmla="+- 0 9712 9695"/>
                    <a:gd name="T99" fmla="*/ 9712 h 1689"/>
                    <a:gd name="T100" fmla="+- 0 3431 216"/>
                    <a:gd name="T101" fmla="*/ T100 w 3324"/>
                    <a:gd name="T102" fmla="+- 0 9699 9695"/>
                    <a:gd name="T103" fmla="*/ 9699 h 1689"/>
                    <a:gd name="T104" fmla="+- 0 3338 216"/>
                    <a:gd name="T105" fmla="*/ T104 w 3324"/>
                    <a:gd name="T106" fmla="+- 0 9695 9695"/>
                    <a:gd name="T107" fmla="*/ 9695 h 1689"/>
                    <a:gd name="T108" fmla="+- 0 456 216"/>
                    <a:gd name="T109" fmla="*/ T108 w 3324"/>
                    <a:gd name="T110" fmla="+- 0 9695 9695"/>
                    <a:gd name="T111" fmla="*/ 9695 h 168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3324" h="1689">
                      <a:moveTo>
                        <a:pt x="240" y="0"/>
                      </a:moveTo>
                      <a:lnTo>
                        <a:pt x="165" y="1"/>
                      </a:lnTo>
                      <a:lnTo>
                        <a:pt x="84" y="7"/>
                      </a:lnTo>
                      <a:lnTo>
                        <a:pt x="25" y="36"/>
                      </a:lnTo>
                      <a:lnTo>
                        <a:pt x="3" y="108"/>
                      </a:lnTo>
                      <a:lnTo>
                        <a:pt x="0" y="202"/>
                      </a:lnTo>
                      <a:lnTo>
                        <a:pt x="0" y="1449"/>
                      </a:lnTo>
                      <a:lnTo>
                        <a:pt x="0" y="1489"/>
                      </a:lnTo>
                      <a:lnTo>
                        <a:pt x="1" y="1555"/>
                      </a:lnTo>
                      <a:lnTo>
                        <a:pt x="11" y="1624"/>
                      </a:lnTo>
                      <a:lnTo>
                        <a:pt x="49" y="1672"/>
                      </a:lnTo>
                      <a:lnTo>
                        <a:pt x="108" y="1686"/>
                      </a:lnTo>
                      <a:lnTo>
                        <a:pt x="201" y="1689"/>
                      </a:lnTo>
                      <a:lnTo>
                        <a:pt x="3083" y="1689"/>
                      </a:lnTo>
                      <a:lnTo>
                        <a:pt x="3123" y="1689"/>
                      </a:lnTo>
                      <a:lnTo>
                        <a:pt x="3189" y="1688"/>
                      </a:lnTo>
                      <a:lnTo>
                        <a:pt x="3258" y="1678"/>
                      </a:lnTo>
                      <a:lnTo>
                        <a:pt x="3307" y="1640"/>
                      </a:lnTo>
                      <a:lnTo>
                        <a:pt x="3320" y="1581"/>
                      </a:lnTo>
                      <a:lnTo>
                        <a:pt x="3323" y="1488"/>
                      </a:lnTo>
                      <a:lnTo>
                        <a:pt x="3323" y="240"/>
                      </a:lnTo>
                      <a:lnTo>
                        <a:pt x="3323" y="200"/>
                      </a:lnTo>
                      <a:lnTo>
                        <a:pt x="3322" y="134"/>
                      </a:lnTo>
                      <a:lnTo>
                        <a:pt x="3313" y="65"/>
                      </a:lnTo>
                      <a:lnTo>
                        <a:pt x="3274" y="17"/>
                      </a:lnTo>
                      <a:lnTo>
                        <a:pt x="3215" y="4"/>
                      </a:lnTo>
                      <a:lnTo>
                        <a:pt x="3122" y="0"/>
                      </a:lnTo>
                      <a:lnTo>
                        <a:pt x="240" y="0"/>
                      </a:lnTo>
                      <a:close/>
                    </a:path>
                  </a:pathLst>
                </a:custGeom>
                <a:noFill/>
                <a:ln w="50800">
                  <a:solidFill>
                    <a:srgbClr val="E2E3E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6" name="Group 75"/>
              <p:cNvGrpSpPr>
                <a:grpSpLocks/>
              </p:cNvGrpSpPr>
              <p:nvPr/>
            </p:nvGrpSpPr>
            <p:grpSpPr bwMode="auto">
              <a:xfrm>
                <a:off x="3303" y="8124"/>
                <a:ext cx="3613" cy="1216"/>
                <a:chOff x="3303" y="8124"/>
                <a:chExt cx="3613" cy="1216"/>
              </a:xfrm>
            </p:grpSpPr>
            <p:sp>
              <p:nvSpPr>
                <p:cNvPr id="83" name="Freeform 82"/>
                <p:cNvSpPr>
                  <a:spLocks/>
                </p:cNvSpPr>
                <p:nvPr/>
              </p:nvSpPr>
              <p:spPr bwMode="auto">
                <a:xfrm>
                  <a:off x="3303" y="8124"/>
                  <a:ext cx="3613" cy="1216"/>
                </a:xfrm>
                <a:custGeom>
                  <a:avLst/>
                  <a:gdLst>
                    <a:gd name="T0" fmla="+- 0 3543 3303"/>
                    <a:gd name="T1" fmla="*/ T0 w 3613"/>
                    <a:gd name="T2" fmla="+- 0 8124 8124"/>
                    <a:gd name="T3" fmla="*/ 8124 h 1216"/>
                    <a:gd name="T4" fmla="+- 0 3468 3303"/>
                    <a:gd name="T5" fmla="*/ T4 w 3613"/>
                    <a:gd name="T6" fmla="+- 0 8124 8124"/>
                    <a:gd name="T7" fmla="*/ 8124 h 1216"/>
                    <a:gd name="T8" fmla="+- 0 3387 3303"/>
                    <a:gd name="T9" fmla="*/ T8 w 3613"/>
                    <a:gd name="T10" fmla="+- 0 8130 8124"/>
                    <a:gd name="T11" fmla="*/ 8130 h 1216"/>
                    <a:gd name="T12" fmla="+- 0 3328 3303"/>
                    <a:gd name="T13" fmla="*/ T12 w 3613"/>
                    <a:gd name="T14" fmla="+- 0 8160 8124"/>
                    <a:gd name="T15" fmla="*/ 8160 h 1216"/>
                    <a:gd name="T16" fmla="+- 0 3306 3303"/>
                    <a:gd name="T17" fmla="*/ T16 w 3613"/>
                    <a:gd name="T18" fmla="+- 0 8232 8124"/>
                    <a:gd name="T19" fmla="*/ 8232 h 1216"/>
                    <a:gd name="T20" fmla="+- 0 3303 3303"/>
                    <a:gd name="T21" fmla="*/ T20 w 3613"/>
                    <a:gd name="T22" fmla="+- 0 8324 8124"/>
                    <a:gd name="T23" fmla="*/ 8324 h 1216"/>
                    <a:gd name="T24" fmla="+- 0 3303 3303"/>
                    <a:gd name="T25" fmla="*/ T24 w 3613"/>
                    <a:gd name="T26" fmla="+- 0 9140 8124"/>
                    <a:gd name="T27" fmla="*/ 9140 h 1216"/>
                    <a:gd name="T28" fmla="+- 0 3304 3303"/>
                    <a:gd name="T29" fmla="*/ T28 w 3613"/>
                    <a:gd name="T30" fmla="+- 0 9175 8124"/>
                    <a:gd name="T31" fmla="*/ 9175 h 1216"/>
                    <a:gd name="T32" fmla="+- 0 3309 3303"/>
                    <a:gd name="T33" fmla="*/ T32 w 3613"/>
                    <a:gd name="T34" fmla="+- 0 9256 8124"/>
                    <a:gd name="T35" fmla="*/ 9256 h 1216"/>
                    <a:gd name="T36" fmla="+- 0 3339 3303"/>
                    <a:gd name="T37" fmla="*/ T36 w 3613"/>
                    <a:gd name="T38" fmla="+- 0 9315 8124"/>
                    <a:gd name="T39" fmla="*/ 9315 h 1216"/>
                    <a:gd name="T40" fmla="+- 0 3411 3303"/>
                    <a:gd name="T41" fmla="*/ T40 w 3613"/>
                    <a:gd name="T42" fmla="+- 0 9337 8124"/>
                    <a:gd name="T43" fmla="*/ 9337 h 1216"/>
                    <a:gd name="T44" fmla="+- 0 3504 3303"/>
                    <a:gd name="T45" fmla="*/ T44 w 3613"/>
                    <a:gd name="T46" fmla="+- 0 9340 8124"/>
                    <a:gd name="T47" fmla="*/ 9340 h 1216"/>
                    <a:gd name="T48" fmla="+- 0 6751 3303"/>
                    <a:gd name="T49" fmla="*/ T48 w 3613"/>
                    <a:gd name="T50" fmla="+- 0 9340 8124"/>
                    <a:gd name="T51" fmla="*/ 9340 h 1216"/>
                    <a:gd name="T52" fmla="+- 0 6832 3303"/>
                    <a:gd name="T53" fmla="*/ T52 w 3613"/>
                    <a:gd name="T54" fmla="+- 0 9334 8124"/>
                    <a:gd name="T55" fmla="*/ 9334 h 1216"/>
                    <a:gd name="T56" fmla="+- 0 6891 3303"/>
                    <a:gd name="T57" fmla="*/ T56 w 3613"/>
                    <a:gd name="T58" fmla="+- 0 9304 8124"/>
                    <a:gd name="T59" fmla="*/ 9304 h 1216"/>
                    <a:gd name="T60" fmla="+- 0 6913 3303"/>
                    <a:gd name="T61" fmla="*/ T60 w 3613"/>
                    <a:gd name="T62" fmla="+- 0 9232 8124"/>
                    <a:gd name="T63" fmla="*/ 9232 h 1216"/>
                    <a:gd name="T64" fmla="+- 0 6916 3303"/>
                    <a:gd name="T65" fmla="*/ T64 w 3613"/>
                    <a:gd name="T66" fmla="+- 0 9140 8124"/>
                    <a:gd name="T67" fmla="*/ 9140 h 1216"/>
                    <a:gd name="T68" fmla="+- 0 6916 3303"/>
                    <a:gd name="T69" fmla="*/ T68 w 3613"/>
                    <a:gd name="T70" fmla="+- 0 8324 8124"/>
                    <a:gd name="T71" fmla="*/ 8324 h 1216"/>
                    <a:gd name="T72" fmla="+- 0 6916 3303"/>
                    <a:gd name="T73" fmla="*/ T72 w 3613"/>
                    <a:gd name="T74" fmla="+- 0 8289 8124"/>
                    <a:gd name="T75" fmla="*/ 8289 h 1216"/>
                    <a:gd name="T76" fmla="+- 0 6910 3303"/>
                    <a:gd name="T77" fmla="*/ T76 w 3613"/>
                    <a:gd name="T78" fmla="+- 0 8208 8124"/>
                    <a:gd name="T79" fmla="*/ 8208 h 1216"/>
                    <a:gd name="T80" fmla="+- 0 6880 3303"/>
                    <a:gd name="T81" fmla="*/ T80 w 3613"/>
                    <a:gd name="T82" fmla="+- 0 8149 8124"/>
                    <a:gd name="T83" fmla="*/ 8149 h 1216"/>
                    <a:gd name="T84" fmla="+- 0 6808 3303"/>
                    <a:gd name="T85" fmla="*/ T84 w 3613"/>
                    <a:gd name="T86" fmla="+- 0 8127 8124"/>
                    <a:gd name="T87" fmla="*/ 8127 h 1216"/>
                    <a:gd name="T88" fmla="+- 0 3543 3303"/>
                    <a:gd name="T89" fmla="*/ T88 w 3613"/>
                    <a:gd name="T90" fmla="+- 0 8124 8124"/>
                    <a:gd name="T91" fmla="*/ 8124 h 12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3613" h="1216">
                      <a:moveTo>
                        <a:pt x="240" y="0"/>
                      </a:moveTo>
                      <a:lnTo>
                        <a:pt x="165" y="0"/>
                      </a:lnTo>
                      <a:lnTo>
                        <a:pt x="84" y="6"/>
                      </a:lnTo>
                      <a:lnTo>
                        <a:pt x="25" y="36"/>
                      </a:lnTo>
                      <a:lnTo>
                        <a:pt x="3" y="108"/>
                      </a:lnTo>
                      <a:lnTo>
                        <a:pt x="0" y="200"/>
                      </a:lnTo>
                      <a:lnTo>
                        <a:pt x="0" y="1016"/>
                      </a:lnTo>
                      <a:lnTo>
                        <a:pt x="1" y="1051"/>
                      </a:lnTo>
                      <a:lnTo>
                        <a:pt x="6" y="1132"/>
                      </a:lnTo>
                      <a:lnTo>
                        <a:pt x="36" y="1191"/>
                      </a:lnTo>
                      <a:lnTo>
                        <a:pt x="108" y="1213"/>
                      </a:lnTo>
                      <a:lnTo>
                        <a:pt x="201" y="1216"/>
                      </a:lnTo>
                      <a:lnTo>
                        <a:pt x="3448" y="1216"/>
                      </a:lnTo>
                      <a:lnTo>
                        <a:pt x="3529" y="1210"/>
                      </a:lnTo>
                      <a:lnTo>
                        <a:pt x="3588" y="1180"/>
                      </a:lnTo>
                      <a:lnTo>
                        <a:pt x="3610" y="1108"/>
                      </a:lnTo>
                      <a:lnTo>
                        <a:pt x="3613" y="1016"/>
                      </a:lnTo>
                      <a:lnTo>
                        <a:pt x="3613" y="200"/>
                      </a:lnTo>
                      <a:lnTo>
                        <a:pt x="3613" y="165"/>
                      </a:lnTo>
                      <a:lnTo>
                        <a:pt x="3607" y="84"/>
                      </a:lnTo>
                      <a:lnTo>
                        <a:pt x="3577" y="25"/>
                      </a:lnTo>
                      <a:lnTo>
                        <a:pt x="3505" y="3"/>
                      </a:lnTo>
                      <a:lnTo>
                        <a:pt x="2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77" name="Group 76"/>
              <p:cNvGrpSpPr>
                <a:grpSpLocks/>
              </p:cNvGrpSpPr>
              <p:nvPr/>
            </p:nvGrpSpPr>
            <p:grpSpPr bwMode="auto">
              <a:xfrm>
                <a:off x="3303" y="8124"/>
                <a:ext cx="3613" cy="1216"/>
                <a:chOff x="3303" y="8124"/>
                <a:chExt cx="3613" cy="1216"/>
              </a:xfrm>
            </p:grpSpPr>
            <p:sp>
              <p:nvSpPr>
                <p:cNvPr id="82" name="Freeform 81"/>
                <p:cNvSpPr>
                  <a:spLocks/>
                </p:cNvSpPr>
                <p:nvPr/>
              </p:nvSpPr>
              <p:spPr bwMode="auto">
                <a:xfrm>
                  <a:off x="3303" y="8124"/>
                  <a:ext cx="3613" cy="1216"/>
                </a:xfrm>
                <a:custGeom>
                  <a:avLst/>
                  <a:gdLst>
                    <a:gd name="T0" fmla="+- 0 3543 3303"/>
                    <a:gd name="T1" fmla="*/ T0 w 3613"/>
                    <a:gd name="T2" fmla="+- 0 8124 8124"/>
                    <a:gd name="T3" fmla="*/ 8124 h 1216"/>
                    <a:gd name="T4" fmla="+- 0 3468 3303"/>
                    <a:gd name="T5" fmla="*/ T4 w 3613"/>
                    <a:gd name="T6" fmla="+- 0 8124 8124"/>
                    <a:gd name="T7" fmla="*/ 8124 h 1216"/>
                    <a:gd name="T8" fmla="+- 0 3387 3303"/>
                    <a:gd name="T9" fmla="*/ T8 w 3613"/>
                    <a:gd name="T10" fmla="+- 0 8130 8124"/>
                    <a:gd name="T11" fmla="*/ 8130 h 1216"/>
                    <a:gd name="T12" fmla="+- 0 3328 3303"/>
                    <a:gd name="T13" fmla="*/ T12 w 3613"/>
                    <a:gd name="T14" fmla="+- 0 8160 8124"/>
                    <a:gd name="T15" fmla="*/ 8160 h 1216"/>
                    <a:gd name="T16" fmla="+- 0 3306 3303"/>
                    <a:gd name="T17" fmla="*/ T16 w 3613"/>
                    <a:gd name="T18" fmla="+- 0 8232 8124"/>
                    <a:gd name="T19" fmla="*/ 8232 h 1216"/>
                    <a:gd name="T20" fmla="+- 0 3303 3303"/>
                    <a:gd name="T21" fmla="*/ T20 w 3613"/>
                    <a:gd name="T22" fmla="+- 0 8325 8124"/>
                    <a:gd name="T23" fmla="*/ 8325 h 1216"/>
                    <a:gd name="T24" fmla="+- 0 3303 3303"/>
                    <a:gd name="T25" fmla="*/ T24 w 3613"/>
                    <a:gd name="T26" fmla="+- 0 9100 8124"/>
                    <a:gd name="T27" fmla="*/ 9100 h 1216"/>
                    <a:gd name="T28" fmla="+- 0 3303 3303"/>
                    <a:gd name="T29" fmla="*/ T28 w 3613"/>
                    <a:gd name="T30" fmla="+- 0 9140 8124"/>
                    <a:gd name="T31" fmla="*/ 9140 h 1216"/>
                    <a:gd name="T32" fmla="+- 0 3305 3303"/>
                    <a:gd name="T33" fmla="*/ T32 w 3613"/>
                    <a:gd name="T34" fmla="+- 0 9206 8124"/>
                    <a:gd name="T35" fmla="*/ 9206 h 1216"/>
                    <a:gd name="T36" fmla="+- 0 3314 3303"/>
                    <a:gd name="T37" fmla="*/ T36 w 3613"/>
                    <a:gd name="T38" fmla="+- 0 9275 8124"/>
                    <a:gd name="T39" fmla="*/ 9275 h 1216"/>
                    <a:gd name="T40" fmla="+- 0 3352 3303"/>
                    <a:gd name="T41" fmla="*/ T40 w 3613"/>
                    <a:gd name="T42" fmla="+- 0 9323 8124"/>
                    <a:gd name="T43" fmla="*/ 9323 h 1216"/>
                    <a:gd name="T44" fmla="+- 0 3411 3303"/>
                    <a:gd name="T45" fmla="*/ T44 w 3613"/>
                    <a:gd name="T46" fmla="+- 0 9337 8124"/>
                    <a:gd name="T47" fmla="*/ 9337 h 1216"/>
                    <a:gd name="T48" fmla="+- 0 3504 3303"/>
                    <a:gd name="T49" fmla="*/ T48 w 3613"/>
                    <a:gd name="T50" fmla="+- 0 9340 8124"/>
                    <a:gd name="T51" fmla="*/ 9340 h 1216"/>
                    <a:gd name="T52" fmla="+- 0 6676 3303"/>
                    <a:gd name="T53" fmla="*/ T52 w 3613"/>
                    <a:gd name="T54" fmla="+- 0 9340 8124"/>
                    <a:gd name="T55" fmla="*/ 9340 h 1216"/>
                    <a:gd name="T56" fmla="+- 0 6716 3303"/>
                    <a:gd name="T57" fmla="*/ T56 w 3613"/>
                    <a:gd name="T58" fmla="+- 0 9340 8124"/>
                    <a:gd name="T59" fmla="*/ 9340 h 1216"/>
                    <a:gd name="T60" fmla="+- 0 6782 3303"/>
                    <a:gd name="T61" fmla="*/ T60 w 3613"/>
                    <a:gd name="T62" fmla="+- 0 9339 8124"/>
                    <a:gd name="T63" fmla="*/ 9339 h 1216"/>
                    <a:gd name="T64" fmla="+- 0 6851 3303"/>
                    <a:gd name="T65" fmla="*/ T64 w 3613"/>
                    <a:gd name="T66" fmla="+- 0 9329 8124"/>
                    <a:gd name="T67" fmla="*/ 9329 h 1216"/>
                    <a:gd name="T68" fmla="+- 0 6900 3303"/>
                    <a:gd name="T69" fmla="*/ T68 w 3613"/>
                    <a:gd name="T70" fmla="+- 0 9291 8124"/>
                    <a:gd name="T71" fmla="*/ 9291 h 1216"/>
                    <a:gd name="T72" fmla="+- 0 6913 3303"/>
                    <a:gd name="T73" fmla="*/ T72 w 3613"/>
                    <a:gd name="T74" fmla="+- 0 9232 8124"/>
                    <a:gd name="T75" fmla="*/ 9232 h 1216"/>
                    <a:gd name="T76" fmla="+- 0 6916 3303"/>
                    <a:gd name="T77" fmla="*/ T76 w 3613"/>
                    <a:gd name="T78" fmla="+- 0 9139 8124"/>
                    <a:gd name="T79" fmla="*/ 9139 h 1216"/>
                    <a:gd name="T80" fmla="+- 0 6916 3303"/>
                    <a:gd name="T81" fmla="*/ T80 w 3613"/>
                    <a:gd name="T82" fmla="+- 0 8364 8124"/>
                    <a:gd name="T83" fmla="*/ 8364 h 1216"/>
                    <a:gd name="T84" fmla="+- 0 6916 3303"/>
                    <a:gd name="T85" fmla="*/ T84 w 3613"/>
                    <a:gd name="T86" fmla="+- 0 8324 8124"/>
                    <a:gd name="T87" fmla="*/ 8324 h 1216"/>
                    <a:gd name="T88" fmla="+- 0 6915 3303"/>
                    <a:gd name="T89" fmla="*/ T88 w 3613"/>
                    <a:gd name="T90" fmla="+- 0 8258 8124"/>
                    <a:gd name="T91" fmla="*/ 8258 h 1216"/>
                    <a:gd name="T92" fmla="+- 0 6906 3303"/>
                    <a:gd name="T93" fmla="*/ T92 w 3613"/>
                    <a:gd name="T94" fmla="+- 0 8189 8124"/>
                    <a:gd name="T95" fmla="*/ 8189 h 1216"/>
                    <a:gd name="T96" fmla="+- 0 6867 3303"/>
                    <a:gd name="T97" fmla="*/ T96 w 3613"/>
                    <a:gd name="T98" fmla="+- 0 8141 8124"/>
                    <a:gd name="T99" fmla="*/ 8141 h 1216"/>
                    <a:gd name="T100" fmla="+- 0 6808 3303"/>
                    <a:gd name="T101" fmla="*/ T100 w 3613"/>
                    <a:gd name="T102" fmla="+- 0 8127 8124"/>
                    <a:gd name="T103" fmla="*/ 8127 h 1216"/>
                    <a:gd name="T104" fmla="+- 0 6715 3303"/>
                    <a:gd name="T105" fmla="*/ T104 w 3613"/>
                    <a:gd name="T106" fmla="+- 0 8124 8124"/>
                    <a:gd name="T107" fmla="*/ 8124 h 1216"/>
                    <a:gd name="T108" fmla="+- 0 3543 3303"/>
                    <a:gd name="T109" fmla="*/ T108 w 3613"/>
                    <a:gd name="T110" fmla="+- 0 8124 8124"/>
                    <a:gd name="T111" fmla="*/ 8124 h 12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3613" h="1216">
                      <a:moveTo>
                        <a:pt x="240" y="0"/>
                      </a:moveTo>
                      <a:lnTo>
                        <a:pt x="165" y="0"/>
                      </a:lnTo>
                      <a:lnTo>
                        <a:pt x="84" y="6"/>
                      </a:lnTo>
                      <a:lnTo>
                        <a:pt x="25" y="36"/>
                      </a:lnTo>
                      <a:lnTo>
                        <a:pt x="3" y="108"/>
                      </a:lnTo>
                      <a:lnTo>
                        <a:pt x="0" y="201"/>
                      </a:lnTo>
                      <a:lnTo>
                        <a:pt x="0" y="976"/>
                      </a:lnTo>
                      <a:lnTo>
                        <a:pt x="0" y="1016"/>
                      </a:lnTo>
                      <a:lnTo>
                        <a:pt x="2" y="1082"/>
                      </a:lnTo>
                      <a:lnTo>
                        <a:pt x="11" y="1151"/>
                      </a:lnTo>
                      <a:lnTo>
                        <a:pt x="49" y="1199"/>
                      </a:lnTo>
                      <a:lnTo>
                        <a:pt x="108" y="1213"/>
                      </a:lnTo>
                      <a:lnTo>
                        <a:pt x="201" y="1216"/>
                      </a:lnTo>
                      <a:lnTo>
                        <a:pt x="3373" y="1216"/>
                      </a:lnTo>
                      <a:lnTo>
                        <a:pt x="3413" y="1216"/>
                      </a:lnTo>
                      <a:lnTo>
                        <a:pt x="3479" y="1215"/>
                      </a:lnTo>
                      <a:lnTo>
                        <a:pt x="3548" y="1205"/>
                      </a:lnTo>
                      <a:lnTo>
                        <a:pt x="3597" y="1167"/>
                      </a:lnTo>
                      <a:lnTo>
                        <a:pt x="3610" y="1108"/>
                      </a:lnTo>
                      <a:lnTo>
                        <a:pt x="3613" y="1015"/>
                      </a:lnTo>
                      <a:lnTo>
                        <a:pt x="3613" y="240"/>
                      </a:lnTo>
                      <a:lnTo>
                        <a:pt x="3613" y="200"/>
                      </a:lnTo>
                      <a:lnTo>
                        <a:pt x="3612" y="134"/>
                      </a:lnTo>
                      <a:lnTo>
                        <a:pt x="3603" y="65"/>
                      </a:lnTo>
                      <a:lnTo>
                        <a:pt x="3564" y="17"/>
                      </a:lnTo>
                      <a:lnTo>
                        <a:pt x="3505" y="3"/>
                      </a:lnTo>
                      <a:lnTo>
                        <a:pt x="3412" y="0"/>
                      </a:lnTo>
                      <a:lnTo>
                        <a:pt x="240" y="0"/>
                      </a:lnTo>
                      <a:close/>
                    </a:path>
                  </a:pathLst>
                </a:custGeom>
                <a:noFill/>
                <a:ln w="50800">
                  <a:solidFill>
                    <a:srgbClr val="D2D2C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8" name="Group 77"/>
              <p:cNvGrpSpPr>
                <a:grpSpLocks/>
              </p:cNvGrpSpPr>
              <p:nvPr/>
            </p:nvGrpSpPr>
            <p:grpSpPr bwMode="auto">
              <a:xfrm>
                <a:off x="5392" y="9695"/>
                <a:ext cx="5768" cy="1460"/>
                <a:chOff x="5392" y="9695"/>
                <a:chExt cx="5768" cy="1460"/>
              </a:xfrm>
            </p:grpSpPr>
            <p:sp>
              <p:nvSpPr>
                <p:cNvPr id="81" name="Freeform 80"/>
                <p:cNvSpPr>
                  <a:spLocks/>
                </p:cNvSpPr>
                <p:nvPr/>
              </p:nvSpPr>
              <p:spPr bwMode="auto">
                <a:xfrm>
                  <a:off x="5392" y="9695"/>
                  <a:ext cx="5768" cy="1460"/>
                </a:xfrm>
                <a:custGeom>
                  <a:avLst/>
                  <a:gdLst>
                    <a:gd name="T0" fmla="+- 0 5632 5392"/>
                    <a:gd name="T1" fmla="*/ T0 w 5768"/>
                    <a:gd name="T2" fmla="+- 0 9695 9695"/>
                    <a:gd name="T3" fmla="*/ 9695 h 1460"/>
                    <a:gd name="T4" fmla="+- 0 5557 5392"/>
                    <a:gd name="T5" fmla="*/ T4 w 5768"/>
                    <a:gd name="T6" fmla="+- 0 9696 9695"/>
                    <a:gd name="T7" fmla="*/ 9696 h 1460"/>
                    <a:gd name="T8" fmla="+- 0 5476 5392"/>
                    <a:gd name="T9" fmla="*/ T8 w 5768"/>
                    <a:gd name="T10" fmla="+- 0 9702 9695"/>
                    <a:gd name="T11" fmla="*/ 9702 h 1460"/>
                    <a:gd name="T12" fmla="+- 0 5417 5392"/>
                    <a:gd name="T13" fmla="*/ T12 w 5768"/>
                    <a:gd name="T14" fmla="+- 0 9731 9695"/>
                    <a:gd name="T15" fmla="*/ 9731 h 1460"/>
                    <a:gd name="T16" fmla="+- 0 5395 5392"/>
                    <a:gd name="T17" fmla="*/ T16 w 5768"/>
                    <a:gd name="T18" fmla="+- 0 9803 9695"/>
                    <a:gd name="T19" fmla="*/ 9803 h 1460"/>
                    <a:gd name="T20" fmla="+- 0 5392 5392"/>
                    <a:gd name="T21" fmla="*/ T20 w 5768"/>
                    <a:gd name="T22" fmla="+- 0 9895 9695"/>
                    <a:gd name="T23" fmla="*/ 9895 h 1460"/>
                    <a:gd name="T24" fmla="+- 0 5392 5392"/>
                    <a:gd name="T25" fmla="*/ T24 w 5768"/>
                    <a:gd name="T26" fmla="+- 0 10955 9695"/>
                    <a:gd name="T27" fmla="*/ 10955 h 1460"/>
                    <a:gd name="T28" fmla="+- 0 5392 5392"/>
                    <a:gd name="T29" fmla="*/ T28 w 5768"/>
                    <a:gd name="T30" fmla="+- 0 10990 9695"/>
                    <a:gd name="T31" fmla="*/ 10990 h 1460"/>
                    <a:gd name="T32" fmla="+- 0 5398 5392"/>
                    <a:gd name="T33" fmla="*/ T32 w 5768"/>
                    <a:gd name="T34" fmla="+- 0 11071 9695"/>
                    <a:gd name="T35" fmla="*/ 11071 h 1460"/>
                    <a:gd name="T36" fmla="+- 0 5428 5392"/>
                    <a:gd name="T37" fmla="*/ T36 w 5768"/>
                    <a:gd name="T38" fmla="+- 0 11130 9695"/>
                    <a:gd name="T39" fmla="*/ 11130 h 1460"/>
                    <a:gd name="T40" fmla="+- 0 5500 5392"/>
                    <a:gd name="T41" fmla="*/ T40 w 5768"/>
                    <a:gd name="T42" fmla="+- 0 11152 9695"/>
                    <a:gd name="T43" fmla="*/ 11152 h 1460"/>
                    <a:gd name="T44" fmla="+- 0 5593 5392"/>
                    <a:gd name="T45" fmla="*/ T44 w 5768"/>
                    <a:gd name="T46" fmla="+- 0 11155 9695"/>
                    <a:gd name="T47" fmla="*/ 11155 h 1460"/>
                    <a:gd name="T48" fmla="+- 0 10995 5392"/>
                    <a:gd name="T49" fmla="*/ T48 w 5768"/>
                    <a:gd name="T50" fmla="+- 0 11154 9695"/>
                    <a:gd name="T51" fmla="*/ 11154 h 1460"/>
                    <a:gd name="T52" fmla="+- 0 11076 5392"/>
                    <a:gd name="T53" fmla="*/ T52 w 5768"/>
                    <a:gd name="T54" fmla="+- 0 11149 9695"/>
                    <a:gd name="T55" fmla="*/ 11149 h 1460"/>
                    <a:gd name="T56" fmla="+- 0 11135 5392"/>
                    <a:gd name="T57" fmla="*/ T56 w 5768"/>
                    <a:gd name="T58" fmla="+- 0 11119 9695"/>
                    <a:gd name="T59" fmla="*/ 11119 h 1460"/>
                    <a:gd name="T60" fmla="+- 0 11157 5392"/>
                    <a:gd name="T61" fmla="*/ T60 w 5768"/>
                    <a:gd name="T62" fmla="+- 0 11047 9695"/>
                    <a:gd name="T63" fmla="*/ 11047 h 1460"/>
                    <a:gd name="T64" fmla="+- 0 11160 5392"/>
                    <a:gd name="T65" fmla="*/ T64 w 5768"/>
                    <a:gd name="T66" fmla="+- 0 10955 9695"/>
                    <a:gd name="T67" fmla="*/ 10955 h 1460"/>
                    <a:gd name="T68" fmla="+- 0 11160 5392"/>
                    <a:gd name="T69" fmla="*/ T68 w 5768"/>
                    <a:gd name="T70" fmla="+- 0 9895 9695"/>
                    <a:gd name="T71" fmla="*/ 9895 h 1460"/>
                    <a:gd name="T72" fmla="+- 0 11160 5392"/>
                    <a:gd name="T73" fmla="*/ T72 w 5768"/>
                    <a:gd name="T74" fmla="+- 0 9860 9695"/>
                    <a:gd name="T75" fmla="*/ 9860 h 1460"/>
                    <a:gd name="T76" fmla="+- 0 11154 5392"/>
                    <a:gd name="T77" fmla="*/ T76 w 5768"/>
                    <a:gd name="T78" fmla="+- 0 9780 9695"/>
                    <a:gd name="T79" fmla="*/ 9780 h 1460"/>
                    <a:gd name="T80" fmla="+- 0 11124 5392"/>
                    <a:gd name="T81" fmla="*/ T80 w 5768"/>
                    <a:gd name="T82" fmla="+- 0 9720 9695"/>
                    <a:gd name="T83" fmla="*/ 9720 h 1460"/>
                    <a:gd name="T84" fmla="+- 0 11052 5392"/>
                    <a:gd name="T85" fmla="*/ T84 w 5768"/>
                    <a:gd name="T86" fmla="+- 0 9699 9695"/>
                    <a:gd name="T87" fmla="*/ 9699 h 1460"/>
                    <a:gd name="T88" fmla="+- 0 5632 5392"/>
                    <a:gd name="T89" fmla="*/ T88 w 5768"/>
                    <a:gd name="T90" fmla="+- 0 9695 9695"/>
                    <a:gd name="T91" fmla="*/ 9695 h 14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5768" h="1460">
                      <a:moveTo>
                        <a:pt x="240" y="0"/>
                      </a:moveTo>
                      <a:lnTo>
                        <a:pt x="165" y="1"/>
                      </a:lnTo>
                      <a:lnTo>
                        <a:pt x="84" y="7"/>
                      </a:lnTo>
                      <a:lnTo>
                        <a:pt x="25" y="36"/>
                      </a:lnTo>
                      <a:lnTo>
                        <a:pt x="3" y="108"/>
                      </a:lnTo>
                      <a:lnTo>
                        <a:pt x="0" y="200"/>
                      </a:lnTo>
                      <a:lnTo>
                        <a:pt x="0" y="1260"/>
                      </a:lnTo>
                      <a:lnTo>
                        <a:pt x="0" y="1295"/>
                      </a:lnTo>
                      <a:lnTo>
                        <a:pt x="6" y="1376"/>
                      </a:lnTo>
                      <a:lnTo>
                        <a:pt x="36" y="1435"/>
                      </a:lnTo>
                      <a:lnTo>
                        <a:pt x="108" y="1457"/>
                      </a:lnTo>
                      <a:lnTo>
                        <a:pt x="201" y="1460"/>
                      </a:lnTo>
                      <a:lnTo>
                        <a:pt x="5603" y="1459"/>
                      </a:lnTo>
                      <a:lnTo>
                        <a:pt x="5684" y="1454"/>
                      </a:lnTo>
                      <a:lnTo>
                        <a:pt x="5743" y="1424"/>
                      </a:lnTo>
                      <a:lnTo>
                        <a:pt x="5765" y="1352"/>
                      </a:lnTo>
                      <a:lnTo>
                        <a:pt x="5768" y="1260"/>
                      </a:lnTo>
                      <a:lnTo>
                        <a:pt x="5768" y="200"/>
                      </a:lnTo>
                      <a:lnTo>
                        <a:pt x="5768" y="165"/>
                      </a:lnTo>
                      <a:lnTo>
                        <a:pt x="5762" y="85"/>
                      </a:lnTo>
                      <a:lnTo>
                        <a:pt x="5732" y="25"/>
                      </a:lnTo>
                      <a:lnTo>
                        <a:pt x="5660" y="4"/>
                      </a:lnTo>
                      <a:lnTo>
                        <a:pt x="2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79" name="Group 78"/>
              <p:cNvGrpSpPr>
                <a:grpSpLocks/>
              </p:cNvGrpSpPr>
              <p:nvPr/>
            </p:nvGrpSpPr>
            <p:grpSpPr bwMode="auto">
              <a:xfrm>
                <a:off x="5392" y="9695"/>
                <a:ext cx="5768" cy="1460"/>
                <a:chOff x="5392" y="9695"/>
                <a:chExt cx="5768" cy="1460"/>
              </a:xfrm>
            </p:grpSpPr>
            <p:sp>
              <p:nvSpPr>
                <p:cNvPr id="80" name="Freeform 79"/>
                <p:cNvSpPr>
                  <a:spLocks/>
                </p:cNvSpPr>
                <p:nvPr/>
              </p:nvSpPr>
              <p:spPr bwMode="auto">
                <a:xfrm>
                  <a:off x="5392" y="9695"/>
                  <a:ext cx="5768" cy="1460"/>
                </a:xfrm>
                <a:custGeom>
                  <a:avLst/>
                  <a:gdLst>
                    <a:gd name="T0" fmla="+- 0 5632 5392"/>
                    <a:gd name="T1" fmla="*/ T0 w 5768"/>
                    <a:gd name="T2" fmla="+- 0 9695 9695"/>
                    <a:gd name="T3" fmla="*/ 9695 h 1460"/>
                    <a:gd name="T4" fmla="+- 0 5557 5392"/>
                    <a:gd name="T5" fmla="*/ T4 w 5768"/>
                    <a:gd name="T6" fmla="+- 0 9696 9695"/>
                    <a:gd name="T7" fmla="*/ 9696 h 1460"/>
                    <a:gd name="T8" fmla="+- 0 5476 5392"/>
                    <a:gd name="T9" fmla="*/ T8 w 5768"/>
                    <a:gd name="T10" fmla="+- 0 9702 9695"/>
                    <a:gd name="T11" fmla="*/ 9702 h 1460"/>
                    <a:gd name="T12" fmla="+- 0 5417 5392"/>
                    <a:gd name="T13" fmla="*/ T12 w 5768"/>
                    <a:gd name="T14" fmla="+- 0 9731 9695"/>
                    <a:gd name="T15" fmla="*/ 9731 h 1460"/>
                    <a:gd name="T16" fmla="+- 0 5395 5392"/>
                    <a:gd name="T17" fmla="*/ T16 w 5768"/>
                    <a:gd name="T18" fmla="+- 0 9803 9695"/>
                    <a:gd name="T19" fmla="*/ 9803 h 1460"/>
                    <a:gd name="T20" fmla="+- 0 5392 5392"/>
                    <a:gd name="T21" fmla="*/ T20 w 5768"/>
                    <a:gd name="T22" fmla="+- 0 9897 9695"/>
                    <a:gd name="T23" fmla="*/ 9897 h 1460"/>
                    <a:gd name="T24" fmla="+- 0 5392 5392"/>
                    <a:gd name="T25" fmla="*/ T24 w 5768"/>
                    <a:gd name="T26" fmla="+- 0 10915 9695"/>
                    <a:gd name="T27" fmla="*/ 10915 h 1460"/>
                    <a:gd name="T28" fmla="+- 0 5392 5392"/>
                    <a:gd name="T29" fmla="*/ T28 w 5768"/>
                    <a:gd name="T30" fmla="+- 0 10955 9695"/>
                    <a:gd name="T31" fmla="*/ 10955 h 1460"/>
                    <a:gd name="T32" fmla="+- 0 5393 5392"/>
                    <a:gd name="T33" fmla="*/ T32 w 5768"/>
                    <a:gd name="T34" fmla="+- 0 11021 9695"/>
                    <a:gd name="T35" fmla="*/ 11021 h 1460"/>
                    <a:gd name="T36" fmla="+- 0 5403 5392"/>
                    <a:gd name="T37" fmla="*/ T36 w 5768"/>
                    <a:gd name="T38" fmla="+- 0 11090 9695"/>
                    <a:gd name="T39" fmla="*/ 11090 h 1460"/>
                    <a:gd name="T40" fmla="+- 0 5441 5392"/>
                    <a:gd name="T41" fmla="*/ T40 w 5768"/>
                    <a:gd name="T42" fmla="+- 0 11138 9695"/>
                    <a:gd name="T43" fmla="*/ 11138 h 1460"/>
                    <a:gd name="T44" fmla="+- 0 5500 5392"/>
                    <a:gd name="T45" fmla="*/ T44 w 5768"/>
                    <a:gd name="T46" fmla="+- 0 11152 9695"/>
                    <a:gd name="T47" fmla="*/ 11152 h 1460"/>
                    <a:gd name="T48" fmla="+- 0 5593 5392"/>
                    <a:gd name="T49" fmla="*/ T48 w 5768"/>
                    <a:gd name="T50" fmla="+- 0 11155 9695"/>
                    <a:gd name="T51" fmla="*/ 11155 h 1460"/>
                    <a:gd name="T52" fmla="+- 0 10920 5392"/>
                    <a:gd name="T53" fmla="*/ T52 w 5768"/>
                    <a:gd name="T54" fmla="+- 0 11155 9695"/>
                    <a:gd name="T55" fmla="*/ 11155 h 1460"/>
                    <a:gd name="T56" fmla="+- 0 10960 5392"/>
                    <a:gd name="T57" fmla="*/ T56 w 5768"/>
                    <a:gd name="T58" fmla="+- 0 11155 9695"/>
                    <a:gd name="T59" fmla="*/ 11155 h 1460"/>
                    <a:gd name="T60" fmla="+- 0 11026 5392"/>
                    <a:gd name="T61" fmla="*/ T60 w 5768"/>
                    <a:gd name="T62" fmla="+- 0 11153 9695"/>
                    <a:gd name="T63" fmla="*/ 11153 h 1460"/>
                    <a:gd name="T64" fmla="+- 0 11095 5392"/>
                    <a:gd name="T65" fmla="*/ T64 w 5768"/>
                    <a:gd name="T66" fmla="+- 0 11144 9695"/>
                    <a:gd name="T67" fmla="*/ 11144 h 1460"/>
                    <a:gd name="T68" fmla="+- 0 11143 5392"/>
                    <a:gd name="T69" fmla="*/ T68 w 5768"/>
                    <a:gd name="T70" fmla="+- 0 11106 9695"/>
                    <a:gd name="T71" fmla="*/ 11106 h 1460"/>
                    <a:gd name="T72" fmla="+- 0 11157 5392"/>
                    <a:gd name="T73" fmla="*/ T72 w 5768"/>
                    <a:gd name="T74" fmla="+- 0 11047 9695"/>
                    <a:gd name="T75" fmla="*/ 11047 h 1460"/>
                    <a:gd name="T76" fmla="+- 0 11160 5392"/>
                    <a:gd name="T77" fmla="*/ T76 w 5768"/>
                    <a:gd name="T78" fmla="+- 0 10954 9695"/>
                    <a:gd name="T79" fmla="*/ 10954 h 1460"/>
                    <a:gd name="T80" fmla="+- 0 11160 5392"/>
                    <a:gd name="T81" fmla="*/ T80 w 5768"/>
                    <a:gd name="T82" fmla="+- 0 9935 9695"/>
                    <a:gd name="T83" fmla="*/ 9935 h 1460"/>
                    <a:gd name="T84" fmla="+- 0 11160 5392"/>
                    <a:gd name="T85" fmla="*/ T84 w 5768"/>
                    <a:gd name="T86" fmla="+- 0 9895 9695"/>
                    <a:gd name="T87" fmla="*/ 9895 h 1460"/>
                    <a:gd name="T88" fmla="+- 0 11159 5392"/>
                    <a:gd name="T89" fmla="*/ T88 w 5768"/>
                    <a:gd name="T90" fmla="+- 0 9829 9695"/>
                    <a:gd name="T91" fmla="*/ 9829 h 1460"/>
                    <a:gd name="T92" fmla="+- 0 11149 5392"/>
                    <a:gd name="T93" fmla="*/ T92 w 5768"/>
                    <a:gd name="T94" fmla="+- 0 9760 9695"/>
                    <a:gd name="T95" fmla="*/ 9760 h 1460"/>
                    <a:gd name="T96" fmla="+- 0 11111 5392"/>
                    <a:gd name="T97" fmla="*/ T96 w 5768"/>
                    <a:gd name="T98" fmla="+- 0 9712 9695"/>
                    <a:gd name="T99" fmla="*/ 9712 h 1460"/>
                    <a:gd name="T100" fmla="+- 0 11052 5392"/>
                    <a:gd name="T101" fmla="*/ T100 w 5768"/>
                    <a:gd name="T102" fmla="+- 0 9699 9695"/>
                    <a:gd name="T103" fmla="*/ 9699 h 1460"/>
                    <a:gd name="T104" fmla="+- 0 10959 5392"/>
                    <a:gd name="T105" fmla="*/ T104 w 5768"/>
                    <a:gd name="T106" fmla="+- 0 9695 9695"/>
                    <a:gd name="T107" fmla="*/ 9695 h 1460"/>
                    <a:gd name="T108" fmla="+- 0 5632 5392"/>
                    <a:gd name="T109" fmla="*/ T108 w 5768"/>
                    <a:gd name="T110" fmla="+- 0 9695 9695"/>
                    <a:gd name="T111" fmla="*/ 9695 h 14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5768" h="1460">
                      <a:moveTo>
                        <a:pt x="240" y="0"/>
                      </a:moveTo>
                      <a:lnTo>
                        <a:pt x="165" y="1"/>
                      </a:lnTo>
                      <a:lnTo>
                        <a:pt x="84" y="7"/>
                      </a:lnTo>
                      <a:lnTo>
                        <a:pt x="25" y="36"/>
                      </a:lnTo>
                      <a:lnTo>
                        <a:pt x="3" y="108"/>
                      </a:lnTo>
                      <a:lnTo>
                        <a:pt x="0" y="202"/>
                      </a:lnTo>
                      <a:lnTo>
                        <a:pt x="0" y="1220"/>
                      </a:lnTo>
                      <a:lnTo>
                        <a:pt x="0" y="1260"/>
                      </a:lnTo>
                      <a:lnTo>
                        <a:pt x="1" y="1326"/>
                      </a:lnTo>
                      <a:lnTo>
                        <a:pt x="11" y="1395"/>
                      </a:lnTo>
                      <a:lnTo>
                        <a:pt x="49" y="1443"/>
                      </a:lnTo>
                      <a:lnTo>
                        <a:pt x="108" y="1457"/>
                      </a:lnTo>
                      <a:lnTo>
                        <a:pt x="201" y="1460"/>
                      </a:lnTo>
                      <a:lnTo>
                        <a:pt x="5528" y="1460"/>
                      </a:lnTo>
                      <a:lnTo>
                        <a:pt x="5568" y="1460"/>
                      </a:lnTo>
                      <a:lnTo>
                        <a:pt x="5634" y="1458"/>
                      </a:lnTo>
                      <a:lnTo>
                        <a:pt x="5703" y="1449"/>
                      </a:lnTo>
                      <a:lnTo>
                        <a:pt x="5751" y="1411"/>
                      </a:lnTo>
                      <a:lnTo>
                        <a:pt x="5765" y="1352"/>
                      </a:lnTo>
                      <a:lnTo>
                        <a:pt x="5768" y="1259"/>
                      </a:lnTo>
                      <a:lnTo>
                        <a:pt x="5768" y="240"/>
                      </a:lnTo>
                      <a:lnTo>
                        <a:pt x="5768" y="200"/>
                      </a:lnTo>
                      <a:lnTo>
                        <a:pt x="5767" y="134"/>
                      </a:lnTo>
                      <a:lnTo>
                        <a:pt x="5757" y="65"/>
                      </a:lnTo>
                      <a:lnTo>
                        <a:pt x="5719" y="17"/>
                      </a:lnTo>
                      <a:lnTo>
                        <a:pt x="5660" y="4"/>
                      </a:lnTo>
                      <a:lnTo>
                        <a:pt x="5567" y="0"/>
                      </a:lnTo>
                      <a:lnTo>
                        <a:pt x="240" y="0"/>
                      </a:lnTo>
                      <a:close/>
                    </a:path>
                  </a:pathLst>
                </a:custGeom>
                <a:noFill/>
                <a:ln w="50800">
                  <a:solidFill>
                    <a:srgbClr val="96989A"/>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sp>
          <p:nvSpPr>
            <p:cNvPr id="5" name="Text Box 2"/>
            <p:cNvSpPr txBox="1">
              <a:spLocks noChangeArrowheads="1"/>
            </p:cNvSpPr>
            <p:nvPr/>
          </p:nvSpPr>
          <p:spPr bwMode="auto">
            <a:xfrm>
              <a:off x="3756208" y="1651702"/>
              <a:ext cx="211455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1000125"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000125"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000125"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000125"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000125"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000125"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000125"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000125"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0001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000125" algn="l"/>
                </a:tabLst>
              </a:pPr>
              <a:r>
                <a:rPr kumimoji="0" lang="en-US" altLang="en-US" sz="900" b="1" i="0" u="sng" strike="noStrike" cap="none" normalizeH="0" baseline="0" dirty="0">
                  <a:ln>
                    <a:noFill/>
                  </a:ln>
                  <a:solidFill>
                    <a:srgbClr val="231F20"/>
                  </a:solidFill>
                  <a:effectLst/>
                  <a:latin typeface="Arial" panose="020B0604020202020204" pitchFamily="34" charset="0"/>
                  <a:ea typeface="Sprint Sans Regular" panose="020B0503030202060203" pitchFamily="34" charset="0"/>
                  <a:cs typeface="Times New Roman" panose="02020603050405020304" pitchFamily="18" charset="0"/>
                </a:rPr>
                <a:t>Superior TRS Platform</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000125" algn="l"/>
                </a:tabLst>
              </a:pPr>
              <a:r>
                <a:rPr kumimoji="0" lang="en-US" altLang="en-US" sz="900" b="0" i="0" u="none" strike="noStrike" cap="none" normalizeH="0" baseline="0" dirty="0">
                  <a:ln>
                    <a:noFill/>
                  </a:ln>
                  <a:solidFill>
                    <a:srgbClr val="231F20"/>
                  </a:solidFill>
                  <a:effectLst/>
                  <a:latin typeface="Arial" panose="020B0604020202020204" pitchFamily="34" charset="0"/>
                  <a:ea typeface="Sprint Sans Regular" panose="020B0503030202060203" pitchFamily="34" charset="0"/>
                  <a:cs typeface="Times New Roman" panose="02020603050405020304" pitchFamily="18" charset="0"/>
                </a:rPr>
                <a:t>Secure Switch Site Locations</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000125" algn="l"/>
                </a:tabLst>
              </a:pPr>
              <a:r>
                <a:rPr kumimoji="0" lang="en-US" altLang="en-US" sz="900" b="0" i="0" u="none" strike="noStrike" cap="none" normalizeH="0" baseline="0" dirty="0">
                  <a:ln>
                    <a:noFill/>
                  </a:ln>
                  <a:solidFill>
                    <a:schemeClr val="tx1"/>
                  </a:solidFill>
                  <a:effectLst/>
                  <a:latin typeface="Arial" panose="020B0604020202020204" pitchFamily="34" charset="0"/>
                  <a:ea typeface="Sprint Sans Regular" panose="020B0503030202060203" pitchFamily="34" charset="0"/>
                  <a:cs typeface="Times New Roman" panose="02020603050405020304" pitchFamily="18" charset="0"/>
                </a:rPr>
                <a:t>Cisco’s Intelligent Contact Manager (ICM) Router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47"/>
            <p:cNvSpPr txBox="1">
              <a:spLocks noChangeArrowheads="1"/>
            </p:cNvSpPr>
            <p:nvPr/>
          </p:nvSpPr>
          <p:spPr bwMode="auto">
            <a:xfrm>
              <a:off x="1538424" y="2752553"/>
              <a:ext cx="2171701" cy="7848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tabLst>
                  <a:tab pos="1000125"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000125"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000125"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000125"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000125"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000125"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000125"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000125"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0001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000125" algn="l"/>
                </a:tabLst>
              </a:pPr>
              <a:endParaRPr kumimoji="0" lang="en-US" altLang="en-US" sz="900" b="1" i="0" u="sng" strike="noStrike" cap="none" normalizeH="0" baseline="0" dirty="0">
                <a:ln>
                  <a:noFill/>
                </a:ln>
                <a:solidFill>
                  <a:schemeClr val="tx1"/>
                </a:solidFill>
                <a:effectLst/>
                <a:latin typeface="Arial" panose="020B0604020202020204" pitchFamily="34" charset="0"/>
                <a:ea typeface="Sprint Sans Regular" panose="020B0503030202060203"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000125" algn="l"/>
                </a:tabLst>
              </a:pPr>
              <a:r>
                <a:rPr kumimoji="0" lang="en-US" altLang="en-US" sz="900" b="1" i="0" u="sng" strike="noStrike" cap="none" normalizeH="0" baseline="0" dirty="0">
                  <a:ln>
                    <a:noFill/>
                  </a:ln>
                  <a:solidFill>
                    <a:schemeClr val="tx1"/>
                  </a:solidFill>
                  <a:effectLst/>
                  <a:latin typeface="Arial" panose="020B0604020202020204" pitchFamily="34" charset="0"/>
                  <a:ea typeface="Sprint Sans Regular" panose="020B0503030202060203" pitchFamily="34" charset="0"/>
                  <a:cs typeface="Times New Roman" panose="02020603050405020304" pitchFamily="18" charset="0"/>
                </a:rPr>
                <a:t>13 Domestic Relay Call Centers</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000125" algn="l"/>
                </a:tabLst>
              </a:pPr>
              <a:r>
                <a:rPr kumimoji="0" lang="en-US" altLang="en-US" sz="900" b="0" i="0" u="none" strike="noStrike" cap="none" normalizeH="0" baseline="0" dirty="0">
                  <a:ln>
                    <a:noFill/>
                  </a:ln>
                  <a:solidFill>
                    <a:schemeClr val="tx1"/>
                  </a:solidFill>
                  <a:effectLst/>
                  <a:latin typeface="Arial" panose="020B0604020202020204" pitchFamily="34" charset="0"/>
                  <a:ea typeface="Sprint Sans Regular" panose="020B0503030202060203" pitchFamily="34" charset="0"/>
                  <a:cs typeface="Times New Roman" panose="02020603050405020304" pitchFamily="18" charset="0"/>
                </a:rPr>
                <a:t>Geographically dispersed throughout the U.S. to handle TRS, CTS, and/or Customer Service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52"/>
            <p:cNvSpPr txBox="1">
              <a:spLocks noChangeArrowheads="1"/>
            </p:cNvSpPr>
            <p:nvPr/>
          </p:nvSpPr>
          <p:spPr bwMode="auto">
            <a:xfrm>
              <a:off x="6208395" y="2335627"/>
              <a:ext cx="1819455" cy="9193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tabLst>
                  <a:tab pos="1000125"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000125"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000125"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000125"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000125"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000125"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000125"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000125"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0001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000125" algn="l"/>
                </a:tabLst>
              </a:pPr>
              <a:r>
                <a:rPr kumimoji="0" lang="en-US" altLang="en-US" sz="900" b="1" i="0" u="sng" strike="noStrike" cap="none" normalizeH="0" baseline="0" dirty="0">
                  <a:ln>
                    <a:noFill/>
                  </a:ln>
                  <a:solidFill>
                    <a:srgbClr val="231F20"/>
                  </a:solidFill>
                  <a:effectLst/>
                  <a:latin typeface="Arial" panose="020B0604020202020204" pitchFamily="34" charset="0"/>
                  <a:ea typeface="Sprint Sans Regular" panose="020B0503030202060203" pitchFamily="34" charset="0"/>
                  <a:cs typeface="Times New Roman" panose="02020603050405020304" pitchFamily="18" charset="0"/>
                </a:rPr>
                <a:t>Local Call Center Resources</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000125" algn="l"/>
                </a:tabLst>
              </a:pPr>
              <a:r>
                <a:rPr kumimoji="0" lang="en-US" altLang="en-US" sz="900" b="0" i="0" u="none" strike="noStrike" cap="none" normalizeH="0" baseline="0" dirty="0">
                  <a:ln>
                    <a:noFill/>
                  </a:ln>
                  <a:solidFill>
                    <a:srgbClr val="231F20"/>
                  </a:solidFill>
                  <a:effectLst/>
                  <a:latin typeface="Arial" panose="020B0604020202020204" pitchFamily="34" charset="0"/>
                  <a:ea typeface="Sprint Sans Regular" panose="020B0503030202060203" pitchFamily="34" charset="0"/>
                  <a:cs typeface="Times New Roman" panose="02020603050405020304" pitchFamily="18" charset="0"/>
                </a:rPr>
                <a:t>Experienced call center management structures</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000125" algn="l"/>
                </a:tabLst>
              </a:pPr>
              <a:r>
                <a:rPr kumimoji="0" lang="en-US" altLang="en-US" sz="900" b="0" i="0" u="none" strike="noStrike" cap="none" normalizeH="0" baseline="0" dirty="0">
                  <a:ln>
                    <a:noFill/>
                  </a:ln>
                  <a:solidFill>
                    <a:schemeClr val="tx1"/>
                  </a:solidFill>
                  <a:effectLst/>
                  <a:latin typeface="Arial" panose="020B0604020202020204" pitchFamily="34" charset="0"/>
                  <a:ea typeface="Sprint Sans Regular" panose="020B0503030202060203" pitchFamily="34" charset="0"/>
                  <a:cs typeface="Times New Roman" panose="02020603050405020304" pitchFamily="18" charset="0"/>
                </a:rPr>
                <a:t>Calls are sent to first available CA.  Each center handles distributed traffic.</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2" name="Text Box 48"/>
            <p:cNvSpPr txBox="1">
              <a:spLocks noChangeArrowheads="1"/>
            </p:cNvSpPr>
            <p:nvPr/>
          </p:nvSpPr>
          <p:spPr bwMode="auto">
            <a:xfrm>
              <a:off x="2957874" y="4735389"/>
              <a:ext cx="1906451" cy="571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1000125"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000125"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000125"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000125"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000125"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000125"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000125"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000125"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0001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000125" algn="l"/>
                </a:tabLst>
              </a:pPr>
              <a:r>
                <a:rPr kumimoji="0" lang="en-US" altLang="en-US" sz="900" b="1" i="0" u="sng" strike="noStrike" cap="none" normalizeH="0" baseline="0" dirty="0">
                  <a:ln>
                    <a:noFill/>
                  </a:ln>
                  <a:solidFill>
                    <a:srgbClr val="231F20"/>
                  </a:solidFill>
                  <a:effectLst/>
                  <a:latin typeface="Arial" panose="020B0604020202020204" pitchFamily="34" charset="0"/>
                  <a:ea typeface="Sprint Sans Regular" panose="020B0503030202060203" pitchFamily="34" charset="0"/>
                  <a:cs typeface="Times New Roman" panose="02020603050405020304" pitchFamily="18" charset="0"/>
                </a:rPr>
                <a:t>TRS Platform Support </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000125" algn="l"/>
                </a:tabLst>
              </a:pPr>
              <a:r>
                <a:rPr kumimoji="0" lang="en-US" altLang="en-US" sz="900" b="0" i="0" u="none" strike="noStrike" cap="none" normalizeH="0" baseline="0" dirty="0">
                  <a:ln>
                    <a:noFill/>
                  </a:ln>
                  <a:solidFill>
                    <a:schemeClr val="tx1"/>
                  </a:solidFill>
                  <a:effectLst/>
                  <a:latin typeface="Arial" panose="020B0604020202020204" pitchFamily="34" charset="0"/>
                  <a:ea typeface="Sprint Sans Regular" panose="020B0503030202060203" pitchFamily="34" charset="0"/>
                  <a:cs typeface="Times New Roman" panose="02020603050405020304" pitchFamily="18" charset="0"/>
                </a:rPr>
                <a:t>Automated Alarming</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000125" algn="l"/>
                </a:tabLst>
              </a:pPr>
              <a:r>
                <a:rPr kumimoji="0" lang="en-US" altLang="en-US" sz="900" b="0" i="0" u="none" strike="noStrike" cap="none" normalizeH="0" baseline="0" dirty="0">
                  <a:ln>
                    <a:noFill/>
                  </a:ln>
                  <a:solidFill>
                    <a:schemeClr val="tx1"/>
                  </a:solidFill>
                  <a:effectLst/>
                  <a:latin typeface="Arial" panose="020B0604020202020204" pitchFamily="34" charset="0"/>
                  <a:ea typeface="Sprint Sans Regular" panose="020B0503030202060203" pitchFamily="34" charset="0"/>
                  <a:cs typeface="Times New Roman" panose="02020603050405020304" pitchFamily="18" charset="0"/>
                </a:rPr>
                <a:t>On-call Support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3" name="Text Box 51"/>
            <p:cNvSpPr txBox="1">
              <a:spLocks noChangeArrowheads="1"/>
            </p:cNvSpPr>
            <p:nvPr/>
          </p:nvSpPr>
          <p:spPr bwMode="auto">
            <a:xfrm>
              <a:off x="975678" y="5769253"/>
              <a:ext cx="1784667" cy="6958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1000125"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000125"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000125"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000125"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000125"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000125"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000125"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000125"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0001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000125" algn="l"/>
                </a:tabLst>
              </a:pPr>
              <a:endParaRPr kumimoji="0" lang="en-US" altLang="en-US" sz="900" b="0" i="0" u="sng" strike="noStrike" cap="none" normalizeH="0" baseline="0" dirty="0">
                <a:ln>
                  <a:noFill/>
                </a:ln>
                <a:solidFill>
                  <a:srgbClr val="231F20"/>
                </a:solidFill>
                <a:effectLst/>
                <a:latin typeface="Sprint Sans Medium" panose="020B0603030202060203" pitchFamily="34" charset="0"/>
                <a:ea typeface="Sprint Sans Regular" panose="020B0503030202060203"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000125" algn="l"/>
                </a:tabLst>
              </a:pPr>
              <a:r>
                <a:rPr kumimoji="0" lang="en-US" altLang="en-US" sz="900" b="0" i="0" u="sng" strike="noStrike" cap="none" normalizeH="0" baseline="0" dirty="0">
                  <a:ln>
                    <a:noFill/>
                  </a:ln>
                  <a:solidFill>
                    <a:srgbClr val="231F20"/>
                  </a:solidFill>
                  <a:effectLst/>
                  <a:latin typeface="Sprint Sans Medium" panose="020B0603030202060203" pitchFamily="34" charset="0"/>
                  <a:ea typeface="Sprint Sans Regular" panose="020B0503030202060203" pitchFamily="34" charset="0"/>
                  <a:cs typeface="Times New Roman" panose="02020603050405020304" pitchFamily="18" charset="0"/>
                </a:rPr>
                <a:t>Customer Service</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000125" algn="l"/>
                </a:tabLst>
              </a:pPr>
              <a:r>
                <a:rPr kumimoji="0" lang="en-US" altLang="en-US" sz="900" b="0" i="0" u="none" strike="noStrike" cap="none" normalizeH="0" baseline="0" dirty="0">
                  <a:ln>
                    <a:noFill/>
                  </a:ln>
                  <a:solidFill>
                    <a:srgbClr val="231F20"/>
                  </a:solidFill>
                  <a:effectLst/>
                  <a:latin typeface="Arial" panose="020B0604020202020204" pitchFamily="34" charset="0"/>
                  <a:ea typeface="Sprint Sans Regular" panose="020B0503030202060203" pitchFamily="34" charset="0"/>
                  <a:cs typeface="Times New Roman" panose="02020603050405020304" pitchFamily="18" charset="0"/>
                </a:rPr>
                <a:t>Live 24/7</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000125" algn="l"/>
                </a:tabLst>
              </a:pPr>
              <a:r>
                <a:rPr kumimoji="0" lang="en-US" altLang="en-US" sz="900" b="0" i="0" u="none" strike="noStrike" cap="none" normalizeH="0" baseline="0" dirty="0">
                  <a:ln>
                    <a:noFill/>
                  </a:ln>
                  <a:solidFill>
                    <a:srgbClr val="231F20"/>
                  </a:solidFill>
                  <a:effectLst/>
                  <a:latin typeface="Arial" panose="020B0604020202020204" pitchFamily="34" charset="0"/>
                  <a:ea typeface="Sprint Sans Regular" panose="020B0503030202060203" pitchFamily="34" charset="0"/>
                  <a:cs typeface="Times New Roman" panose="02020603050405020304" pitchFamily="18" charset="0"/>
                </a:rPr>
                <a:t>Available in Spanish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4" name="Text Box 49"/>
            <p:cNvSpPr txBox="1">
              <a:spLocks noChangeArrowheads="1"/>
            </p:cNvSpPr>
            <p:nvPr/>
          </p:nvSpPr>
          <p:spPr bwMode="auto">
            <a:xfrm>
              <a:off x="4211864" y="5728060"/>
              <a:ext cx="3514725" cy="8096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1000125"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000125"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000125"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000125"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000125"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000125"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000125"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000125"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0001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000125" algn="l"/>
                </a:tabLst>
              </a:pPr>
              <a:r>
                <a:rPr kumimoji="0" lang="en-US" altLang="en-US" sz="900" b="1" i="0" u="sng" strike="noStrike" cap="none" normalizeH="0" baseline="0" dirty="0">
                  <a:ln>
                    <a:noFill/>
                  </a:ln>
                  <a:solidFill>
                    <a:srgbClr val="231F20"/>
                  </a:solidFill>
                  <a:effectLst/>
                  <a:latin typeface="Arial" panose="020B0604020202020204" pitchFamily="34" charset="0"/>
                  <a:ea typeface="Sprint Sans Regular" panose="020B0503030202060203" pitchFamily="34" charset="0"/>
                  <a:cs typeface="Times New Roman" panose="02020603050405020304" pitchFamily="18" charset="0"/>
                </a:rPr>
                <a:t>Traffic Management Control Center</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000125" algn="l"/>
                </a:tabLst>
              </a:pPr>
              <a:r>
                <a:rPr kumimoji="0" lang="en-US" altLang="en-US" sz="900" b="0" i="0" u="none" strike="noStrike" cap="none" normalizeH="0" baseline="0" dirty="0">
                  <a:ln>
                    <a:noFill/>
                  </a:ln>
                  <a:solidFill>
                    <a:srgbClr val="231F20"/>
                  </a:solidFill>
                  <a:effectLst/>
                  <a:latin typeface="Arial" panose="020B0604020202020204" pitchFamily="34" charset="0"/>
                  <a:ea typeface="Sprint Sans Regular" panose="020B0503030202060203" pitchFamily="34" charset="0"/>
                  <a:cs typeface="Times New Roman" panose="02020603050405020304" pitchFamily="18" charset="0"/>
                </a:rPr>
                <a:t>Staffed 7 am-8 pm CT, 7 days a week</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000125" algn="l"/>
                </a:tabLst>
              </a:pPr>
              <a:r>
                <a:rPr kumimoji="0" lang="en-US" altLang="en-US" sz="900" b="0" i="0" u="none" strike="noStrike" cap="none" normalizeH="0" baseline="0" dirty="0">
                  <a:ln>
                    <a:noFill/>
                  </a:ln>
                  <a:solidFill>
                    <a:srgbClr val="231F20"/>
                  </a:solidFill>
                  <a:effectLst/>
                  <a:latin typeface="Arial" panose="020B0604020202020204" pitchFamily="34" charset="0"/>
                  <a:ea typeface="Sprint Sans Regular" panose="020B0503030202060203" pitchFamily="34" charset="0"/>
                  <a:cs typeface="Times New Roman" panose="02020603050405020304" pitchFamily="18" charset="0"/>
                </a:rPr>
                <a:t>On Call 24/7</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000125" algn="l"/>
                </a:tabLst>
              </a:pPr>
              <a:r>
                <a:rPr kumimoji="0" lang="en-US" altLang="en-US" sz="900" b="0" i="0" u="none" strike="noStrike" cap="none" normalizeH="0" baseline="0" dirty="0">
                  <a:ln>
                    <a:noFill/>
                  </a:ln>
                  <a:solidFill>
                    <a:schemeClr val="tx1"/>
                  </a:solidFill>
                  <a:effectLst/>
                  <a:latin typeface="Arial" panose="020B0604020202020204" pitchFamily="34" charset="0"/>
                  <a:ea typeface="Sprint Sans Regular" panose="020B0503030202060203" pitchFamily="34" charset="0"/>
                  <a:cs typeface="Times New Roman" panose="02020603050405020304" pitchFamily="18" charset="0"/>
                </a:rPr>
                <a:t>Responds to traffic fluctuations, makes CA adjustments for every 15 minute period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05" name="Text Box 50"/>
          <p:cNvSpPr txBox="1">
            <a:spLocks noChangeArrowheads="1"/>
          </p:cNvSpPr>
          <p:nvPr/>
        </p:nvSpPr>
        <p:spPr bwMode="auto">
          <a:xfrm>
            <a:off x="3606121" y="6405049"/>
            <a:ext cx="5907088" cy="647700"/>
          </a:xfrm>
          <a:prstGeom prst="rect">
            <a:avLst/>
          </a:prstGeom>
          <a:solidFill>
            <a:srgbClr val="FFC000"/>
          </a:solidFill>
          <a:ln w="12700">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Sprint Sans Black" panose="020B0903030202060203" pitchFamily="34" charset="0"/>
                <a:ea typeface="Calibri" panose="020F0502020204030204" pitchFamily="34" charset="0"/>
                <a:cs typeface="Times New Roman" panose="02020603050405020304" pitchFamily="18" charset="0"/>
              </a:rPr>
              <a:t>Sprint Relay is supported by the proven Sprint network, superior platform technology, and a large support staff to provide uninterrupted service to Relay users.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6" name="Rectangle 54"/>
          <p:cNvSpPr>
            <a:spLocks noChangeArrowheads="1"/>
          </p:cNvSpPr>
          <p:nvPr/>
        </p:nvSpPr>
        <p:spPr bwMode="auto">
          <a:xfrm>
            <a:off x="548640" y="524670"/>
            <a:ext cx="1005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7" name="Rectangle 55"/>
          <p:cNvSpPr>
            <a:spLocks noChangeArrowheads="1"/>
          </p:cNvSpPr>
          <p:nvPr/>
        </p:nvSpPr>
        <p:spPr bwMode="auto">
          <a:xfrm>
            <a:off x="548640" y="981870"/>
            <a:ext cx="1005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a:ln>
                <a:noFill/>
              </a:ln>
              <a:solidFill>
                <a:schemeClr val="tx1"/>
              </a:solidFill>
              <a:effectLst/>
              <a:latin typeface="Sprint Sans Regular" panose="020B0503030202060203"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Sprint Sans Regular" panose="020B0503030202060203" pitchFamily="34" charset="0"/>
                <a:ea typeface="Calibri" panose="020F0502020204030204" pitchFamily="34" charset="0"/>
                <a:cs typeface="Times New Roman" panose="02020603050405020304" pitchFamily="18" charset="0"/>
              </a:rPr>
              <a:t/>
            </a:r>
            <a:br>
              <a:rPr kumimoji="0" lang="en-US" altLang="en-US" sz="1400" b="1" i="0" u="none" strike="noStrike" cap="none" normalizeH="0" baseline="0">
                <a:ln>
                  <a:noFill/>
                </a:ln>
                <a:solidFill>
                  <a:schemeClr val="tx1"/>
                </a:solidFill>
                <a:effectLst/>
                <a:latin typeface="Sprint Sans Regular" panose="020B0503030202060203" pitchFamily="34" charset="0"/>
                <a:ea typeface="Calibri" panose="020F0502020204030204" pitchFamily="34"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28807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75515" y="348636"/>
            <a:ext cx="6355766" cy="1149847"/>
          </a:xfrm>
        </p:spPr>
        <p:txBody>
          <a:bodyPr/>
          <a:lstStyle/>
          <a:p>
            <a:r>
              <a:rPr lang="en-US" sz="3667" dirty="0"/>
              <a:t> </a:t>
            </a:r>
          </a:p>
        </p:txBody>
      </p:sp>
      <p:sp>
        <p:nvSpPr>
          <p:cNvPr id="10" name="Content Placeholder 9"/>
          <p:cNvSpPr>
            <a:spLocks noGrp="1"/>
          </p:cNvSpPr>
          <p:nvPr>
            <p:ph idx="1"/>
          </p:nvPr>
        </p:nvSpPr>
        <p:spPr>
          <a:xfrm>
            <a:off x="252362" y="1944474"/>
            <a:ext cx="6293581" cy="3685224"/>
          </a:xfrm>
        </p:spPr>
        <p:txBody>
          <a:bodyPr/>
          <a:lstStyle/>
          <a:p>
            <a:r>
              <a:rPr lang="en-US" sz="2400" b="1" u="sng" dirty="0"/>
              <a:t>Weather Events</a:t>
            </a:r>
            <a:endParaRPr lang="en-US" sz="2400" b="1" dirty="0"/>
          </a:p>
          <a:p>
            <a:pPr lvl="0"/>
            <a:r>
              <a:rPr lang="en-US" sz="1800" dirty="0"/>
              <a:t>Early detection/active monitoring</a:t>
            </a:r>
          </a:p>
          <a:p>
            <a:pPr lvl="0"/>
            <a:r>
              <a:rPr lang="en-US" sz="1800" dirty="0"/>
              <a:t>Proactive planning by Traffic Management Control Center </a:t>
            </a:r>
          </a:p>
          <a:p>
            <a:pPr lvl="0"/>
            <a:r>
              <a:rPr lang="en-US" sz="1800" dirty="0"/>
              <a:t>Estimate Impact</a:t>
            </a:r>
          </a:p>
          <a:p>
            <a:pPr lvl="0"/>
            <a:r>
              <a:rPr lang="en-US" sz="1800" dirty="0"/>
              <a:t>Offer Overtime incentives</a:t>
            </a:r>
          </a:p>
          <a:p>
            <a:pPr lvl="0"/>
            <a:r>
              <a:rPr lang="en-US" sz="1800" dirty="0"/>
              <a:t>Implement back-up specialty gates (Spanish, STS, Customer Service)</a:t>
            </a:r>
          </a:p>
          <a:p>
            <a:pPr lvl="0"/>
            <a:r>
              <a:rPr lang="en-US" sz="1800" dirty="0"/>
              <a:t>Extend hours of un-impacted centers</a:t>
            </a:r>
          </a:p>
          <a:p>
            <a:pPr lvl="0"/>
            <a:r>
              <a:rPr lang="en-US" sz="1800" dirty="0"/>
              <a:t>Implement emergency routing</a:t>
            </a:r>
          </a:p>
          <a:p>
            <a:pPr marL="277349" lvl="1" indent="-277349">
              <a:buFont typeface="Arial" panose="020B0604020202020204" pitchFamily="34" charset="0"/>
              <a:buChar char="•"/>
            </a:pPr>
            <a:endParaRPr lang="en-US" sz="3300" b="1" dirty="0">
              <a:solidFill>
                <a:schemeClr val="tx1">
                  <a:lumMod val="75000"/>
                  <a:lumOff val="25000"/>
                </a:schemeClr>
              </a:solidFill>
            </a:endParaRPr>
          </a:p>
        </p:txBody>
      </p:sp>
      <p:sp>
        <p:nvSpPr>
          <p:cNvPr id="2" name="TextBox 1"/>
          <p:cNvSpPr txBox="1"/>
          <p:nvPr/>
        </p:nvSpPr>
        <p:spPr>
          <a:xfrm>
            <a:off x="775515" y="501855"/>
            <a:ext cx="7981672" cy="1077218"/>
          </a:xfrm>
          <a:prstGeom prst="rect">
            <a:avLst/>
          </a:prstGeom>
        </p:spPr>
        <p:txBody>
          <a:bodyPr wrap="none" rtlCol="0">
            <a:spAutoFit/>
          </a:bodyPr>
          <a:lstStyle/>
          <a:p>
            <a:r>
              <a:rPr lang="en-US" sz="3200" dirty="0"/>
              <a:t>Call Center Business Continuity Plans for </a:t>
            </a:r>
          </a:p>
          <a:p>
            <a:r>
              <a:rPr lang="en-US" sz="3200" dirty="0"/>
              <a:t>TRS and </a:t>
            </a:r>
            <a:r>
              <a:rPr lang="en-US" sz="3200" dirty="0" err="1"/>
              <a:t>CapTel</a:t>
            </a:r>
            <a:endParaRPr lang="en-US" sz="3200" dirty="0"/>
          </a:p>
        </p:txBody>
      </p:sp>
      <p:pic>
        <p:nvPicPr>
          <p:cNvPr id="5" name="Picture 4" descr="http://iconnect.corp.sprint.com/content/iw/images/IntCommGmg_SI/BCOoverviewimage.png"/>
          <p:cNvPicPr/>
          <p:nvPr/>
        </p:nvPicPr>
        <p:blipFill>
          <a:blip r:embed="rId2">
            <a:extLst>
              <a:ext uri="{28A0092B-C50C-407E-A947-70E740481C1C}">
                <a14:useLocalDpi xmlns:a14="http://schemas.microsoft.com/office/drawing/2010/main" val="0"/>
              </a:ext>
            </a:extLst>
          </a:blip>
          <a:srcRect/>
          <a:stretch>
            <a:fillRect/>
          </a:stretch>
        </p:blipFill>
        <p:spPr bwMode="auto">
          <a:xfrm>
            <a:off x="6212113" y="3787086"/>
            <a:ext cx="3265714" cy="3069128"/>
          </a:xfrm>
          <a:prstGeom prst="rect">
            <a:avLst/>
          </a:prstGeom>
          <a:noFill/>
          <a:ln>
            <a:noFill/>
          </a:ln>
        </p:spPr>
      </p:pic>
      <p:sp>
        <p:nvSpPr>
          <p:cNvPr id="3" name="Rectangle 2"/>
          <p:cNvSpPr>
            <a:spLocks noChangeArrowheads="1"/>
          </p:cNvSpPr>
          <p:nvPr/>
        </p:nvSpPr>
        <p:spPr bwMode="auto">
          <a:xfrm>
            <a:off x="449942" y="4869848"/>
            <a:ext cx="1005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99696" tIns="0" rIns="0" bIns="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421816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75515" y="348636"/>
            <a:ext cx="6355766" cy="1149847"/>
          </a:xfrm>
        </p:spPr>
        <p:txBody>
          <a:bodyPr/>
          <a:lstStyle/>
          <a:p>
            <a:r>
              <a:rPr lang="en-US" sz="3667" dirty="0"/>
              <a:t> </a:t>
            </a:r>
          </a:p>
        </p:txBody>
      </p:sp>
      <p:sp>
        <p:nvSpPr>
          <p:cNvPr id="2" name="TextBox 1"/>
          <p:cNvSpPr txBox="1"/>
          <p:nvPr/>
        </p:nvSpPr>
        <p:spPr>
          <a:xfrm>
            <a:off x="775515" y="501855"/>
            <a:ext cx="7981672" cy="1077218"/>
          </a:xfrm>
          <a:prstGeom prst="rect">
            <a:avLst/>
          </a:prstGeom>
        </p:spPr>
        <p:txBody>
          <a:bodyPr wrap="none" rtlCol="0">
            <a:spAutoFit/>
          </a:bodyPr>
          <a:lstStyle/>
          <a:p>
            <a:r>
              <a:rPr lang="en-US" sz="3200" dirty="0"/>
              <a:t>Call Center Business Continuity Plans for </a:t>
            </a:r>
          </a:p>
          <a:p>
            <a:r>
              <a:rPr lang="en-US" sz="3200" dirty="0"/>
              <a:t>TRS and </a:t>
            </a:r>
            <a:r>
              <a:rPr lang="en-US" sz="3200" dirty="0" err="1"/>
              <a:t>CapTel</a:t>
            </a:r>
            <a:endParaRPr lang="en-US" sz="3200" dirty="0"/>
          </a:p>
        </p:txBody>
      </p:sp>
      <p:sp>
        <p:nvSpPr>
          <p:cNvPr id="3" name="Rectangle 2"/>
          <p:cNvSpPr>
            <a:spLocks noChangeArrowheads="1"/>
          </p:cNvSpPr>
          <p:nvPr/>
        </p:nvSpPr>
        <p:spPr bwMode="auto">
          <a:xfrm>
            <a:off x="449942" y="4869848"/>
            <a:ext cx="1005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99696" tIns="0" rIns="0" bIns="0" numCol="1" anchor="ctr" anchorCtr="0" compatLnSpc="1">
            <a:prstTxWarp prst="textNoShape">
              <a:avLst/>
            </a:prstTxWarp>
            <a:spAutoFit/>
          </a:bodyPr>
          <a:lstStyle/>
          <a:p>
            <a:endParaRPr lang="en-US"/>
          </a:p>
        </p:txBody>
      </p:sp>
      <p:pic>
        <p:nvPicPr>
          <p:cNvPr id="3073" name="Picture 253" descr="http://careers.sprint.com/images/0910022A027-1.JPG"/>
          <p:cNvPicPr>
            <a:picLocks noChangeAspect="1" noChangeArrowheads="1"/>
          </p:cNvPicPr>
          <p:nvPr/>
        </p:nvPicPr>
        <p:blipFill>
          <a:blip r:embed="rId2">
            <a:extLst>
              <a:ext uri="{28A0092B-C50C-407E-A947-70E740481C1C}">
                <a14:useLocalDpi xmlns:a14="http://schemas.microsoft.com/office/drawing/2010/main" val="0"/>
              </a:ext>
            </a:extLst>
          </a:blip>
          <a:srcRect l="32935" r="6886"/>
          <a:stretch>
            <a:fillRect/>
          </a:stretch>
        </p:blipFill>
        <p:spPr bwMode="auto">
          <a:xfrm>
            <a:off x="4885266" y="4742916"/>
            <a:ext cx="4910285" cy="2300819"/>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9"/>
          <p:cNvSpPr>
            <a:spLocks noGrp="1"/>
          </p:cNvSpPr>
          <p:nvPr>
            <p:ph idx="1"/>
          </p:nvPr>
        </p:nvSpPr>
        <p:spPr>
          <a:xfrm>
            <a:off x="449942" y="1879074"/>
            <a:ext cx="6355766" cy="4594297"/>
          </a:xfrm>
          <a:noFill/>
        </p:spPr>
        <p:txBody>
          <a:bodyPr/>
          <a:lstStyle/>
          <a:p>
            <a:r>
              <a:rPr lang="en-US" sz="2400" b="1" u="sng" dirty="0"/>
              <a:t>Technology and Personnel</a:t>
            </a:r>
            <a:endParaRPr lang="en-US" sz="2400" b="1" dirty="0"/>
          </a:p>
          <a:p>
            <a:pPr lvl="0"/>
            <a:r>
              <a:rPr lang="en-US" sz="1800" dirty="0"/>
              <a:t>TRS and CTS platform with automated alarming</a:t>
            </a:r>
          </a:p>
          <a:p>
            <a:pPr lvl="0"/>
            <a:r>
              <a:rPr lang="en-US" sz="1800" dirty="0"/>
              <a:t>Uninterruptible Power Supplies and Generators to support:</a:t>
            </a:r>
          </a:p>
          <a:p>
            <a:pPr lvl="1"/>
            <a:r>
              <a:rPr lang="en-US" sz="1800" dirty="0"/>
              <a:t>Switch system and peripherals </a:t>
            </a:r>
          </a:p>
          <a:p>
            <a:pPr lvl="1"/>
            <a:r>
              <a:rPr lang="en-US" sz="1800" dirty="0"/>
              <a:t>Switch room environments</a:t>
            </a:r>
          </a:p>
          <a:p>
            <a:pPr lvl="1"/>
            <a:r>
              <a:rPr lang="en-US" sz="1800" dirty="0"/>
              <a:t>CA positions (consoles/terminals, emergency lights)</a:t>
            </a:r>
          </a:p>
          <a:p>
            <a:pPr lvl="1"/>
            <a:r>
              <a:rPr lang="en-US" sz="1800" dirty="0"/>
              <a:t>Emergency lights (with self-contained batteries)</a:t>
            </a:r>
          </a:p>
          <a:p>
            <a:pPr lvl="1"/>
            <a:r>
              <a:rPr lang="en-US" sz="1800" dirty="0"/>
              <a:t>System alarms</a:t>
            </a:r>
          </a:p>
          <a:p>
            <a:pPr lvl="1"/>
            <a:r>
              <a:rPr lang="en-US" sz="1800" dirty="0"/>
              <a:t>Call Detail Record recording</a:t>
            </a:r>
          </a:p>
          <a:p>
            <a:pPr lvl="0"/>
            <a:r>
              <a:rPr lang="en-US" sz="1800" dirty="0"/>
              <a:t>Spare Positions and Platform                            Components</a:t>
            </a:r>
          </a:p>
          <a:p>
            <a:pPr marL="342900" lvl="0" indent="-342900">
              <a:buFont typeface="Arial" panose="020B0604020202020204" pitchFamily="34" charset="0"/>
              <a:buChar char="•"/>
            </a:pPr>
            <a:r>
              <a:rPr lang="en-US" sz="1800" dirty="0"/>
              <a:t>On-call support 24/7</a:t>
            </a:r>
          </a:p>
          <a:p>
            <a:pPr lvl="1"/>
            <a:endParaRPr lang="en-US" sz="1800" dirty="0"/>
          </a:p>
        </p:txBody>
      </p:sp>
    </p:spTree>
    <p:extLst>
      <p:ext uri="{BB962C8B-B14F-4D97-AF65-F5344CB8AC3E}">
        <p14:creationId xmlns:p14="http://schemas.microsoft.com/office/powerpoint/2010/main" val="237795257"/>
      </p:ext>
    </p:extLst>
  </p:cSld>
  <p:clrMapOvr>
    <a:masterClrMapping/>
  </p:clrMapOvr>
</p:sld>
</file>

<file path=ppt/theme/theme1.xml><?xml version="1.0" encoding="utf-8"?>
<a:theme xmlns:a="http://schemas.openxmlformats.org/drawingml/2006/main" name="Office Theme">
  <a:themeElements>
    <a:clrScheme name="SPRINTCOLORS 1">
      <a:dk1>
        <a:sysClr val="windowText" lastClr="000000"/>
      </a:dk1>
      <a:lt1>
        <a:sysClr val="window" lastClr="FFFFFF"/>
      </a:lt1>
      <a:dk2>
        <a:srgbClr val="000000"/>
      </a:dk2>
      <a:lt2>
        <a:srgbClr val="FFFFFF"/>
      </a:lt2>
      <a:accent1>
        <a:srgbClr val="FFC20E"/>
      </a:accent1>
      <a:accent2>
        <a:srgbClr val="F3F4F4"/>
      </a:accent2>
      <a:accent3>
        <a:srgbClr val="403F34"/>
      </a:accent3>
      <a:accent4>
        <a:srgbClr val="F75822"/>
      </a:accent4>
      <a:accent5>
        <a:srgbClr val="04C5CC"/>
      </a:accent5>
      <a:accent6>
        <a:srgbClr val="75C044"/>
      </a:accent6>
      <a:hlink>
        <a:srgbClr val="0000FF"/>
      </a:hlink>
      <a:folHlink>
        <a:srgbClr val="800080"/>
      </a:folHlink>
    </a:clrScheme>
    <a:fontScheme name="SprintFont">
      <a:majorFont>
        <a:latin typeface="Sprint Sans Ofc Med Regular"/>
        <a:ea typeface=""/>
        <a:cs typeface=""/>
      </a:majorFont>
      <a:minorFont>
        <a:latin typeface="Sprint Sans Ofc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solidFill>
              <a:schemeClr val="tx2"/>
            </a:solidFill>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7196</TotalTime>
  <Words>541</Words>
  <Application>Microsoft Office PowerPoint</Application>
  <PresentationFormat>Custom</PresentationFormat>
  <Paragraphs>133</Paragraphs>
  <Slides>19</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Arial</vt:lpstr>
      <vt:lpstr>Calibri</vt:lpstr>
      <vt:lpstr>Sprint Sans Black</vt:lpstr>
      <vt:lpstr>Sprint Sans Medium</vt:lpstr>
      <vt:lpstr>Sprint Sans Ofc Med Regular</vt:lpstr>
      <vt:lpstr>Sprint Sans Ofc Regular</vt:lpstr>
      <vt:lpstr>Sprint Sans Regular</vt:lpstr>
      <vt:lpstr>Times New Roman</vt:lpstr>
      <vt:lpstr>Office Theme</vt:lpstr>
      <vt:lpstr>Custom Design</vt:lpstr>
      <vt:lpstr>Florida Relay Updates</vt:lpstr>
      <vt:lpstr>Agenda</vt:lpstr>
      <vt:lpstr> </vt:lpstr>
      <vt:lpstr> </vt:lpstr>
      <vt:lpstr> Potential Threats to Business Continuity</vt:lpstr>
      <vt:lpstr>Call Center Map</vt:lpstr>
      <vt:lpstr> </vt:lpstr>
      <vt:lpstr> </vt:lpstr>
      <vt:lpstr> </vt:lpstr>
      <vt:lpstr>Florida RCC Minutes</vt:lpstr>
      <vt:lpstr>Florida RCC Minutes – Usage to Date</vt:lpstr>
      <vt:lpstr>Florida French – Session Minutes</vt:lpstr>
      <vt:lpstr>Florida Spanish to English – Session Minutes</vt:lpstr>
      <vt:lpstr>Billable Intrastate CapTel Minutes</vt:lpstr>
      <vt:lpstr>Billable TRS Minutes</vt:lpstr>
      <vt:lpstr>Florida Quality Report</vt:lpstr>
      <vt:lpstr>Florida Quality Report</vt:lpstr>
      <vt:lpstr>Florida Outreach Expense Report</vt:lpstr>
      <vt:lpstr>PowerPoint Presentation</vt:lpstr>
    </vt:vector>
  </TitlesOfParts>
  <Manager/>
  <Company>Deutsch Inc.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Ryan Rohrbaugh</dc:creator>
  <cp:keywords/>
  <dc:description>Updated by Ben Flor 10/23/15</dc:description>
  <cp:lastModifiedBy>Branch, Jeffrey L [SLS]</cp:lastModifiedBy>
  <cp:revision>192</cp:revision>
  <dcterms:created xsi:type="dcterms:W3CDTF">2015-08-04T20:51:57Z</dcterms:created>
  <dcterms:modified xsi:type="dcterms:W3CDTF">2018-10-08T19:13:43Z</dcterms:modified>
  <cp:category/>
</cp:coreProperties>
</file>