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4" r:id="rId2"/>
  </p:sldMasterIdLst>
  <p:notesMasterIdLst>
    <p:notesMasterId r:id="rId14"/>
  </p:notesMasterIdLst>
  <p:handoutMasterIdLst>
    <p:handoutMasterId r:id="rId15"/>
  </p:handoutMasterIdLst>
  <p:sldIdLst>
    <p:sldId id="276" r:id="rId3"/>
    <p:sldId id="282" r:id="rId4"/>
    <p:sldId id="273" r:id="rId5"/>
    <p:sldId id="272" r:id="rId6"/>
    <p:sldId id="283" r:id="rId7"/>
    <p:sldId id="284" r:id="rId8"/>
    <p:sldId id="286" r:id="rId9"/>
    <p:sldId id="287" r:id="rId10"/>
    <p:sldId id="289" r:id="rId11"/>
    <p:sldId id="288" r:id="rId12"/>
    <p:sldId id="263" r:id="rId13"/>
  </p:sldIdLst>
  <p:sldSz cx="10058400" cy="7772400"/>
  <p:notesSz cx="6858000" cy="9144000"/>
  <p:defaultTextStyle>
    <a:defPPr>
      <a:defRPr lang="en-US"/>
    </a:defPPr>
    <a:lvl1pPr marL="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74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47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12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95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87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243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616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99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97" autoAdjust="0"/>
    <p:restoredTop sz="94017" autoAdjust="0"/>
  </p:normalViewPr>
  <p:slideViewPr>
    <p:cSldViewPr snapToGrid="0" snapToObjects="1">
      <p:cViewPr varScale="1">
        <p:scale>
          <a:sx n="65" d="100"/>
          <a:sy n="65" d="100"/>
        </p:scale>
        <p:origin x="48" y="6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u189726\Documents\5.%20Reports%20-%20Traffic%20Reports%20and%20State%20Invoices\State%20Invoices,%20Traffic%20Reports,%20Other%20Reports\FL%20-%20Jeff%20Branch\Copy%20of%20February%202017%20Traffic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zu189726\Documents\5.%20Reports%20-%20Traffic%20Reports%20and%20State%20Invoices\State%20Invoices,%20Traffic%20Reports,%20Other%20Reports\FL%20-%20Jeff%20Branch\Copy%20of%20February%202017%20Traffic%20Repor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zu189726\Documents\5.%20Reports%20-%20Traffic%20Reports%20and%20State%20Invoices\State%20Invoices,%20Traffic%20Reports,%20Other%20Reports\FL%20-%20Jeff%20Branch\Copy%20of%20February%202017%20Traffic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1"/>
                </a:solidFill>
              </a:rPr>
              <a:t>Total</a:t>
            </a:r>
            <a:r>
              <a:rPr lang="en-US" dirty="0">
                <a:solidFill>
                  <a:schemeClr val="tx1"/>
                </a:solidFill>
              </a:rPr>
              <a:t> Minutes Used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751247594440116E-2"/>
          <c:y val="0.13455171044795872"/>
          <c:w val="0.90824875240555991"/>
          <c:h val="0.72211319173338628"/>
        </c:manualLayout>
      </c:layout>
      <c:lineChart>
        <c:grouping val="standard"/>
        <c:varyColors val="0"/>
        <c:ser>
          <c:idx val="0"/>
          <c:order val="0"/>
          <c:tx>
            <c:strRef>
              <c:f>'YTD Traffic Totals'!$B$66</c:f>
              <c:strCache>
                <c:ptCount val="1"/>
                <c:pt idx="0">
                  <c:v>Total RCC Minutes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614422690811351E-2"/>
                  <c:y val="2.8011204481792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160670108969683E-2"/>
                  <c:y val="2.2408963585434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160670108969627E-2"/>
                  <c:y val="2.8011204481792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614422690811323E-2"/>
                  <c:y val="2.8011204481792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160670108969627E-2"/>
                  <c:y val="2.8011204481792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160670108969738E-2"/>
                  <c:y val="2.240896358543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Totals'!$C$66:$N$66</c:f>
              <c:numCache>
                <c:formatCode>#,##0</c:formatCode>
                <c:ptCount val="12"/>
                <c:pt idx="0">
                  <c:v>1890</c:v>
                </c:pt>
                <c:pt idx="1">
                  <c:v>2070</c:v>
                </c:pt>
                <c:pt idx="2">
                  <c:v>2715</c:v>
                </c:pt>
                <c:pt idx="3">
                  <c:v>3615</c:v>
                </c:pt>
                <c:pt idx="4">
                  <c:v>1995</c:v>
                </c:pt>
                <c:pt idx="5">
                  <c:v>1665</c:v>
                </c:pt>
                <c:pt idx="6">
                  <c:v>630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'YTD Traffic Totals'!$B$67</c:f>
              <c:strCache>
                <c:ptCount val="1"/>
                <c:pt idx="0">
                  <c:v>RCC Usage to date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614422690811351E-2"/>
                  <c:y val="-4.48179271708684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013630232957836E-2"/>
                  <c:y val="-4.9564228766503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53379301505186E-2"/>
                  <c:y val="-5.150947781806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916208587134152E-2"/>
                  <c:y val="-5.92709176405304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488573501009375E-2"/>
                  <c:y val="-5.1723375765932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022960781400716E-2"/>
                  <c:y val="-3.5772700225285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404706348443404E-2"/>
                  <c:y val="-3.6220052504816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Totals'!$C$67:$N$67</c:f>
              <c:numCache>
                <c:formatCode>#,##0</c:formatCode>
                <c:ptCount val="12"/>
                <c:pt idx="0">
                  <c:v>1890</c:v>
                </c:pt>
                <c:pt idx="1">
                  <c:v>3960</c:v>
                </c:pt>
                <c:pt idx="2">
                  <c:v>6675</c:v>
                </c:pt>
                <c:pt idx="3">
                  <c:v>10290</c:v>
                </c:pt>
                <c:pt idx="4">
                  <c:v>12285</c:v>
                </c:pt>
                <c:pt idx="5">
                  <c:v>13950</c:v>
                </c:pt>
                <c:pt idx="6">
                  <c:v>14580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6056656"/>
        <c:axId val="147856880"/>
      </c:lineChart>
      <c:catAx>
        <c:axId val="14605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856880"/>
        <c:crosses val="autoZero"/>
        <c:auto val="1"/>
        <c:lblAlgn val="ctr"/>
        <c:lblOffset val="100"/>
        <c:noMultiLvlLbl val="0"/>
      </c:catAx>
      <c:valAx>
        <c:axId val="147856880"/>
        <c:scaling>
          <c:orientation val="minMax"/>
          <c:max val="1500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56656"/>
        <c:crosses val="autoZero"/>
        <c:crossBetween val="between"/>
        <c:majorUnit val="1000"/>
        <c:minorUnit val="500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ysClr val="windowText" lastClr="000000"/>
                </a:solidFill>
              </a:rPr>
              <a:t>French Gate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'YTD Traffic Totals'!$B$45</c:f>
              <c:strCache>
                <c:ptCount val="1"/>
                <c:pt idx="0">
                  <c:v>Inbound Calls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Totals'!$C$45:$N$45</c:f>
              <c:numCache>
                <c:formatCode>#,##0</c:formatCode>
                <c:ptCount val="12"/>
                <c:pt idx="0">
                  <c:v>241</c:v>
                </c:pt>
                <c:pt idx="1">
                  <c:v>206</c:v>
                </c:pt>
                <c:pt idx="2">
                  <c:v>201</c:v>
                </c:pt>
                <c:pt idx="3">
                  <c:v>172</c:v>
                </c:pt>
                <c:pt idx="4">
                  <c:v>231</c:v>
                </c:pt>
                <c:pt idx="5">
                  <c:v>286</c:v>
                </c:pt>
                <c:pt idx="6">
                  <c:v>309</c:v>
                </c:pt>
                <c:pt idx="7">
                  <c:v>374</c:v>
                </c:pt>
                <c:pt idx="8">
                  <c:v>295</c:v>
                </c:pt>
                <c:pt idx="9">
                  <c:v>344</c:v>
                </c:pt>
                <c:pt idx="10">
                  <c:v>421</c:v>
                </c:pt>
                <c:pt idx="11">
                  <c:v>359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'YTD Traffic Totals'!$B$46</c:f>
              <c:strCache>
                <c:ptCount val="1"/>
                <c:pt idx="0">
                  <c:v>Outbound Calls Completed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Totals'!$C$46:$N$46</c:f>
              <c:numCache>
                <c:formatCode>#,##0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8</c:v>
                </c:pt>
                <c:pt idx="8">
                  <c:v>2</c:v>
                </c:pt>
                <c:pt idx="9">
                  <c:v>5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'YTD Traffic Totals'!$B$47</c:f>
              <c:strCache>
                <c:ptCount val="1"/>
                <c:pt idx="0">
                  <c:v>Session Minutes</c:v>
                </c:pt>
              </c:strCache>
              <c:extLst xmlns:c15="http://schemas.microsoft.com/office/drawing/2012/chart"/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Totals'!$C$47:$N$47</c:f>
              <c:numCache>
                <c:formatCode>#,##0.00</c:formatCode>
                <c:ptCount val="12"/>
                <c:pt idx="0">
                  <c:v>346.06</c:v>
                </c:pt>
                <c:pt idx="1">
                  <c:v>306.18</c:v>
                </c:pt>
                <c:pt idx="2">
                  <c:v>352.55</c:v>
                </c:pt>
                <c:pt idx="3">
                  <c:v>279.13</c:v>
                </c:pt>
                <c:pt idx="4">
                  <c:v>380.25</c:v>
                </c:pt>
                <c:pt idx="5">
                  <c:v>389.08</c:v>
                </c:pt>
                <c:pt idx="6">
                  <c:v>418.02</c:v>
                </c:pt>
                <c:pt idx="7" formatCode="General">
                  <c:v>581.20000000000005</c:v>
                </c:pt>
                <c:pt idx="8">
                  <c:v>442.25</c:v>
                </c:pt>
                <c:pt idx="9">
                  <c:v>568.58000000000004</c:v>
                </c:pt>
                <c:pt idx="10">
                  <c:v>718.22</c:v>
                </c:pt>
                <c:pt idx="11">
                  <c:v>525.1</c:v>
                </c:pt>
              </c:numCache>
              <c:extLst xmlns:c15="http://schemas.microsoft.com/office/drawing/2012/chart"/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02823632"/>
        <c:axId val="102825200"/>
        <c:extLst/>
      </c:lineChart>
      <c:catAx>
        <c:axId val="10282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5200"/>
        <c:crosses val="autoZero"/>
        <c:auto val="1"/>
        <c:lblAlgn val="ctr"/>
        <c:lblOffset val="100"/>
        <c:noMultiLvlLbl val="0"/>
      </c:catAx>
      <c:valAx>
        <c:axId val="102825200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363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ysClr val="windowText" lastClr="000000"/>
                </a:solidFill>
              </a:rPr>
              <a:t>Spanish</a:t>
            </a:r>
            <a:r>
              <a:rPr lang="en-US" sz="1800" baseline="0">
                <a:solidFill>
                  <a:sysClr val="windowText" lastClr="000000"/>
                </a:solidFill>
              </a:rPr>
              <a:t> to English Translation</a:t>
            </a:r>
            <a:endParaRPr lang="en-US" sz="180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'YTD Traffic Totals'!$B$41</c:f>
              <c:strCache>
                <c:ptCount val="1"/>
                <c:pt idx="0">
                  <c:v>Inbound Calls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Totals'!$C$41:$N$41</c:f>
              <c:numCache>
                <c:formatCode>#,##0</c:formatCode>
                <c:ptCount val="12"/>
                <c:pt idx="0">
                  <c:v>7971</c:v>
                </c:pt>
                <c:pt idx="1">
                  <c:v>6654</c:v>
                </c:pt>
                <c:pt idx="2">
                  <c:v>5966</c:v>
                </c:pt>
                <c:pt idx="3">
                  <c:v>5731</c:v>
                </c:pt>
                <c:pt idx="4">
                  <c:v>5250</c:v>
                </c:pt>
                <c:pt idx="5">
                  <c:v>6042</c:v>
                </c:pt>
                <c:pt idx="6">
                  <c:v>5426</c:v>
                </c:pt>
                <c:pt idx="7">
                  <c:v>5799</c:v>
                </c:pt>
                <c:pt idx="8">
                  <c:v>6155</c:v>
                </c:pt>
                <c:pt idx="9">
                  <c:v>8460</c:v>
                </c:pt>
                <c:pt idx="10">
                  <c:v>11415</c:v>
                </c:pt>
                <c:pt idx="11">
                  <c:v>9500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'YTD Traffic Totals'!$B$42</c:f>
              <c:strCache>
                <c:ptCount val="1"/>
                <c:pt idx="0">
                  <c:v>Outbound Calls Completed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Totals'!$C$42:$N$42</c:f>
              <c:numCache>
                <c:formatCode>#,##0</c:formatCode>
                <c:ptCount val="12"/>
                <c:pt idx="0">
                  <c:v>1022</c:v>
                </c:pt>
                <c:pt idx="1">
                  <c:v>864</c:v>
                </c:pt>
                <c:pt idx="2">
                  <c:v>856</c:v>
                </c:pt>
                <c:pt idx="3">
                  <c:v>900</c:v>
                </c:pt>
                <c:pt idx="4">
                  <c:v>936</c:v>
                </c:pt>
                <c:pt idx="5">
                  <c:v>942</c:v>
                </c:pt>
                <c:pt idx="6">
                  <c:v>820</c:v>
                </c:pt>
                <c:pt idx="7">
                  <c:v>889</c:v>
                </c:pt>
                <c:pt idx="8">
                  <c:v>853</c:v>
                </c:pt>
                <c:pt idx="9">
                  <c:v>805</c:v>
                </c:pt>
                <c:pt idx="10">
                  <c:v>748</c:v>
                </c:pt>
                <c:pt idx="11">
                  <c:v>583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'YTD Traffic Totals'!$B$43</c:f>
              <c:strCache>
                <c:ptCount val="1"/>
                <c:pt idx="0">
                  <c:v>Session Minutes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'YTD Traffic Totals'!$C$5:$N$5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Totals'!$C$43:$N$43</c:f>
              <c:numCache>
                <c:formatCode>#,##0.00</c:formatCode>
                <c:ptCount val="12"/>
                <c:pt idx="0">
                  <c:v>13818.51</c:v>
                </c:pt>
                <c:pt idx="1">
                  <c:v>9788</c:v>
                </c:pt>
                <c:pt idx="2">
                  <c:v>9190.44</c:v>
                </c:pt>
                <c:pt idx="3">
                  <c:v>9917.32</c:v>
                </c:pt>
                <c:pt idx="4">
                  <c:v>9814.48</c:v>
                </c:pt>
                <c:pt idx="5">
                  <c:v>10188.48</c:v>
                </c:pt>
                <c:pt idx="6">
                  <c:v>9135.5</c:v>
                </c:pt>
                <c:pt idx="7">
                  <c:v>9351.2199999999993</c:v>
                </c:pt>
                <c:pt idx="8">
                  <c:v>9319.39</c:v>
                </c:pt>
                <c:pt idx="9">
                  <c:v>10632.02</c:v>
                </c:pt>
                <c:pt idx="10">
                  <c:v>13220.48</c:v>
                </c:pt>
                <c:pt idx="11">
                  <c:v>10329.530000000001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8293256"/>
        <c:axId val="148293648"/>
      </c:lineChart>
      <c:catAx>
        <c:axId val="14829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293648"/>
        <c:crosses val="autoZero"/>
        <c:auto val="1"/>
        <c:lblAlgn val="ctr"/>
        <c:lblOffset val="100"/>
        <c:noMultiLvlLbl val="0"/>
      </c:catAx>
      <c:valAx>
        <c:axId val="14829364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293256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06E9-11A8-D647-B466-11A17DD4C1F5}" type="datetimeFigureOut">
              <a:rPr lang="en-US" smtClean="0"/>
              <a:t>04/06/2017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AA041-ACA5-DE44-A6C8-ADD8B3C4D8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5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36E7-AB26-7944-956A-2A49C98BD6D6}" type="datetimeFigureOut">
              <a:rPr lang="en-US" smtClean="0"/>
              <a:t>04/06/2017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C147-F613-1C4B-A720-8B9AA76913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73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58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15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73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31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289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47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05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63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421"/>
            <a:ext cx="8707120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259781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604" y="2325340"/>
            <a:ext cx="8753942" cy="1494253"/>
          </a:xfrm>
        </p:spPr>
        <p:txBody>
          <a:bodyPr anchor="b"/>
          <a:lstStyle>
            <a:lvl1pPr>
              <a:defRPr sz="2800">
                <a:latin typeface="Sprint Sans Medium"/>
                <a:cs typeface="Sprint Sans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604" y="3874785"/>
            <a:ext cx="8753941" cy="141610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93604" y="5290894"/>
            <a:ext cx="2963362" cy="51908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enter date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7"/>
          <a:stretch/>
        </p:blipFill>
        <p:spPr>
          <a:xfrm>
            <a:off x="3180681" y="-27421"/>
            <a:ext cx="7091686" cy="723790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6158" y="3373867"/>
            <a:ext cx="198269" cy="9108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0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1030" y="94222"/>
            <a:ext cx="8251649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383787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2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3142" y="94222"/>
            <a:ext cx="860098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0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7224" y="2250492"/>
            <a:ext cx="8753942" cy="14942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37225" y="3754910"/>
            <a:ext cx="8753941" cy="1416109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404040"/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96905" y="3224044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5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8"/>
          </a:xfrm>
          <a:prstGeom prst="rect">
            <a:avLst/>
          </a:prstGeom>
        </p:spPr>
        <p:txBody>
          <a:bodyPr lIns="71323" tIns="35662" rIns="71323" bIns="35662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1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1"/>
          </p:nvPr>
        </p:nvSpPr>
        <p:spPr>
          <a:xfrm>
            <a:off x="4836294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54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ble Placeholder 6"/>
          <p:cNvSpPr>
            <a:spLocks noGrp="1"/>
          </p:cNvSpPr>
          <p:nvPr>
            <p:ph type="tbl" sz="quarter" idx="13" hasCustomPrompt="1"/>
          </p:nvPr>
        </p:nvSpPr>
        <p:spPr>
          <a:xfrm>
            <a:off x="328513" y="1328066"/>
            <a:ext cx="8735608" cy="4533900"/>
          </a:xfrm>
          <a:solidFill>
            <a:srgbClr val="BFBFBF"/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/>
            </a:lvl1pPr>
          </a:lstStyle>
          <a:p>
            <a:pPr lvl="0"/>
            <a:r>
              <a:rPr lang="en-US" dirty="0" smtClean="0"/>
              <a:t>Use this template page when importing a table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0074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5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328516" y="1327522"/>
            <a:ext cx="8735607" cy="4533900"/>
          </a:xfrm>
          <a:solidFill>
            <a:srgbClr val="BFBFBF"/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Use this template page when importing a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2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w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4"/>
          <p:cNvSpPr>
            <a:spLocks noGrp="1"/>
          </p:cNvSpPr>
          <p:nvPr>
            <p:ph sz="quarter" idx="17" hasCustomPrompt="1"/>
          </p:nvPr>
        </p:nvSpPr>
        <p:spPr>
          <a:xfrm>
            <a:off x="3780683" y="1319340"/>
            <a:ext cx="5283440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 smtClean="0"/>
              <a:t>Content placeholder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6" hasCustomPrompt="1"/>
          </p:nvPr>
        </p:nvSpPr>
        <p:spPr>
          <a:xfrm>
            <a:off x="328893" y="1319340"/>
            <a:ext cx="3386103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 smtClean="0"/>
              <a:t>Use this template page when showing multiple graphic elements (tables, pictures, etc.)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7246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Header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629" y="94222"/>
            <a:ext cx="8332686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8892" y="1311929"/>
            <a:ext cx="8445422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368835" y="7381430"/>
            <a:ext cx="1695288" cy="256678"/>
          </a:xfrm>
          <a:prstGeom prst="rect">
            <a:avLst/>
          </a:prstGeom>
        </p:spPr>
        <p:txBody>
          <a:bodyPr wrap="square" lIns="71316" tIns="35658" rIns="71316" bIns="35658">
            <a:spAutoFit/>
          </a:bodyPr>
          <a:lstStyle/>
          <a:p>
            <a:pPr algn="r"/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Template Version:</a:t>
            </a:r>
            <a:r>
              <a:rPr lang="en-US" sz="600" kern="800" spc="2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4:3GBED1.2</a:t>
            </a:r>
          </a:p>
          <a:p>
            <a:pPr algn="r"/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Version Date:</a:t>
            </a:r>
            <a:r>
              <a:rPr lang="en-US" sz="600" kern="800" spc="2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01</a:t>
            </a:r>
            <a:r>
              <a:rPr lang="en-US" sz="600" kern="800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/05/16</a:t>
            </a:r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Sprint Sans Ofc Regular"/>
              <a:ea typeface="+mn-ea"/>
              <a:cs typeface="Sprint Sans Ofc Regular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17960" y="-1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7264812"/>
            <a:ext cx="10058400" cy="507385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 smtClean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9228955" y="7283201"/>
            <a:ext cx="640850" cy="4889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44380" y="7285388"/>
            <a:ext cx="52560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©2016 Sprint. This information is subject to Sprint policies regarding use and is the property of Sprint and/or its relevant affiliates and may contain restricted,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confidential or privileged materials intended for the sole use of the intended recipient. Any review, use, distribution or disclosure is prohibited without authorization. </a:t>
            </a:r>
          </a:p>
          <a:p>
            <a:endParaRPr lang="en-US" sz="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230372" y="7244970"/>
            <a:ext cx="15967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6A381AC-F4FB-4D40-B066-E06304627488}" type="datetime8">
              <a:rPr lang="en-US" sz="1100" smtClean="0">
                <a:solidFill>
                  <a:schemeClr val="bg1">
                    <a:lumMod val="65000"/>
                  </a:schemeClr>
                </a:solidFill>
              </a:rPr>
              <a:t>04/06/2017 1:01 PM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056492" y="7421374"/>
            <a:ext cx="1245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</a:t>
            </a:r>
            <a:r>
              <a:rPr lang="en-US" sz="9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1.0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924133" y="7287399"/>
            <a:ext cx="1257300" cy="441344"/>
          </a:xfrm>
          <a:prstGeom prst="rect">
            <a:avLst/>
          </a:prstGeom>
        </p:spPr>
        <p:txBody>
          <a:bodyPr wrap="square" lIns="71316" tIns="35658" rIns="71316" bIns="35658" anchor="t">
            <a:spAutoFit/>
          </a:bodyPr>
          <a:lstStyle/>
          <a:p>
            <a:pPr algn="ctr"/>
            <a:fld id="{3F7246EB-1039-B148-94A0-72C9C3A8D00E}" type="slidenum">
              <a:rPr lang="en-US" sz="2400" smtClean="0">
                <a:solidFill>
                  <a:schemeClr val="bg1"/>
                </a:solidFill>
              </a:rPr>
              <a:pPr algn="ctr"/>
              <a:t>‹#›</a:t>
            </a:fld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7177526" y="7317290"/>
            <a:ext cx="15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46E6B0F-D292-4EEC-AD11-A2314E786296}" type="datetime1">
              <a:rPr lang="en-US" sz="1000" smtClean="0">
                <a:solidFill>
                  <a:schemeClr val="bg1">
                    <a:lumMod val="65000"/>
                  </a:schemeClr>
                </a:solidFill>
              </a:rPr>
              <a:pPr algn="r"/>
              <a:t>04/06/2017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8125332" y="7481445"/>
            <a:ext cx="1245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 smtClean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1.0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6" name="Picture 15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4964" y="0"/>
            <a:ext cx="1123376" cy="1790381"/>
          </a:xfrm>
          <a:prstGeom prst="rect">
            <a:avLst/>
          </a:prstGeom>
        </p:spPr>
      </p:pic>
      <p:pic>
        <p:nvPicPr>
          <p:cNvPr id="17" name="Picture 16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364" y="152400"/>
            <a:ext cx="1123376" cy="1790381"/>
          </a:xfrm>
          <a:prstGeom prst="rect">
            <a:avLst/>
          </a:prstGeom>
        </p:spPr>
      </p:pic>
      <p:pic>
        <p:nvPicPr>
          <p:cNvPr id="4" name="Picture 3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714" y="71752"/>
            <a:ext cx="1258686" cy="200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2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1" r:id="rId4"/>
    <p:sldLayoutId id="2147483672" r:id="rId5"/>
    <p:sldLayoutId id="2147483662" r:id="rId6"/>
    <p:sldLayoutId id="2147483663" r:id="rId7"/>
    <p:sldLayoutId id="2147483650" r:id="rId8"/>
    <p:sldLayoutId id="2147483655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509374" rtl="0" eaLnBrk="1" latinLnBrk="0" hangingPunct="1">
        <a:spcBef>
          <a:spcPct val="0"/>
        </a:spcBef>
        <a:buNone/>
        <a:defRPr lang="en-US" sz="3200" b="0" i="0" kern="1200">
          <a:solidFill>
            <a:schemeClr val="tx1">
              <a:lumMod val="75000"/>
              <a:lumOff val="25000"/>
            </a:schemeClr>
          </a:solidFill>
          <a:latin typeface="Sprint Sans Ofc Med Regular"/>
          <a:ea typeface="+mj-ea"/>
          <a:cs typeface="Sprint Sans Ofc Med Regular"/>
        </a:defRPr>
      </a:lvl1pPr>
    </p:titleStyle>
    <p:bodyStyle>
      <a:lvl1pPr marL="342864" indent="-342864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1pPr>
      <a:lvl2pPr marL="573029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2pPr>
      <a:lvl3pPr marL="806368" indent="-2301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800" b="0" i="0" kern="1200">
          <a:solidFill>
            <a:srgbClr val="404040"/>
          </a:solidFill>
          <a:latin typeface="+mn-lt"/>
          <a:ea typeface="+mn-ea"/>
          <a:cs typeface="Sprint Sans Ofc Med Regular"/>
        </a:defRPr>
      </a:lvl3pPr>
      <a:lvl4pPr marL="1023833" indent="-2174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4pPr>
      <a:lvl5pPr marL="1255584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5pPr>
      <a:lvl6pPr marL="2801557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929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304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678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74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47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12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95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87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243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616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99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rint_Access_Stacked_2C_Flat_NoMar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72" y="1082121"/>
            <a:ext cx="3363532" cy="53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defTabSz="45715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6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5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9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9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5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Florida Relay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Jeffrey Branch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April 26, 2017</a:t>
            </a:r>
            <a:endParaRPr lang="en-US" b="1" dirty="0"/>
          </a:p>
        </p:txBody>
      </p:sp>
      <p:pic>
        <p:nvPicPr>
          <p:cNvPr id="6" name="Picture 5" descr="Florida Relay Logo 150 dpi.t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9014"/>
            <a:ext cx="3263265" cy="253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Sprint Accessibility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80" y="961424"/>
            <a:ext cx="8525548" cy="6843929"/>
          </a:xfrm>
        </p:spPr>
        <p:txBody>
          <a:bodyPr/>
          <a:lstStyle/>
          <a:p>
            <a:r>
              <a:rPr lang="en-US" sz="1600" b="1" dirty="0" smtClean="0"/>
              <a:t>Claudia Gordon, </a:t>
            </a:r>
            <a:r>
              <a:rPr lang="en-US" sz="1600" b="1" dirty="0" smtClean="0"/>
              <a:t>Government and Compliance Manager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dirty="0" smtClean="0"/>
              <a:t>She will be responsible for a very important and challenging part of our business, including all areas of compliance.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Karl Ewan, Branch Manager of Customer Relationship</a:t>
            </a:r>
          </a:p>
          <a:p>
            <a:pPr marL="0" indent="0">
              <a:buNone/>
            </a:pPr>
            <a:r>
              <a:rPr lang="en-US" sz="1600" dirty="0" smtClean="0"/>
              <a:t>Focused on Marketing and Customer Relationship Management</a:t>
            </a:r>
          </a:p>
          <a:p>
            <a:endParaRPr lang="en-US" sz="1600" dirty="0" smtClean="0"/>
          </a:p>
          <a:p>
            <a:r>
              <a:rPr lang="en-US" sz="1600" b="1" dirty="0" smtClean="0"/>
              <a:t>Emmanuel McKeever, IPCTS CRM </a:t>
            </a:r>
          </a:p>
          <a:p>
            <a:pPr marL="0" indent="0">
              <a:buNone/>
            </a:pPr>
            <a:r>
              <a:rPr lang="en-US" sz="1600" dirty="0" smtClean="0"/>
              <a:t>Focused on promoting IPCTS across the country working with OEI to support Trade Shows and our new Audiology program.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Kim McRae, IPCTS CRM </a:t>
            </a:r>
          </a:p>
          <a:p>
            <a:pPr marL="0" indent="0">
              <a:buNone/>
            </a:pPr>
            <a:r>
              <a:rPr lang="en-US" sz="1600" dirty="0" smtClean="0"/>
              <a:t>Focused on promoting IPCTS with audiologists, home health providers and individual end users.</a:t>
            </a:r>
          </a:p>
          <a:p>
            <a:r>
              <a:rPr lang="en-US" sz="1600" b="1" dirty="0" smtClean="0"/>
              <a:t>Alana Beal, CRM </a:t>
            </a:r>
            <a:r>
              <a:rPr lang="en-US" sz="1600" b="1" dirty="0" smtClean="0"/>
              <a:t>Enterprise </a:t>
            </a:r>
            <a:r>
              <a:rPr lang="en-US" sz="1600" b="1" dirty="0" smtClean="0"/>
              <a:t>Account</a:t>
            </a:r>
          </a:p>
          <a:p>
            <a:pPr marL="0" indent="0">
              <a:buNone/>
            </a:pPr>
            <a:r>
              <a:rPr lang="en-US" sz="1600" dirty="0" smtClean="0"/>
              <a:t>Focused on promoting all of Sprint Accessibility products across Sprint and to Enterprise and Government customers, with an emphasis on Relay Conference Captioning (RCC).</a:t>
            </a:r>
          </a:p>
          <a:p>
            <a:pPr marL="0" indent="0">
              <a:buNone/>
            </a:pPr>
            <a:endParaRPr lang="en-US" sz="1600" b="1" dirty="0"/>
          </a:p>
          <a:p>
            <a:r>
              <a:rPr lang="en-US" sz="1600" b="1" dirty="0" smtClean="0"/>
              <a:t>Joe Karp, CRM </a:t>
            </a:r>
            <a:r>
              <a:rPr lang="en-US" sz="1600" b="1" dirty="0" smtClean="0"/>
              <a:t>IPCTS </a:t>
            </a:r>
            <a:r>
              <a:rPr lang="en-US" sz="1600" b="1" dirty="0" smtClean="0"/>
              <a:t>Digital Marketing Manager</a:t>
            </a:r>
            <a:endParaRPr lang="en-US" sz="1600" b="1" dirty="0"/>
          </a:p>
          <a:p>
            <a:pPr marL="0" indent="0">
              <a:buNone/>
            </a:pPr>
            <a:r>
              <a:rPr lang="en-US" sz="1600" dirty="0"/>
              <a:t>He will be </a:t>
            </a:r>
            <a:r>
              <a:rPr lang="en-US" sz="1600" dirty="0" smtClean="0"/>
              <a:t>leading the digital marketing campaign and develop a marketing strategy for the IPCTS team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190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1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525548" cy="5668040"/>
          </a:xfrm>
        </p:spPr>
        <p:txBody>
          <a:bodyPr/>
          <a:lstStyle/>
          <a:p>
            <a:r>
              <a:rPr lang="en-US" sz="2800" dirty="0" smtClean="0"/>
              <a:t>Florida Relay Conference Captioning (RCC)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TRS statistics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</a:t>
            </a:r>
            <a:r>
              <a:rPr lang="en-US" sz="2800" dirty="0" err="1" smtClean="0"/>
              <a:t>CapTel</a:t>
            </a:r>
            <a:r>
              <a:rPr lang="en-US" sz="2800" dirty="0" smtClean="0"/>
              <a:t> statistics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Quality Report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Florida Outreach expense Report</a:t>
            </a:r>
          </a:p>
          <a:p>
            <a:endParaRPr lang="en-US" sz="2800" dirty="0"/>
          </a:p>
          <a:p>
            <a:r>
              <a:rPr lang="en-US" sz="2800" dirty="0" smtClean="0"/>
              <a:t>Sprint Accessibility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476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RCC Minutes</a:t>
            </a:r>
            <a:endParaRPr lang="en-US" dirty="0"/>
          </a:p>
        </p:txBody>
      </p:sp>
      <p:graphicFrame>
        <p:nvGraphicFramePr>
          <p:cNvPr id="5" name="Table Placeholder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408594"/>
              </p:ext>
            </p:extLst>
          </p:nvPr>
        </p:nvGraphicFramePr>
        <p:xfrm>
          <a:off x="240882" y="1604211"/>
          <a:ext cx="8582025" cy="4908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2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French Gate</a:t>
            </a:r>
            <a:endParaRPr lang="en-US" dirty="0"/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974645503"/>
              </p:ext>
            </p:extLst>
          </p:nvPr>
        </p:nvGraphicFramePr>
        <p:xfrm>
          <a:off x="328613" y="1328737"/>
          <a:ext cx="8606840" cy="489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8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Spanish to English Translation</a:t>
            </a:r>
            <a:endParaRPr lang="en-US" dirty="0"/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037452676"/>
              </p:ext>
            </p:extLst>
          </p:nvPr>
        </p:nvGraphicFramePr>
        <p:xfrm>
          <a:off x="328613" y="1328737"/>
          <a:ext cx="8606840" cy="4975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13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Utilization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94" y="2289847"/>
            <a:ext cx="9509124" cy="9007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9894" y="1731325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TRS Minutes of Use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95" y="4541940"/>
            <a:ext cx="9509124" cy="74160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9894" y="3888988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CapTel Minutes of Use</a:t>
            </a:r>
          </a:p>
        </p:txBody>
      </p:sp>
    </p:spTree>
    <p:extLst>
      <p:ext uri="{BB962C8B-B14F-4D97-AF65-F5344CB8AC3E}">
        <p14:creationId xmlns:p14="http://schemas.microsoft.com/office/powerpoint/2010/main" val="326027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Quality Report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95" y="2275279"/>
            <a:ext cx="9476206" cy="11256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9295" y="1474416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TRS State Report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9295" y="4074698"/>
            <a:ext cx="456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CapTel</a:t>
            </a:r>
            <a:r>
              <a:rPr lang="en-US" sz="2400" b="1" dirty="0" smtClean="0"/>
              <a:t> State Report</a:t>
            </a:r>
            <a:endParaRPr 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95" y="4815447"/>
            <a:ext cx="9476206" cy="124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5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Outreach Expense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43" y="2165684"/>
            <a:ext cx="8969616" cy="476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1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Bold and Beyond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892" y="1311929"/>
            <a:ext cx="8525548" cy="192475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525548" cy="5582358"/>
          </a:xfrm>
        </p:spPr>
        <p:txBody>
          <a:bodyPr/>
          <a:lstStyle/>
          <a:p>
            <a:pPr marL="0" indent="0" algn="ctr">
              <a:buNone/>
            </a:pPr>
            <a:endParaRPr lang="en-US" sz="1600" b="1" dirty="0" smtClean="0"/>
          </a:p>
          <a:p>
            <a:pPr marL="0" indent="0" algn="ctr">
              <a:buNone/>
            </a:pPr>
            <a:r>
              <a:rPr lang="en-US" sz="2000" b="1" dirty="0" smtClean="0"/>
              <a:t>Sprint Accessibility Vision</a:t>
            </a:r>
          </a:p>
          <a:p>
            <a:pPr marL="0" indent="0" algn="ctr">
              <a:buNone/>
            </a:pPr>
            <a:r>
              <a:rPr lang="en-US" sz="1600" dirty="0" smtClean="0"/>
              <a:t>Become the world’s most comprehensive, ACCESSIBILITY business that offers customers functionally equivalent communication, through collaboration and customized solutions delivered by highly engaged, passionate and accountable Sprint Accessibility Experts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Changing Sprint Accessibility Brand on websites and materials</a:t>
            </a:r>
          </a:p>
          <a:p>
            <a:endParaRPr lang="en-US" sz="1600" b="1" dirty="0"/>
          </a:p>
          <a:p>
            <a:r>
              <a:rPr lang="en-US" sz="1600" b="1" dirty="0" smtClean="0"/>
              <a:t>IPCTS Growth</a:t>
            </a:r>
          </a:p>
          <a:p>
            <a:endParaRPr lang="en-US" sz="1600" b="1" dirty="0"/>
          </a:p>
          <a:p>
            <a:r>
              <a:rPr lang="en-US" sz="1600" b="1" dirty="0" smtClean="0"/>
              <a:t>RCC Growth</a:t>
            </a:r>
          </a:p>
          <a:p>
            <a:endParaRPr lang="en-US" sz="1600" b="1" dirty="0"/>
          </a:p>
          <a:p>
            <a:r>
              <a:rPr lang="en-US" sz="1600" b="1" dirty="0" smtClean="0"/>
              <a:t>Sprint Accessibility Compliance Manager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Hiring new positions to support Sprint Accessibility vision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27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PRINTCOLORS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20E"/>
      </a:accent1>
      <a:accent2>
        <a:srgbClr val="F3F4F4"/>
      </a:accent2>
      <a:accent3>
        <a:srgbClr val="403F34"/>
      </a:accent3>
      <a:accent4>
        <a:srgbClr val="F75822"/>
      </a:accent4>
      <a:accent5>
        <a:srgbClr val="04C5CC"/>
      </a:accent5>
      <a:accent6>
        <a:srgbClr val="75C044"/>
      </a:accent6>
      <a:hlink>
        <a:srgbClr val="0000FF"/>
      </a:hlink>
      <a:folHlink>
        <a:srgbClr val="800080"/>
      </a:folHlink>
    </a:clrScheme>
    <a:fontScheme name="SprintFont">
      <a:majorFont>
        <a:latin typeface="Sprint Sans Ofc Med Regular"/>
        <a:ea typeface=""/>
        <a:cs typeface=""/>
      </a:majorFont>
      <a:minorFont>
        <a:latin typeface="Sprint Sans Ofc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301</Words>
  <Application>Microsoft Office PowerPoint</Application>
  <PresentationFormat>Custom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Sprint Sans Medium</vt:lpstr>
      <vt:lpstr>Sprint Sans Ofc Med Regular</vt:lpstr>
      <vt:lpstr>Sprint Sans Ofc Regular</vt:lpstr>
      <vt:lpstr>Office Theme</vt:lpstr>
      <vt:lpstr>Custom Design</vt:lpstr>
      <vt:lpstr>Florida Relay Updates</vt:lpstr>
      <vt:lpstr>Agenda</vt:lpstr>
      <vt:lpstr>Florida RCC Minutes</vt:lpstr>
      <vt:lpstr>Florida French Gate</vt:lpstr>
      <vt:lpstr>Florida Spanish to English Translation</vt:lpstr>
      <vt:lpstr>Florida Utilization</vt:lpstr>
      <vt:lpstr>Florida Quality Report</vt:lpstr>
      <vt:lpstr>Florida Outreach Expense Report</vt:lpstr>
      <vt:lpstr>Go Bold and Beyond</vt:lpstr>
      <vt:lpstr>The New Sprint Accessibility Team</vt:lpstr>
      <vt:lpstr>PowerPoint Presentation</vt:lpstr>
    </vt:vector>
  </TitlesOfParts>
  <Manager/>
  <Company>Deutsch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Ryan Rohrbaugh</dc:creator>
  <cp:keywords/>
  <dc:description>Updated by Ben Flor 10/23/15</dc:description>
  <cp:lastModifiedBy>Branch, Jeffrey L [SLS]</cp:lastModifiedBy>
  <cp:revision>119</cp:revision>
  <dcterms:created xsi:type="dcterms:W3CDTF">2015-08-04T20:51:57Z</dcterms:created>
  <dcterms:modified xsi:type="dcterms:W3CDTF">2017-04-06T17:04:02Z</dcterms:modified>
  <cp:category/>
</cp:coreProperties>
</file>