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5" r:id="rId9"/>
    <p:sldId id="262" r:id="rId10"/>
    <p:sldId id="263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A7F3F-F96A-4BB0-A26A-F9AFBEBFDCB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D281-258D-4150-90BD-8B2D21844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0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A7F3F-F96A-4BB0-A26A-F9AFBEBFDCB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D281-258D-4150-90BD-8B2D21844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7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A7F3F-F96A-4BB0-A26A-F9AFBEBFDCB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D281-258D-4150-90BD-8B2D21844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03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A7F3F-F96A-4BB0-A26A-F9AFBEBFDCB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D281-258D-4150-90BD-8B2D21844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33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A7F3F-F96A-4BB0-A26A-F9AFBEBFDCB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D281-258D-4150-90BD-8B2D21844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760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A7F3F-F96A-4BB0-A26A-F9AFBEBFDCB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D281-258D-4150-90BD-8B2D21844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6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A7F3F-F96A-4BB0-A26A-F9AFBEBFDCB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D281-258D-4150-90BD-8B2D21844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1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A7F3F-F96A-4BB0-A26A-F9AFBEBFDCB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D281-258D-4150-90BD-8B2D21844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04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A7F3F-F96A-4BB0-A26A-F9AFBEBFDCB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D281-258D-4150-90BD-8B2D21844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21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A7F3F-F96A-4BB0-A26A-F9AFBEBFDCB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D281-258D-4150-90BD-8B2D21844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5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A7F3F-F96A-4BB0-A26A-F9AFBEBFDCB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D281-258D-4150-90BD-8B2D21844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4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A7F3F-F96A-4BB0-A26A-F9AFBEBFDCB1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9D281-258D-4150-90BD-8B2D21844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5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2962"/>
            <a:ext cx="9144000" cy="1982709"/>
          </a:xfrm>
        </p:spPr>
        <p:txBody>
          <a:bodyPr>
            <a:normAutofit/>
          </a:bodyPr>
          <a:lstStyle/>
          <a:p>
            <a:r>
              <a:rPr lang="en-US" dirty="0" smtClean="0"/>
              <a:t>Florida Public Service Commission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49781"/>
            <a:ext cx="9144000" cy="2661719"/>
          </a:xfrm>
        </p:spPr>
        <p:txBody>
          <a:bodyPr/>
          <a:lstStyle/>
          <a:p>
            <a:r>
              <a:rPr lang="en-US" dirty="0" smtClean="0"/>
              <a:t>Staff Workshop to Examine Regulatory Policies and Practices in the Water and Wastewater Industries in Florida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February 1,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99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"/>
            <a:ext cx="10515600" cy="5975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Other Topics for Discussion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82297"/>
            <a:ext cx="10515600" cy="409466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500" dirty="0" smtClean="0"/>
              <a:t>Are there any proposals for new policies or practices that participants would like to present for discussion?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608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3250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Acquisition Adjustments </a:t>
            </a:r>
            <a:br>
              <a:rPr lang="en-US" dirty="0" smtClean="0"/>
            </a:br>
            <a:r>
              <a:rPr lang="en-US" sz="3000" dirty="0" smtClean="0"/>
              <a:t>(Rule 25-30.0371, Florida Administrative Code)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8098"/>
            <a:ext cx="10515600" cy="4381877"/>
          </a:xfrm>
        </p:spPr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300" dirty="0" smtClean="0"/>
              <a:t>Should criteria other than extraordinary circumstances be considered for allowing positive acquisition adjustments? If so, what criteria should be considered?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en-US" sz="2300" dirty="0" smtClean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300" dirty="0"/>
              <a:t>H</a:t>
            </a:r>
            <a:r>
              <a:rPr lang="en-US" sz="2300" dirty="0" smtClean="0"/>
              <a:t>ow can the Commission ensure customers benefit from a positive acquisition adjustment if allowed?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en-US" sz="2300" dirty="0" smtClean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300" dirty="0"/>
              <a:t>H</a:t>
            </a:r>
            <a:r>
              <a:rPr lang="en-US" sz="2300" dirty="0" smtClean="0"/>
              <a:t>ow can customers be protected from utilities “swapping assets”?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en-US" sz="2300" dirty="0" smtClean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300" dirty="0" smtClean="0"/>
              <a:t>Should acquisition adjustments be addressed only at the time of transfer, at the utilities next rate case, or at a limited time after the transfer of assets? </a:t>
            </a:r>
          </a:p>
        </p:txBody>
      </p:sp>
    </p:spTree>
    <p:extLst>
      <p:ext uri="{BB962C8B-B14F-4D97-AF65-F5344CB8AC3E}">
        <p14:creationId xmlns:p14="http://schemas.microsoft.com/office/powerpoint/2010/main" val="414627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1032094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prstClr val="black"/>
                </a:solidFill>
              </a:rPr>
              <a:t>Acquisition Adjustments </a:t>
            </a:r>
            <a:br>
              <a:rPr lang="en-US" sz="4400" dirty="0">
                <a:solidFill>
                  <a:prstClr val="black"/>
                </a:solidFill>
              </a:rPr>
            </a:br>
            <a:r>
              <a:rPr lang="en-US" sz="3000" dirty="0">
                <a:solidFill>
                  <a:prstClr val="black"/>
                </a:solidFill>
              </a:rPr>
              <a:t>(Rule 25-30.0371, Florida Administrative </a:t>
            </a:r>
            <a:r>
              <a:rPr lang="en-US" sz="3000" dirty="0" smtClean="0">
                <a:solidFill>
                  <a:prstClr val="black"/>
                </a:solidFill>
              </a:rPr>
              <a:t>Code)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3865" y="2317686"/>
            <a:ext cx="9844135" cy="4182702"/>
          </a:xfrm>
        </p:spPr>
        <p:txBody>
          <a:bodyPr>
            <a:normAutofit/>
          </a:bodyPr>
          <a:lstStyle/>
          <a:p>
            <a:pPr marL="514350" lvl="0" indent="-514350" algn="l">
              <a:lnSpc>
                <a:spcPct val="100000"/>
              </a:lnSpc>
              <a:buFont typeface="+mj-lt"/>
              <a:buAutoNum type="arabicPeriod" startAt="5"/>
            </a:pPr>
            <a:r>
              <a:rPr lang="en-US" sz="2300" dirty="0">
                <a:solidFill>
                  <a:prstClr val="black"/>
                </a:solidFill>
              </a:rPr>
              <a:t>What are the appropriate criteria and timing for addressing acquisition adjustments after the time of transfer? </a:t>
            </a:r>
            <a:endParaRPr lang="en-US" sz="2300" dirty="0" smtClean="0">
              <a:solidFill>
                <a:prstClr val="black"/>
              </a:solidFill>
            </a:endParaRPr>
          </a:p>
          <a:p>
            <a:pPr marL="514350" lvl="0" indent="-514350" algn="l">
              <a:lnSpc>
                <a:spcPct val="150000"/>
              </a:lnSpc>
              <a:buFont typeface="+mj-lt"/>
              <a:buAutoNum type="arabicPeriod" startAt="5"/>
            </a:pPr>
            <a:endParaRPr lang="en-US" sz="2300" dirty="0">
              <a:solidFill>
                <a:prstClr val="black"/>
              </a:solidFill>
            </a:endParaRPr>
          </a:p>
          <a:p>
            <a:pPr marL="514350" lvl="0" indent="-514350" algn="l">
              <a:lnSpc>
                <a:spcPct val="100000"/>
              </a:lnSpc>
              <a:buFont typeface="+mj-lt"/>
              <a:buAutoNum type="arabicPeriod" startAt="5"/>
            </a:pPr>
            <a:r>
              <a:rPr lang="en-US" sz="2300" dirty="0">
                <a:solidFill>
                  <a:prstClr val="black"/>
                </a:solidFill>
              </a:rPr>
              <a:t>What conditions, if any, should be placed upon the approval of an acquisition adjustment that would be subject to review in a future rate proceeding</a:t>
            </a:r>
            <a:r>
              <a:rPr lang="en-US" sz="2300" dirty="0" smtClean="0">
                <a:solidFill>
                  <a:prstClr val="black"/>
                </a:solidFill>
              </a:rPr>
              <a:t>?</a:t>
            </a:r>
          </a:p>
          <a:p>
            <a:pPr marL="514350" lvl="0" indent="-514350" algn="l">
              <a:lnSpc>
                <a:spcPct val="150000"/>
              </a:lnSpc>
              <a:buFont typeface="+mj-lt"/>
              <a:buAutoNum type="arabicPeriod" startAt="5"/>
            </a:pPr>
            <a:endParaRPr lang="en-US" sz="2300" dirty="0">
              <a:solidFill>
                <a:prstClr val="black"/>
              </a:solidFill>
            </a:endParaRPr>
          </a:p>
          <a:p>
            <a:pPr marL="514350" lvl="0" indent="-514350" algn="l">
              <a:lnSpc>
                <a:spcPct val="100000"/>
              </a:lnSpc>
              <a:buFont typeface="+mj-lt"/>
              <a:buAutoNum type="arabicPeriod" startAt="5"/>
            </a:pPr>
            <a:r>
              <a:rPr lang="en-US" sz="2300" dirty="0">
                <a:solidFill>
                  <a:prstClr val="black"/>
                </a:solidFill>
              </a:rPr>
              <a:t>Should the Commission’s existing policy regarding negative acquisition adjustments be modified or eliminated?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71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60491"/>
          </a:xfrm>
        </p:spPr>
        <p:txBody>
          <a:bodyPr/>
          <a:lstStyle/>
          <a:p>
            <a:pPr algn="ctr"/>
            <a:r>
              <a:rPr lang="en-US" dirty="0" smtClean="0"/>
              <a:t>Allowed Return on Equity (ROE)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8387"/>
            <a:ext cx="10515600" cy="4248575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300" dirty="0" smtClean="0"/>
              <a:t>Should the Commission consider a time-limited ROE adder for infrastructure replacement investments?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sz="23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300" dirty="0" smtClean="0"/>
              <a:t>Should the Commission consider an increase to the midpoint or an expansion of the traditional ROE range? 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73140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6336"/>
            <a:ext cx="10515600" cy="84197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Used and Useful Adjustments </a:t>
            </a:r>
            <a:br>
              <a:rPr lang="en-US" dirty="0" smtClean="0"/>
            </a:br>
            <a:r>
              <a:rPr lang="en-US" sz="3300" dirty="0" smtClean="0"/>
              <a:t>(Rules 25-30.431, 25-30.432, and 25-30.4325, Florida Administrative Code) 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89703"/>
            <a:ext cx="10515600" cy="36872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300" dirty="0" smtClean="0"/>
              <a:t>Should the Commission consider modifications to its Used and Useful Rules to provide incentives that encourage new investment and replacement of aging infrastructure? 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410337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50201"/>
          </a:xfrm>
        </p:spPr>
        <p:txBody>
          <a:bodyPr/>
          <a:lstStyle/>
          <a:p>
            <a:pPr algn="ctr"/>
            <a:r>
              <a:rPr lang="en-US" dirty="0" smtClean="0"/>
              <a:t>System Consolidation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55549"/>
            <a:ext cx="10515600" cy="422141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How can economies of scale be maximized?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sz="2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How can rate impacts be minimalized?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sz="2300" dirty="0" smtClean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300" dirty="0" smtClean="0"/>
              <a:t>How can the Commission improve regulatory efficiency?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sz="2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What regulatory processes are obstacles to consolidation of systems?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98445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14812"/>
          </a:xfrm>
        </p:spPr>
        <p:txBody>
          <a:bodyPr/>
          <a:lstStyle/>
          <a:p>
            <a:pPr algn="ctr"/>
            <a:r>
              <a:rPr lang="en-US" dirty="0" smtClean="0"/>
              <a:t>Cost Recovery Mechanisms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4190"/>
            <a:ext cx="10515600" cy="4644427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300" dirty="0" smtClean="0"/>
              <a:t>Should the Commission develop an annual cost recovery mechanism that would facilitate the accelerated replacement of identified water distribution and wastewater collection/transmission pipe and infrastructure that has reached the end of its useful life or would result in significant consequence in the event of failure? If so, how would such a mechanism be structured? </a:t>
            </a:r>
          </a:p>
        </p:txBody>
      </p:sp>
    </p:spTree>
    <p:extLst>
      <p:ext uri="{BB962C8B-B14F-4D97-AF65-F5344CB8AC3E}">
        <p14:creationId xmlns:p14="http://schemas.microsoft.com/office/powerpoint/2010/main" val="35471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742384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prstClr val="black"/>
                </a:solidFill>
              </a:rPr>
              <a:t>Cost Recovery Mechanisms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3865" y="1475715"/>
            <a:ext cx="9844135" cy="4897925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10000"/>
              </a:lnSpc>
              <a:buFont typeface="+mj-lt"/>
              <a:buAutoNum type="arabicPeriod" startAt="2"/>
            </a:pPr>
            <a:r>
              <a:rPr lang="en-US" sz="2300" dirty="0"/>
              <a:t>Similar to: </a:t>
            </a:r>
          </a:p>
          <a:p>
            <a:pPr marL="1257300" indent="-342900" algn="l">
              <a:lnSpc>
                <a:spcPct val="110000"/>
              </a:lnSpc>
              <a:buFont typeface="Calibri" panose="020F0502020204030204" pitchFamily="34" charset="0"/>
              <a:buChar char="─"/>
            </a:pPr>
            <a:r>
              <a:rPr lang="en-US" sz="2300" dirty="0"/>
              <a:t>Gas Reliability Infrastructure Program (GRIP) </a:t>
            </a:r>
          </a:p>
          <a:p>
            <a:pPr marL="1257300" indent="-342900" algn="l">
              <a:lnSpc>
                <a:spcPct val="110000"/>
              </a:lnSpc>
              <a:buFont typeface="Calibri" panose="020F0502020204030204" pitchFamily="34" charset="0"/>
              <a:buChar char="─"/>
            </a:pPr>
            <a:r>
              <a:rPr lang="en-US" sz="2300" dirty="0"/>
              <a:t>Safe Access Facility Enhancement (SAFE) </a:t>
            </a:r>
          </a:p>
          <a:p>
            <a:pPr marL="1257300" indent="-342900" algn="l">
              <a:lnSpc>
                <a:spcPct val="110000"/>
              </a:lnSpc>
              <a:buFont typeface="Calibri" panose="020F0502020204030204" pitchFamily="34" charset="0"/>
              <a:buChar char="─"/>
            </a:pPr>
            <a:r>
              <a:rPr lang="en-US" sz="2300" dirty="0"/>
              <a:t>Cast Iron Bare Steel </a:t>
            </a:r>
            <a:r>
              <a:rPr lang="en-US" sz="2300" dirty="0" smtClean="0"/>
              <a:t>(CI/BS)</a:t>
            </a:r>
          </a:p>
          <a:p>
            <a:pPr marL="914400" algn="l">
              <a:lnSpc>
                <a:spcPct val="150000"/>
              </a:lnSpc>
              <a:buFont typeface="Calibri" panose="020F0502020204030204" pitchFamily="34" charset="0"/>
              <a:buChar char="₋"/>
            </a:pPr>
            <a:endParaRPr lang="en-US" sz="2300" dirty="0"/>
          </a:p>
          <a:p>
            <a:pPr marL="457200" indent="-457200" algn="l">
              <a:lnSpc>
                <a:spcPct val="110000"/>
              </a:lnSpc>
              <a:buFont typeface="+mj-lt"/>
              <a:buAutoNum type="arabicPeriod" startAt="3"/>
            </a:pPr>
            <a:r>
              <a:rPr lang="en-US" sz="2300" dirty="0"/>
              <a:t>If adopted, would Statute 367.0812 F.S. (</a:t>
            </a:r>
            <a:r>
              <a:rPr lang="en-US" sz="2300" dirty="0" smtClean="0"/>
              <a:t>addressing </a:t>
            </a:r>
            <a:r>
              <a:rPr lang="en-US" sz="2300" dirty="0"/>
              <a:t>secondary water quality standards when there is a rate change) need to be amended to allow an exemption? </a:t>
            </a:r>
          </a:p>
        </p:txBody>
      </p:sp>
    </p:spTree>
    <p:extLst>
      <p:ext uri="{BB962C8B-B14F-4D97-AF65-F5344CB8AC3E}">
        <p14:creationId xmlns:p14="http://schemas.microsoft.com/office/powerpoint/2010/main" val="209852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1398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Utility Reserve Fund </a:t>
            </a:r>
            <a:br>
              <a:rPr lang="en-US" dirty="0" smtClean="0"/>
            </a:br>
            <a:r>
              <a:rPr lang="en-US" sz="3000" dirty="0" smtClean="0"/>
              <a:t>(Rule 25-30.444, Florida Administrative Code)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26740"/>
            <a:ext cx="10515600" cy="385022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300" dirty="0" smtClean="0"/>
              <a:t>Should the Commission consider modifications to increase use of the Utility Reserve Fund Rule?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0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465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Florida Public Service Commission </vt:lpstr>
      <vt:lpstr>Acquisition Adjustments  (Rule 25-30.0371, Florida Administrative Code) </vt:lpstr>
      <vt:lpstr>Acquisition Adjustments  (Rule 25-30.0371, Florida Administrative Code) </vt:lpstr>
      <vt:lpstr>Allowed Return on Equity (ROE) </vt:lpstr>
      <vt:lpstr>Used and Useful Adjustments  (Rules 25-30.431, 25-30.432, and 25-30.4325, Florida Administrative Code) </vt:lpstr>
      <vt:lpstr>System Consolidation </vt:lpstr>
      <vt:lpstr>Cost Recovery Mechanisms </vt:lpstr>
      <vt:lpstr>Cost Recovery Mechanisms </vt:lpstr>
      <vt:lpstr>Utility Reserve Fund  (Rule 25-30.444, Florida Administrative Code) </vt:lpstr>
      <vt:lpstr>Other Topics for Discussion </vt:lpstr>
    </vt:vector>
  </TitlesOfParts>
  <Company>PSC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Florida Public Service Commission</dc:title>
  <dc:creator>Hanna Black</dc:creator>
  <cp:lastModifiedBy>Mark Cicchetti</cp:lastModifiedBy>
  <cp:revision>14</cp:revision>
  <cp:lastPrinted>2023-01-24T16:58:54Z</cp:lastPrinted>
  <dcterms:created xsi:type="dcterms:W3CDTF">2023-01-20T19:07:08Z</dcterms:created>
  <dcterms:modified xsi:type="dcterms:W3CDTF">2023-01-31T14:01:40Z</dcterms:modified>
</cp:coreProperties>
</file>