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78" r:id="rId4"/>
    <p:sldId id="279" r:id="rId5"/>
    <p:sldId id="280" r:id="rId6"/>
    <p:sldId id="300" r:id="rId7"/>
    <p:sldId id="299" r:id="rId8"/>
    <p:sldId id="295" r:id="rId9"/>
    <p:sldId id="281" r:id="rId10"/>
    <p:sldId id="282" r:id="rId11"/>
    <p:sldId id="283" r:id="rId12"/>
    <p:sldId id="285" r:id="rId13"/>
    <p:sldId id="297" r:id="rId14"/>
    <p:sldId id="286" r:id="rId15"/>
    <p:sldId id="287" r:id="rId16"/>
    <p:sldId id="288" r:id="rId17"/>
    <p:sldId id="289" r:id="rId18"/>
    <p:sldId id="291" r:id="rId19"/>
    <p:sldId id="290" r:id="rId20"/>
    <p:sldId id="293" r:id="rId21"/>
    <p:sldId id="294" r:id="rId22"/>
    <p:sldId id="296" r:id="rId23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>
      <p:cViewPr>
        <p:scale>
          <a:sx n="100" d="100"/>
          <a:sy n="100" d="100"/>
        </p:scale>
        <p:origin x="-125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7E7BCDD-D9B6-496E-B128-4D12222B64CB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35A1C2C-1D5D-4B13-ADBE-25CE6E730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6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15DF-11DA-438C-991F-CAE968BD10B9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72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F75A-0C9A-4EAC-A7F8-D975F8C6A33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3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9BC74-5D22-46C6-AE78-6DC7DEF68A67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0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2AB9B-9495-4C20-A4C9-2A0187CBFBA9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7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45AB-D250-4563-9D8D-FF7A2E5031F8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4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6EC7-97FA-49F4-86FB-3BEFFE02A979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82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66C-AC49-423B-B7D4-EC235185CDD9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92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31C5-55A8-4636-928F-5B7F7DC46169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05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D8FC-8716-4775-B942-DE3524184F9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46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EB4E-3614-40AF-BC23-4717C5D809B5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07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8C35-0E3E-4974-BF24-BF390817C29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83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F9920-AF04-47E9-A391-06774D6E89BF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2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loridapsc.com/utilities/waterwastewater/applicationpkg/index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loridapsc.com/utilities/waterwastewate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26347"/>
            <a:ext cx="7772400" cy="578803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Water and Wastewater Certification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57400" y="1828800"/>
            <a:ext cx="56388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</a:t>
            </a:r>
            <a:r>
              <a:rPr lang="en-US" dirty="0" smtClean="0"/>
              <a:t>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Existing Utility Charging for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199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applicant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Demonstrate financial and technical ability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Justify or support the appropriateness of system capacity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Provide proof of authority for current rates and charges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an explanation regarding the provision of service prior to obtaining Commission Certificate.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Section 367.045(1), F.S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Certificate of authorization; application and amendment procedures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&amp; Rule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25-30.034,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F.A.C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Application for Certificate of Authorization for Existing Utility Currently Charging for Service</a:t>
            </a: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Grandfather Certificate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 application for a grandfather certificate is for any utility that is already established with rates and charges but has recently come under PSC jurisdiction.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applicant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must provide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description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its current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territory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Proof of authority for current rates and charges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Section 367.045(1), F.S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Certificate of authorization; application and amendment procedures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&amp; Rule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25-30.035,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Application for Grandfather Certificate</a:t>
            </a: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7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Traditional Territory Amendment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522095"/>
            <a:ext cx="8153400" cy="4573905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Applicant must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demonstrate: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need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service in proposed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area.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Consistency with local comprehensive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plan.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technical ability.</a:t>
            </a: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appropriateness of system capacity.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367.045(2), F.S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Certificate of authorization; application and amendment procedures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&amp; Rule 25-30.036(3), F.A.C.,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for Amendment to Certificate of Authorization to Extend or Delete Service</a:t>
            </a: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05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Traditional Territory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Amendment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522095"/>
            <a:ext cx="7848600" cy="4573905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Applicant must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demonstrate (cont.):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on current rates and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charges.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on customers (if application is for territory deletion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367.045(2), F.S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Certificate of authorization; application and amendment procedures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&amp; Rule 25-30.036(3), F.A.C.,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for Amendment to Certificate of Authorization to Extend or Delete Service</a:t>
            </a: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8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Quick Amendment Application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quick amendment application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appropriate if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Equivalent Residential Connections (ERCs)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are no greater than 25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 other utility is willing or capable of serving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0" algn="just">
              <a:spcBef>
                <a:spcPts val="800"/>
              </a:spcBef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facilities have failed (well or septic tank) and service is otherwise not available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0" algn="just">
              <a:spcBef>
                <a:spcPts val="800"/>
              </a:spcBef>
            </a:pP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approved within 45 days of notice if no objection filed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367.045(2), F.S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Certificate of authorization; application and amendment procedures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&amp; Rule 25-30.036(2), F.A.C.,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Application for Amendment to Certificate of Authorization to Extend or Delete Service</a:t>
            </a:r>
            <a:endParaRPr lang="en-US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3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Transfers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utility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may not transfer its certificate or facilities without prior Commission approval unless the transfer is made contingent upon Commission approval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transferor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remains liable for any outstanding regulatory assessment fees, fines, or refunds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transfer must be in the public interest.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Section 367.071(1), F.S.,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Sale, assignment, or transfer of certificate of authorization, facilities, or control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&amp; Rule 25-30.037, F.A.C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Application for Authority to Transfer</a:t>
            </a:r>
            <a:endParaRPr lang="en-US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Transfer Certificate or Facilities to a Regulated Utility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receive Commission approval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buyer must have the financial and technical ability to operate the utility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buyer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must agree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fulfill the commitments, obligations, and representations of the seller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proposed net book value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system,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as of the transfer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date, must be supported.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Section 367.071(1), F.S.,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Sale, assignment, or transfer of certificate of authorization, facilities, or control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&amp; Rule 25-30.037(2), F.A.C.,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Application for Authority to Transfer </a:t>
            </a:r>
            <a:endParaRPr lang="en-US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8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Transfer Certificate or Facilities to a Regulated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Commission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may set rate base in a transfer to a regulated utility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positive acquisition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adjustment</a:t>
            </a:r>
            <a:r>
              <a:rPr lang="en-US" sz="1600" baseline="4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will not be included in rate base absent extraordinary circumstances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negative acquisition adjustment will be included in rate base if the purchase price is less that 80 percent of net book value.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367.071(5), F.S.,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Sale, assignment, or transfer of certificate of authorization, facilities, or control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&amp; Rule 25-30.0371, F.A.C.,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Acquisition Adjustments 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1600" baseline="4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 acquisition adjustment results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when the purchase price differs from the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net book value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the assets at the time of the acquisition.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81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Transfer of Majority Organization Control (TMOC)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receive Commission approval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buyer must have the financial and technical ability to operate the utility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buyer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must agree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fulfill the commitments, obligations, and representations of the seller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Rate base is not affected by a TMOC.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Section 367.071, F.S.,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Sale, assignment, or transfer of certificate of authorization, facilities, or control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 &amp; Rule 25-30.037(3), F.A.C.,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Application for Authority to Transfer  </a:t>
            </a:r>
            <a:endParaRPr lang="en-US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83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Transfer to a Governmental Entity 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Transfer to a governmental entity is approved as a matter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right. 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transfer application must include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statement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that the governmental entity obtained the most recent income and expense statement, balance sheet, statement of rate base and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contributions in aid of construction (CIAC).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copy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the contract and list of assets being transferred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statement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regarding the disposition of customer deposits, outstanding regulatory assessment fees, fines, or refunds owed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367.071, F.S.,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Sale, assignment, or transfer of certificate of authorization, facilities, or control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&amp; Rule 25-30.037(4), F.A.C.,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Application for Authority to Transfer  </a:t>
            </a:r>
            <a:endParaRPr lang="en-US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Certificates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Section 367.031,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Florida Statutes (F.S.),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Original certificate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relates to water and wastewater utilities under the jurisdiction of the Commission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Water and wastewater utilities must obtain a certificate from the Commission to provide service prior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receiving a permit from the Department of Environmental Protection (DEP)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Water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Management District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Certificate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grants the service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territory for water and wastewater utilities.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 </a:t>
            </a:r>
            <a:r>
              <a:rPr lang="en-US" dirty="0" smtClean="0"/>
              <a:t>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8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Abandonment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utility must provide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60 days notice to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both the county and the Commission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Failure to provide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notice is a violation of Florida Statutes and is a first degree misdemeanor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county will petition the Court to appoint a receiver to operate the utility and dispose of the property.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Section 367.165, F.S.,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Abandonment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 &amp; Rule 25-30.090, F.A.C.,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Abandonments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9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Florida Law and Rules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Applicable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to Water and Wastewater Utilities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Chapter 367,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F.S.,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and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astewater Systems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contains the Commission’s authority to regulate privately owned water and wastewater utilities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Rules 25-9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Construction and filing of tariffs by public utilities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25-10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and sewer systems;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25-22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Rules governing practice and procedure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25-30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and wastewater utility rules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contains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rules and regulations for utilities regulated by the Commission.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Rule violations and penalties may go up to $5,000 per day.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</a:t>
            </a:r>
            <a:r>
              <a:rPr lang="en-US" dirty="0" smtClean="0"/>
              <a:t>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9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Online Resources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200" smtClean="0">
                <a:latin typeface="Arial" panose="020B0604020202020204" pitchFamily="34" charset="0"/>
                <a:cs typeface="Arial" panose="020B0604020202020204" pitchFamily="34" charset="0"/>
              </a:rPr>
              <a:t>Transfer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packages can be accessed at the following link: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>
              <a:buNone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://www.floridapsc.com/utilities/waterwastewater/applicationpkg/index.aspx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Provision of Service</a:t>
            </a:r>
            <a:b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Section 367.111 (1), F.S.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utility must provide service to anyone in its territory within a reasonable time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Commission may delete unserved portions of a territory if the utility’s service is not provided within five years of authorization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Each utility shall provide safe, efficient, and sufficient service.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Commission may reduce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utility’s return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on equity for failure to meet the standards.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57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Rule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25-30.032,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Florida Administrative Code (F.A.C.)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Applications are filed with the Commission Clerk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Forms are available on the website under “Water &amp; Wastewater Application Packages”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http://www.floridapsc.com/utilities/waterwastewater/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Types of Certificate Applications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  <a:buFont typeface="+mj-lt"/>
              <a:buAutoNum type="arabicParenR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Original, No-Certificate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Grandfather – This application is applicable in the following situations:</a:t>
            </a:r>
          </a:p>
          <a:p>
            <a:pPr marL="800100" algn="just">
              <a:spcBef>
                <a:spcPts val="800"/>
              </a:spcBef>
              <a:buSzPct val="100000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new utility not yet providing service which is requesting initial rates and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  <a:buSzPct val="100000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 already in operation which has been providing service without specific compensation and is now requesting rates and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charges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  <a:buSzPct val="100000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 already in operation and charging for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  <a:buSzPct val="100000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utility that is operating in a county that has adopted a resolution declaring that such county is subject to the jurisdiction of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Types of Certificate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Applications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pPr algn="just"/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  <a:buFont typeface="+mj-lt"/>
              <a:buAutoNum type="arabicParenR" startAt="2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Territory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Amendment -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his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is for a certificated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water or wastewater utility that proposes to extend its service territory into an area in which there is no existing water or wastewater system or proposes to delete a portion of its service territory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800"/>
              </a:spcBef>
              <a:buFont typeface="+mj-lt"/>
              <a:buAutoNum type="arabicParenR" startAt="2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-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his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is for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transfer of an existing water or wastewater system, regardless of whether service is currently being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provided. 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application for transfer may result in the transfer of the seller’s existing certificate, amendment of the buyer’s certificate or granting an initial certificate to the buyer.</a:t>
            </a:r>
          </a:p>
          <a:p>
            <a:pPr marL="457200" indent="-457200" algn="just">
              <a:buFont typeface="+mj-lt"/>
              <a:buAutoNum type="arabicParenR" startAt="2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arenR" startAt="2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Types of Certificate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Applications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pPr algn="just"/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  <a:buFont typeface="+mj-lt"/>
              <a:buAutoNum type="arabicParenR" startAt="4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Transfer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Majority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rganizational Control - This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is applicable when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only change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requesting is a change in majority of organizational control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  <a:buFont typeface="+mj-lt"/>
              <a:buAutoNum type="arabicParenR" startAt="4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Abandonment - While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there is not an application for abandonments, any person, lessee, trustee, or receiver owning, operating, managing, or controlling a utility which intends to abandon the utility must file the notice required by Section 367.165, F.S.</a:t>
            </a:r>
          </a:p>
          <a:p>
            <a:pPr algn="just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9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Common Application Deficiencies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Incorrect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noticing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Omitted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Incorrect name on evidence of land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ownership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Incorrect or incomplete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tariffs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2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Original Certificate Application and Initial Rates and Charges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199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Applicant must demonstrate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need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service in proposed territory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Consistency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with the local comprehensive plan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Financial and technical ability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Appropriateness of system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capacity.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Cost justification for initial rates and charges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Section 367.045(1), F.S.,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Certificate of authorization; application and amendment procedures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&amp; Rule 25-30.033, F.A.C., 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Application for Original Certificate of Authorization and Initial Rates and Charges</a:t>
            </a: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2085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1295400" y="2514600"/>
            <a:ext cx="80772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65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FF0000"/>
      </a:dk2>
      <a:lt2>
        <a:srgbClr val="EEECE1"/>
      </a:lt2>
      <a:accent1>
        <a:srgbClr val="95373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1723</Words>
  <Application>Microsoft Office PowerPoint</Application>
  <PresentationFormat>Letter Paper (8.5x11 in)</PresentationFormat>
  <Paragraphs>166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Water and Wastewater Certification</vt:lpstr>
      <vt:lpstr>Certificates</vt:lpstr>
      <vt:lpstr>Provision of Service Section 367.111 (1), F.S.</vt:lpstr>
      <vt:lpstr>Rule 25-30.032, Florida Administrative Code (F.A.C.) Applications</vt:lpstr>
      <vt:lpstr>Types of Certificate Applications</vt:lpstr>
      <vt:lpstr>Types of Certificate Applications (cont.)</vt:lpstr>
      <vt:lpstr>Types of Certificate Applications (cont.)</vt:lpstr>
      <vt:lpstr>Common Application Deficiencies</vt:lpstr>
      <vt:lpstr>Original Certificate Application and Initial Rates and Charges</vt:lpstr>
      <vt:lpstr>Existing Utility Charging for Service</vt:lpstr>
      <vt:lpstr>Grandfather Certificate</vt:lpstr>
      <vt:lpstr>Traditional Territory Amendment</vt:lpstr>
      <vt:lpstr>Traditional Territory Amendment (cont.)</vt:lpstr>
      <vt:lpstr>Quick Amendment Application</vt:lpstr>
      <vt:lpstr>Transfers</vt:lpstr>
      <vt:lpstr>Transfer Certificate or Facilities to a Regulated Utility</vt:lpstr>
      <vt:lpstr>Transfer Certificate or Facilities to a Regulated Utility (cont.)</vt:lpstr>
      <vt:lpstr>Transfer of Majority Organization Control (TMOC)</vt:lpstr>
      <vt:lpstr>Transfer to a Governmental Entity </vt:lpstr>
      <vt:lpstr>Abandonment</vt:lpstr>
      <vt:lpstr>Florida Law and Rules Applicable to Water and Wastewater Utilities</vt:lpstr>
      <vt:lpstr>Online Resources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Laura Gilleland-Beck</dc:creator>
  <cp:lastModifiedBy>Andrea Mick</cp:lastModifiedBy>
  <cp:revision>122</cp:revision>
  <cp:lastPrinted>2015-03-05T21:47:58Z</cp:lastPrinted>
  <dcterms:created xsi:type="dcterms:W3CDTF">2014-10-09T14:30:49Z</dcterms:created>
  <dcterms:modified xsi:type="dcterms:W3CDTF">2015-06-24T19:18:15Z</dcterms:modified>
</cp:coreProperties>
</file>