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282" r:id="rId2"/>
    <p:sldId id="256" r:id="rId3"/>
    <p:sldId id="317" r:id="rId4"/>
    <p:sldId id="286" r:id="rId5"/>
    <p:sldId id="287" r:id="rId6"/>
    <p:sldId id="288" r:id="rId7"/>
    <p:sldId id="289" r:id="rId8"/>
    <p:sldId id="290" r:id="rId9"/>
    <p:sldId id="291" r:id="rId10"/>
    <p:sldId id="292" r:id="rId11"/>
    <p:sldId id="293" r:id="rId12"/>
    <p:sldId id="294" r:id="rId13"/>
    <p:sldId id="295" r:id="rId14"/>
    <p:sldId id="315" r:id="rId15"/>
    <p:sldId id="314" r:id="rId16"/>
    <p:sldId id="296" r:id="rId17"/>
    <p:sldId id="297" r:id="rId18"/>
    <p:sldId id="298" r:id="rId19"/>
    <p:sldId id="299" r:id="rId20"/>
    <p:sldId id="300" r:id="rId21"/>
    <p:sldId id="316" r:id="rId22"/>
    <p:sldId id="301" r:id="rId23"/>
    <p:sldId id="313" r:id="rId24"/>
    <p:sldId id="319" r:id="rId25"/>
    <p:sldId id="321" r:id="rId26"/>
    <p:sldId id="303" r:id="rId27"/>
    <p:sldId id="304" r:id="rId28"/>
    <p:sldId id="305" r:id="rId29"/>
    <p:sldId id="306" r:id="rId30"/>
    <p:sldId id="307" r:id="rId31"/>
    <p:sldId id="308" r:id="rId32"/>
    <p:sldId id="309" r:id="rId33"/>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CCFF"/>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224" y="-1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742"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97513" y="0"/>
            <a:ext cx="2982742" cy="465138"/>
          </a:xfrm>
          <a:prstGeom prst="rect">
            <a:avLst/>
          </a:prstGeom>
        </p:spPr>
        <p:txBody>
          <a:bodyPr vert="horz" lIns="91440" tIns="45720" rIns="91440" bIns="45720" rtlCol="0"/>
          <a:lstStyle>
            <a:lvl1pPr algn="r">
              <a:defRPr sz="1200"/>
            </a:lvl1pPr>
          </a:lstStyle>
          <a:p>
            <a:fld id="{72A03B3F-0134-4CEA-8B18-DE8E6AEB69BA}" type="datetimeFigureOut">
              <a:rPr lang="en-US" smtClean="0"/>
              <a:t>6/26/2015</a:t>
            </a:fld>
            <a:endParaRPr lang="en-US"/>
          </a:p>
        </p:txBody>
      </p:sp>
      <p:sp>
        <p:nvSpPr>
          <p:cNvPr id="4" name="Footer Placeholder 3"/>
          <p:cNvSpPr>
            <a:spLocks noGrp="1"/>
          </p:cNvSpPr>
          <p:nvPr>
            <p:ph type="ftr" sz="quarter" idx="2"/>
          </p:nvPr>
        </p:nvSpPr>
        <p:spPr>
          <a:xfrm>
            <a:off x="1" y="8829675"/>
            <a:ext cx="2982742"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97513" y="8829675"/>
            <a:ext cx="2982742" cy="465138"/>
          </a:xfrm>
          <a:prstGeom prst="rect">
            <a:avLst/>
          </a:prstGeom>
        </p:spPr>
        <p:txBody>
          <a:bodyPr vert="horz" lIns="91440" tIns="45720" rIns="91440" bIns="45720" rtlCol="0" anchor="b"/>
          <a:lstStyle>
            <a:lvl1pPr algn="r">
              <a:defRPr sz="1200"/>
            </a:lvl1pPr>
          </a:lstStyle>
          <a:p>
            <a:fld id="{6A235F59-6D4A-4DD2-BDC2-9CA07FE580BF}" type="slidenum">
              <a:rPr lang="en-US" smtClean="0"/>
              <a:t>‹#›</a:t>
            </a:fld>
            <a:endParaRPr lang="en-US"/>
          </a:p>
        </p:txBody>
      </p:sp>
    </p:spTree>
    <p:extLst>
      <p:ext uri="{BB962C8B-B14F-4D97-AF65-F5344CB8AC3E}">
        <p14:creationId xmlns:p14="http://schemas.microsoft.com/office/powerpoint/2010/main" val="20952338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898102" y="0"/>
            <a:ext cx="2982119" cy="464820"/>
          </a:xfrm>
          <a:prstGeom prst="rect">
            <a:avLst/>
          </a:prstGeom>
        </p:spPr>
        <p:txBody>
          <a:bodyPr vert="horz" lIns="93177" tIns="46589" rIns="93177" bIns="46589" rtlCol="0"/>
          <a:lstStyle>
            <a:lvl1pPr algn="r">
              <a:defRPr sz="1200"/>
            </a:lvl1pPr>
          </a:lstStyle>
          <a:p>
            <a:fld id="{87E7BCDD-D9B6-496E-B128-4D12222B64CB}" type="datetimeFigureOut">
              <a:rPr lang="en-US" smtClean="0"/>
              <a:t>6/26/2015</a:t>
            </a:fld>
            <a:endParaRPr lang="en-US" dirty="0"/>
          </a:p>
        </p:txBody>
      </p:sp>
      <p:sp>
        <p:nvSpPr>
          <p:cNvPr id="4" name="Slide Image Placeholder 3"/>
          <p:cNvSpPr>
            <a:spLocks noGrp="1" noRot="1" noChangeAspect="1"/>
          </p:cNvSpPr>
          <p:nvPr>
            <p:ph type="sldImg" idx="2"/>
          </p:nvPr>
        </p:nvSpPr>
        <p:spPr>
          <a:xfrm>
            <a:off x="1117600" y="696913"/>
            <a:ext cx="4646613"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3177" tIns="46589" rIns="93177" bIns="46589" rtlCol="0" anchor="b"/>
          <a:lstStyle>
            <a:lvl1pPr algn="r">
              <a:defRPr sz="1200"/>
            </a:lvl1pPr>
          </a:lstStyle>
          <a:p>
            <a:fld id="{735A1C2C-1D5D-4B13-ADBE-25CE6E730970}" type="slidenum">
              <a:rPr lang="en-US" smtClean="0"/>
              <a:t>‹#›</a:t>
            </a:fld>
            <a:endParaRPr lang="en-US" dirty="0"/>
          </a:p>
        </p:txBody>
      </p:sp>
    </p:spTree>
    <p:extLst>
      <p:ext uri="{BB962C8B-B14F-4D97-AF65-F5344CB8AC3E}">
        <p14:creationId xmlns:p14="http://schemas.microsoft.com/office/powerpoint/2010/main" val="3125769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303019B-42EC-4759-A461-B42B214AC579}" type="datetime1">
              <a:rPr lang="en-US" smtClean="0"/>
              <a:t>6/26/2015</a:t>
            </a:fld>
            <a:endParaRPr lang="en-US" dirty="0"/>
          </a:p>
        </p:txBody>
      </p:sp>
      <p:sp>
        <p:nvSpPr>
          <p:cNvPr id="5" name="Footer Placeholder 4"/>
          <p:cNvSpPr>
            <a:spLocks noGrp="1"/>
          </p:cNvSpPr>
          <p:nvPr>
            <p:ph type="ftr" sz="quarter" idx="11"/>
          </p:nvPr>
        </p:nvSpPr>
        <p:spPr/>
        <p:txBody>
          <a:bodyPr/>
          <a:lstStyle/>
          <a:p>
            <a:r>
              <a:rPr lang="en-US" dirty="0" smtClean="0"/>
              <a:t>Water &amp; Wastewater Manual</a:t>
            </a:r>
            <a:endParaRPr lang="en-US" dirty="0"/>
          </a:p>
        </p:txBody>
      </p:sp>
      <p:sp>
        <p:nvSpPr>
          <p:cNvPr id="6" name="Slide Number Placeholder 5"/>
          <p:cNvSpPr>
            <a:spLocks noGrp="1"/>
          </p:cNvSpPr>
          <p:nvPr>
            <p:ph type="sldNum" sz="quarter" idx="12"/>
          </p:nvPr>
        </p:nvSpPr>
        <p:spPr/>
        <p:txBody>
          <a:bodyPr/>
          <a:lstStyle/>
          <a:p>
            <a:fld id="{E864792E-CA1E-442C-9F96-7EFE2E6E48CC}" type="slidenum">
              <a:rPr lang="en-US" smtClean="0"/>
              <a:t>‹#›</a:t>
            </a:fld>
            <a:endParaRPr lang="en-US" dirty="0"/>
          </a:p>
        </p:txBody>
      </p:sp>
    </p:spTree>
    <p:extLst>
      <p:ext uri="{BB962C8B-B14F-4D97-AF65-F5344CB8AC3E}">
        <p14:creationId xmlns:p14="http://schemas.microsoft.com/office/powerpoint/2010/main" val="1217872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B2DE67-670E-47D3-B9CC-1391A3EC2CDC}" type="datetime1">
              <a:rPr lang="en-US" smtClean="0"/>
              <a:t>6/26/2015</a:t>
            </a:fld>
            <a:endParaRPr lang="en-US" dirty="0"/>
          </a:p>
        </p:txBody>
      </p:sp>
      <p:sp>
        <p:nvSpPr>
          <p:cNvPr id="5" name="Footer Placeholder 4"/>
          <p:cNvSpPr>
            <a:spLocks noGrp="1"/>
          </p:cNvSpPr>
          <p:nvPr>
            <p:ph type="ftr" sz="quarter" idx="11"/>
          </p:nvPr>
        </p:nvSpPr>
        <p:spPr/>
        <p:txBody>
          <a:bodyPr/>
          <a:lstStyle/>
          <a:p>
            <a:r>
              <a:rPr lang="en-US" dirty="0" smtClean="0"/>
              <a:t>Water &amp; Wastewater Manual</a:t>
            </a:r>
            <a:endParaRPr lang="en-US" dirty="0"/>
          </a:p>
        </p:txBody>
      </p:sp>
      <p:sp>
        <p:nvSpPr>
          <p:cNvPr id="6" name="Slide Number Placeholder 5"/>
          <p:cNvSpPr>
            <a:spLocks noGrp="1"/>
          </p:cNvSpPr>
          <p:nvPr>
            <p:ph type="sldNum" sz="quarter" idx="12"/>
          </p:nvPr>
        </p:nvSpPr>
        <p:spPr/>
        <p:txBody>
          <a:bodyPr/>
          <a:lstStyle/>
          <a:p>
            <a:fld id="{E864792E-CA1E-442C-9F96-7EFE2E6E48CC}" type="slidenum">
              <a:rPr lang="en-US" smtClean="0"/>
              <a:t>‹#›</a:t>
            </a:fld>
            <a:endParaRPr lang="en-US" dirty="0"/>
          </a:p>
        </p:txBody>
      </p:sp>
    </p:spTree>
    <p:extLst>
      <p:ext uri="{BB962C8B-B14F-4D97-AF65-F5344CB8AC3E}">
        <p14:creationId xmlns:p14="http://schemas.microsoft.com/office/powerpoint/2010/main" val="3340339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5C4ED2-AD40-4393-95CF-CC5FF6823C37}" type="datetime1">
              <a:rPr lang="en-US" smtClean="0"/>
              <a:t>6/26/2015</a:t>
            </a:fld>
            <a:endParaRPr lang="en-US" dirty="0"/>
          </a:p>
        </p:txBody>
      </p:sp>
      <p:sp>
        <p:nvSpPr>
          <p:cNvPr id="5" name="Footer Placeholder 4"/>
          <p:cNvSpPr>
            <a:spLocks noGrp="1"/>
          </p:cNvSpPr>
          <p:nvPr>
            <p:ph type="ftr" sz="quarter" idx="11"/>
          </p:nvPr>
        </p:nvSpPr>
        <p:spPr/>
        <p:txBody>
          <a:bodyPr/>
          <a:lstStyle/>
          <a:p>
            <a:r>
              <a:rPr lang="en-US" dirty="0" smtClean="0"/>
              <a:t>Water &amp; Wastewater Manual</a:t>
            </a:r>
            <a:endParaRPr lang="en-US" dirty="0"/>
          </a:p>
        </p:txBody>
      </p:sp>
      <p:sp>
        <p:nvSpPr>
          <p:cNvPr id="6" name="Slide Number Placeholder 5"/>
          <p:cNvSpPr>
            <a:spLocks noGrp="1"/>
          </p:cNvSpPr>
          <p:nvPr>
            <p:ph type="sldNum" sz="quarter" idx="12"/>
          </p:nvPr>
        </p:nvSpPr>
        <p:spPr/>
        <p:txBody>
          <a:bodyPr/>
          <a:lstStyle/>
          <a:p>
            <a:fld id="{E864792E-CA1E-442C-9F96-7EFE2E6E48CC}" type="slidenum">
              <a:rPr lang="en-US" smtClean="0"/>
              <a:t>‹#›</a:t>
            </a:fld>
            <a:endParaRPr lang="en-US" dirty="0"/>
          </a:p>
        </p:txBody>
      </p:sp>
    </p:spTree>
    <p:extLst>
      <p:ext uri="{BB962C8B-B14F-4D97-AF65-F5344CB8AC3E}">
        <p14:creationId xmlns:p14="http://schemas.microsoft.com/office/powerpoint/2010/main" val="2703002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87DB6C-DBAC-4173-9328-7A29E88DB1AD}" type="datetime1">
              <a:rPr lang="en-US" smtClean="0"/>
              <a:t>6/26/2015</a:t>
            </a:fld>
            <a:endParaRPr lang="en-US" dirty="0"/>
          </a:p>
        </p:txBody>
      </p:sp>
      <p:sp>
        <p:nvSpPr>
          <p:cNvPr id="5" name="Footer Placeholder 4"/>
          <p:cNvSpPr>
            <a:spLocks noGrp="1"/>
          </p:cNvSpPr>
          <p:nvPr>
            <p:ph type="ftr" sz="quarter" idx="11"/>
          </p:nvPr>
        </p:nvSpPr>
        <p:spPr/>
        <p:txBody>
          <a:bodyPr/>
          <a:lstStyle/>
          <a:p>
            <a:r>
              <a:rPr lang="en-US" dirty="0" smtClean="0"/>
              <a:t>Water &amp; Wastewater Manual</a:t>
            </a:r>
            <a:endParaRPr lang="en-US" dirty="0"/>
          </a:p>
        </p:txBody>
      </p:sp>
      <p:sp>
        <p:nvSpPr>
          <p:cNvPr id="6" name="Slide Number Placeholder 5"/>
          <p:cNvSpPr>
            <a:spLocks noGrp="1"/>
          </p:cNvSpPr>
          <p:nvPr>
            <p:ph type="sldNum" sz="quarter" idx="12"/>
          </p:nvPr>
        </p:nvSpPr>
        <p:spPr/>
        <p:txBody>
          <a:bodyPr/>
          <a:lstStyle/>
          <a:p>
            <a:fld id="{E864792E-CA1E-442C-9F96-7EFE2E6E48CC}" type="slidenum">
              <a:rPr lang="en-US" smtClean="0"/>
              <a:t>‹#›</a:t>
            </a:fld>
            <a:endParaRPr lang="en-US" dirty="0"/>
          </a:p>
        </p:txBody>
      </p:sp>
    </p:spTree>
    <p:extLst>
      <p:ext uri="{BB962C8B-B14F-4D97-AF65-F5344CB8AC3E}">
        <p14:creationId xmlns:p14="http://schemas.microsoft.com/office/powerpoint/2010/main" val="848172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728372-77E9-420B-919B-1C65D498A0B8}" type="datetime1">
              <a:rPr lang="en-US" smtClean="0"/>
              <a:t>6/26/2015</a:t>
            </a:fld>
            <a:endParaRPr lang="en-US" dirty="0"/>
          </a:p>
        </p:txBody>
      </p:sp>
      <p:sp>
        <p:nvSpPr>
          <p:cNvPr id="5" name="Footer Placeholder 4"/>
          <p:cNvSpPr>
            <a:spLocks noGrp="1"/>
          </p:cNvSpPr>
          <p:nvPr>
            <p:ph type="ftr" sz="quarter" idx="11"/>
          </p:nvPr>
        </p:nvSpPr>
        <p:spPr/>
        <p:txBody>
          <a:bodyPr/>
          <a:lstStyle/>
          <a:p>
            <a:r>
              <a:rPr lang="en-US" dirty="0" smtClean="0"/>
              <a:t>Water &amp; Wastewater Manual</a:t>
            </a:r>
            <a:endParaRPr lang="en-US" dirty="0"/>
          </a:p>
        </p:txBody>
      </p:sp>
      <p:sp>
        <p:nvSpPr>
          <p:cNvPr id="6" name="Slide Number Placeholder 5"/>
          <p:cNvSpPr>
            <a:spLocks noGrp="1"/>
          </p:cNvSpPr>
          <p:nvPr>
            <p:ph type="sldNum" sz="quarter" idx="12"/>
          </p:nvPr>
        </p:nvSpPr>
        <p:spPr/>
        <p:txBody>
          <a:bodyPr/>
          <a:lstStyle/>
          <a:p>
            <a:fld id="{E864792E-CA1E-442C-9F96-7EFE2E6E48CC}" type="slidenum">
              <a:rPr lang="en-US" smtClean="0"/>
              <a:t>‹#›</a:t>
            </a:fld>
            <a:endParaRPr lang="en-US" dirty="0"/>
          </a:p>
        </p:txBody>
      </p:sp>
    </p:spTree>
    <p:extLst>
      <p:ext uri="{BB962C8B-B14F-4D97-AF65-F5344CB8AC3E}">
        <p14:creationId xmlns:p14="http://schemas.microsoft.com/office/powerpoint/2010/main" val="84054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8CF9BB-283F-44BF-A568-C80CDCA724BD}" type="datetime1">
              <a:rPr lang="en-US" smtClean="0"/>
              <a:t>6/26/2015</a:t>
            </a:fld>
            <a:endParaRPr lang="en-US" dirty="0"/>
          </a:p>
        </p:txBody>
      </p:sp>
      <p:sp>
        <p:nvSpPr>
          <p:cNvPr id="6" name="Footer Placeholder 5"/>
          <p:cNvSpPr>
            <a:spLocks noGrp="1"/>
          </p:cNvSpPr>
          <p:nvPr>
            <p:ph type="ftr" sz="quarter" idx="11"/>
          </p:nvPr>
        </p:nvSpPr>
        <p:spPr/>
        <p:txBody>
          <a:bodyPr/>
          <a:lstStyle/>
          <a:p>
            <a:r>
              <a:rPr lang="en-US" dirty="0" smtClean="0"/>
              <a:t>Water &amp; Wastewater Manual</a:t>
            </a:r>
            <a:endParaRPr lang="en-US" dirty="0"/>
          </a:p>
        </p:txBody>
      </p:sp>
      <p:sp>
        <p:nvSpPr>
          <p:cNvPr id="7" name="Slide Number Placeholder 6"/>
          <p:cNvSpPr>
            <a:spLocks noGrp="1"/>
          </p:cNvSpPr>
          <p:nvPr>
            <p:ph type="sldNum" sz="quarter" idx="12"/>
          </p:nvPr>
        </p:nvSpPr>
        <p:spPr/>
        <p:txBody>
          <a:bodyPr/>
          <a:lstStyle/>
          <a:p>
            <a:fld id="{E864792E-CA1E-442C-9F96-7EFE2E6E48CC}" type="slidenum">
              <a:rPr lang="en-US" smtClean="0"/>
              <a:t>‹#›</a:t>
            </a:fld>
            <a:endParaRPr lang="en-US" dirty="0"/>
          </a:p>
        </p:txBody>
      </p:sp>
    </p:spTree>
    <p:extLst>
      <p:ext uri="{BB962C8B-B14F-4D97-AF65-F5344CB8AC3E}">
        <p14:creationId xmlns:p14="http://schemas.microsoft.com/office/powerpoint/2010/main" val="3807682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C00F0A5-3374-4A34-A7E6-19E3FC999992}" type="datetime1">
              <a:rPr lang="en-US" smtClean="0"/>
              <a:t>6/26/2015</a:t>
            </a:fld>
            <a:endParaRPr lang="en-US" dirty="0"/>
          </a:p>
        </p:txBody>
      </p:sp>
      <p:sp>
        <p:nvSpPr>
          <p:cNvPr id="8" name="Footer Placeholder 7"/>
          <p:cNvSpPr>
            <a:spLocks noGrp="1"/>
          </p:cNvSpPr>
          <p:nvPr>
            <p:ph type="ftr" sz="quarter" idx="11"/>
          </p:nvPr>
        </p:nvSpPr>
        <p:spPr/>
        <p:txBody>
          <a:bodyPr/>
          <a:lstStyle/>
          <a:p>
            <a:r>
              <a:rPr lang="en-US" dirty="0" smtClean="0"/>
              <a:t>Water &amp; Wastewater Manual</a:t>
            </a:r>
            <a:endParaRPr lang="en-US" dirty="0"/>
          </a:p>
        </p:txBody>
      </p:sp>
      <p:sp>
        <p:nvSpPr>
          <p:cNvPr id="9" name="Slide Number Placeholder 8"/>
          <p:cNvSpPr>
            <a:spLocks noGrp="1"/>
          </p:cNvSpPr>
          <p:nvPr>
            <p:ph type="sldNum" sz="quarter" idx="12"/>
          </p:nvPr>
        </p:nvSpPr>
        <p:spPr/>
        <p:txBody>
          <a:bodyPr/>
          <a:lstStyle/>
          <a:p>
            <a:fld id="{E864792E-CA1E-442C-9F96-7EFE2E6E48CC}" type="slidenum">
              <a:rPr lang="en-US" smtClean="0"/>
              <a:t>‹#›</a:t>
            </a:fld>
            <a:endParaRPr lang="en-US" dirty="0"/>
          </a:p>
        </p:txBody>
      </p:sp>
    </p:spTree>
    <p:extLst>
      <p:ext uri="{BB962C8B-B14F-4D97-AF65-F5344CB8AC3E}">
        <p14:creationId xmlns:p14="http://schemas.microsoft.com/office/powerpoint/2010/main" val="3663992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448A45F-4090-472D-9B91-D1990CE88EFC}" type="datetime1">
              <a:rPr lang="en-US" smtClean="0"/>
              <a:t>6/26/2015</a:t>
            </a:fld>
            <a:endParaRPr lang="en-US" dirty="0"/>
          </a:p>
        </p:txBody>
      </p:sp>
      <p:sp>
        <p:nvSpPr>
          <p:cNvPr id="4" name="Footer Placeholder 3"/>
          <p:cNvSpPr>
            <a:spLocks noGrp="1"/>
          </p:cNvSpPr>
          <p:nvPr>
            <p:ph type="ftr" sz="quarter" idx="11"/>
          </p:nvPr>
        </p:nvSpPr>
        <p:spPr/>
        <p:txBody>
          <a:bodyPr/>
          <a:lstStyle/>
          <a:p>
            <a:r>
              <a:rPr lang="en-US" dirty="0" smtClean="0"/>
              <a:t>Water &amp; Wastewater Manual</a:t>
            </a:r>
            <a:endParaRPr lang="en-US" dirty="0"/>
          </a:p>
        </p:txBody>
      </p:sp>
      <p:sp>
        <p:nvSpPr>
          <p:cNvPr id="5" name="Slide Number Placeholder 4"/>
          <p:cNvSpPr>
            <a:spLocks noGrp="1"/>
          </p:cNvSpPr>
          <p:nvPr>
            <p:ph type="sldNum" sz="quarter" idx="12"/>
          </p:nvPr>
        </p:nvSpPr>
        <p:spPr/>
        <p:txBody>
          <a:bodyPr/>
          <a:lstStyle/>
          <a:p>
            <a:fld id="{E864792E-CA1E-442C-9F96-7EFE2E6E48CC}" type="slidenum">
              <a:rPr lang="en-US" smtClean="0"/>
              <a:t>‹#›</a:t>
            </a:fld>
            <a:endParaRPr lang="en-US" dirty="0"/>
          </a:p>
        </p:txBody>
      </p:sp>
    </p:spTree>
    <p:extLst>
      <p:ext uri="{BB962C8B-B14F-4D97-AF65-F5344CB8AC3E}">
        <p14:creationId xmlns:p14="http://schemas.microsoft.com/office/powerpoint/2010/main" val="566305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52B2A6-90B2-490B-896F-6D25D2F35318}" type="datetime1">
              <a:rPr lang="en-US" smtClean="0"/>
              <a:t>6/26/2015</a:t>
            </a:fld>
            <a:endParaRPr lang="en-US" dirty="0"/>
          </a:p>
        </p:txBody>
      </p:sp>
      <p:sp>
        <p:nvSpPr>
          <p:cNvPr id="3" name="Footer Placeholder 2"/>
          <p:cNvSpPr>
            <a:spLocks noGrp="1"/>
          </p:cNvSpPr>
          <p:nvPr>
            <p:ph type="ftr" sz="quarter" idx="11"/>
          </p:nvPr>
        </p:nvSpPr>
        <p:spPr/>
        <p:txBody>
          <a:bodyPr/>
          <a:lstStyle/>
          <a:p>
            <a:r>
              <a:rPr lang="en-US" dirty="0" smtClean="0"/>
              <a:t>Water &amp; Wastewater Manual</a:t>
            </a:r>
            <a:endParaRPr lang="en-US" dirty="0"/>
          </a:p>
        </p:txBody>
      </p:sp>
      <p:sp>
        <p:nvSpPr>
          <p:cNvPr id="4" name="Slide Number Placeholder 3"/>
          <p:cNvSpPr>
            <a:spLocks noGrp="1"/>
          </p:cNvSpPr>
          <p:nvPr>
            <p:ph type="sldNum" sz="quarter" idx="12"/>
          </p:nvPr>
        </p:nvSpPr>
        <p:spPr/>
        <p:txBody>
          <a:bodyPr/>
          <a:lstStyle/>
          <a:p>
            <a:fld id="{E864792E-CA1E-442C-9F96-7EFE2E6E48CC}" type="slidenum">
              <a:rPr lang="en-US" smtClean="0"/>
              <a:t>‹#›</a:t>
            </a:fld>
            <a:endParaRPr lang="en-US" dirty="0"/>
          </a:p>
        </p:txBody>
      </p:sp>
    </p:spTree>
    <p:extLst>
      <p:ext uri="{BB962C8B-B14F-4D97-AF65-F5344CB8AC3E}">
        <p14:creationId xmlns:p14="http://schemas.microsoft.com/office/powerpoint/2010/main" val="2721146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21C7D8-C108-4BA5-81C4-76422610C3C7}" type="datetime1">
              <a:rPr lang="en-US" smtClean="0"/>
              <a:t>6/26/2015</a:t>
            </a:fld>
            <a:endParaRPr lang="en-US" dirty="0"/>
          </a:p>
        </p:txBody>
      </p:sp>
      <p:sp>
        <p:nvSpPr>
          <p:cNvPr id="6" name="Footer Placeholder 5"/>
          <p:cNvSpPr>
            <a:spLocks noGrp="1"/>
          </p:cNvSpPr>
          <p:nvPr>
            <p:ph type="ftr" sz="quarter" idx="11"/>
          </p:nvPr>
        </p:nvSpPr>
        <p:spPr/>
        <p:txBody>
          <a:bodyPr/>
          <a:lstStyle/>
          <a:p>
            <a:r>
              <a:rPr lang="en-US" dirty="0" smtClean="0"/>
              <a:t>Water &amp; Wastewater Manual</a:t>
            </a:r>
            <a:endParaRPr lang="en-US" dirty="0"/>
          </a:p>
        </p:txBody>
      </p:sp>
      <p:sp>
        <p:nvSpPr>
          <p:cNvPr id="7" name="Slide Number Placeholder 6"/>
          <p:cNvSpPr>
            <a:spLocks noGrp="1"/>
          </p:cNvSpPr>
          <p:nvPr>
            <p:ph type="sldNum" sz="quarter" idx="12"/>
          </p:nvPr>
        </p:nvSpPr>
        <p:spPr/>
        <p:txBody>
          <a:bodyPr/>
          <a:lstStyle/>
          <a:p>
            <a:fld id="{E864792E-CA1E-442C-9F96-7EFE2E6E48CC}" type="slidenum">
              <a:rPr lang="en-US" smtClean="0"/>
              <a:t>‹#›</a:t>
            </a:fld>
            <a:endParaRPr lang="en-US" dirty="0"/>
          </a:p>
        </p:txBody>
      </p:sp>
    </p:spTree>
    <p:extLst>
      <p:ext uri="{BB962C8B-B14F-4D97-AF65-F5344CB8AC3E}">
        <p14:creationId xmlns:p14="http://schemas.microsoft.com/office/powerpoint/2010/main" val="996307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C60306-BF69-4D05-8788-6B87B1900D9D}" type="datetime1">
              <a:rPr lang="en-US" smtClean="0"/>
              <a:t>6/26/2015</a:t>
            </a:fld>
            <a:endParaRPr lang="en-US" dirty="0"/>
          </a:p>
        </p:txBody>
      </p:sp>
      <p:sp>
        <p:nvSpPr>
          <p:cNvPr id="6" name="Footer Placeholder 5"/>
          <p:cNvSpPr>
            <a:spLocks noGrp="1"/>
          </p:cNvSpPr>
          <p:nvPr>
            <p:ph type="ftr" sz="quarter" idx="11"/>
          </p:nvPr>
        </p:nvSpPr>
        <p:spPr/>
        <p:txBody>
          <a:bodyPr/>
          <a:lstStyle/>
          <a:p>
            <a:r>
              <a:rPr lang="en-US" dirty="0" smtClean="0"/>
              <a:t>Water &amp; Wastewater Manual</a:t>
            </a:r>
            <a:endParaRPr lang="en-US" dirty="0"/>
          </a:p>
        </p:txBody>
      </p:sp>
      <p:sp>
        <p:nvSpPr>
          <p:cNvPr id="7" name="Slide Number Placeholder 6"/>
          <p:cNvSpPr>
            <a:spLocks noGrp="1"/>
          </p:cNvSpPr>
          <p:nvPr>
            <p:ph type="sldNum" sz="quarter" idx="12"/>
          </p:nvPr>
        </p:nvSpPr>
        <p:spPr/>
        <p:txBody>
          <a:bodyPr/>
          <a:lstStyle/>
          <a:p>
            <a:fld id="{E864792E-CA1E-442C-9F96-7EFE2E6E48CC}" type="slidenum">
              <a:rPr lang="en-US" smtClean="0"/>
              <a:t>‹#›</a:t>
            </a:fld>
            <a:endParaRPr lang="en-US" dirty="0"/>
          </a:p>
        </p:txBody>
      </p:sp>
    </p:spTree>
    <p:extLst>
      <p:ext uri="{BB962C8B-B14F-4D97-AF65-F5344CB8AC3E}">
        <p14:creationId xmlns:p14="http://schemas.microsoft.com/office/powerpoint/2010/main" val="589383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6F17F8-03F8-416E-ADCA-2FE3A3A77761}" type="datetime1">
              <a:rPr lang="en-US" smtClean="0"/>
              <a:t>6/26/2015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Water &amp; Wastewater Manual</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64792E-CA1E-442C-9F96-7EFE2E6E48CC}" type="slidenum">
              <a:rPr lang="en-US" smtClean="0"/>
              <a:t>‹#›</a:t>
            </a:fld>
            <a:endParaRPr lang="en-US" dirty="0"/>
          </a:p>
        </p:txBody>
      </p:sp>
    </p:spTree>
    <p:extLst>
      <p:ext uri="{BB962C8B-B14F-4D97-AF65-F5344CB8AC3E}">
        <p14:creationId xmlns:p14="http://schemas.microsoft.com/office/powerpoint/2010/main" val="9907203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10" name="Text Box 11"/>
          <p:cNvSpPr txBox="1">
            <a:spLocks noGrp="1" noChangeArrowheads="1"/>
          </p:cNvSpPr>
          <p:nvPr>
            <p:ph type="title"/>
          </p:nvPr>
        </p:nvSpPr>
        <p:spPr bwMode="auto">
          <a:xfrm>
            <a:off x="457200" y="1254458"/>
            <a:ext cx="8229600" cy="19543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SzPct val="75000"/>
              <a:buFont typeface="Monotype Sorts" pitchFamily="2" charset="2"/>
              <a:buChar char="n"/>
              <a:defRPr kumimoji="1" sz="3200">
                <a:solidFill>
                  <a:schemeClr val="tx1"/>
                </a:solidFill>
                <a:latin typeface="Tahoma" charset="0"/>
              </a:defRPr>
            </a:lvl1pPr>
            <a:lvl2pPr marL="742950" indent="-285750">
              <a:spcBef>
                <a:spcPct val="20000"/>
              </a:spcBef>
              <a:buClr>
                <a:schemeClr val="folHlink"/>
              </a:buClr>
              <a:buChar char="–"/>
              <a:defRPr kumimoji="1" sz="2800">
                <a:solidFill>
                  <a:schemeClr val="tx1"/>
                </a:solidFill>
                <a:latin typeface="Tahoma" charset="0"/>
              </a:defRPr>
            </a:lvl2pPr>
            <a:lvl3pPr marL="1143000" indent="-228600">
              <a:spcBef>
                <a:spcPct val="20000"/>
              </a:spcBef>
              <a:buClr>
                <a:schemeClr val="folHlink"/>
              </a:buClr>
              <a:buSzPct val="60000"/>
              <a:buFont typeface="Monotype Sorts" pitchFamily="2" charset="2"/>
              <a:buChar char="n"/>
              <a:defRPr kumimoji="1" sz="2400">
                <a:solidFill>
                  <a:schemeClr val="tx1"/>
                </a:solidFill>
                <a:latin typeface="Tahoma" charset="0"/>
              </a:defRPr>
            </a:lvl3pPr>
            <a:lvl4pPr marL="1600200" indent="-228600">
              <a:spcBef>
                <a:spcPct val="20000"/>
              </a:spcBef>
              <a:buChar char="–"/>
              <a:defRPr kumimoji="1" sz="2000">
                <a:solidFill>
                  <a:schemeClr val="tx1"/>
                </a:solidFill>
                <a:latin typeface="Tahoma" charset="0"/>
              </a:defRPr>
            </a:lvl4pPr>
            <a:lvl5pPr marL="2057400" indent="-228600">
              <a:spcBef>
                <a:spcPct val="20000"/>
              </a:spcBef>
              <a:buClr>
                <a:schemeClr val="folHlink"/>
              </a:buClr>
              <a:buSzPct val="50000"/>
              <a:buFont typeface="Monotype Sorts" pitchFamily="2" charset="2"/>
              <a:buChar char="n"/>
              <a:defRPr kumimoji="1" sz="2000">
                <a:solidFill>
                  <a:schemeClr val="tx1"/>
                </a:solidFill>
                <a:latin typeface="Tahoma" charset="0"/>
              </a:defRPr>
            </a:lvl5pPr>
            <a:lvl6pPr marL="2514600" indent="-228600" eaLnBrk="0" fontAlgn="base" hangingPunct="0">
              <a:spcBef>
                <a:spcPct val="20000"/>
              </a:spcBef>
              <a:spcAft>
                <a:spcPct val="0"/>
              </a:spcAft>
              <a:buClr>
                <a:schemeClr val="folHlink"/>
              </a:buClr>
              <a:buSzPct val="50000"/>
              <a:buFont typeface="Monotype Sorts" pitchFamily="2" charset="2"/>
              <a:buChar char="n"/>
              <a:defRPr kumimoji="1" sz="2000">
                <a:solidFill>
                  <a:schemeClr val="tx1"/>
                </a:solidFill>
                <a:latin typeface="Tahoma" charset="0"/>
              </a:defRPr>
            </a:lvl6pPr>
            <a:lvl7pPr marL="2971800" indent="-228600" eaLnBrk="0" fontAlgn="base" hangingPunct="0">
              <a:spcBef>
                <a:spcPct val="20000"/>
              </a:spcBef>
              <a:spcAft>
                <a:spcPct val="0"/>
              </a:spcAft>
              <a:buClr>
                <a:schemeClr val="folHlink"/>
              </a:buClr>
              <a:buSzPct val="50000"/>
              <a:buFont typeface="Monotype Sorts" pitchFamily="2" charset="2"/>
              <a:buChar char="n"/>
              <a:defRPr kumimoji="1" sz="2000">
                <a:solidFill>
                  <a:schemeClr val="tx1"/>
                </a:solidFill>
                <a:latin typeface="Tahoma" charset="0"/>
              </a:defRPr>
            </a:lvl7pPr>
            <a:lvl8pPr marL="3429000" indent="-228600" eaLnBrk="0" fontAlgn="base" hangingPunct="0">
              <a:spcBef>
                <a:spcPct val="20000"/>
              </a:spcBef>
              <a:spcAft>
                <a:spcPct val="0"/>
              </a:spcAft>
              <a:buClr>
                <a:schemeClr val="folHlink"/>
              </a:buClr>
              <a:buSzPct val="50000"/>
              <a:buFont typeface="Monotype Sorts" pitchFamily="2" charset="2"/>
              <a:buChar char="n"/>
              <a:defRPr kumimoji="1" sz="2000">
                <a:solidFill>
                  <a:schemeClr val="tx1"/>
                </a:solidFill>
                <a:latin typeface="Tahoma" charset="0"/>
              </a:defRPr>
            </a:lvl8pPr>
            <a:lvl9pPr marL="3886200" indent="-228600" eaLnBrk="0" fontAlgn="base" hangingPunct="0">
              <a:spcBef>
                <a:spcPct val="20000"/>
              </a:spcBef>
              <a:spcAft>
                <a:spcPct val="0"/>
              </a:spcAft>
              <a:buClr>
                <a:schemeClr val="folHlink"/>
              </a:buClr>
              <a:buSzPct val="50000"/>
              <a:buFont typeface="Monotype Sorts" pitchFamily="2" charset="2"/>
              <a:buChar char="n"/>
              <a:defRPr kumimoji="1" sz="2000">
                <a:solidFill>
                  <a:schemeClr val="tx1"/>
                </a:solidFill>
                <a:latin typeface="Tahoma" charset="0"/>
              </a:defRPr>
            </a:lvl9pPr>
          </a:lstStyle>
          <a:p>
            <a:pPr algn="ctr">
              <a:spcBef>
                <a:spcPct val="50000"/>
              </a:spcBef>
              <a:buClrTx/>
              <a:buSzTx/>
              <a:buFontTx/>
              <a:buNone/>
            </a:pPr>
            <a:r>
              <a:rPr lang="en-US" altLang="en-US" sz="4400" dirty="0" smtClean="0">
                <a:latin typeface="Arial" panose="020B0604020202020204" pitchFamily="34" charset="0"/>
                <a:cs typeface="Arial" panose="020B0604020202020204" pitchFamily="34" charset="0"/>
              </a:rPr>
              <a:t/>
            </a:r>
            <a:br>
              <a:rPr lang="en-US" altLang="en-US" sz="4400" dirty="0" smtClean="0">
                <a:latin typeface="Arial" panose="020B0604020202020204" pitchFamily="34" charset="0"/>
                <a:cs typeface="Arial" panose="020B0604020202020204" pitchFamily="34" charset="0"/>
              </a:rPr>
            </a:br>
            <a:r>
              <a:rPr lang="en-US" altLang="en-US" sz="4400" dirty="0">
                <a:latin typeface="Arial" panose="020B0604020202020204" pitchFamily="34" charset="0"/>
                <a:cs typeface="Arial" panose="020B0604020202020204" pitchFamily="34" charset="0"/>
              </a:rPr>
              <a:t/>
            </a:r>
            <a:br>
              <a:rPr lang="en-US" altLang="en-US" sz="4400" dirty="0">
                <a:latin typeface="Arial" panose="020B0604020202020204" pitchFamily="34" charset="0"/>
                <a:cs typeface="Arial" panose="020B0604020202020204" pitchFamily="34" charset="0"/>
              </a:rPr>
            </a:br>
            <a:r>
              <a:rPr lang="en-US" altLang="en-US" sz="3300" dirty="0" smtClean="0">
                <a:latin typeface="Arial" panose="020B0604020202020204" pitchFamily="34" charset="0"/>
                <a:cs typeface="Arial" panose="020B0604020202020204" pitchFamily="34" charset="0"/>
              </a:rPr>
              <a:t>File </a:t>
            </a:r>
            <a:r>
              <a:rPr lang="en-US" altLang="en-US" sz="3300" dirty="0">
                <a:latin typeface="Arial" panose="020B0604020202020204" pitchFamily="34" charset="0"/>
                <a:cs typeface="Arial" panose="020B0604020202020204" pitchFamily="34" charset="0"/>
              </a:rPr>
              <a:t>&amp; Suspend Rate Cases</a:t>
            </a:r>
          </a:p>
        </p:txBody>
      </p:sp>
      <p:sp>
        <p:nvSpPr>
          <p:cNvPr id="2" name="Footer Placeholder 1"/>
          <p:cNvSpPr>
            <a:spLocks noGrp="1"/>
          </p:cNvSpPr>
          <p:nvPr>
            <p:ph type="ftr" sz="quarter" idx="11"/>
          </p:nvPr>
        </p:nvSpPr>
        <p:spPr/>
        <p:txBody>
          <a:bodyPr/>
          <a:lstStyle/>
          <a:p>
            <a:r>
              <a:rPr lang="en-US" dirty="0"/>
              <a:t>Water &amp; Wastewater Reference Manual</a:t>
            </a:r>
          </a:p>
        </p:txBody>
      </p:sp>
      <p:sp>
        <p:nvSpPr>
          <p:cNvPr id="3" name="Slide Number Placeholder 2"/>
          <p:cNvSpPr>
            <a:spLocks noGrp="1"/>
          </p:cNvSpPr>
          <p:nvPr>
            <p:ph type="sldNum" sz="quarter" idx="12"/>
          </p:nvPr>
        </p:nvSpPr>
        <p:spPr/>
        <p:txBody>
          <a:bodyPr/>
          <a:lstStyle/>
          <a:p>
            <a:fld id="{E864792E-CA1E-442C-9F96-7EFE2E6E48CC}" type="slidenum">
              <a:rPr lang="en-US" smtClean="0"/>
              <a:t>1</a:t>
            </a:fld>
            <a:endParaRPr lang="en-US" dirty="0"/>
          </a:p>
        </p:txBody>
      </p:sp>
    </p:spTree>
    <p:extLst>
      <p:ext uri="{BB962C8B-B14F-4D97-AF65-F5344CB8AC3E}">
        <p14:creationId xmlns:p14="http://schemas.microsoft.com/office/powerpoint/2010/main" val="1810132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altLang="en-US" sz="3300" dirty="0">
                <a:latin typeface="Arial" panose="020B0604020202020204" pitchFamily="34" charset="0"/>
                <a:cs typeface="Arial" panose="020B0604020202020204" pitchFamily="34" charset="0"/>
              </a:rPr>
              <a:t>Test Year Approval - Letter of Request to Chairman</a:t>
            </a:r>
            <a:endParaRPr lang="en-US" sz="3300" dirty="0"/>
          </a:p>
        </p:txBody>
      </p:sp>
      <p:sp>
        <p:nvSpPr>
          <p:cNvPr id="3" name="Subtitle 2"/>
          <p:cNvSpPr>
            <a:spLocks noGrp="1"/>
          </p:cNvSpPr>
          <p:nvPr>
            <p:ph idx="1"/>
          </p:nvPr>
        </p:nvSpPr>
        <p:spPr/>
        <p:txBody>
          <a:bodyPr>
            <a:normAutofit/>
          </a:bodyPr>
          <a:lstStyle/>
          <a:p>
            <a:pPr marL="0" indent="0" algn="just">
              <a:spcBef>
                <a:spcPts val="800"/>
              </a:spcBef>
              <a:buClrTx/>
              <a:buSzTx/>
              <a:buFont typeface="Wingdings" pitchFamily="2" charset="2"/>
              <a:buNone/>
            </a:pPr>
            <a:r>
              <a:rPr lang="en-US" altLang="en-US" sz="2200" dirty="0" smtClean="0">
                <a:latin typeface="Arial" panose="020B0604020202020204" pitchFamily="34" charset="0"/>
                <a:cs typeface="Arial" panose="020B0604020202020204" pitchFamily="34" charset="0"/>
              </a:rPr>
              <a:t>In its Letter of Request to the Chairman, the utility must:</a:t>
            </a:r>
            <a:endParaRPr lang="en-US" altLang="en-US" sz="1200" dirty="0" smtClean="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altLang="en-US" sz="2200" dirty="0" smtClean="0">
                <a:latin typeface="Arial" panose="020B0604020202020204" pitchFamily="34" charset="0"/>
                <a:cs typeface="Arial" panose="020B0604020202020204" pitchFamily="34" charset="0"/>
              </a:rPr>
              <a:t>Specify final </a:t>
            </a:r>
            <a:r>
              <a:rPr lang="en-US" altLang="en-US" sz="2200" dirty="0">
                <a:latin typeface="Arial" panose="020B0604020202020204" pitchFamily="34" charset="0"/>
                <a:cs typeface="Arial" panose="020B0604020202020204" pitchFamily="34" charset="0"/>
              </a:rPr>
              <a:t>and </a:t>
            </a:r>
            <a:r>
              <a:rPr lang="en-US" altLang="en-US" sz="2200" dirty="0" smtClean="0">
                <a:latin typeface="Arial" panose="020B0604020202020204" pitchFamily="34" charset="0"/>
                <a:cs typeface="Arial" panose="020B0604020202020204" pitchFamily="34" charset="0"/>
              </a:rPr>
              <a:t>interim </a:t>
            </a:r>
            <a:r>
              <a:rPr lang="en-US" altLang="en-US" sz="2200" dirty="0">
                <a:latin typeface="Arial" panose="020B0604020202020204" pitchFamily="34" charset="0"/>
                <a:cs typeface="Arial" panose="020B0604020202020204" pitchFamily="34" charset="0"/>
              </a:rPr>
              <a:t>t</a:t>
            </a:r>
            <a:r>
              <a:rPr lang="en-US" altLang="en-US" sz="2200" dirty="0" smtClean="0">
                <a:latin typeface="Arial" panose="020B0604020202020204" pitchFamily="34" charset="0"/>
                <a:cs typeface="Arial" panose="020B0604020202020204" pitchFamily="34" charset="0"/>
              </a:rPr>
              <a:t>est year (if applicable), including </a:t>
            </a:r>
            <a:r>
              <a:rPr lang="en-US" altLang="en-US" sz="2200" dirty="0">
                <a:latin typeface="Arial" panose="020B0604020202020204" pitchFamily="34" charset="0"/>
                <a:cs typeface="Arial" panose="020B0604020202020204" pitchFamily="34" charset="0"/>
              </a:rPr>
              <a:t>requested base and intermediate </a:t>
            </a:r>
            <a:r>
              <a:rPr lang="en-US" altLang="en-US" sz="2200" dirty="0" smtClean="0">
                <a:latin typeface="Arial" panose="020B0604020202020204" pitchFamily="34" charset="0"/>
                <a:cs typeface="Arial" panose="020B0604020202020204" pitchFamily="34" charset="0"/>
              </a:rPr>
              <a:t>years.</a:t>
            </a:r>
            <a:endParaRPr lang="en-US" altLang="en-US" sz="400" dirty="0" smtClean="0">
              <a:solidFill>
                <a:srgbClr val="FF0000"/>
              </a:solidFill>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altLang="en-US" sz="2200" dirty="0" smtClean="0">
                <a:latin typeface="Arial" panose="020B0604020202020204" pitchFamily="34" charset="0"/>
                <a:cs typeface="Arial" panose="020B0604020202020204" pitchFamily="34" charset="0"/>
              </a:rPr>
              <a:t>Explain why </a:t>
            </a:r>
            <a:r>
              <a:rPr lang="en-US" altLang="en-US" sz="2200" dirty="0">
                <a:latin typeface="Arial" panose="020B0604020202020204" pitchFamily="34" charset="0"/>
                <a:cs typeface="Arial" panose="020B0604020202020204" pitchFamily="34" charset="0"/>
              </a:rPr>
              <a:t>the test year is </a:t>
            </a:r>
            <a:r>
              <a:rPr lang="en-US" altLang="en-US" sz="2200" dirty="0" smtClean="0">
                <a:latin typeface="Arial" panose="020B0604020202020204" pitchFamily="34" charset="0"/>
                <a:cs typeface="Arial" panose="020B0604020202020204" pitchFamily="34" charset="0"/>
              </a:rPr>
              <a:t>representative. </a:t>
            </a:r>
            <a:endParaRPr lang="en-US" altLang="en-US" sz="400" dirty="0" smtClean="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altLang="en-US" sz="2200" dirty="0" smtClean="0">
                <a:latin typeface="Arial" panose="020B0604020202020204" pitchFamily="34" charset="0"/>
                <a:cs typeface="Arial" panose="020B0604020202020204" pitchFamily="34" charset="0"/>
              </a:rPr>
              <a:t>Identify any </a:t>
            </a:r>
            <a:r>
              <a:rPr lang="en-US" altLang="en-US" sz="2200" dirty="0">
                <a:latin typeface="Arial" panose="020B0604020202020204" pitchFamily="34" charset="0"/>
                <a:cs typeface="Arial" panose="020B0604020202020204" pitchFamily="34" charset="0"/>
              </a:rPr>
              <a:t>major operational </a:t>
            </a:r>
            <a:r>
              <a:rPr lang="en-US" altLang="en-US" sz="2200" dirty="0" smtClean="0">
                <a:latin typeface="Arial" panose="020B0604020202020204" pitchFamily="34" charset="0"/>
                <a:cs typeface="Arial" panose="020B0604020202020204" pitchFamily="34" charset="0"/>
              </a:rPr>
              <a:t>changes.</a:t>
            </a:r>
            <a:endParaRPr lang="en-US" altLang="en-US" sz="400" dirty="0" smtClean="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altLang="en-US" sz="2200" dirty="0" smtClean="0">
                <a:latin typeface="Arial" panose="020B0604020202020204" pitchFamily="34" charset="0"/>
                <a:cs typeface="Arial" panose="020B0604020202020204" pitchFamily="34" charset="0"/>
              </a:rPr>
              <a:t>State whether </a:t>
            </a:r>
            <a:r>
              <a:rPr lang="en-US" altLang="en-US" sz="2200" dirty="0">
                <a:latin typeface="Arial" panose="020B0604020202020204" pitchFamily="34" charset="0"/>
                <a:cs typeface="Arial" panose="020B0604020202020204" pitchFamily="34" charset="0"/>
              </a:rPr>
              <a:t>Proposed Agency Action (PAA) </a:t>
            </a:r>
            <a:r>
              <a:rPr lang="en-US" altLang="en-US" sz="2200" dirty="0" smtClean="0">
                <a:latin typeface="Arial" panose="020B0604020202020204" pitchFamily="34" charset="0"/>
                <a:cs typeface="Arial" panose="020B0604020202020204" pitchFamily="34" charset="0"/>
              </a:rPr>
              <a:t>process is being requested.</a:t>
            </a:r>
            <a:endParaRPr lang="en-US" altLang="en-US" sz="2200" dirty="0">
              <a:latin typeface="Arial" panose="020B0604020202020204" pitchFamily="34" charset="0"/>
              <a:cs typeface="Arial" panose="020B0604020202020204" pitchFamily="34" charset="0"/>
            </a:endParaRP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10</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0930"/>
            <a:ext cx="9144000" cy="80010"/>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10" name="Rectangle 2"/>
          <p:cNvSpPr txBox="1">
            <a:spLocks noChangeArrowheads="1"/>
          </p:cNvSpPr>
          <p:nvPr/>
        </p:nvSpPr>
        <p:spPr>
          <a:xfrm>
            <a:off x="838200" y="0"/>
            <a:ext cx="7696200" cy="1828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altLang="en-US" sz="3300" dirty="0" smtClean="0">
              <a:latin typeface="Arial" panose="020B0604020202020204" pitchFamily="34" charset="0"/>
              <a:cs typeface="Arial" panose="020B0604020202020204" pitchFamily="34" charset="0"/>
            </a:endParaRPr>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22742883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altLang="en-US" sz="3300" dirty="0">
                <a:latin typeface="Arial" panose="020B0604020202020204" pitchFamily="34" charset="0"/>
                <a:cs typeface="Arial" panose="020B0604020202020204" pitchFamily="34" charset="0"/>
              </a:rPr>
              <a:t>Test Year Approval - Letter of Approval From Chairman</a:t>
            </a:r>
            <a:endParaRPr lang="en-US" sz="3300" dirty="0"/>
          </a:p>
        </p:txBody>
      </p:sp>
      <p:sp>
        <p:nvSpPr>
          <p:cNvPr id="3" name="Subtitle 2"/>
          <p:cNvSpPr>
            <a:spLocks noGrp="1"/>
          </p:cNvSpPr>
          <p:nvPr>
            <p:ph idx="1"/>
          </p:nvPr>
        </p:nvSpPr>
        <p:spPr/>
        <p:txBody>
          <a:bodyPr>
            <a:normAutofit/>
          </a:bodyPr>
          <a:lstStyle/>
          <a:p>
            <a:pPr marL="0" indent="0" algn="just">
              <a:spcBef>
                <a:spcPts val="800"/>
              </a:spcBef>
              <a:buClrTx/>
              <a:buSzTx/>
              <a:buFont typeface="Wingdings" pitchFamily="2" charset="2"/>
              <a:buNone/>
            </a:pPr>
            <a:r>
              <a:rPr lang="en-US" altLang="en-US" sz="2200" dirty="0">
                <a:latin typeface="Arial" panose="020B0604020202020204" pitchFamily="34" charset="0"/>
                <a:cs typeface="Arial" panose="020B0604020202020204" pitchFamily="34" charset="0"/>
              </a:rPr>
              <a:t> </a:t>
            </a:r>
            <a:r>
              <a:rPr lang="en-US" altLang="en-US" sz="2200" dirty="0" smtClean="0">
                <a:latin typeface="Arial" panose="020B0604020202020204" pitchFamily="34" charset="0"/>
                <a:cs typeface="Arial" panose="020B0604020202020204" pitchFamily="34" charset="0"/>
              </a:rPr>
              <a:t>The Letter of Test Year Approval states the following:</a:t>
            </a:r>
            <a:endParaRPr lang="en-US" altLang="en-US" sz="1200" dirty="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altLang="en-US" sz="2200" dirty="0">
                <a:latin typeface="Arial" panose="020B0604020202020204" pitchFamily="34" charset="0"/>
                <a:cs typeface="Arial" panose="020B0604020202020204" pitchFamily="34" charset="0"/>
              </a:rPr>
              <a:t>Docket </a:t>
            </a:r>
            <a:r>
              <a:rPr lang="en-US" altLang="en-US" sz="2200" dirty="0" smtClean="0">
                <a:latin typeface="Arial" panose="020B0604020202020204" pitchFamily="34" charset="0"/>
                <a:cs typeface="Arial" panose="020B0604020202020204" pitchFamily="34" charset="0"/>
              </a:rPr>
              <a:t>number</a:t>
            </a:r>
            <a:endParaRPr lang="en-US" altLang="en-US" sz="800" dirty="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altLang="en-US" sz="2200" dirty="0">
                <a:latin typeface="Arial" panose="020B0604020202020204" pitchFamily="34" charset="0"/>
                <a:cs typeface="Arial" panose="020B0604020202020204" pitchFamily="34" charset="0"/>
              </a:rPr>
              <a:t>Final and </a:t>
            </a:r>
            <a:r>
              <a:rPr lang="en-US" altLang="en-US" sz="2200" dirty="0" smtClean="0">
                <a:latin typeface="Arial" panose="020B0604020202020204" pitchFamily="34" charset="0"/>
                <a:cs typeface="Arial" panose="020B0604020202020204" pitchFamily="34" charset="0"/>
              </a:rPr>
              <a:t>interim test year</a:t>
            </a:r>
            <a:endParaRPr lang="en-US" altLang="en-US" sz="800" dirty="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altLang="en-US" sz="2200" dirty="0">
                <a:latin typeface="Arial" panose="020B0604020202020204" pitchFamily="34" charset="0"/>
                <a:cs typeface="Arial" panose="020B0604020202020204" pitchFamily="34" charset="0"/>
              </a:rPr>
              <a:t>Minimum Filing Requirements (MFRs) </a:t>
            </a:r>
            <a:r>
              <a:rPr lang="en-US" altLang="en-US" sz="2200" dirty="0" smtClean="0">
                <a:latin typeface="Arial" panose="020B0604020202020204" pitchFamily="34" charset="0"/>
                <a:cs typeface="Arial" panose="020B0604020202020204" pitchFamily="34" charset="0"/>
              </a:rPr>
              <a:t>due date</a:t>
            </a:r>
            <a:endParaRPr lang="en-US" altLang="en-US" sz="800" dirty="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altLang="en-US" sz="2200" dirty="0">
                <a:latin typeface="Arial" panose="020B0604020202020204" pitchFamily="34" charset="0"/>
                <a:cs typeface="Arial" panose="020B0604020202020204" pitchFamily="34" charset="0"/>
              </a:rPr>
              <a:t>Any information not submitted with application may not be considered by the </a:t>
            </a:r>
            <a:r>
              <a:rPr lang="en-US" altLang="en-US" sz="2200" dirty="0" smtClean="0">
                <a:latin typeface="Arial" panose="020B0604020202020204" pitchFamily="34" charset="0"/>
                <a:cs typeface="Arial" panose="020B0604020202020204" pitchFamily="34" charset="0"/>
              </a:rPr>
              <a:t>Commission.</a:t>
            </a:r>
            <a:endParaRPr lang="en-US" altLang="en-US" sz="800" dirty="0" smtClean="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sz="2200" dirty="0">
                <a:latin typeface="Arial" panose="020B0604020202020204" pitchFamily="34" charset="0"/>
                <a:cs typeface="Arial" panose="020B0604020202020204" pitchFamily="34" charset="0"/>
              </a:rPr>
              <a:t>Approval of the test year for filing purposes does not mean that an issue regarding the appropriateness of the test period could not be raised at any time during the </a:t>
            </a:r>
            <a:r>
              <a:rPr lang="en-US" sz="2200" dirty="0" smtClean="0">
                <a:latin typeface="Arial" panose="020B0604020202020204" pitchFamily="34" charset="0"/>
                <a:cs typeface="Arial" panose="020B0604020202020204" pitchFamily="34" charset="0"/>
              </a:rPr>
              <a:t>proceeding.</a:t>
            </a:r>
            <a:endParaRPr lang="en-US" altLang="en-US" sz="2200" dirty="0">
              <a:latin typeface="Arial" panose="020B0604020202020204" pitchFamily="34" charset="0"/>
              <a:cs typeface="Arial" panose="020B0604020202020204" pitchFamily="34" charset="0"/>
            </a:endParaRP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11</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0930"/>
            <a:ext cx="9144000" cy="80010"/>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10" name="Rectangle 2"/>
          <p:cNvSpPr txBox="1">
            <a:spLocks noChangeArrowheads="1"/>
          </p:cNvSpPr>
          <p:nvPr/>
        </p:nvSpPr>
        <p:spPr>
          <a:xfrm>
            <a:off x="838200" y="0"/>
            <a:ext cx="7696200" cy="1828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altLang="en-US" sz="3300" dirty="0" smtClean="0">
              <a:latin typeface="Arial" panose="020B0604020202020204" pitchFamily="34" charset="0"/>
              <a:cs typeface="Arial" panose="020B0604020202020204" pitchFamily="34" charset="0"/>
            </a:endParaRPr>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22187798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altLang="en-US" sz="3300" dirty="0">
                <a:latin typeface="Arial" panose="020B0604020202020204" pitchFamily="34" charset="0"/>
                <a:cs typeface="Arial" panose="020B0604020202020204" pitchFamily="34" charset="0"/>
              </a:rPr>
              <a:t>Petition and Minimum </a:t>
            </a:r>
            <a:br>
              <a:rPr lang="en-US" altLang="en-US" sz="3300" dirty="0">
                <a:latin typeface="Arial" panose="020B0604020202020204" pitchFamily="34" charset="0"/>
                <a:cs typeface="Arial" panose="020B0604020202020204" pitchFamily="34" charset="0"/>
              </a:rPr>
            </a:br>
            <a:r>
              <a:rPr lang="en-US" altLang="en-US" sz="3300" dirty="0">
                <a:latin typeface="Arial" panose="020B0604020202020204" pitchFamily="34" charset="0"/>
                <a:cs typeface="Arial" panose="020B0604020202020204" pitchFamily="34" charset="0"/>
              </a:rPr>
              <a:t>Filing Requirements</a:t>
            </a:r>
            <a:endParaRPr lang="en-US" sz="3300" dirty="0"/>
          </a:p>
        </p:txBody>
      </p:sp>
      <p:sp>
        <p:nvSpPr>
          <p:cNvPr id="3" name="Subtitle 2"/>
          <p:cNvSpPr>
            <a:spLocks noGrp="1"/>
          </p:cNvSpPr>
          <p:nvPr>
            <p:ph idx="1"/>
          </p:nvPr>
        </p:nvSpPr>
        <p:spPr>
          <a:xfrm>
            <a:off x="457200" y="1520940"/>
            <a:ext cx="8229600" cy="4605223"/>
          </a:xfrm>
        </p:spPr>
        <p:txBody>
          <a:bodyPr>
            <a:normAutofit/>
          </a:bodyPr>
          <a:lstStyle/>
          <a:p>
            <a:pPr algn="just">
              <a:spcBef>
                <a:spcPts val="800"/>
              </a:spcBef>
            </a:pPr>
            <a:r>
              <a:rPr lang="en-US" altLang="en-US" sz="2200" dirty="0" smtClean="0">
                <a:latin typeface="Arial" panose="020B0604020202020204" pitchFamily="34" charset="0"/>
                <a:cs typeface="Arial" panose="020B0604020202020204" pitchFamily="34" charset="0"/>
              </a:rPr>
              <a:t>A Class A utility must complete Form </a:t>
            </a:r>
            <a:r>
              <a:rPr lang="en-US" altLang="en-US" sz="2200" dirty="0">
                <a:latin typeface="Arial" panose="020B0604020202020204" pitchFamily="34" charset="0"/>
                <a:cs typeface="Arial" panose="020B0604020202020204" pitchFamily="34" charset="0"/>
              </a:rPr>
              <a:t>PSC/ECR 19-W (11/93), </a:t>
            </a:r>
            <a:r>
              <a:rPr lang="en-US" altLang="en-US" sz="2200" dirty="0" smtClean="0">
                <a:latin typeface="Arial" panose="020B0604020202020204" pitchFamily="34" charset="0"/>
                <a:cs typeface="Arial" panose="020B0604020202020204" pitchFamily="34" charset="0"/>
              </a:rPr>
              <a:t>titled “Class </a:t>
            </a:r>
            <a:r>
              <a:rPr lang="en-US" altLang="en-US" sz="2200" dirty="0">
                <a:latin typeface="Arial" panose="020B0604020202020204" pitchFamily="34" charset="0"/>
                <a:cs typeface="Arial" panose="020B0604020202020204" pitchFamily="34" charset="0"/>
              </a:rPr>
              <a:t>A Water and/or </a:t>
            </a:r>
            <a:r>
              <a:rPr lang="en-US" altLang="en-US" sz="2200" dirty="0" smtClean="0">
                <a:latin typeface="Arial" panose="020B0604020202020204" pitchFamily="34" charset="0"/>
                <a:cs typeface="Arial" panose="020B0604020202020204" pitchFamily="34" charset="0"/>
              </a:rPr>
              <a:t>Wastewater </a:t>
            </a:r>
            <a:r>
              <a:rPr lang="en-US" altLang="en-US" sz="2200" dirty="0">
                <a:latin typeface="Arial" panose="020B0604020202020204" pitchFamily="34" charset="0"/>
                <a:cs typeface="Arial" panose="020B0604020202020204" pitchFamily="34" charset="0"/>
              </a:rPr>
              <a:t>Utilities Financial, Rate and Engineering Minimum Filing </a:t>
            </a:r>
            <a:r>
              <a:rPr lang="en-US" altLang="en-US" sz="2200" dirty="0" smtClean="0">
                <a:latin typeface="Arial" panose="020B0604020202020204" pitchFamily="34" charset="0"/>
                <a:cs typeface="Arial" panose="020B0604020202020204" pitchFamily="34" charset="0"/>
              </a:rPr>
              <a:t>Requirements”.</a:t>
            </a:r>
          </a:p>
          <a:p>
            <a:pPr marL="342900" lvl="1" indent="-342900" algn="just">
              <a:spcBef>
                <a:spcPts val="800"/>
              </a:spcBef>
              <a:buFont typeface="Arial" panose="020B0604020202020204" pitchFamily="34" charset="0"/>
              <a:buChar char="•"/>
            </a:pPr>
            <a:r>
              <a:rPr lang="en-US" altLang="en-US" sz="2200" dirty="0" smtClean="0">
                <a:latin typeface="Arial" panose="020B0604020202020204" pitchFamily="34" charset="0"/>
                <a:cs typeface="Arial" panose="020B0604020202020204" pitchFamily="34" charset="0"/>
              </a:rPr>
              <a:t>A Class B utility must complete Form PSC/ECR </a:t>
            </a:r>
            <a:r>
              <a:rPr lang="en-US" altLang="en-US" sz="2200" dirty="0">
                <a:latin typeface="Arial" panose="020B0604020202020204" pitchFamily="34" charset="0"/>
                <a:cs typeface="Arial" panose="020B0604020202020204" pitchFamily="34" charset="0"/>
              </a:rPr>
              <a:t>20-W (11/93), </a:t>
            </a:r>
            <a:r>
              <a:rPr lang="en-US" altLang="en-US" sz="2200" dirty="0" smtClean="0">
                <a:latin typeface="Arial" panose="020B0604020202020204" pitchFamily="34" charset="0"/>
                <a:cs typeface="Arial" panose="020B0604020202020204" pitchFamily="34" charset="0"/>
              </a:rPr>
              <a:t>titled </a:t>
            </a:r>
            <a:r>
              <a:rPr lang="en-US" altLang="en-US" sz="2200" dirty="0">
                <a:latin typeface="Arial" panose="020B0604020202020204" pitchFamily="34" charset="0"/>
                <a:cs typeface="Arial" panose="020B0604020202020204" pitchFamily="34" charset="0"/>
              </a:rPr>
              <a:t>“Class B Water and/or Wastewater Utilities Financial, Rate and Engineering Minimum Filing Requirements</a:t>
            </a:r>
            <a:r>
              <a:rPr lang="en-US" altLang="en-US" sz="2200" dirty="0" smtClean="0">
                <a:latin typeface="Arial" panose="020B0604020202020204" pitchFamily="34" charset="0"/>
                <a:cs typeface="Arial" panose="020B0604020202020204" pitchFamily="34" charset="0"/>
              </a:rPr>
              <a:t>”.</a:t>
            </a:r>
            <a:endParaRPr lang="en-US" altLang="en-US" sz="800" dirty="0">
              <a:latin typeface="Arial" panose="020B0604020202020204" pitchFamily="34" charset="0"/>
              <a:cs typeface="Arial" panose="020B0604020202020204" pitchFamily="34" charset="0"/>
            </a:endParaRPr>
          </a:p>
          <a:p>
            <a:pPr algn="just">
              <a:spcBef>
                <a:spcPts val="800"/>
              </a:spcBef>
            </a:pPr>
            <a:r>
              <a:rPr lang="en-US" altLang="en-US" sz="2200" dirty="0" smtClean="0">
                <a:latin typeface="Arial" panose="020B0604020202020204" pitchFamily="34" charset="0"/>
                <a:cs typeface="Arial" panose="020B0604020202020204" pitchFamily="34" charset="0"/>
              </a:rPr>
              <a:t>Once submitted, staff reviews the MFRs to ensure that </a:t>
            </a:r>
            <a:r>
              <a:rPr lang="en-US" altLang="en-US" sz="2200" dirty="0">
                <a:latin typeface="Arial" panose="020B0604020202020204" pitchFamily="34" charset="0"/>
                <a:cs typeface="Arial" panose="020B0604020202020204" pitchFamily="34" charset="0"/>
              </a:rPr>
              <a:t>they are complete and comply with MFR Rules</a:t>
            </a:r>
            <a:r>
              <a:rPr lang="en-US" altLang="en-US" sz="2200" dirty="0" smtClean="0">
                <a:latin typeface="Arial" panose="020B0604020202020204" pitchFamily="34" charset="0"/>
                <a:cs typeface="Arial" panose="020B0604020202020204" pitchFamily="34" charset="0"/>
              </a:rPr>
              <a:t>.</a:t>
            </a:r>
            <a:endParaRPr lang="en-US" altLang="en-US" sz="800" dirty="0">
              <a:latin typeface="Arial" panose="020B0604020202020204" pitchFamily="34" charset="0"/>
              <a:cs typeface="Arial" panose="020B0604020202020204" pitchFamily="34" charset="0"/>
            </a:endParaRPr>
          </a:p>
          <a:p>
            <a:pPr algn="just">
              <a:spcBef>
                <a:spcPts val="800"/>
              </a:spcBef>
            </a:pPr>
            <a:r>
              <a:rPr lang="en-US" altLang="en-US" sz="2200" dirty="0">
                <a:latin typeface="Arial" panose="020B0604020202020204" pitchFamily="34" charset="0"/>
                <a:cs typeface="Arial" panose="020B0604020202020204" pitchFamily="34" charset="0"/>
              </a:rPr>
              <a:t>If complete, the date that the application was filed becomes the official filing date for a PAA rate case.</a:t>
            </a: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12</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0930"/>
            <a:ext cx="9144000" cy="80010"/>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10" name="Rectangle 2"/>
          <p:cNvSpPr txBox="1">
            <a:spLocks noChangeArrowheads="1"/>
          </p:cNvSpPr>
          <p:nvPr/>
        </p:nvSpPr>
        <p:spPr>
          <a:xfrm>
            <a:off x="838200" y="0"/>
            <a:ext cx="7696200" cy="1828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altLang="en-US" sz="3300" dirty="0" smtClean="0">
              <a:latin typeface="Arial" panose="020B0604020202020204" pitchFamily="34" charset="0"/>
              <a:cs typeface="Arial" panose="020B0604020202020204" pitchFamily="34" charset="0"/>
            </a:endParaRPr>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21522702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altLang="en-US" sz="3300" dirty="0" smtClean="0">
                <a:latin typeface="Arial" panose="020B0604020202020204" pitchFamily="34" charset="0"/>
                <a:cs typeface="Arial" panose="020B0604020202020204" pitchFamily="34" charset="0"/>
              </a:rPr>
              <a:t>MFR Deficiencies</a:t>
            </a:r>
            <a:endParaRPr lang="en-US" sz="3300" dirty="0"/>
          </a:p>
        </p:txBody>
      </p:sp>
      <p:sp>
        <p:nvSpPr>
          <p:cNvPr id="3" name="Subtitle 2"/>
          <p:cNvSpPr>
            <a:spLocks noGrp="1"/>
          </p:cNvSpPr>
          <p:nvPr>
            <p:ph idx="1"/>
          </p:nvPr>
        </p:nvSpPr>
        <p:spPr/>
        <p:txBody>
          <a:bodyPr>
            <a:normAutofit fontScale="77500" lnSpcReduction="20000"/>
          </a:bodyPr>
          <a:lstStyle/>
          <a:p>
            <a:pPr marL="0" indent="0" algn="just">
              <a:spcBef>
                <a:spcPts val="800"/>
              </a:spcBef>
              <a:buNone/>
            </a:pPr>
            <a:r>
              <a:rPr lang="en-US" sz="2800" dirty="0">
                <a:latin typeface="Arial" panose="020B0604020202020204" pitchFamily="34" charset="0"/>
                <a:cs typeface="Arial" panose="020B0604020202020204" pitchFamily="34" charset="0"/>
              </a:rPr>
              <a:t>MFR deficiencies arise when a utility fails to include all required information as specified on each page of the minimum filing requirements or fails to comply with the following Commission rules:</a:t>
            </a:r>
          </a:p>
          <a:p>
            <a:pPr marL="800100" lvl="1" indent="-342900" algn="just">
              <a:spcBef>
                <a:spcPts val="800"/>
              </a:spcBef>
              <a:buFont typeface="Arial" panose="020B0604020202020204" pitchFamily="34" charset="0"/>
              <a:buChar char="•"/>
            </a:pPr>
            <a:r>
              <a:rPr lang="en-US" dirty="0">
                <a:latin typeface="Arial" panose="020B0604020202020204" pitchFamily="34" charset="0"/>
                <a:cs typeface="Arial" panose="020B0604020202020204" pitchFamily="34" charset="0"/>
              </a:rPr>
              <a:t>25-30.436, F.A.C. - </a:t>
            </a:r>
            <a:r>
              <a:rPr lang="en-US" i="1" dirty="0">
                <a:latin typeface="Arial" panose="020B0604020202020204" pitchFamily="34" charset="0"/>
                <a:cs typeface="Arial" panose="020B0604020202020204" pitchFamily="34" charset="0"/>
              </a:rPr>
              <a:t>General Information and Instructions Required of Class A and B Water and Wastewater Utilities in an Application for Rate Increase</a:t>
            </a:r>
          </a:p>
          <a:p>
            <a:pPr marL="800100" lvl="1" indent="-342900" algn="just">
              <a:spcBef>
                <a:spcPts val="800"/>
              </a:spcBef>
              <a:buFont typeface="Arial" panose="020B0604020202020204" pitchFamily="34" charset="0"/>
              <a:buChar char="•"/>
            </a:pPr>
            <a:r>
              <a:rPr lang="en-US" dirty="0">
                <a:latin typeface="Arial" panose="020B0604020202020204" pitchFamily="34" charset="0"/>
                <a:cs typeface="Arial" panose="020B0604020202020204" pitchFamily="34" charset="0"/>
              </a:rPr>
              <a:t>25-30.437, F.A.C. – </a:t>
            </a:r>
            <a:r>
              <a:rPr lang="en-US" i="1" dirty="0">
                <a:latin typeface="Arial" panose="020B0604020202020204" pitchFamily="34" charset="0"/>
                <a:cs typeface="Arial" panose="020B0604020202020204" pitchFamily="34" charset="0"/>
              </a:rPr>
              <a:t>Financial, Rate and engineering Information Required of Class A and B Water and Wastewater Utilities in an Application for Rate </a:t>
            </a:r>
            <a:r>
              <a:rPr lang="en-US" i="1" dirty="0" smtClean="0">
                <a:latin typeface="Arial" panose="020B0604020202020204" pitchFamily="34" charset="0"/>
                <a:cs typeface="Arial" panose="020B0604020202020204" pitchFamily="34" charset="0"/>
              </a:rPr>
              <a:t>Increase</a:t>
            </a:r>
            <a:endParaRPr lang="en-US" i="1" dirty="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dirty="0">
                <a:latin typeface="Arial" panose="020B0604020202020204" pitchFamily="34" charset="0"/>
                <a:cs typeface="Arial" panose="020B0604020202020204" pitchFamily="34" charset="0"/>
              </a:rPr>
              <a:t>25-20,438, F.A.C. – </a:t>
            </a:r>
            <a:r>
              <a:rPr lang="en-US" i="1" dirty="0">
                <a:latin typeface="Arial" panose="020B0604020202020204" pitchFamily="34" charset="0"/>
                <a:cs typeface="Arial" panose="020B0604020202020204" pitchFamily="34" charset="0"/>
              </a:rPr>
              <a:t>Information Require in Application for Rate Increase From Utilities with Related </a:t>
            </a:r>
            <a:r>
              <a:rPr lang="en-US" i="1" dirty="0" smtClean="0">
                <a:latin typeface="Arial" panose="020B0604020202020204" pitchFamily="34" charset="0"/>
                <a:cs typeface="Arial" panose="020B0604020202020204" pitchFamily="34" charset="0"/>
              </a:rPr>
              <a:t>Parties </a:t>
            </a:r>
            <a:endParaRPr lang="en-US" i="1" dirty="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dirty="0">
                <a:latin typeface="Arial" panose="020B0604020202020204" pitchFamily="34" charset="0"/>
                <a:cs typeface="Arial" panose="020B0604020202020204" pitchFamily="34" charset="0"/>
              </a:rPr>
              <a:t>25-30.4385, F.A.C. – </a:t>
            </a:r>
            <a:r>
              <a:rPr lang="en-US" i="1" dirty="0">
                <a:latin typeface="Arial" panose="020B0604020202020204" pitchFamily="34" charset="0"/>
                <a:cs typeface="Arial" panose="020B0604020202020204" pitchFamily="34" charset="0"/>
              </a:rPr>
              <a:t>Additional Rate Information Required in Application for Rate </a:t>
            </a:r>
            <a:r>
              <a:rPr lang="en-US" i="1" dirty="0" smtClean="0">
                <a:latin typeface="Arial" panose="020B0604020202020204" pitchFamily="34" charset="0"/>
                <a:cs typeface="Arial" panose="020B0604020202020204" pitchFamily="34" charset="0"/>
              </a:rPr>
              <a:t>Increase</a:t>
            </a:r>
            <a:endParaRPr lang="en-US" i="1" dirty="0">
              <a:latin typeface="Arial" panose="020B0604020202020204" pitchFamily="34" charset="0"/>
              <a:cs typeface="Arial" panose="020B0604020202020204" pitchFamily="34" charset="0"/>
            </a:endParaRP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13</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0930"/>
            <a:ext cx="9144000" cy="80010"/>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10" name="Rectangle 2"/>
          <p:cNvSpPr txBox="1">
            <a:spLocks noChangeArrowheads="1"/>
          </p:cNvSpPr>
          <p:nvPr/>
        </p:nvSpPr>
        <p:spPr>
          <a:xfrm>
            <a:off x="838200" y="0"/>
            <a:ext cx="7696200" cy="1828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altLang="en-US" sz="3300" dirty="0" smtClean="0">
              <a:latin typeface="Arial" panose="020B0604020202020204" pitchFamily="34" charset="0"/>
              <a:cs typeface="Arial" panose="020B0604020202020204" pitchFamily="34" charset="0"/>
            </a:endParaRPr>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20311049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altLang="en-US" sz="3300" dirty="0" smtClean="0">
                <a:latin typeface="Arial" panose="020B0604020202020204" pitchFamily="34" charset="0"/>
                <a:cs typeface="Arial" panose="020B0604020202020204" pitchFamily="34" charset="0"/>
              </a:rPr>
              <a:t>MFR Deficiencies (cont.)</a:t>
            </a:r>
            <a:endParaRPr lang="en-US" sz="3300" dirty="0"/>
          </a:p>
        </p:txBody>
      </p:sp>
      <p:sp>
        <p:nvSpPr>
          <p:cNvPr id="3" name="Subtitle 2"/>
          <p:cNvSpPr>
            <a:spLocks noGrp="1"/>
          </p:cNvSpPr>
          <p:nvPr>
            <p:ph idx="1"/>
          </p:nvPr>
        </p:nvSpPr>
        <p:spPr/>
        <p:txBody>
          <a:bodyPr>
            <a:normAutofit/>
          </a:bodyPr>
          <a:lstStyle/>
          <a:p>
            <a:pPr marL="0" indent="0" algn="just">
              <a:buNone/>
            </a:pPr>
            <a:r>
              <a:rPr lang="en-US" sz="2200" dirty="0">
                <a:latin typeface="Arial" panose="020B0604020202020204" pitchFamily="34" charset="0"/>
                <a:cs typeface="Arial" panose="020B0604020202020204" pitchFamily="34" charset="0"/>
              </a:rPr>
              <a:t>MFR deficiencies arise when a utility fails to include all required information as specified on each page of the minimum filing requirements or fails to comply with the following Commission </a:t>
            </a:r>
            <a:r>
              <a:rPr lang="en-US" sz="2200" dirty="0" smtClean="0">
                <a:latin typeface="Arial" panose="020B0604020202020204" pitchFamily="34" charset="0"/>
                <a:cs typeface="Arial" panose="020B0604020202020204" pitchFamily="34" charset="0"/>
              </a:rPr>
              <a:t>rules (cont.):</a:t>
            </a:r>
            <a:endParaRPr lang="en-US" sz="2200" dirty="0">
              <a:latin typeface="Arial" panose="020B0604020202020204" pitchFamily="34" charset="0"/>
              <a:cs typeface="Arial" panose="020B0604020202020204" pitchFamily="34" charset="0"/>
            </a:endParaRPr>
          </a:p>
          <a:p>
            <a:pPr marL="800100" lvl="1" indent="-342900" algn="just">
              <a:buFont typeface="Arial" panose="020B0604020202020204" pitchFamily="34" charset="0"/>
              <a:buChar char="•"/>
            </a:pPr>
            <a:r>
              <a:rPr lang="en-US" sz="2200" dirty="0" smtClean="0">
                <a:latin typeface="Arial" panose="020B0604020202020204" pitchFamily="34" charset="0"/>
                <a:cs typeface="Arial" panose="020B0604020202020204" pitchFamily="34" charset="0"/>
              </a:rPr>
              <a:t>25-30.440</a:t>
            </a:r>
            <a:r>
              <a:rPr lang="en-US" sz="2200" dirty="0">
                <a:latin typeface="Arial" panose="020B0604020202020204" pitchFamily="34" charset="0"/>
                <a:cs typeface="Arial" panose="020B0604020202020204" pitchFamily="34" charset="0"/>
              </a:rPr>
              <a:t>, F.A.C. – </a:t>
            </a:r>
            <a:r>
              <a:rPr lang="en-US" sz="2200" i="1" dirty="0">
                <a:latin typeface="Arial" panose="020B0604020202020204" pitchFamily="34" charset="0"/>
                <a:cs typeface="Arial" panose="020B0604020202020204" pitchFamily="34" charset="0"/>
              </a:rPr>
              <a:t>Additional Engineering Information Required of Class A and B Water and Wastewater Utilities in an Application for Rate </a:t>
            </a:r>
            <a:r>
              <a:rPr lang="en-US" sz="2200" i="1" dirty="0" smtClean="0">
                <a:latin typeface="Arial" panose="020B0604020202020204" pitchFamily="34" charset="0"/>
                <a:cs typeface="Arial" panose="020B0604020202020204" pitchFamily="34" charset="0"/>
              </a:rPr>
              <a:t>Increase</a:t>
            </a:r>
          </a:p>
          <a:p>
            <a:pPr marL="800100" lvl="1" indent="-342900" algn="just">
              <a:buFont typeface="Arial" panose="020B0604020202020204" pitchFamily="34" charset="0"/>
              <a:buChar char="•"/>
            </a:pPr>
            <a:r>
              <a:rPr lang="en-US" sz="2200" dirty="0" smtClean="0">
                <a:latin typeface="Arial" panose="020B0604020202020204" pitchFamily="34" charset="0"/>
                <a:cs typeface="Arial" panose="020B0604020202020204" pitchFamily="34" charset="0"/>
              </a:rPr>
              <a:t>25-30.4415 F.A.C. – </a:t>
            </a:r>
            <a:r>
              <a:rPr lang="en-US" sz="2200" i="1" dirty="0" smtClean="0">
                <a:latin typeface="Arial" panose="020B0604020202020204" pitchFamily="34" charset="0"/>
                <a:cs typeface="Arial" panose="020B0604020202020204" pitchFamily="34" charset="0"/>
              </a:rPr>
              <a:t>Additional Information Required in Application for Rate Increase by Utilities Seeking to Recover the Cost of Investment in the Public Interest </a:t>
            </a:r>
            <a:r>
              <a:rPr lang="en-US" sz="2200" dirty="0" smtClean="0">
                <a:latin typeface="Arial" panose="020B0604020202020204" pitchFamily="34" charset="0"/>
                <a:cs typeface="Arial" panose="020B0604020202020204" pitchFamily="34" charset="0"/>
              </a:rPr>
              <a:t>(if applicable) </a:t>
            </a:r>
            <a:r>
              <a:rPr lang="en-US" sz="1800" dirty="0" smtClean="0">
                <a:latin typeface="Arial" panose="020B0604020202020204" pitchFamily="34" charset="0"/>
                <a:cs typeface="Arial" panose="020B0604020202020204" pitchFamily="34" charset="0"/>
              </a:rPr>
              <a:t> </a:t>
            </a:r>
            <a:endParaRPr lang="en-US" sz="1800" dirty="0">
              <a:latin typeface="Arial" panose="020B0604020202020204" pitchFamily="34" charset="0"/>
              <a:cs typeface="Arial" panose="020B0604020202020204" pitchFamily="34" charset="0"/>
            </a:endParaRP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14</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0930"/>
            <a:ext cx="9144000" cy="80010"/>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10" name="Rectangle 2"/>
          <p:cNvSpPr txBox="1">
            <a:spLocks noChangeArrowheads="1"/>
          </p:cNvSpPr>
          <p:nvPr/>
        </p:nvSpPr>
        <p:spPr>
          <a:xfrm>
            <a:off x="838200" y="0"/>
            <a:ext cx="7696200" cy="1828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altLang="en-US" sz="3300" dirty="0" smtClean="0">
              <a:latin typeface="Arial" panose="020B0604020202020204" pitchFamily="34" charset="0"/>
              <a:cs typeface="Arial" panose="020B0604020202020204" pitchFamily="34" charset="0"/>
            </a:endParaRPr>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16944550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altLang="en-US" sz="3300" dirty="0" smtClean="0">
                <a:latin typeface="Arial" panose="020B0604020202020204" pitchFamily="34" charset="0"/>
                <a:cs typeface="Arial" panose="020B0604020202020204" pitchFamily="34" charset="0"/>
              </a:rPr>
              <a:t>MFR Deficiencies (cont.)</a:t>
            </a:r>
            <a:endParaRPr lang="en-US" sz="3300" dirty="0"/>
          </a:p>
        </p:txBody>
      </p:sp>
      <p:sp>
        <p:nvSpPr>
          <p:cNvPr id="3" name="Subtitle 2"/>
          <p:cNvSpPr>
            <a:spLocks noGrp="1"/>
          </p:cNvSpPr>
          <p:nvPr>
            <p:ph idx="1"/>
          </p:nvPr>
        </p:nvSpPr>
        <p:spPr/>
        <p:txBody>
          <a:bodyPr>
            <a:normAutofit/>
          </a:bodyPr>
          <a:lstStyle/>
          <a:p>
            <a:pPr marL="342900" lvl="1" indent="-342900" algn="just">
              <a:spcBef>
                <a:spcPct val="0"/>
              </a:spcBef>
              <a:buFont typeface="Arial" panose="020B0604020202020204" pitchFamily="34" charset="0"/>
              <a:buChar char="•"/>
            </a:pPr>
            <a:r>
              <a:rPr lang="en-US" altLang="en-US" sz="2200" dirty="0" smtClean="0">
                <a:latin typeface="Arial" panose="020B0604020202020204" pitchFamily="34" charset="0"/>
                <a:cs typeface="Arial" panose="020B0604020202020204" pitchFamily="34" charset="0"/>
              </a:rPr>
              <a:t>If the utility’s MFRs are incomplete</a:t>
            </a:r>
            <a:r>
              <a:rPr lang="en-US" altLang="en-US" sz="2200" dirty="0">
                <a:latin typeface="Arial" panose="020B0604020202020204" pitchFamily="34" charset="0"/>
                <a:cs typeface="Arial" panose="020B0604020202020204" pitchFamily="34" charset="0"/>
              </a:rPr>
              <a:t>, staff sends out a deficiency </a:t>
            </a:r>
            <a:r>
              <a:rPr lang="en-US" altLang="en-US" sz="2200" dirty="0" smtClean="0">
                <a:latin typeface="Arial" panose="020B0604020202020204" pitchFamily="34" charset="0"/>
                <a:cs typeface="Arial" panose="020B0604020202020204" pitchFamily="34" charset="0"/>
              </a:rPr>
              <a:t>letter identifying the deficiencies that must be cured.</a:t>
            </a:r>
            <a:endParaRPr lang="en-US" altLang="en-US" sz="2200" dirty="0">
              <a:latin typeface="Arial" panose="020B0604020202020204" pitchFamily="34" charset="0"/>
              <a:cs typeface="Arial" panose="020B0604020202020204" pitchFamily="34" charset="0"/>
            </a:endParaRPr>
          </a:p>
          <a:p>
            <a:pPr marL="342900" lvl="1" indent="-342900" algn="just">
              <a:spcBef>
                <a:spcPct val="0"/>
              </a:spcBef>
              <a:buClrTx/>
              <a:buFont typeface="Wingdings" pitchFamily="2" charset="2"/>
              <a:buNone/>
            </a:pPr>
            <a:endParaRPr lang="en-US" altLang="en-US" sz="800" dirty="0">
              <a:latin typeface="Arial" panose="020B0604020202020204" pitchFamily="34" charset="0"/>
              <a:cs typeface="Arial" panose="020B0604020202020204" pitchFamily="34" charset="0"/>
            </a:endParaRPr>
          </a:p>
          <a:p>
            <a:pPr marL="342900" lvl="1" indent="-342900" algn="just">
              <a:spcBef>
                <a:spcPct val="0"/>
              </a:spcBef>
              <a:buFont typeface="Arial" panose="020B0604020202020204" pitchFamily="34" charset="0"/>
              <a:buChar char="•"/>
            </a:pPr>
            <a:r>
              <a:rPr lang="en-US" altLang="en-US" sz="2200" dirty="0">
                <a:latin typeface="Arial" panose="020B0604020202020204" pitchFamily="34" charset="0"/>
                <a:cs typeface="Arial" panose="020B0604020202020204" pitchFamily="34" charset="0"/>
              </a:rPr>
              <a:t>When staff has verified that all MFRs have been met, then the official date of filing is established as of the date that the completed information was submitted by the utility.</a:t>
            </a: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15</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0930"/>
            <a:ext cx="9144000" cy="80010"/>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10" name="Rectangle 2"/>
          <p:cNvSpPr txBox="1">
            <a:spLocks noChangeArrowheads="1"/>
          </p:cNvSpPr>
          <p:nvPr/>
        </p:nvSpPr>
        <p:spPr>
          <a:xfrm>
            <a:off x="838200" y="0"/>
            <a:ext cx="7696200" cy="1828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altLang="en-US" sz="3300" dirty="0" smtClean="0">
              <a:latin typeface="Arial" panose="020B0604020202020204" pitchFamily="34" charset="0"/>
              <a:cs typeface="Arial" panose="020B0604020202020204" pitchFamily="34" charset="0"/>
            </a:endParaRPr>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23608017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altLang="en-US" sz="3300" dirty="0" smtClean="0">
                <a:latin typeface="Arial" panose="020B0604020202020204" pitchFamily="34" charset="0"/>
                <a:cs typeface="Arial" panose="020B0604020202020204" pitchFamily="34" charset="0"/>
              </a:rPr>
              <a:t>Noticing Requirements</a:t>
            </a:r>
            <a:endParaRPr lang="en-US" sz="3300" dirty="0"/>
          </a:p>
        </p:txBody>
      </p:sp>
      <p:sp>
        <p:nvSpPr>
          <p:cNvPr id="3" name="Subtitle 2"/>
          <p:cNvSpPr>
            <a:spLocks noGrp="1"/>
          </p:cNvSpPr>
          <p:nvPr>
            <p:ph idx="1"/>
          </p:nvPr>
        </p:nvSpPr>
        <p:spPr/>
        <p:txBody>
          <a:bodyPr>
            <a:normAutofit/>
          </a:bodyPr>
          <a:lstStyle/>
          <a:p>
            <a:pPr marL="0" indent="0" algn="just">
              <a:spcBef>
                <a:spcPct val="0"/>
              </a:spcBef>
              <a:buClrTx/>
              <a:buSzTx/>
              <a:buFont typeface="Wingdings" pitchFamily="2" charset="2"/>
              <a:buNone/>
            </a:pPr>
            <a:r>
              <a:rPr lang="en-US" altLang="en-US" sz="2200" dirty="0" smtClean="0">
                <a:latin typeface="Arial" panose="020B0604020202020204" pitchFamily="34" charset="0"/>
                <a:cs typeface="Arial" panose="020B0604020202020204" pitchFamily="34" charset="0"/>
              </a:rPr>
              <a:t>Rule 25-22.0407, F.A.C</a:t>
            </a:r>
            <a:r>
              <a:rPr lang="en-US" altLang="en-US" sz="2200" dirty="0">
                <a:latin typeface="Arial" panose="020B0604020202020204" pitchFamily="34" charset="0"/>
                <a:cs typeface="Arial" panose="020B0604020202020204" pitchFamily="34" charset="0"/>
              </a:rPr>
              <a:t>., </a:t>
            </a:r>
            <a:r>
              <a:rPr lang="en-US" altLang="en-US" sz="2200" i="1" dirty="0">
                <a:latin typeface="Arial" panose="020B0604020202020204" pitchFamily="34" charset="0"/>
                <a:cs typeface="Arial" panose="020B0604020202020204" pitchFamily="34" charset="0"/>
              </a:rPr>
              <a:t>Notice of and Public Information for General Rate Increase Requests by Water and Wastewater </a:t>
            </a:r>
            <a:r>
              <a:rPr lang="en-US" altLang="en-US" sz="2200" i="1" dirty="0" smtClean="0">
                <a:latin typeface="Arial" panose="020B0604020202020204" pitchFamily="34" charset="0"/>
                <a:cs typeface="Arial" panose="020B0604020202020204" pitchFamily="34" charset="0"/>
              </a:rPr>
              <a:t>Utilities</a:t>
            </a:r>
            <a:r>
              <a:rPr lang="en-US" altLang="en-US" sz="2200" dirty="0" smtClean="0">
                <a:latin typeface="Arial" panose="020B0604020202020204" pitchFamily="34" charset="0"/>
                <a:cs typeface="Arial" panose="020B0604020202020204" pitchFamily="34" charset="0"/>
              </a:rPr>
              <a:t>, sets forth the noticing requirements for General </a:t>
            </a:r>
            <a:r>
              <a:rPr lang="en-US" altLang="en-US" sz="2200" dirty="0">
                <a:latin typeface="Arial" panose="020B0604020202020204" pitchFamily="34" charset="0"/>
                <a:cs typeface="Arial" panose="020B0604020202020204" pitchFamily="34" charset="0"/>
              </a:rPr>
              <a:t>Rate Increase Requests by Water and Wastewater </a:t>
            </a:r>
            <a:r>
              <a:rPr lang="en-US" altLang="en-US" sz="2200" dirty="0" smtClean="0">
                <a:latin typeface="Arial" panose="020B0604020202020204" pitchFamily="34" charset="0"/>
                <a:cs typeface="Arial" panose="020B0604020202020204" pitchFamily="34" charset="0"/>
              </a:rPr>
              <a:t>Utilities.</a:t>
            </a:r>
            <a:endParaRPr lang="en-US" altLang="en-US" sz="2200" dirty="0">
              <a:latin typeface="Arial" panose="020B0604020202020204" pitchFamily="34" charset="0"/>
              <a:cs typeface="Arial" panose="020B0604020202020204" pitchFamily="34" charset="0"/>
            </a:endParaRP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16</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0930"/>
            <a:ext cx="9144000" cy="80010"/>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10" name="Rectangle 2"/>
          <p:cNvSpPr txBox="1">
            <a:spLocks noChangeArrowheads="1"/>
          </p:cNvSpPr>
          <p:nvPr/>
        </p:nvSpPr>
        <p:spPr>
          <a:xfrm>
            <a:off x="838200" y="0"/>
            <a:ext cx="7696200" cy="1828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altLang="en-US" sz="3300" dirty="0" smtClean="0">
              <a:latin typeface="Arial" panose="020B0604020202020204" pitchFamily="34" charset="0"/>
              <a:cs typeface="Arial" panose="020B0604020202020204" pitchFamily="34" charset="0"/>
            </a:endParaRPr>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25608817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altLang="en-US" sz="3300" dirty="0">
                <a:latin typeface="Arial" panose="020B0604020202020204" pitchFamily="34" charset="0"/>
                <a:cs typeface="Arial" panose="020B0604020202020204" pitchFamily="34" charset="0"/>
              </a:rPr>
              <a:t>Notice at Time of Filing </a:t>
            </a:r>
            <a:endParaRPr lang="en-US" sz="3300" dirty="0"/>
          </a:p>
        </p:txBody>
      </p:sp>
      <p:sp>
        <p:nvSpPr>
          <p:cNvPr id="3" name="Subtitle 2"/>
          <p:cNvSpPr>
            <a:spLocks noGrp="1"/>
          </p:cNvSpPr>
          <p:nvPr>
            <p:ph idx="1"/>
          </p:nvPr>
        </p:nvSpPr>
        <p:spPr/>
        <p:txBody>
          <a:bodyPr>
            <a:normAutofit/>
          </a:bodyPr>
          <a:lstStyle/>
          <a:p>
            <a:pPr marL="0" indent="0" algn="just">
              <a:spcBef>
                <a:spcPct val="0"/>
              </a:spcBef>
              <a:buNone/>
            </a:pPr>
            <a:r>
              <a:rPr lang="en-US" altLang="en-US" sz="2200" dirty="0" smtClean="0">
                <a:latin typeface="Arial" panose="020B0604020202020204" pitchFamily="34" charset="0"/>
                <a:cs typeface="Arial" panose="020B0604020202020204" pitchFamily="34" charset="0"/>
              </a:rPr>
              <a:t>A copy of the minimum filing requirements (MFRs) and rate case synopsis must be sent to the CEO </a:t>
            </a:r>
            <a:r>
              <a:rPr lang="en-US" altLang="en-US" sz="2200" dirty="0">
                <a:latin typeface="Arial" panose="020B0604020202020204" pitchFamily="34" charset="0"/>
                <a:cs typeface="Arial" panose="020B0604020202020204" pitchFamily="34" charset="0"/>
              </a:rPr>
              <a:t>of </a:t>
            </a:r>
            <a:r>
              <a:rPr lang="en-US" altLang="en-US" sz="2200" dirty="0" smtClean="0">
                <a:latin typeface="Arial" panose="020B0604020202020204" pitchFamily="34" charset="0"/>
                <a:cs typeface="Arial" panose="020B0604020202020204" pitchFamily="34" charset="0"/>
              </a:rPr>
              <a:t>the cities </a:t>
            </a:r>
            <a:r>
              <a:rPr lang="en-US" altLang="en-US" sz="2200" dirty="0">
                <a:latin typeface="Arial" panose="020B0604020202020204" pitchFamily="34" charset="0"/>
                <a:cs typeface="Arial" panose="020B0604020202020204" pitchFamily="34" charset="0"/>
              </a:rPr>
              <a:t>and counties in </a:t>
            </a:r>
            <a:r>
              <a:rPr lang="en-US" altLang="en-US" sz="2200" dirty="0" smtClean="0">
                <a:latin typeface="Arial" panose="020B0604020202020204" pitchFamily="34" charset="0"/>
                <a:cs typeface="Arial" panose="020B0604020202020204" pitchFamily="34" charset="0"/>
              </a:rPr>
              <a:t>the service area.</a:t>
            </a:r>
            <a:endParaRPr lang="en-US" altLang="en-US" sz="2200" dirty="0">
              <a:latin typeface="Arial" panose="020B0604020202020204" pitchFamily="34" charset="0"/>
              <a:cs typeface="Arial" panose="020B0604020202020204" pitchFamily="34" charset="0"/>
            </a:endParaRPr>
          </a:p>
          <a:p>
            <a:pPr lvl="1" algn="just">
              <a:spcBef>
                <a:spcPct val="0"/>
              </a:spcBef>
              <a:buClrTx/>
              <a:buFont typeface="Wingdings" pitchFamily="2" charset="2"/>
              <a:buNone/>
            </a:pPr>
            <a:endParaRPr lang="en-US" altLang="en-US" sz="800" dirty="0">
              <a:latin typeface="Arial" panose="020B0604020202020204" pitchFamily="34" charset="0"/>
              <a:cs typeface="Arial" panose="020B0604020202020204" pitchFamily="34" charset="0"/>
            </a:endParaRP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17</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0930"/>
            <a:ext cx="9144000" cy="80010"/>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10" name="Rectangle 2"/>
          <p:cNvSpPr txBox="1">
            <a:spLocks noChangeArrowheads="1"/>
          </p:cNvSpPr>
          <p:nvPr/>
        </p:nvSpPr>
        <p:spPr>
          <a:xfrm>
            <a:off x="838200" y="0"/>
            <a:ext cx="7696200" cy="1828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altLang="en-US" sz="3300" dirty="0" smtClean="0">
              <a:latin typeface="Arial" panose="020B0604020202020204" pitchFamily="34" charset="0"/>
              <a:cs typeface="Arial" panose="020B0604020202020204" pitchFamily="34" charset="0"/>
            </a:endParaRPr>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40365125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altLang="en-US" sz="3300" dirty="0">
                <a:latin typeface="Arial" panose="020B0604020202020204" pitchFamily="34" charset="0"/>
                <a:cs typeface="Arial" panose="020B0604020202020204" pitchFamily="34" charset="0"/>
              </a:rPr>
              <a:t>Other Required Notices </a:t>
            </a:r>
            <a:endParaRPr lang="en-US" sz="3300" dirty="0"/>
          </a:p>
        </p:txBody>
      </p:sp>
      <p:sp>
        <p:nvSpPr>
          <p:cNvPr id="3" name="Subtitle 2"/>
          <p:cNvSpPr>
            <a:spLocks noGrp="1"/>
          </p:cNvSpPr>
          <p:nvPr>
            <p:ph idx="1"/>
          </p:nvPr>
        </p:nvSpPr>
        <p:spPr/>
        <p:txBody>
          <a:bodyPr>
            <a:normAutofit/>
          </a:bodyPr>
          <a:lstStyle/>
          <a:p>
            <a:pPr algn="just">
              <a:spcBef>
                <a:spcPts val="800"/>
              </a:spcBef>
            </a:pPr>
            <a:r>
              <a:rPr lang="en-US" altLang="en-US" sz="2200" dirty="0" smtClean="0">
                <a:latin typeface="Arial" panose="020B0604020202020204" pitchFamily="34" charset="0"/>
                <a:cs typeface="Arial" panose="020B0604020202020204" pitchFamily="34" charset="0"/>
              </a:rPr>
              <a:t>An initial customer notice is due no </a:t>
            </a:r>
            <a:r>
              <a:rPr lang="en-US" altLang="en-US" sz="2200" dirty="0">
                <a:latin typeface="Arial" panose="020B0604020202020204" pitchFamily="34" charset="0"/>
                <a:cs typeface="Arial" panose="020B0604020202020204" pitchFamily="34" charset="0"/>
              </a:rPr>
              <a:t>later than 50 days from </a:t>
            </a:r>
            <a:r>
              <a:rPr lang="en-US" altLang="en-US" sz="2200" dirty="0" smtClean="0">
                <a:latin typeface="Arial" panose="020B0604020202020204" pitchFamily="34" charset="0"/>
                <a:cs typeface="Arial" panose="020B0604020202020204" pitchFamily="34" charset="0"/>
              </a:rPr>
              <a:t>the Official </a:t>
            </a:r>
            <a:r>
              <a:rPr lang="en-US" altLang="en-US" sz="2200" dirty="0">
                <a:latin typeface="Arial" panose="020B0604020202020204" pitchFamily="34" charset="0"/>
                <a:cs typeface="Arial" panose="020B0604020202020204" pitchFamily="34" charset="0"/>
              </a:rPr>
              <a:t>Filing Date </a:t>
            </a:r>
            <a:r>
              <a:rPr lang="en-US" altLang="en-US" sz="2200" dirty="0" smtClean="0">
                <a:latin typeface="Arial" panose="020B0604020202020204" pitchFamily="34" charset="0"/>
                <a:cs typeface="Arial" panose="020B0604020202020204" pitchFamily="34" charset="0"/>
              </a:rPr>
              <a:t>in a Proposed Agency Action (PAA) </a:t>
            </a:r>
            <a:r>
              <a:rPr lang="en-US" altLang="en-US" sz="2200" dirty="0">
                <a:latin typeface="Arial" panose="020B0604020202020204" pitchFamily="34" charset="0"/>
                <a:cs typeface="Arial" panose="020B0604020202020204" pitchFamily="34" charset="0"/>
              </a:rPr>
              <a:t>case and </a:t>
            </a:r>
            <a:r>
              <a:rPr lang="en-US" altLang="en-US" sz="2200" dirty="0" smtClean="0">
                <a:latin typeface="Arial" panose="020B0604020202020204" pitchFamily="34" charset="0"/>
                <a:cs typeface="Arial" panose="020B0604020202020204" pitchFamily="34" charset="0"/>
              </a:rPr>
              <a:t>the Filing </a:t>
            </a:r>
            <a:r>
              <a:rPr lang="en-US" altLang="en-US" sz="2200" dirty="0">
                <a:latin typeface="Arial" panose="020B0604020202020204" pitchFamily="34" charset="0"/>
                <a:cs typeface="Arial" panose="020B0604020202020204" pitchFamily="34" charset="0"/>
              </a:rPr>
              <a:t>Date in </a:t>
            </a:r>
            <a:r>
              <a:rPr lang="en-US" altLang="en-US" sz="2200" dirty="0" smtClean="0">
                <a:latin typeface="Arial" panose="020B0604020202020204" pitchFamily="34" charset="0"/>
                <a:cs typeface="Arial" panose="020B0604020202020204" pitchFamily="34" charset="0"/>
              </a:rPr>
              <a:t>a Formal </a:t>
            </a:r>
            <a:r>
              <a:rPr lang="en-US" altLang="en-US" sz="2200" dirty="0">
                <a:latin typeface="Arial" panose="020B0604020202020204" pitchFamily="34" charset="0"/>
                <a:cs typeface="Arial" panose="020B0604020202020204" pitchFamily="34" charset="0"/>
              </a:rPr>
              <a:t>Hearing Case</a:t>
            </a:r>
            <a:r>
              <a:rPr lang="en-US" altLang="en-US" sz="2200" dirty="0" smtClean="0">
                <a:latin typeface="Arial" panose="020B0604020202020204" pitchFamily="34" charset="0"/>
                <a:cs typeface="Arial" panose="020B0604020202020204" pitchFamily="34" charset="0"/>
              </a:rPr>
              <a:t>.</a:t>
            </a:r>
            <a:endParaRPr lang="en-US" altLang="en-US" sz="800" dirty="0">
              <a:latin typeface="Arial" panose="020B0604020202020204" pitchFamily="34" charset="0"/>
              <a:cs typeface="Arial" panose="020B0604020202020204" pitchFamily="34" charset="0"/>
            </a:endParaRPr>
          </a:p>
          <a:p>
            <a:pPr algn="just">
              <a:spcBef>
                <a:spcPts val="800"/>
              </a:spcBef>
            </a:pPr>
            <a:r>
              <a:rPr lang="en-US" altLang="en-US" sz="2200" dirty="0" smtClean="0">
                <a:latin typeface="Arial" panose="020B0604020202020204" pitchFamily="34" charset="0"/>
                <a:cs typeface="Arial" panose="020B0604020202020204" pitchFamily="34" charset="0"/>
              </a:rPr>
              <a:t>A customer meeting </a:t>
            </a:r>
            <a:r>
              <a:rPr lang="en-US" altLang="en-US" sz="2200" dirty="0">
                <a:latin typeface="Arial" panose="020B0604020202020204" pitchFamily="34" charset="0"/>
                <a:cs typeface="Arial" panose="020B0604020202020204" pitchFamily="34" charset="0"/>
              </a:rPr>
              <a:t>or </a:t>
            </a:r>
            <a:r>
              <a:rPr lang="en-US" altLang="en-US" sz="2200" dirty="0" smtClean="0">
                <a:latin typeface="Arial" panose="020B0604020202020204" pitchFamily="34" charset="0"/>
                <a:cs typeface="Arial" panose="020B0604020202020204" pitchFamily="34" charset="0"/>
              </a:rPr>
              <a:t>service hearing notice is </a:t>
            </a:r>
            <a:r>
              <a:rPr lang="en-US" altLang="en-US" sz="2200" dirty="0">
                <a:latin typeface="Arial" panose="020B0604020202020204" pitchFamily="34" charset="0"/>
                <a:cs typeface="Arial" panose="020B0604020202020204" pitchFamily="34" charset="0"/>
              </a:rPr>
              <a:t>due no </a:t>
            </a:r>
            <a:r>
              <a:rPr lang="en-US" altLang="en-US" sz="2200" dirty="0" smtClean="0">
                <a:latin typeface="Arial" panose="020B0604020202020204" pitchFamily="34" charset="0"/>
                <a:cs typeface="Arial" panose="020B0604020202020204" pitchFamily="34" charset="0"/>
              </a:rPr>
              <a:t>sooner </a:t>
            </a:r>
            <a:r>
              <a:rPr lang="en-US" altLang="en-US" sz="2200" dirty="0">
                <a:latin typeface="Arial" panose="020B0604020202020204" pitchFamily="34" charset="0"/>
                <a:cs typeface="Arial" panose="020B0604020202020204" pitchFamily="34" charset="0"/>
              </a:rPr>
              <a:t>than 14 days and no later than 30 days </a:t>
            </a:r>
            <a:r>
              <a:rPr lang="en-US" altLang="en-US" sz="2200" dirty="0" smtClean="0">
                <a:latin typeface="Arial" panose="020B0604020202020204" pitchFamily="34" charset="0"/>
                <a:cs typeface="Arial" panose="020B0604020202020204" pitchFamily="34" charset="0"/>
              </a:rPr>
              <a:t>prior to the </a:t>
            </a:r>
            <a:r>
              <a:rPr lang="en-US" altLang="en-US" sz="2200" dirty="0">
                <a:latin typeface="Arial" panose="020B0604020202020204" pitchFamily="34" charset="0"/>
                <a:cs typeface="Arial" panose="020B0604020202020204" pitchFamily="34" charset="0"/>
              </a:rPr>
              <a:t>date established </a:t>
            </a:r>
            <a:r>
              <a:rPr lang="en-US" altLang="en-US" sz="2200" dirty="0" smtClean="0">
                <a:latin typeface="Arial" panose="020B0604020202020204" pitchFamily="34" charset="0"/>
                <a:cs typeface="Arial" panose="020B0604020202020204" pitchFamily="34" charset="0"/>
              </a:rPr>
              <a:t>for the </a:t>
            </a:r>
            <a:r>
              <a:rPr lang="en-US" altLang="en-US" sz="2200" dirty="0">
                <a:latin typeface="Arial" panose="020B0604020202020204" pitchFamily="34" charset="0"/>
                <a:cs typeface="Arial" panose="020B0604020202020204" pitchFamily="34" charset="0"/>
              </a:rPr>
              <a:t>meeting or service hearing</a:t>
            </a:r>
            <a:r>
              <a:rPr lang="en-US" altLang="en-US" sz="2200" dirty="0" smtClean="0">
                <a:latin typeface="Arial" panose="020B0604020202020204" pitchFamily="34" charset="0"/>
                <a:cs typeface="Arial" panose="020B0604020202020204" pitchFamily="34" charset="0"/>
              </a:rPr>
              <a:t>.</a:t>
            </a:r>
            <a:endParaRPr lang="en-US" altLang="en-US" sz="800" dirty="0">
              <a:latin typeface="Arial" panose="020B0604020202020204" pitchFamily="34" charset="0"/>
              <a:cs typeface="Arial" panose="020B0604020202020204" pitchFamily="34" charset="0"/>
            </a:endParaRPr>
          </a:p>
          <a:p>
            <a:pPr algn="just">
              <a:spcBef>
                <a:spcPts val="800"/>
              </a:spcBef>
            </a:pPr>
            <a:r>
              <a:rPr lang="en-US" altLang="en-US" sz="2200" dirty="0" smtClean="0">
                <a:latin typeface="Arial" panose="020B0604020202020204" pitchFamily="34" charset="0"/>
                <a:cs typeface="Arial" panose="020B0604020202020204" pitchFamily="34" charset="0"/>
              </a:rPr>
              <a:t>If applicable, an interim rate </a:t>
            </a:r>
            <a:r>
              <a:rPr lang="en-US" altLang="en-US" sz="2200" dirty="0">
                <a:latin typeface="Arial" panose="020B0604020202020204" pitchFamily="34" charset="0"/>
                <a:cs typeface="Arial" panose="020B0604020202020204" pitchFamily="34" charset="0"/>
              </a:rPr>
              <a:t>i</a:t>
            </a:r>
            <a:r>
              <a:rPr lang="en-US" altLang="en-US" sz="2200" dirty="0" smtClean="0">
                <a:latin typeface="Arial" panose="020B0604020202020204" pitchFamily="34" charset="0"/>
                <a:cs typeface="Arial" panose="020B0604020202020204" pitchFamily="34" charset="0"/>
              </a:rPr>
              <a:t>ncrease notice is required before interim rates can be effective.</a:t>
            </a:r>
            <a:endParaRPr lang="en-US" altLang="en-US" sz="800" dirty="0">
              <a:latin typeface="Arial" panose="020B0604020202020204" pitchFamily="34" charset="0"/>
              <a:cs typeface="Arial" panose="020B0604020202020204" pitchFamily="34" charset="0"/>
            </a:endParaRPr>
          </a:p>
          <a:p>
            <a:pPr algn="just">
              <a:spcBef>
                <a:spcPts val="800"/>
              </a:spcBef>
            </a:pPr>
            <a:r>
              <a:rPr lang="en-US" altLang="en-US" sz="2200" dirty="0" smtClean="0">
                <a:latin typeface="Arial" panose="020B0604020202020204" pitchFamily="34" charset="0"/>
                <a:cs typeface="Arial" panose="020B0604020202020204" pitchFamily="34" charset="0"/>
              </a:rPr>
              <a:t>A PAA </a:t>
            </a:r>
            <a:r>
              <a:rPr lang="en-US" altLang="en-US" sz="2200" dirty="0">
                <a:latin typeface="Arial" panose="020B0604020202020204" pitchFamily="34" charset="0"/>
                <a:cs typeface="Arial" panose="020B0604020202020204" pitchFamily="34" charset="0"/>
              </a:rPr>
              <a:t>or </a:t>
            </a:r>
            <a:r>
              <a:rPr lang="en-US" altLang="en-US" sz="2200" dirty="0" smtClean="0">
                <a:latin typeface="Arial" panose="020B0604020202020204" pitchFamily="34" charset="0"/>
                <a:cs typeface="Arial" panose="020B0604020202020204" pitchFamily="34" charset="0"/>
              </a:rPr>
              <a:t>formal </a:t>
            </a:r>
            <a:r>
              <a:rPr lang="en-US" altLang="en-US" sz="2200" dirty="0">
                <a:latin typeface="Arial" panose="020B0604020202020204" pitchFamily="34" charset="0"/>
                <a:cs typeface="Arial" panose="020B0604020202020204" pitchFamily="34" charset="0"/>
              </a:rPr>
              <a:t>r</a:t>
            </a:r>
            <a:r>
              <a:rPr lang="en-US" altLang="en-US" sz="2200" dirty="0" smtClean="0">
                <a:latin typeface="Arial" panose="020B0604020202020204" pitchFamily="34" charset="0"/>
                <a:cs typeface="Arial" panose="020B0604020202020204" pitchFamily="34" charset="0"/>
              </a:rPr>
              <a:t>ate </a:t>
            </a:r>
            <a:r>
              <a:rPr lang="en-US" altLang="en-US" sz="2200" dirty="0">
                <a:latin typeface="Arial" panose="020B0604020202020204" pitchFamily="34" charset="0"/>
                <a:cs typeface="Arial" panose="020B0604020202020204" pitchFamily="34" charset="0"/>
              </a:rPr>
              <a:t>i</a:t>
            </a:r>
            <a:r>
              <a:rPr lang="en-US" altLang="en-US" sz="2200" dirty="0" smtClean="0">
                <a:latin typeface="Arial" panose="020B0604020202020204" pitchFamily="34" charset="0"/>
                <a:cs typeface="Arial" panose="020B0604020202020204" pitchFamily="34" charset="0"/>
              </a:rPr>
              <a:t>ncrease n</a:t>
            </a:r>
            <a:r>
              <a:rPr lang="en-US" altLang="en-US" sz="2200" dirty="0">
                <a:latin typeface="Arial" panose="020B0604020202020204" pitchFamily="34" charset="0"/>
                <a:cs typeface="Arial" panose="020B0604020202020204" pitchFamily="34" charset="0"/>
              </a:rPr>
              <a:t>otice is required </a:t>
            </a:r>
            <a:r>
              <a:rPr lang="en-US" altLang="en-US" sz="2200" dirty="0" smtClean="0">
                <a:latin typeface="Arial" panose="020B0604020202020204" pitchFamily="34" charset="0"/>
                <a:cs typeface="Arial" panose="020B0604020202020204" pitchFamily="34" charset="0"/>
              </a:rPr>
              <a:t>before rates </a:t>
            </a:r>
            <a:r>
              <a:rPr lang="en-US" altLang="en-US" sz="2200" dirty="0">
                <a:latin typeface="Arial" panose="020B0604020202020204" pitchFamily="34" charset="0"/>
                <a:cs typeface="Arial" panose="020B0604020202020204" pitchFamily="34" charset="0"/>
              </a:rPr>
              <a:t>can </a:t>
            </a:r>
            <a:r>
              <a:rPr lang="en-US" altLang="en-US" sz="2200" dirty="0" smtClean="0">
                <a:latin typeface="Arial" panose="020B0604020202020204" pitchFamily="34" charset="0"/>
                <a:cs typeface="Arial" panose="020B0604020202020204" pitchFamily="34" charset="0"/>
              </a:rPr>
              <a:t>be effective</a:t>
            </a:r>
            <a:r>
              <a:rPr lang="en-US" altLang="en-US" sz="2200" dirty="0">
                <a:latin typeface="Arial" panose="020B0604020202020204" pitchFamily="34" charset="0"/>
                <a:cs typeface="Arial" panose="020B0604020202020204" pitchFamily="34" charset="0"/>
              </a:rPr>
              <a:t>.</a:t>
            </a: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18</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0930"/>
            <a:ext cx="9144000" cy="80010"/>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10" name="Rectangle 2"/>
          <p:cNvSpPr txBox="1">
            <a:spLocks noChangeArrowheads="1"/>
          </p:cNvSpPr>
          <p:nvPr/>
        </p:nvSpPr>
        <p:spPr>
          <a:xfrm>
            <a:off x="838200" y="0"/>
            <a:ext cx="7696200" cy="1828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altLang="en-US" sz="3300" dirty="0" smtClean="0">
              <a:latin typeface="Arial" panose="020B0604020202020204" pitchFamily="34" charset="0"/>
              <a:cs typeface="Arial" panose="020B0604020202020204" pitchFamily="34" charset="0"/>
            </a:endParaRPr>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39939258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altLang="en-US" sz="3300" dirty="0">
                <a:latin typeface="Arial" panose="020B0604020202020204" pitchFamily="34" charset="0"/>
                <a:cs typeface="Arial" panose="020B0604020202020204" pitchFamily="34" charset="0"/>
              </a:rPr>
              <a:t>Section 367.082, F.S., Interim </a:t>
            </a:r>
            <a:r>
              <a:rPr lang="en-US" altLang="en-US" sz="3300" dirty="0" smtClean="0">
                <a:latin typeface="Arial" panose="020B0604020202020204" pitchFamily="34" charset="0"/>
                <a:cs typeface="Arial" panose="020B0604020202020204" pitchFamily="34" charset="0"/>
              </a:rPr>
              <a:t>Rates</a:t>
            </a:r>
            <a:r>
              <a:rPr lang="en-US" altLang="en-US" sz="3300" dirty="0">
                <a:latin typeface="Arial" panose="020B0604020202020204" pitchFamily="34" charset="0"/>
                <a:cs typeface="Arial" panose="020B0604020202020204" pitchFamily="34" charset="0"/>
              </a:rPr>
              <a:t>; P</a:t>
            </a:r>
            <a:r>
              <a:rPr lang="en-US" altLang="en-US" sz="3300" dirty="0" smtClean="0">
                <a:latin typeface="Arial" panose="020B0604020202020204" pitchFamily="34" charset="0"/>
                <a:cs typeface="Arial" panose="020B0604020202020204" pitchFamily="34" charset="0"/>
              </a:rPr>
              <a:t>rocedure</a:t>
            </a:r>
            <a:endParaRPr lang="en-US" sz="3300" dirty="0"/>
          </a:p>
        </p:txBody>
      </p:sp>
      <p:sp>
        <p:nvSpPr>
          <p:cNvPr id="3" name="Subtitle 2"/>
          <p:cNvSpPr>
            <a:spLocks noGrp="1"/>
          </p:cNvSpPr>
          <p:nvPr>
            <p:ph idx="1"/>
          </p:nvPr>
        </p:nvSpPr>
        <p:spPr>
          <a:xfrm>
            <a:off x="457200" y="1417637"/>
            <a:ext cx="8229600" cy="4678363"/>
          </a:xfrm>
        </p:spPr>
        <p:txBody>
          <a:bodyPr>
            <a:normAutofit/>
          </a:bodyPr>
          <a:lstStyle/>
          <a:p>
            <a:pPr algn="just">
              <a:spcBef>
                <a:spcPts val="800"/>
              </a:spcBef>
            </a:pPr>
            <a:r>
              <a:rPr lang="en-US" altLang="en-US" sz="2200" dirty="0" smtClean="0">
                <a:latin typeface="Arial" panose="020B0604020202020204" pitchFamily="34" charset="0"/>
                <a:cs typeface="Arial" panose="020B0604020202020204" pitchFamily="34" charset="0"/>
              </a:rPr>
              <a:t>The Commission </a:t>
            </a:r>
            <a:r>
              <a:rPr lang="en-US" altLang="en-US" sz="2200" dirty="0">
                <a:latin typeface="Arial" panose="020B0604020202020204" pitchFamily="34" charset="0"/>
                <a:cs typeface="Arial" panose="020B0604020202020204" pitchFamily="34" charset="0"/>
              </a:rPr>
              <a:t>shall approve interim rates within 60 days </a:t>
            </a:r>
            <a:r>
              <a:rPr lang="en-US" altLang="en-US" sz="2200" dirty="0" smtClean="0">
                <a:latin typeface="Arial" panose="020B0604020202020204" pitchFamily="34" charset="0"/>
                <a:cs typeface="Arial" panose="020B0604020202020204" pitchFamily="34" charset="0"/>
              </a:rPr>
              <a:t>of </a:t>
            </a:r>
            <a:r>
              <a:rPr lang="en-US" altLang="en-US" sz="2200" dirty="0">
                <a:latin typeface="Arial" panose="020B0604020202020204" pitchFamily="34" charset="0"/>
                <a:cs typeface="Arial" panose="020B0604020202020204" pitchFamily="34" charset="0"/>
              </a:rPr>
              <a:t>filing </a:t>
            </a:r>
            <a:r>
              <a:rPr lang="en-US" altLang="en-US" sz="2200" dirty="0" smtClean="0">
                <a:latin typeface="Arial" panose="020B0604020202020204" pitchFamily="34" charset="0"/>
                <a:cs typeface="Arial" panose="020B0604020202020204" pitchFamily="34" charset="0"/>
              </a:rPr>
              <a:t>the </a:t>
            </a:r>
            <a:r>
              <a:rPr lang="en-US" altLang="en-US" sz="2200" dirty="0">
                <a:latin typeface="Arial" panose="020B0604020202020204" pitchFamily="34" charset="0"/>
                <a:cs typeface="Arial" panose="020B0604020202020204" pitchFamily="34" charset="0"/>
              </a:rPr>
              <a:t>petition, not the official date MFRs are </a:t>
            </a:r>
            <a:r>
              <a:rPr lang="en-US" altLang="en-US" sz="2200" dirty="0" smtClean="0">
                <a:latin typeface="Arial" panose="020B0604020202020204" pitchFamily="34" charset="0"/>
                <a:cs typeface="Arial" panose="020B0604020202020204" pitchFamily="34" charset="0"/>
              </a:rPr>
              <a:t>completed, once </a:t>
            </a:r>
            <a:r>
              <a:rPr lang="en-US" altLang="en-US" sz="2200" dirty="0">
                <a:latin typeface="Arial" panose="020B0604020202020204" pitchFamily="34" charset="0"/>
                <a:cs typeface="Arial" panose="020B0604020202020204" pitchFamily="34" charset="0"/>
              </a:rPr>
              <a:t>prima facie entitlement is </a:t>
            </a:r>
            <a:r>
              <a:rPr lang="en-US" altLang="en-US" sz="2200" dirty="0" smtClean="0">
                <a:latin typeface="Arial" panose="020B0604020202020204" pitchFamily="34" charset="0"/>
                <a:cs typeface="Arial" panose="020B0604020202020204" pitchFamily="34" charset="0"/>
              </a:rPr>
              <a:t>demonstrated. Prima </a:t>
            </a:r>
            <a:r>
              <a:rPr lang="en-US" altLang="en-US" sz="2200" dirty="0">
                <a:latin typeface="Arial" panose="020B0604020202020204" pitchFamily="34" charset="0"/>
                <a:cs typeface="Arial" panose="020B0604020202020204" pitchFamily="34" charset="0"/>
              </a:rPr>
              <a:t>facie entitlement is when a utility makes a showing of interim increase within the four corners of its filing</a:t>
            </a:r>
            <a:r>
              <a:rPr lang="en-US" altLang="en-US" sz="2200" dirty="0" smtClean="0">
                <a:latin typeface="Arial" panose="020B0604020202020204" pitchFamily="34" charset="0"/>
                <a:cs typeface="Arial" panose="020B0604020202020204" pitchFamily="34" charset="0"/>
              </a:rPr>
              <a:t>.</a:t>
            </a:r>
            <a:endParaRPr lang="en-US" altLang="en-US" sz="800" dirty="0" smtClean="0">
              <a:latin typeface="Arial" panose="020B0604020202020204" pitchFamily="34" charset="0"/>
              <a:cs typeface="Arial" panose="020B0604020202020204" pitchFamily="34" charset="0"/>
            </a:endParaRPr>
          </a:p>
          <a:p>
            <a:pPr algn="just">
              <a:spcBef>
                <a:spcPts val="800"/>
              </a:spcBef>
            </a:pPr>
            <a:r>
              <a:rPr lang="en-US" altLang="en-US" sz="2200" dirty="0" smtClean="0">
                <a:latin typeface="Arial" panose="020B0604020202020204" pitchFamily="34" charset="0"/>
                <a:cs typeface="Arial" panose="020B0604020202020204" pitchFamily="34" charset="0"/>
              </a:rPr>
              <a:t>Interim adjustments should be consistent </a:t>
            </a:r>
            <a:r>
              <a:rPr lang="en-US" altLang="en-US" sz="2200" dirty="0">
                <a:latin typeface="Arial" panose="020B0604020202020204" pitchFamily="34" charset="0"/>
                <a:cs typeface="Arial" panose="020B0604020202020204" pitchFamily="34" charset="0"/>
              </a:rPr>
              <a:t>with </a:t>
            </a:r>
            <a:r>
              <a:rPr lang="en-US" altLang="en-US" sz="2200" dirty="0" smtClean="0">
                <a:latin typeface="Arial" panose="020B0604020202020204" pitchFamily="34" charset="0"/>
                <a:cs typeface="Arial" panose="020B0604020202020204" pitchFamily="34" charset="0"/>
              </a:rPr>
              <a:t>the utility’s last </a:t>
            </a:r>
            <a:r>
              <a:rPr lang="en-US" altLang="en-US" sz="2200" dirty="0">
                <a:latin typeface="Arial" panose="020B0604020202020204" pitchFamily="34" charset="0"/>
                <a:cs typeface="Arial" panose="020B0604020202020204" pitchFamily="34" charset="0"/>
              </a:rPr>
              <a:t>rate proceeding</a:t>
            </a:r>
            <a:r>
              <a:rPr lang="en-US" altLang="en-US" sz="2200" dirty="0" smtClean="0">
                <a:latin typeface="Arial" panose="020B0604020202020204" pitchFamily="34" charset="0"/>
                <a:cs typeface="Arial" panose="020B0604020202020204" pitchFamily="34" charset="0"/>
              </a:rPr>
              <a:t>.</a:t>
            </a:r>
            <a:endParaRPr lang="en-US" altLang="en-US" sz="800" dirty="0">
              <a:latin typeface="Arial" panose="020B0604020202020204" pitchFamily="34" charset="0"/>
              <a:cs typeface="Arial" panose="020B0604020202020204" pitchFamily="34" charset="0"/>
            </a:endParaRPr>
          </a:p>
          <a:p>
            <a:pPr algn="just">
              <a:spcBef>
                <a:spcPts val="800"/>
              </a:spcBef>
            </a:pPr>
            <a:r>
              <a:rPr lang="en-US" altLang="en-US" sz="2200" dirty="0">
                <a:latin typeface="Arial" panose="020B0604020202020204" pitchFamily="34" charset="0"/>
                <a:cs typeface="Arial" panose="020B0604020202020204" pitchFamily="34" charset="0"/>
              </a:rPr>
              <a:t>No projected test </a:t>
            </a:r>
            <a:r>
              <a:rPr lang="en-US" altLang="en-US" sz="2200" dirty="0" smtClean="0">
                <a:latin typeface="Arial" panose="020B0604020202020204" pitchFamily="34" charset="0"/>
                <a:cs typeface="Arial" panose="020B0604020202020204" pitchFamily="34" charset="0"/>
              </a:rPr>
              <a:t>year </a:t>
            </a:r>
            <a:r>
              <a:rPr lang="en-US" altLang="en-US" sz="2200" dirty="0">
                <a:latin typeface="Arial" panose="020B0604020202020204" pitchFamily="34" charset="0"/>
                <a:cs typeface="Arial" panose="020B0604020202020204" pitchFamily="34" charset="0"/>
              </a:rPr>
              <a:t>or pro forma </a:t>
            </a:r>
            <a:r>
              <a:rPr lang="en-US" altLang="en-US" sz="2200" dirty="0" smtClean="0">
                <a:latin typeface="Arial" panose="020B0604020202020204" pitchFamily="34" charset="0"/>
                <a:cs typeface="Arial" panose="020B0604020202020204" pitchFamily="34" charset="0"/>
              </a:rPr>
              <a:t>adjustments are allowed.</a:t>
            </a:r>
            <a:endParaRPr lang="en-US" altLang="en-US" sz="800" dirty="0">
              <a:latin typeface="Arial" panose="020B0604020202020204" pitchFamily="34" charset="0"/>
              <a:cs typeface="Arial" panose="020B0604020202020204" pitchFamily="34" charset="0"/>
            </a:endParaRPr>
          </a:p>
          <a:p>
            <a:pPr algn="just">
              <a:spcBef>
                <a:spcPts val="800"/>
              </a:spcBef>
            </a:pPr>
            <a:r>
              <a:rPr lang="en-US" altLang="en-US" sz="2200" dirty="0" smtClean="0">
                <a:latin typeface="Arial" panose="020B0604020202020204" pitchFamily="34" charset="0"/>
                <a:cs typeface="Arial" panose="020B0604020202020204" pitchFamily="34" charset="0"/>
              </a:rPr>
              <a:t>The minimum </a:t>
            </a:r>
            <a:r>
              <a:rPr lang="en-US" altLang="en-US" sz="2200" dirty="0">
                <a:latin typeface="Arial" panose="020B0604020202020204" pitchFamily="34" charset="0"/>
                <a:cs typeface="Arial" panose="020B0604020202020204" pitchFamily="34" charset="0"/>
              </a:rPr>
              <a:t>of </a:t>
            </a:r>
            <a:r>
              <a:rPr lang="en-US" altLang="en-US" sz="2200" dirty="0" smtClean="0">
                <a:latin typeface="Arial" panose="020B0604020202020204" pitchFamily="34" charset="0"/>
                <a:cs typeface="Arial" panose="020B0604020202020204" pitchFamily="34" charset="0"/>
              </a:rPr>
              <a:t>the last </a:t>
            </a:r>
            <a:r>
              <a:rPr lang="en-US" altLang="en-US" sz="2200" dirty="0">
                <a:latin typeface="Arial" panose="020B0604020202020204" pitchFamily="34" charset="0"/>
                <a:cs typeface="Arial" panose="020B0604020202020204" pitchFamily="34" charset="0"/>
              </a:rPr>
              <a:t>authorized return on </a:t>
            </a:r>
            <a:r>
              <a:rPr lang="en-US" altLang="en-US" sz="2200" dirty="0" smtClean="0">
                <a:latin typeface="Arial" panose="020B0604020202020204" pitchFamily="34" charset="0"/>
                <a:cs typeface="Arial" panose="020B0604020202020204" pitchFamily="34" charset="0"/>
              </a:rPr>
              <a:t>equity should used.</a:t>
            </a:r>
            <a:endParaRPr lang="en-US" altLang="en-US" sz="800" dirty="0">
              <a:latin typeface="Arial" panose="020B0604020202020204" pitchFamily="34" charset="0"/>
              <a:cs typeface="Arial" panose="020B0604020202020204" pitchFamily="34" charset="0"/>
            </a:endParaRPr>
          </a:p>
          <a:p>
            <a:pPr algn="just">
              <a:spcBef>
                <a:spcPts val="800"/>
              </a:spcBef>
            </a:pPr>
            <a:r>
              <a:rPr lang="en-US" altLang="en-US" sz="2200" dirty="0" smtClean="0">
                <a:latin typeface="Arial" panose="020B0604020202020204" pitchFamily="34" charset="0"/>
                <a:cs typeface="Arial" panose="020B0604020202020204" pitchFamily="34" charset="0"/>
              </a:rPr>
              <a:t>Utility must annualize </a:t>
            </a:r>
            <a:r>
              <a:rPr lang="en-US" altLang="en-US" sz="2200" dirty="0">
                <a:latin typeface="Arial" panose="020B0604020202020204" pitchFamily="34" charset="0"/>
                <a:cs typeface="Arial" panose="020B0604020202020204" pitchFamily="34" charset="0"/>
              </a:rPr>
              <a:t>only revenue changes during </a:t>
            </a:r>
            <a:r>
              <a:rPr lang="en-US" altLang="en-US" sz="2200" dirty="0" smtClean="0">
                <a:latin typeface="Arial" panose="020B0604020202020204" pitchFamily="34" charset="0"/>
                <a:cs typeface="Arial" panose="020B0604020202020204" pitchFamily="34" charset="0"/>
              </a:rPr>
              <a:t>test the year</a:t>
            </a:r>
            <a:r>
              <a:rPr lang="en-US" altLang="en-US" sz="2200" dirty="0">
                <a:latin typeface="Arial" panose="020B0604020202020204" pitchFamily="34" charset="0"/>
                <a:cs typeface="Arial" panose="020B0604020202020204" pitchFamily="34" charset="0"/>
              </a:rPr>
              <a:t>.</a:t>
            </a: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19</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295400"/>
            <a:ext cx="9144000" cy="80010"/>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10" name="Rectangle 2"/>
          <p:cNvSpPr txBox="1">
            <a:spLocks noChangeArrowheads="1"/>
          </p:cNvSpPr>
          <p:nvPr/>
        </p:nvSpPr>
        <p:spPr>
          <a:xfrm>
            <a:off x="838200" y="0"/>
            <a:ext cx="7696200" cy="1828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altLang="en-US" sz="3300" dirty="0" smtClean="0">
              <a:latin typeface="Arial" panose="020B0604020202020204" pitchFamily="34" charset="0"/>
              <a:cs typeface="Arial" panose="020B0604020202020204" pitchFamily="34" charset="0"/>
            </a:endParaRPr>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19617079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3300" dirty="0">
                <a:latin typeface="Arial" panose="020B0604020202020204" pitchFamily="34" charset="0"/>
                <a:cs typeface="Arial" panose="020B0604020202020204" pitchFamily="34" charset="0"/>
              </a:rPr>
              <a:t>Basics of </a:t>
            </a:r>
            <a:r>
              <a:rPr lang="en-US" altLang="en-US" sz="3300" dirty="0" smtClean="0">
                <a:latin typeface="Arial" panose="020B0604020202020204" pitchFamily="34" charset="0"/>
                <a:cs typeface="Arial" panose="020B0604020202020204" pitchFamily="34" charset="0"/>
              </a:rPr>
              <a:t>a File </a:t>
            </a:r>
            <a:r>
              <a:rPr lang="en-US" altLang="en-US" sz="3300" dirty="0">
                <a:latin typeface="Arial" panose="020B0604020202020204" pitchFamily="34" charset="0"/>
                <a:cs typeface="Arial" panose="020B0604020202020204" pitchFamily="34" charset="0"/>
              </a:rPr>
              <a:t>&amp; Suspend </a:t>
            </a:r>
            <a:br>
              <a:rPr lang="en-US" altLang="en-US" sz="3300" dirty="0">
                <a:latin typeface="Arial" panose="020B0604020202020204" pitchFamily="34" charset="0"/>
                <a:cs typeface="Arial" panose="020B0604020202020204" pitchFamily="34" charset="0"/>
              </a:rPr>
            </a:br>
            <a:r>
              <a:rPr lang="en-US" altLang="en-US" sz="3300" dirty="0">
                <a:latin typeface="Arial" panose="020B0604020202020204" pitchFamily="34" charset="0"/>
                <a:cs typeface="Arial" panose="020B0604020202020204" pitchFamily="34" charset="0"/>
              </a:rPr>
              <a:t>Rate </a:t>
            </a:r>
            <a:r>
              <a:rPr lang="en-US" altLang="en-US" sz="3300" dirty="0" smtClean="0">
                <a:latin typeface="Arial" panose="020B0604020202020204" pitchFamily="34" charset="0"/>
                <a:cs typeface="Arial" panose="020B0604020202020204" pitchFamily="34" charset="0"/>
              </a:rPr>
              <a:t>Case</a:t>
            </a:r>
            <a:endParaRPr lang="en-US" sz="3300" dirty="0"/>
          </a:p>
        </p:txBody>
      </p:sp>
      <p:sp>
        <p:nvSpPr>
          <p:cNvPr id="3" name="Subtitle 2"/>
          <p:cNvSpPr>
            <a:spLocks noGrp="1"/>
          </p:cNvSpPr>
          <p:nvPr>
            <p:ph idx="1"/>
          </p:nvPr>
        </p:nvSpPr>
        <p:spPr/>
        <p:txBody>
          <a:bodyPr>
            <a:normAutofit/>
          </a:bodyPr>
          <a:lstStyle/>
          <a:p>
            <a:pPr marL="0" indent="0" algn="just">
              <a:spcBef>
                <a:spcPts val="800"/>
              </a:spcBef>
              <a:buNone/>
            </a:pPr>
            <a:r>
              <a:rPr lang="en-US" sz="2200" dirty="0">
                <a:latin typeface="Arial" panose="020B0604020202020204" pitchFamily="34" charset="0"/>
                <a:cs typeface="Arial" panose="020B0604020202020204" pitchFamily="34" charset="0"/>
              </a:rPr>
              <a:t>A file and suspend rate case is a process required to be used by Class A and Class B water and wastewater utilities. Under this process, the utility petitions for approval to increase rates and files detailed financial and operating </a:t>
            </a:r>
            <a:r>
              <a:rPr lang="en-US" sz="2200" dirty="0" smtClean="0">
                <a:latin typeface="Arial" panose="020B0604020202020204" pitchFamily="34" charset="0"/>
                <a:cs typeface="Arial" panose="020B0604020202020204" pitchFamily="34" charset="0"/>
              </a:rPr>
              <a:t>data </a:t>
            </a:r>
            <a:r>
              <a:rPr lang="en-US" sz="2200" dirty="0">
                <a:latin typeface="Arial" panose="020B0604020202020204" pitchFamily="34" charset="0"/>
                <a:cs typeface="Arial" panose="020B0604020202020204" pitchFamily="34" charset="0"/>
              </a:rPr>
              <a:t>to support </a:t>
            </a:r>
            <a:r>
              <a:rPr lang="en-US" sz="2200" dirty="0" smtClean="0">
                <a:latin typeface="Arial" panose="020B0604020202020204" pitchFamily="34" charset="0"/>
                <a:cs typeface="Arial" panose="020B0604020202020204" pitchFamily="34" charset="0"/>
              </a:rPr>
              <a:t>its </a:t>
            </a:r>
            <a:r>
              <a:rPr lang="en-US" sz="2200" dirty="0">
                <a:latin typeface="Arial" panose="020B0604020202020204" pitchFamily="34" charset="0"/>
                <a:cs typeface="Arial" panose="020B0604020202020204" pitchFamily="34" charset="0"/>
              </a:rPr>
              <a:t>proposed rates. Within 60 days of the filing date, the Commission must take action to suspend the proposed rates, or the rates as proposed by the utility will become </a:t>
            </a:r>
            <a:r>
              <a:rPr lang="en-US" sz="2200" dirty="0" smtClean="0">
                <a:latin typeface="Arial" panose="020B0604020202020204" pitchFamily="34" charset="0"/>
                <a:cs typeface="Arial" panose="020B0604020202020204" pitchFamily="34" charset="0"/>
              </a:rPr>
              <a:t>effective </a:t>
            </a:r>
            <a:r>
              <a:rPr lang="en-US" sz="2200" dirty="0">
                <a:latin typeface="Arial" panose="020B0604020202020204" pitchFamily="34" charset="0"/>
                <a:cs typeface="Arial" panose="020B0604020202020204" pitchFamily="34" charset="0"/>
              </a:rPr>
              <a:t>upon filing revised tariffs</a:t>
            </a:r>
            <a:r>
              <a:rPr lang="en-US" sz="2200" dirty="0" smtClean="0">
                <a:latin typeface="Arial" panose="020B0604020202020204" pitchFamily="34" charset="0"/>
                <a:cs typeface="Arial" panose="020B0604020202020204" pitchFamily="34" charset="0"/>
              </a:rPr>
              <a:t>.</a:t>
            </a:r>
            <a:endParaRPr lang="en-US" altLang="en-US" sz="2200" dirty="0" smtClean="0">
              <a:latin typeface="Arial" panose="020B0604020202020204" pitchFamily="34" charset="0"/>
              <a:cs typeface="Arial" panose="020B0604020202020204" pitchFamily="34" charset="0"/>
            </a:endParaRP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2</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0930"/>
            <a:ext cx="9144000" cy="80010"/>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10" name="Rectangle 2"/>
          <p:cNvSpPr txBox="1">
            <a:spLocks noChangeArrowheads="1"/>
          </p:cNvSpPr>
          <p:nvPr/>
        </p:nvSpPr>
        <p:spPr>
          <a:xfrm>
            <a:off x="838200" y="0"/>
            <a:ext cx="7696200" cy="1828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altLang="en-US" sz="3300" dirty="0" smtClean="0">
              <a:latin typeface="Arial" panose="020B0604020202020204" pitchFamily="34" charset="0"/>
              <a:cs typeface="Arial" panose="020B0604020202020204" pitchFamily="34" charset="0"/>
            </a:endParaRPr>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1502189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altLang="en-US" sz="3300" dirty="0">
                <a:latin typeface="Arial" panose="020B0604020202020204" pitchFamily="34" charset="0"/>
                <a:cs typeface="Arial" panose="020B0604020202020204" pitchFamily="34" charset="0"/>
              </a:rPr>
              <a:t>Proposed Agency Action </a:t>
            </a:r>
            <a:r>
              <a:rPr lang="en-US" altLang="en-US" sz="3300" dirty="0" smtClean="0">
                <a:latin typeface="Arial" panose="020B0604020202020204" pitchFamily="34" charset="0"/>
                <a:cs typeface="Arial" panose="020B0604020202020204" pitchFamily="34" charset="0"/>
              </a:rPr>
              <a:t>Process</a:t>
            </a:r>
            <a:endParaRPr lang="en-US" sz="3300" dirty="0"/>
          </a:p>
        </p:txBody>
      </p:sp>
      <p:sp>
        <p:nvSpPr>
          <p:cNvPr id="3" name="Subtitle 2"/>
          <p:cNvSpPr>
            <a:spLocks noGrp="1"/>
          </p:cNvSpPr>
          <p:nvPr>
            <p:ph idx="1"/>
          </p:nvPr>
        </p:nvSpPr>
        <p:spPr/>
        <p:txBody>
          <a:bodyPr>
            <a:normAutofit/>
          </a:bodyPr>
          <a:lstStyle/>
          <a:p>
            <a:pPr algn="just">
              <a:spcBef>
                <a:spcPts val="800"/>
              </a:spcBef>
            </a:pPr>
            <a:r>
              <a:rPr lang="en-US" sz="2200" dirty="0">
                <a:latin typeface="Arial" panose="020B0604020202020204" pitchFamily="34" charset="0"/>
                <a:cs typeface="Arial" panose="020B0604020202020204" pitchFamily="34" charset="0"/>
              </a:rPr>
              <a:t>Proposed agency </a:t>
            </a:r>
            <a:r>
              <a:rPr lang="en-US" sz="2200" dirty="0" smtClean="0">
                <a:latin typeface="Arial" panose="020B0604020202020204" pitchFamily="34" charset="0"/>
                <a:cs typeface="Arial" panose="020B0604020202020204" pitchFamily="34" charset="0"/>
              </a:rPr>
              <a:t>action (PAA) </a:t>
            </a:r>
            <a:r>
              <a:rPr lang="en-US" sz="2200" dirty="0">
                <a:latin typeface="Arial" panose="020B0604020202020204" pitchFamily="34" charset="0"/>
                <a:cs typeface="Arial" panose="020B0604020202020204" pitchFamily="34" charset="0"/>
              </a:rPr>
              <a:t>is a process in which a utility’s request for a rate increase is voted on by the Commission and an order issued without holding a formal hearing. </a:t>
            </a:r>
            <a:endParaRPr lang="en-US" sz="2200" dirty="0" smtClean="0">
              <a:latin typeface="Arial" panose="020B0604020202020204" pitchFamily="34" charset="0"/>
              <a:cs typeface="Arial" panose="020B0604020202020204" pitchFamily="34" charset="0"/>
            </a:endParaRPr>
          </a:p>
          <a:p>
            <a:pPr algn="just">
              <a:spcBef>
                <a:spcPts val="800"/>
              </a:spcBef>
            </a:pPr>
            <a:r>
              <a:rPr lang="en-US" sz="2200" dirty="0" smtClean="0">
                <a:latin typeface="Arial" panose="020B0604020202020204" pitchFamily="34" charset="0"/>
                <a:cs typeface="Arial" panose="020B0604020202020204" pitchFamily="34" charset="0"/>
              </a:rPr>
              <a:t>The </a:t>
            </a:r>
            <a:r>
              <a:rPr lang="en-US" sz="2200" dirty="0">
                <a:latin typeface="Arial" panose="020B0604020202020204" pitchFamily="34" charset="0"/>
                <a:cs typeface="Arial" panose="020B0604020202020204" pitchFamily="34" charset="0"/>
              </a:rPr>
              <a:t>utility must request the </a:t>
            </a:r>
            <a:r>
              <a:rPr lang="en-US" sz="2200" dirty="0" smtClean="0">
                <a:latin typeface="Arial" panose="020B0604020202020204" pitchFamily="34" charset="0"/>
                <a:cs typeface="Arial" panose="020B0604020202020204" pitchFamily="34" charset="0"/>
              </a:rPr>
              <a:t>PAA process </a:t>
            </a:r>
            <a:r>
              <a:rPr lang="en-US" sz="2200" dirty="0">
                <a:latin typeface="Arial" panose="020B0604020202020204" pitchFamily="34" charset="0"/>
                <a:cs typeface="Arial" panose="020B0604020202020204" pitchFamily="34" charset="0"/>
              </a:rPr>
              <a:t>to be used at the time the utility requests the Commission approve its test period for its proposed rate case. </a:t>
            </a:r>
            <a:endParaRPr lang="en-US" sz="2200" dirty="0" smtClean="0">
              <a:latin typeface="Arial" panose="020B0604020202020204" pitchFamily="34" charset="0"/>
              <a:cs typeface="Arial" panose="020B0604020202020204" pitchFamily="34" charset="0"/>
            </a:endParaRPr>
          </a:p>
          <a:p>
            <a:pPr algn="just">
              <a:spcBef>
                <a:spcPts val="800"/>
              </a:spcBef>
            </a:pPr>
            <a:r>
              <a:rPr lang="en-US" sz="2200" dirty="0" smtClean="0">
                <a:latin typeface="Arial" panose="020B0604020202020204" pitchFamily="34" charset="0"/>
                <a:cs typeface="Arial" panose="020B0604020202020204" pitchFamily="34" charset="0"/>
              </a:rPr>
              <a:t>The </a:t>
            </a:r>
            <a:r>
              <a:rPr lang="en-US" sz="2200">
                <a:latin typeface="Arial" panose="020B0604020202020204" pitchFamily="34" charset="0"/>
                <a:cs typeface="Arial" panose="020B0604020202020204" pitchFamily="34" charset="0"/>
              </a:rPr>
              <a:t>Commission’s </a:t>
            </a:r>
            <a:r>
              <a:rPr lang="en-US" sz="2200" smtClean="0">
                <a:latin typeface="Arial" panose="020B0604020202020204" pitchFamily="34" charset="0"/>
                <a:cs typeface="Arial" panose="020B0604020202020204" pitchFamily="34" charset="0"/>
              </a:rPr>
              <a:t>PAA order </a:t>
            </a:r>
            <a:r>
              <a:rPr lang="en-US" sz="2200" dirty="0">
                <a:latin typeface="Arial" panose="020B0604020202020204" pitchFamily="34" charset="0"/>
                <a:cs typeface="Arial" panose="020B0604020202020204" pitchFamily="34" charset="0"/>
              </a:rPr>
              <a:t>will become a final order if a protest to the order is not filed. </a:t>
            </a:r>
            <a:endParaRPr lang="en-US" sz="2200" dirty="0" smtClean="0">
              <a:latin typeface="Arial" panose="020B0604020202020204" pitchFamily="34" charset="0"/>
              <a:cs typeface="Arial" panose="020B0604020202020204" pitchFamily="34" charset="0"/>
            </a:endParaRPr>
          </a:p>
          <a:p>
            <a:pPr algn="just">
              <a:spcBef>
                <a:spcPts val="800"/>
              </a:spcBef>
            </a:pPr>
            <a:r>
              <a:rPr lang="en-US" sz="2200" dirty="0" smtClean="0">
                <a:latin typeface="Arial" panose="020B0604020202020204" pitchFamily="34" charset="0"/>
                <a:cs typeface="Arial" panose="020B0604020202020204" pitchFamily="34" charset="0"/>
              </a:rPr>
              <a:t>A </a:t>
            </a:r>
            <a:r>
              <a:rPr lang="en-US" sz="2200" dirty="0">
                <a:latin typeface="Arial" panose="020B0604020202020204" pitchFamily="34" charset="0"/>
                <a:cs typeface="Arial" panose="020B0604020202020204" pitchFamily="34" charset="0"/>
              </a:rPr>
              <a:t>customer meeting is held prior to the Commission’s vote on the utility’s rate increase request</a:t>
            </a:r>
            <a:r>
              <a:rPr lang="en-US" sz="2200" dirty="0" smtClean="0">
                <a:latin typeface="Arial" panose="020B0604020202020204" pitchFamily="34" charset="0"/>
                <a:cs typeface="Arial" panose="020B0604020202020204" pitchFamily="34" charset="0"/>
              </a:rPr>
              <a:t>.</a:t>
            </a:r>
            <a:endParaRPr lang="en-US" altLang="en-US" sz="2200" dirty="0" smtClean="0">
              <a:latin typeface="Arial" panose="020B0604020202020204" pitchFamily="34" charset="0"/>
              <a:cs typeface="Arial" panose="020B0604020202020204" pitchFamily="34" charset="0"/>
            </a:endParaRP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20</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0930"/>
            <a:ext cx="9144000" cy="80010"/>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10" name="Rectangle 2"/>
          <p:cNvSpPr txBox="1">
            <a:spLocks noChangeArrowheads="1"/>
          </p:cNvSpPr>
          <p:nvPr/>
        </p:nvSpPr>
        <p:spPr>
          <a:xfrm>
            <a:off x="838200" y="0"/>
            <a:ext cx="7696200" cy="1828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altLang="en-US" sz="3300" dirty="0" smtClean="0">
              <a:latin typeface="Arial" panose="020B0604020202020204" pitchFamily="34" charset="0"/>
              <a:cs typeface="Arial" panose="020B0604020202020204" pitchFamily="34" charset="0"/>
            </a:endParaRPr>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2891452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altLang="en-US" sz="3300" dirty="0">
                <a:latin typeface="Arial" panose="020B0604020202020204" pitchFamily="34" charset="0"/>
                <a:cs typeface="Arial" panose="020B0604020202020204" pitchFamily="34" charset="0"/>
              </a:rPr>
              <a:t>Proposed Agency Action (PAA) </a:t>
            </a:r>
            <a:r>
              <a:rPr lang="en-US" altLang="en-US" sz="3300" dirty="0" smtClean="0">
                <a:latin typeface="Arial" panose="020B0604020202020204" pitchFamily="34" charset="0"/>
                <a:cs typeface="Arial" panose="020B0604020202020204" pitchFamily="34" charset="0"/>
              </a:rPr>
              <a:t>Process (cont.)</a:t>
            </a:r>
            <a:endParaRPr lang="en-US" sz="3300" dirty="0"/>
          </a:p>
        </p:txBody>
      </p:sp>
      <p:sp>
        <p:nvSpPr>
          <p:cNvPr id="3" name="Subtitle 2"/>
          <p:cNvSpPr>
            <a:spLocks noGrp="1"/>
          </p:cNvSpPr>
          <p:nvPr>
            <p:ph idx="1"/>
          </p:nvPr>
        </p:nvSpPr>
        <p:spPr/>
        <p:txBody>
          <a:bodyPr>
            <a:normAutofit/>
          </a:bodyPr>
          <a:lstStyle/>
          <a:p>
            <a:pPr algn="just">
              <a:spcBef>
                <a:spcPts val="800"/>
              </a:spcBef>
              <a:buClrTx/>
              <a:buSzTx/>
              <a:buFont typeface="Wingdings" pitchFamily="2" charset="2"/>
              <a:buNone/>
            </a:pPr>
            <a:r>
              <a:rPr lang="en-US" altLang="en-US" sz="2200" dirty="0" smtClean="0">
                <a:latin typeface="Arial" panose="020B0604020202020204" pitchFamily="34" charset="0"/>
                <a:cs typeface="Arial" panose="020B0604020202020204" pitchFamily="34" charset="0"/>
              </a:rPr>
              <a:t>What does the Commission do?</a:t>
            </a:r>
            <a:endParaRPr lang="en-US" altLang="en-US" sz="1200" dirty="0">
              <a:latin typeface="Arial" panose="020B0604020202020204" pitchFamily="34" charset="0"/>
              <a:cs typeface="Arial" panose="020B0604020202020204" pitchFamily="34" charset="0"/>
            </a:endParaRPr>
          </a:p>
          <a:p>
            <a:pPr marL="800100" lvl="4" indent="-342900" algn="just">
              <a:spcBef>
                <a:spcPts val="800"/>
              </a:spcBef>
              <a:buFont typeface="Arial" panose="020B0604020202020204" pitchFamily="34" charset="0"/>
              <a:buChar char="•"/>
            </a:pPr>
            <a:r>
              <a:rPr lang="en-US" altLang="en-US" sz="2200" dirty="0" smtClean="0">
                <a:latin typeface="Arial" panose="020B0604020202020204" pitchFamily="34" charset="0"/>
                <a:cs typeface="Arial" panose="020B0604020202020204" pitchFamily="34" charset="0"/>
              </a:rPr>
              <a:t>Audit </a:t>
            </a:r>
            <a:endParaRPr lang="en-US" altLang="en-US" sz="800" dirty="0" smtClean="0">
              <a:latin typeface="Arial" panose="020B0604020202020204" pitchFamily="34" charset="0"/>
              <a:cs typeface="Arial" panose="020B0604020202020204" pitchFamily="34" charset="0"/>
            </a:endParaRPr>
          </a:p>
          <a:p>
            <a:pPr marL="800100" lvl="4" indent="-342900" algn="just">
              <a:spcBef>
                <a:spcPts val="800"/>
              </a:spcBef>
              <a:buFont typeface="Arial" panose="020B0604020202020204" pitchFamily="34" charset="0"/>
              <a:buChar char="•"/>
            </a:pPr>
            <a:r>
              <a:rPr lang="en-US" altLang="en-US" sz="2200" dirty="0">
                <a:latin typeface="Arial" panose="020B0604020202020204" pitchFamily="34" charset="0"/>
                <a:cs typeface="Arial" panose="020B0604020202020204" pitchFamily="34" charset="0"/>
              </a:rPr>
              <a:t>Staff </a:t>
            </a:r>
            <a:r>
              <a:rPr lang="en-US" altLang="en-US" sz="2200" dirty="0" smtClean="0">
                <a:latin typeface="Arial" panose="020B0604020202020204" pitchFamily="34" charset="0"/>
                <a:cs typeface="Arial" panose="020B0604020202020204" pitchFamily="34" charset="0"/>
              </a:rPr>
              <a:t>Analyses</a:t>
            </a:r>
            <a:endParaRPr lang="en-US" altLang="en-US" sz="800" dirty="0">
              <a:latin typeface="Arial" panose="020B0604020202020204" pitchFamily="34" charset="0"/>
              <a:cs typeface="Arial" panose="020B0604020202020204" pitchFamily="34" charset="0"/>
            </a:endParaRPr>
          </a:p>
          <a:p>
            <a:pPr marL="800100" lvl="4" indent="-342900" algn="just">
              <a:spcBef>
                <a:spcPts val="800"/>
              </a:spcBef>
              <a:buFont typeface="Arial" panose="020B0604020202020204" pitchFamily="34" charset="0"/>
              <a:buChar char="•"/>
            </a:pPr>
            <a:r>
              <a:rPr lang="en-US" altLang="en-US" sz="2200" dirty="0">
                <a:latin typeface="Arial" panose="020B0604020202020204" pitchFamily="34" charset="0"/>
                <a:cs typeface="Arial" panose="020B0604020202020204" pitchFamily="34" charset="0"/>
              </a:rPr>
              <a:t>Customer </a:t>
            </a:r>
            <a:r>
              <a:rPr lang="en-US" altLang="en-US" sz="2200" dirty="0" smtClean="0">
                <a:latin typeface="Arial" panose="020B0604020202020204" pitchFamily="34" charset="0"/>
                <a:cs typeface="Arial" panose="020B0604020202020204" pitchFamily="34" charset="0"/>
              </a:rPr>
              <a:t>Meeting</a:t>
            </a:r>
            <a:endParaRPr lang="en-US" altLang="en-US" sz="800" dirty="0">
              <a:latin typeface="Arial" panose="020B0604020202020204" pitchFamily="34" charset="0"/>
              <a:cs typeface="Arial" panose="020B0604020202020204" pitchFamily="34" charset="0"/>
            </a:endParaRPr>
          </a:p>
          <a:p>
            <a:pPr marL="800100" lvl="4" indent="-342900" algn="just">
              <a:spcBef>
                <a:spcPts val="800"/>
              </a:spcBef>
              <a:buFont typeface="Arial" panose="020B0604020202020204" pitchFamily="34" charset="0"/>
              <a:buChar char="•"/>
            </a:pPr>
            <a:r>
              <a:rPr lang="en-US" altLang="en-US" sz="2200" dirty="0">
                <a:latin typeface="Arial" panose="020B0604020202020204" pitchFamily="34" charset="0"/>
                <a:cs typeface="Arial" panose="020B0604020202020204" pitchFamily="34" charset="0"/>
              </a:rPr>
              <a:t>Staff PAA </a:t>
            </a:r>
            <a:r>
              <a:rPr lang="en-US" altLang="en-US" sz="2200" dirty="0" smtClean="0">
                <a:latin typeface="Arial" panose="020B0604020202020204" pitchFamily="34" charset="0"/>
                <a:cs typeface="Arial" panose="020B0604020202020204" pitchFamily="34" charset="0"/>
              </a:rPr>
              <a:t>Recommendation</a:t>
            </a:r>
            <a:endParaRPr lang="en-US" altLang="en-US" sz="800" dirty="0">
              <a:latin typeface="Arial" panose="020B0604020202020204" pitchFamily="34" charset="0"/>
              <a:cs typeface="Arial" panose="020B0604020202020204" pitchFamily="34" charset="0"/>
            </a:endParaRPr>
          </a:p>
          <a:p>
            <a:pPr marL="800100" lvl="4" indent="-342900" algn="just">
              <a:spcBef>
                <a:spcPts val="800"/>
              </a:spcBef>
              <a:buFont typeface="Arial" panose="020B0604020202020204" pitchFamily="34" charset="0"/>
              <a:buChar char="•"/>
            </a:pPr>
            <a:r>
              <a:rPr lang="en-US" altLang="en-US" sz="2200" dirty="0">
                <a:latin typeface="Arial" panose="020B0604020202020204" pitchFamily="34" charset="0"/>
                <a:cs typeface="Arial" panose="020B0604020202020204" pitchFamily="34" charset="0"/>
              </a:rPr>
              <a:t>Commission Conference     </a:t>
            </a: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21</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0930"/>
            <a:ext cx="9144000" cy="80010"/>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10" name="Rectangle 2"/>
          <p:cNvSpPr txBox="1">
            <a:spLocks noChangeArrowheads="1"/>
          </p:cNvSpPr>
          <p:nvPr/>
        </p:nvSpPr>
        <p:spPr>
          <a:xfrm>
            <a:off x="838200" y="0"/>
            <a:ext cx="7696200" cy="1828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altLang="en-US" sz="3300" dirty="0" smtClean="0">
              <a:latin typeface="Arial" panose="020B0604020202020204" pitchFamily="34" charset="0"/>
              <a:cs typeface="Arial" panose="020B0604020202020204" pitchFamily="34" charset="0"/>
            </a:endParaRPr>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35795228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altLang="en-US" sz="3300" dirty="0" smtClean="0">
                <a:latin typeface="Arial" panose="020B0604020202020204" pitchFamily="34" charset="0"/>
                <a:cs typeface="Arial" panose="020B0604020202020204" pitchFamily="34" charset="0"/>
              </a:rPr>
              <a:t>Audit</a:t>
            </a:r>
            <a:endParaRPr lang="en-US" sz="3300" dirty="0"/>
          </a:p>
        </p:txBody>
      </p:sp>
      <p:sp>
        <p:nvSpPr>
          <p:cNvPr id="3" name="Subtitle 2"/>
          <p:cNvSpPr>
            <a:spLocks noGrp="1"/>
          </p:cNvSpPr>
          <p:nvPr>
            <p:ph idx="1"/>
          </p:nvPr>
        </p:nvSpPr>
        <p:spPr/>
        <p:txBody>
          <a:bodyPr>
            <a:normAutofit/>
          </a:bodyPr>
          <a:lstStyle/>
          <a:p>
            <a:pPr marL="400050" algn="just">
              <a:spcBef>
                <a:spcPts val="800"/>
              </a:spcBef>
            </a:pPr>
            <a:r>
              <a:rPr lang="en-US" altLang="en-US" sz="2200" dirty="0" smtClean="0">
                <a:latin typeface="Arial" panose="020B0604020202020204" pitchFamily="34" charset="0"/>
                <a:cs typeface="Arial" panose="020B0604020202020204" pitchFamily="34" charset="0"/>
              </a:rPr>
              <a:t>Staff performs an audit of the utility’s books and records.</a:t>
            </a:r>
            <a:endParaRPr lang="en-US" altLang="en-US" sz="800" dirty="0" smtClean="0">
              <a:latin typeface="Arial" panose="020B0604020202020204" pitchFamily="34" charset="0"/>
              <a:cs typeface="Arial" panose="020B0604020202020204" pitchFamily="34" charset="0"/>
            </a:endParaRPr>
          </a:p>
          <a:p>
            <a:pPr marL="400050" algn="just">
              <a:spcBef>
                <a:spcPts val="800"/>
              </a:spcBef>
            </a:pPr>
            <a:r>
              <a:rPr lang="en-US" altLang="en-US" sz="2200" dirty="0" smtClean="0">
                <a:latin typeface="Arial" panose="020B0604020202020204" pitchFamily="34" charset="0"/>
                <a:cs typeface="Arial" panose="020B0604020202020204" pitchFamily="34" charset="0"/>
              </a:rPr>
              <a:t>After staff issues an Audit </a:t>
            </a:r>
            <a:r>
              <a:rPr lang="en-US" altLang="en-US" sz="2200" dirty="0">
                <a:latin typeface="Arial" panose="020B0604020202020204" pitchFamily="34" charset="0"/>
                <a:cs typeface="Arial" panose="020B0604020202020204" pitchFamily="34" charset="0"/>
              </a:rPr>
              <a:t>Service Request (</a:t>
            </a:r>
            <a:r>
              <a:rPr lang="en-US" altLang="en-US" sz="2200" dirty="0" smtClean="0">
                <a:latin typeface="Arial" panose="020B0604020202020204" pitchFamily="34" charset="0"/>
                <a:cs typeface="Arial" panose="020B0604020202020204" pitchFamily="34" charset="0"/>
              </a:rPr>
              <a:t>ASR), the </a:t>
            </a:r>
            <a:r>
              <a:rPr lang="en-US" altLang="en-US" sz="2200" dirty="0">
                <a:latin typeface="Arial" panose="020B0604020202020204" pitchFamily="34" charset="0"/>
                <a:cs typeface="Arial" panose="020B0604020202020204" pitchFamily="34" charset="0"/>
              </a:rPr>
              <a:t>audit of books and records is completed in 60 days from the issuance of the </a:t>
            </a:r>
            <a:r>
              <a:rPr lang="en-US" altLang="en-US" sz="2200" dirty="0" smtClean="0">
                <a:latin typeface="Arial" panose="020B0604020202020204" pitchFamily="34" charset="0"/>
                <a:cs typeface="Arial" panose="020B0604020202020204" pitchFamily="34" charset="0"/>
              </a:rPr>
              <a:t>ASR.</a:t>
            </a:r>
            <a:endParaRPr lang="en-US" altLang="en-US" sz="800" dirty="0" smtClean="0">
              <a:latin typeface="Arial" panose="020B0604020202020204" pitchFamily="34" charset="0"/>
              <a:cs typeface="Arial" panose="020B0604020202020204" pitchFamily="34" charset="0"/>
            </a:endParaRPr>
          </a:p>
          <a:p>
            <a:pPr marL="400050" algn="just">
              <a:spcBef>
                <a:spcPts val="800"/>
              </a:spcBef>
            </a:pPr>
            <a:r>
              <a:rPr lang="en-US" altLang="en-US" sz="2200" dirty="0" smtClean="0">
                <a:latin typeface="Arial" panose="020B0604020202020204" pitchFamily="34" charset="0"/>
                <a:cs typeface="Arial" panose="020B0604020202020204" pitchFamily="34" charset="0"/>
              </a:rPr>
              <a:t>The utility </a:t>
            </a:r>
            <a:r>
              <a:rPr lang="en-US" altLang="en-US" sz="2200" dirty="0">
                <a:latin typeface="Arial" panose="020B0604020202020204" pitchFamily="34" charset="0"/>
                <a:cs typeface="Arial" panose="020B0604020202020204" pitchFamily="34" charset="0"/>
              </a:rPr>
              <a:t>is </a:t>
            </a:r>
            <a:r>
              <a:rPr lang="en-US" altLang="en-US" sz="2200" dirty="0" smtClean="0">
                <a:latin typeface="Arial" panose="020B0604020202020204" pitchFamily="34" charset="0"/>
                <a:cs typeface="Arial" panose="020B0604020202020204" pitchFamily="34" charset="0"/>
              </a:rPr>
              <a:t>requested </a:t>
            </a:r>
            <a:r>
              <a:rPr lang="en-US" altLang="en-US" sz="2200" dirty="0">
                <a:latin typeface="Arial" panose="020B0604020202020204" pitchFamily="34" charset="0"/>
                <a:cs typeface="Arial" panose="020B0604020202020204" pitchFamily="34" charset="0"/>
              </a:rPr>
              <a:t>to provide a response to any findings in the audit report issued by </a:t>
            </a:r>
            <a:r>
              <a:rPr lang="en-US" altLang="en-US" sz="2200" dirty="0" smtClean="0">
                <a:latin typeface="Arial" panose="020B0604020202020204" pitchFamily="34" charset="0"/>
                <a:cs typeface="Arial" panose="020B0604020202020204" pitchFamily="34" charset="0"/>
              </a:rPr>
              <a:t>staff.</a:t>
            </a:r>
            <a:endParaRPr lang="en-US" altLang="en-US" sz="2200" dirty="0">
              <a:latin typeface="Arial" panose="020B0604020202020204" pitchFamily="34" charset="0"/>
              <a:cs typeface="Arial" panose="020B0604020202020204" pitchFamily="34" charset="0"/>
            </a:endParaRPr>
          </a:p>
          <a:p>
            <a:pPr algn="just">
              <a:spcBef>
                <a:spcPct val="0"/>
              </a:spcBef>
              <a:buFont typeface="Wingdings" pitchFamily="2" charset="2"/>
              <a:buChar char="Ø"/>
            </a:pPr>
            <a:endParaRPr lang="en-US" altLang="en-US" sz="800" dirty="0">
              <a:latin typeface="Arial" panose="020B0604020202020204" pitchFamily="34" charset="0"/>
              <a:cs typeface="Arial" panose="020B0604020202020204" pitchFamily="34" charset="0"/>
            </a:endParaRP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22</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0930"/>
            <a:ext cx="9144000" cy="80010"/>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10" name="Rectangle 2"/>
          <p:cNvSpPr txBox="1">
            <a:spLocks noChangeArrowheads="1"/>
          </p:cNvSpPr>
          <p:nvPr/>
        </p:nvSpPr>
        <p:spPr>
          <a:xfrm>
            <a:off x="838200" y="0"/>
            <a:ext cx="7696200" cy="1828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altLang="en-US" sz="3300" dirty="0" smtClean="0">
              <a:latin typeface="Arial" panose="020B0604020202020204" pitchFamily="34" charset="0"/>
              <a:cs typeface="Arial" panose="020B0604020202020204" pitchFamily="34" charset="0"/>
            </a:endParaRPr>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15342748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altLang="en-US" sz="3300" dirty="0" smtClean="0">
                <a:latin typeface="Arial" panose="020B0604020202020204" pitchFamily="34" charset="0"/>
                <a:cs typeface="Arial" panose="020B0604020202020204" pitchFamily="34" charset="0"/>
              </a:rPr>
              <a:t>Staff Analyses</a:t>
            </a:r>
            <a:endParaRPr lang="en-US" sz="3300" dirty="0"/>
          </a:p>
        </p:txBody>
      </p:sp>
      <p:sp>
        <p:nvSpPr>
          <p:cNvPr id="3" name="Subtitle 2"/>
          <p:cNvSpPr>
            <a:spLocks noGrp="1"/>
          </p:cNvSpPr>
          <p:nvPr>
            <p:ph idx="1"/>
          </p:nvPr>
        </p:nvSpPr>
        <p:spPr>
          <a:xfrm>
            <a:off x="457200" y="1570037"/>
            <a:ext cx="8229600" cy="4525963"/>
          </a:xfrm>
        </p:spPr>
        <p:txBody>
          <a:bodyPr>
            <a:normAutofit/>
          </a:bodyPr>
          <a:lstStyle/>
          <a:p>
            <a:pPr marL="0" indent="0" algn="just">
              <a:spcBef>
                <a:spcPts val="800"/>
              </a:spcBef>
              <a:buNone/>
            </a:pPr>
            <a:r>
              <a:rPr lang="en-US" altLang="en-US" sz="2200" dirty="0" smtClean="0">
                <a:latin typeface="Arial" panose="020B0604020202020204" pitchFamily="34" charset="0"/>
                <a:cs typeface="Arial" panose="020B0604020202020204" pitchFamily="34" charset="0"/>
              </a:rPr>
              <a:t>The purpose of staff analyses is to verify the accuracy of the data included in the utility’s </a:t>
            </a:r>
            <a:r>
              <a:rPr lang="en-US" altLang="en-US" sz="2200" dirty="0" err="1" smtClean="0">
                <a:latin typeface="Arial" panose="020B0604020202020204" pitchFamily="34" charset="0"/>
                <a:cs typeface="Arial" panose="020B0604020202020204" pitchFamily="34" charset="0"/>
              </a:rPr>
              <a:t>MFRs.</a:t>
            </a:r>
            <a:r>
              <a:rPr lang="en-US" altLang="en-US" sz="2200" dirty="0">
                <a:latin typeface="Arial" panose="020B0604020202020204" pitchFamily="34" charset="0"/>
                <a:cs typeface="Arial" panose="020B0604020202020204" pitchFamily="34" charset="0"/>
              </a:rPr>
              <a:t> </a:t>
            </a:r>
            <a:r>
              <a:rPr lang="en-US" altLang="en-US" sz="2200" dirty="0" smtClean="0">
                <a:latin typeface="Arial" panose="020B0604020202020204" pitchFamily="34" charset="0"/>
                <a:cs typeface="Arial" panose="020B0604020202020204" pitchFamily="34" charset="0"/>
              </a:rPr>
              <a:t>Staff </a:t>
            </a:r>
            <a:r>
              <a:rPr lang="en-US" altLang="en-US" sz="2200" dirty="0" smtClean="0">
                <a:latin typeface="Arial" panose="020B0604020202020204" pitchFamily="34" charset="0"/>
                <a:cs typeface="Arial" panose="020B0604020202020204" pitchFamily="34" charset="0"/>
              </a:rPr>
              <a:t>analyses include the following:</a:t>
            </a:r>
            <a:endParaRPr lang="en-US" altLang="en-US" sz="800" dirty="0" smtClean="0">
              <a:latin typeface="Arial" panose="020B0604020202020204" pitchFamily="34" charset="0"/>
              <a:cs typeface="Arial" panose="020B0604020202020204" pitchFamily="34" charset="0"/>
            </a:endParaRPr>
          </a:p>
          <a:p>
            <a:pPr marL="800100" lvl="1" indent="-342900" algn="just">
              <a:spcBef>
                <a:spcPts val="800"/>
              </a:spcBef>
              <a:buSzPct val="100000"/>
              <a:buFont typeface="Arial" panose="020B0604020202020204" pitchFamily="34" charset="0"/>
              <a:buChar char="•"/>
            </a:pPr>
            <a:r>
              <a:rPr lang="en-US" altLang="en-US" sz="2200" dirty="0" smtClean="0">
                <a:latin typeface="Arial" panose="020B0604020202020204" pitchFamily="34" charset="0"/>
                <a:cs typeface="Arial" panose="020B0604020202020204" pitchFamily="34" charset="0"/>
              </a:rPr>
              <a:t>An engineering evaluation regarding used and useful analysis, quality of service and utility operations</a:t>
            </a:r>
            <a:endParaRPr lang="en-US" altLang="en-US" sz="900" dirty="0" smtClean="0">
              <a:latin typeface="Arial" panose="020B0604020202020204" pitchFamily="34" charset="0"/>
              <a:cs typeface="Arial" panose="020B0604020202020204" pitchFamily="34" charset="0"/>
            </a:endParaRPr>
          </a:p>
          <a:p>
            <a:pPr marL="800100" lvl="1" indent="-342900" algn="just">
              <a:spcBef>
                <a:spcPts val="800"/>
              </a:spcBef>
              <a:buSzPct val="100000"/>
              <a:buFont typeface="Arial" panose="020B0604020202020204" pitchFamily="34" charset="0"/>
              <a:buChar char="•"/>
            </a:pPr>
            <a:r>
              <a:rPr lang="en-US" altLang="en-US" sz="2200" dirty="0" smtClean="0">
                <a:latin typeface="Arial" panose="020B0604020202020204" pitchFamily="34" charset="0"/>
                <a:cs typeface="Arial" panose="020B0604020202020204" pitchFamily="34" charset="0"/>
              </a:rPr>
              <a:t>Accounting, rate and billing issues developed through the review of MFRs and utility responses to staff data requests</a:t>
            </a:r>
          </a:p>
          <a:p>
            <a:pPr marL="800100" lvl="1" indent="-342900" algn="just">
              <a:spcBef>
                <a:spcPts val="800"/>
              </a:spcBef>
              <a:buSzPct val="100000"/>
              <a:buFont typeface="Arial" panose="020B0604020202020204" pitchFamily="34" charset="0"/>
              <a:buChar char="•"/>
            </a:pPr>
            <a:r>
              <a:rPr lang="en-US" altLang="en-US" sz="2200" dirty="0" smtClean="0">
                <a:latin typeface="Arial" panose="020B0604020202020204" pitchFamily="34" charset="0"/>
                <a:cs typeface="Arial" panose="020B0604020202020204" pitchFamily="34" charset="0"/>
              </a:rPr>
              <a:t>Comparison of the prior test year to the current adjusted test year to identify potential anomalies	 </a:t>
            </a:r>
            <a:endParaRPr lang="en-US" altLang="en-US" sz="800" dirty="0">
              <a:latin typeface="Arial" panose="020B0604020202020204" pitchFamily="34" charset="0"/>
              <a:cs typeface="Arial" panose="020B0604020202020204" pitchFamily="34" charset="0"/>
            </a:endParaRPr>
          </a:p>
          <a:p>
            <a:pPr marL="857250" lvl="1" indent="-342900" algn="just">
              <a:spcBef>
                <a:spcPts val="800"/>
              </a:spcBef>
              <a:buSzPct val="60000"/>
              <a:buFont typeface="Courier New" panose="02070309020205020404" pitchFamily="49" charset="0"/>
              <a:buChar char="o"/>
            </a:pPr>
            <a:endParaRPr lang="en-US" altLang="en-US" sz="2200" dirty="0">
              <a:latin typeface="Arial" panose="020B0604020202020204" pitchFamily="34" charset="0"/>
              <a:cs typeface="Arial" panose="020B0604020202020204" pitchFamily="34" charset="0"/>
            </a:endParaRP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23</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0930"/>
            <a:ext cx="9144000" cy="80010"/>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10" name="Rectangle 2"/>
          <p:cNvSpPr txBox="1">
            <a:spLocks noChangeArrowheads="1"/>
          </p:cNvSpPr>
          <p:nvPr/>
        </p:nvSpPr>
        <p:spPr>
          <a:xfrm>
            <a:off x="838200" y="0"/>
            <a:ext cx="7696200" cy="1828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altLang="en-US" sz="3300" dirty="0" smtClean="0">
              <a:latin typeface="Arial" panose="020B0604020202020204" pitchFamily="34" charset="0"/>
              <a:cs typeface="Arial" panose="020B0604020202020204" pitchFamily="34" charset="0"/>
            </a:endParaRPr>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14981219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altLang="en-US" sz="3300" dirty="0" smtClean="0">
                <a:latin typeface="Arial" panose="020B0604020202020204" pitchFamily="34" charset="0"/>
                <a:cs typeface="Arial" panose="020B0604020202020204" pitchFamily="34" charset="0"/>
              </a:rPr>
              <a:t>Staff </a:t>
            </a:r>
            <a:r>
              <a:rPr lang="en-US" altLang="en-US" sz="3300" dirty="0" smtClean="0">
                <a:latin typeface="Arial" panose="020B0604020202020204" pitchFamily="34" charset="0"/>
                <a:cs typeface="Arial" panose="020B0604020202020204" pitchFamily="34" charset="0"/>
              </a:rPr>
              <a:t>Analyses (cont.)</a:t>
            </a:r>
            <a:endParaRPr lang="en-US" sz="3300" dirty="0"/>
          </a:p>
        </p:txBody>
      </p:sp>
      <p:sp>
        <p:nvSpPr>
          <p:cNvPr id="3" name="Subtitle 2"/>
          <p:cNvSpPr>
            <a:spLocks noGrp="1"/>
          </p:cNvSpPr>
          <p:nvPr>
            <p:ph idx="1"/>
          </p:nvPr>
        </p:nvSpPr>
        <p:spPr>
          <a:xfrm>
            <a:off x="457200" y="1570037"/>
            <a:ext cx="8229600" cy="4525963"/>
          </a:xfrm>
        </p:spPr>
        <p:txBody>
          <a:bodyPr>
            <a:normAutofit/>
          </a:bodyPr>
          <a:lstStyle/>
          <a:p>
            <a:pPr marL="0" indent="0" algn="just">
              <a:spcBef>
                <a:spcPts val="800"/>
              </a:spcBef>
              <a:buNone/>
            </a:pPr>
            <a:r>
              <a:rPr lang="en-US" altLang="en-US" sz="2200" dirty="0">
                <a:latin typeface="Arial" panose="020B0604020202020204" pitchFamily="34" charset="0"/>
                <a:cs typeface="Arial" panose="020B0604020202020204" pitchFamily="34" charset="0"/>
              </a:rPr>
              <a:t>The purpose of staff analyses is to verify the accuracy of the data included in the utility’s </a:t>
            </a:r>
            <a:r>
              <a:rPr lang="en-US" altLang="en-US" sz="2200" dirty="0" err="1">
                <a:latin typeface="Arial" panose="020B0604020202020204" pitchFamily="34" charset="0"/>
                <a:cs typeface="Arial" panose="020B0604020202020204" pitchFamily="34" charset="0"/>
              </a:rPr>
              <a:t>MFRs.</a:t>
            </a:r>
            <a:r>
              <a:rPr lang="en-US" altLang="en-US" sz="2200" dirty="0">
                <a:latin typeface="Arial" panose="020B0604020202020204" pitchFamily="34" charset="0"/>
                <a:cs typeface="Arial" panose="020B0604020202020204" pitchFamily="34" charset="0"/>
              </a:rPr>
              <a:t> Staff analyses include the </a:t>
            </a:r>
            <a:r>
              <a:rPr lang="en-US" altLang="en-US" sz="2200" dirty="0" smtClean="0">
                <a:latin typeface="Arial" panose="020B0604020202020204" pitchFamily="34" charset="0"/>
                <a:cs typeface="Arial" panose="020B0604020202020204" pitchFamily="34" charset="0"/>
              </a:rPr>
              <a:t>following (cont.):</a:t>
            </a:r>
            <a:endParaRPr lang="en-US" altLang="en-US" sz="800" dirty="0">
              <a:latin typeface="Arial" panose="020B0604020202020204" pitchFamily="34" charset="0"/>
              <a:cs typeface="Arial" panose="020B0604020202020204" pitchFamily="34" charset="0"/>
            </a:endParaRPr>
          </a:p>
          <a:p>
            <a:pPr marL="800100" lvl="1" indent="-342900" algn="just">
              <a:spcBef>
                <a:spcPts val="800"/>
              </a:spcBef>
              <a:buSzPct val="100000"/>
              <a:buFont typeface="Arial" panose="020B0604020202020204" pitchFamily="34" charset="0"/>
              <a:buChar char="•"/>
            </a:pPr>
            <a:r>
              <a:rPr lang="en-US" altLang="en-US" sz="2200" dirty="0" smtClean="0">
                <a:latin typeface="Arial" panose="020B0604020202020204" pitchFamily="34" charset="0"/>
                <a:cs typeface="Arial" panose="020B0604020202020204" pitchFamily="34" charset="0"/>
              </a:rPr>
              <a:t>Benchmarking customer growth, inflation</a:t>
            </a:r>
            <a:r>
              <a:rPr lang="en-US" altLang="en-US" sz="2200" dirty="0">
                <a:latin typeface="Arial" panose="020B0604020202020204" pitchFamily="34" charset="0"/>
                <a:cs typeface="Arial" panose="020B0604020202020204" pitchFamily="34" charset="0"/>
              </a:rPr>
              <a:t>, and operation and maintenance (O&amp;M) expenses </a:t>
            </a:r>
            <a:r>
              <a:rPr lang="en-US" altLang="en-US" sz="2200" dirty="0" smtClean="0">
                <a:latin typeface="Arial" panose="020B0604020202020204" pitchFamily="34" charset="0"/>
                <a:cs typeface="Arial" panose="020B0604020202020204" pitchFamily="34" charset="0"/>
              </a:rPr>
              <a:t>to </a:t>
            </a:r>
            <a:r>
              <a:rPr lang="en-US" altLang="en-US" sz="2200" dirty="0">
                <a:latin typeface="Arial" panose="020B0604020202020204" pitchFamily="34" charset="0"/>
                <a:cs typeface="Arial" panose="020B0604020202020204" pitchFamily="34" charset="0"/>
              </a:rPr>
              <a:t>justify any expense </a:t>
            </a:r>
            <a:r>
              <a:rPr lang="en-US" altLang="en-US" sz="2200" dirty="0" smtClean="0">
                <a:latin typeface="Arial" panose="020B0604020202020204" pitchFamily="34" charset="0"/>
                <a:cs typeface="Arial" panose="020B0604020202020204" pitchFamily="34" charset="0"/>
              </a:rPr>
              <a:t>increase and </a:t>
            </a:r>
            <a:r>
              <a:rPr lang="en-US" altLang="en-US" sz="2200" dirty="0">
                <a:latin typeface="Arial" panose="020B0604020202020204" pitchFamily="34" charset="0"/>
                <a:cs typeface="Arial" panose="020B0604020202020204" pitchFamily="34" charset="0"/>
              </a:rPr>
              <a:t>evaluate reasonableness</a:t>
            </a:r>
            <a:endParaRPr lang="en-US" altLang="en-US" sz="2200" dirty="0">
              <a:latin typeface="Arial" panose="020B0604020202020204" pitchFamily="34" charset="0"/>
              <a:cs typeface="Arial" panose="020B0604020202020204" pitchFamily="34" charset="0"/>
            </a:endParaRPr>
          </a:p>
          <a:p>
            <a:pPr marL="1200150" lvl="2" indent="-342900" algn="just">
              <a:spcBef>
                <a:spcPts val="800"/>
              </a:spcBef>
              <a:buSzPct val="60000"/>
              <a:buFont typeface="Courier New" panose="02070309020205020404" pitchFamily="49" charset="0"/>
              <a:buChar char="o"/>
            </a:pPr>
            <a:r>
              <a:rPr lang="en-US" altLang="en-US" sz="2200" dirty="0" smtClean="0">
                <a:latin typeface="Arial" panose="020B0604020202020204" pitchFamily="34" charset="0"/>
                <a:cs typeface="Arial" panose="020B0604020202020204" pitchFamily="34" charset="0"/>
              </a:rPr>
              <a:t>Although </a:t>
            </a:r>
            <a:r>
              <a:rPr lang="en-US" altLang="en-US" sz="2200" dirty="0">
                <a:latin typeface="Arial" panose="020B0604020202020204" pitchFamily="34" charset="0"/>
                <a:cs typeface="Arial" panose="020B0604020202020204" pitchFamily="34" charset="0"/>
              </a:rPr>
              <a:t>staff utilizes benchmarking for analysis, it does not automatically recommend disallowance for amounts above the benchmark or prudence for amounts below the benchmark.</a:t>
            </a:r>
            <a:r>
              <a:rPr lang="en-US" altLang="en-US" sz="1800" dirty="0">
                <a:latin typeface="Arial" panose="020B0604020202020204" pitchFamily="34" charset="0"/>
                <a:cs typeface="Arial" panose="020B0604020202020204" pitchFamily="34" charset="0"/>
              </a:rPr>
              <a:t>	</a:t>
            </a:r>
            <a:endParaRPr lang="en-US" altLang="en-US" sz="1800" dirty="0" smtClean="0">
              <a:latin typeface="Arial" panose="020B0604020202020204" pitchFamily="34" charset="0"/>
              <a:cs typeface="Arial" panose="020B0604020202020204" pitchFamily="34" charset="0"/>
            </a:endParaRPr>
          </a:p>
          <a:p>
            <a:pPr marL="457200" lvl="1" indent="0" algn="just">
              <a:spcBef>
                <a:spcPts val="800"/>
              </a:spcBef>
              <a:buSzPct val="100000"/>
              <a:buNone/>
            </a:pPr>
            <a:r>
              <a:rPr lang="en-US" altLang="en-US" sz="2200" dirty="0" smtClean="0">
                <a:latin typeface="Arial" panose="020B0604020202020204" pitchFamily="34" charset="0"/>
                <a:cs typeface="Arial" panose="020B0604020202020204" pitchFamily="34" charset="0"/>
              </a:rPr>
              <a:t> </a:t>
            </a:r>
            <a:endParaRPr lang="en-US" altLang="en-US" sz="800" dirty="0">
              <a:latin typeface="Arial" panose="020B0604020202020204" pitchFamily="34" charset="0"/>
              <a:cs typeface="Arial" panose="020B0604020202020204" pitchFamily="34" charset="0"/>
            </a:endParaRPr>
          </a:p>
          <a:p>
            <a:pPr marL="857250" lvl="1" indent="-342900" algn="just">
              <a:spcBef>
                <a:spcPts val="800"/>
              </a:spcBef>
              <a:buSzPct val="60000"/>
              <a:buFont typeface="Courier New" panose="02070309020205020404" pitchFamily="49" charset="0"/>
              <a:buChar char="o"/>
            </a:pPr>
            <a:endParaRPr lang="en-US" altLang="en-US" sz="2200" dirty="0">
              <a:latin typeface="Arial" panose="020B0604020202020204" pitchFamily="34" charset="0"/>
              <a:cs typeface="Arial" panose="020B0604020202020204" pitchFamily="34" charset="0"/>
            </a:endParaRP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24</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0930"/>
            <a:ext cx="9144000" cy="80010"/>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10" name="Rectangle 2"/>
          <p:cNvSpPr txBox="1">
            <a:spLocks noChangeArrowheads="1"/>
          </p:cNvSpPr>
          <p:nvPr/>
        </p:nvSpPr>
        <p:spPr>
          <a:xfrm>
            <a:off x="838200" y="0"/>
            <a:ext cx="7696200" cy="1828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altLang="en-US" sz="3300" dirty="0" smtClean="0">
              <a:latin typeface="Arial" panose="020B0604020202020204" pitchFamily="34" charset="0"/>
              <a:cs typeface="Arial" panose="020B0604020202020204" pitchFamily="34" charset="0"/>
            </a:endParaRPr>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23388654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altLang="en-US" sz="3300" dirty="0" smtClean="0">
                <a:latin typeface="Arial" panose="020B0604020202020204" pitchFamily="34" charset="0"/>
                <a:cs typeface="Arial" panose="020B0604020202020204" pitchFamily="34" charset="0"/>
              </a:rPr>
              <a:t>Staff </a:t>
            </a:r>
            <a:r>
              <a:rPr lang="en-US" altLang="en-US" sz="3300" dirty="0" smtClean="0">
                <a:latin typeface="Arial" panose="020B0604020202020204" pitchFamily="34" charset="0"/>
                <a:cs typeface="Arial" panose="020B0604020202020204" pitchFamily="34" charset="0"/>
              </a:rPr>
              <a:t>Analyses (cont.)</a:t>
            </a:r>
            <a:endParaRPr lang="en-US" sz="3300" dirty="0"/>
          </a:p>
        </p:txBody>
      </p:sp>
      <p:sp>
        <p:nvSpPr>
          <p:cNvPr id="3" name="Subtitle 2"/>
          <p:cNvSpPr>
            <a:spLocks noGrp="1"/>
          </p:cNvSpPr>
          <p:nvPr>
            <p:ph idx="1"/>
          </p:nvPr>
        </p:nvSpPr>
        <p:spPr>
          <a:xfrm>
            <a:off x="457200" y="1570037"/>
            <a:ext cx="8229600" cy="4758373"/>
          </a:xfrm>
        </p:spPr>
        <p:txBody>
          <a:bodyPr>
            <a:normAutofit lnSpcReduction="10000"/>
          </a:bodyPr>
          <a:lstStyle/>
          <a:p>
            <a:pPr marL="0" indent="0" algn="just">
              <a:spcBef>
                <a:spcPts val="800"/>
              </a:spcBef>
              <a:buNone/>
            </a:pPr>
            <a:r>
              <a:rPr lang="en-US" altLang="en-US" sz="2200" dirty="0">
                <a:latin typeface="Arial" panose="020B0604020202020204" pitchFamily="34" charset="0"/>
                <a:cs typeface="Arial" panose="020B0604020202020204" pitchFamily="34" charset="0"/>
              </a:rPr>
              <a:t>The purpose of staff analyses is to verify the accuracy of the data included in the utility’s </a:t>
            </a:r>
            <a:r>
              <a:rPr lang="en-US" altLang="en-US" sz="2200" dirty="0" err="1">
                <a:latin typeface="Arial" panose="020B0604020202020204" pitchFamily="34" charset="0"/>
                <a:cs typeface="Arial" panose="020B0604020202020204" pitchFamily="34" charset="0"/>
              </a:rPr>
              <a:t>MFRs.</a:t>
            </a:r>
            <a:r>
              <a:rPr lang="en-US" altLang="en-US" sz="2200" dirty="0">
                <a:latin typeface="Arial" panose="020B0604020202020204" pitchFamily="34" charset="0"/>
                <a:cs typeface="Arial" panose="020B0604020202020204" pitchFamily="34" charset="0"/>
              </a:rPr>
              <a:t> Staff analyses include the </a:t>
            </a:r>
            <a:r>
              <a:rPr lang="en-US" altLang="en-US" sz="2200" dirty="0" smtClean="0">
                <a:latin typeface="Arial" panose="020B0604020202020204" pitchFamily="34" charset="0"/>
                <a:cs typeface="Arial" panose="020B0604020202020204" pitchFamily="34" charset="0"/>
              </a:rPr>
              <a:t>following (cont.):</a:t>
            </a:r>
            <a:endParaRPr lang="en-US" altLang="en-US" sz="800" dirty="0">
              <a:latin typeface="Arial" panose="020B0604020202020204" pitchFamily="34" charset="0"/>
              <a:cs typeface="Arial" panose="020B0604020202020204" pitchFamily="34" charset="0"/>
            </a:endParaRPr>
          </a:p>
          <a:p>
            <a:pPr marL="800100" lvl="1" indent="-342900" algn="just">
              <a:spcBef>
                <a:spcPts val="800"/>
              </a:spcBef>
              <a:buSzPct val="100000"/>
              <a:buFont typeface="Arial" panose="020B0604020202020204" pitchFamily="34" charset="0"/>
              <a:buChar char="•"/>
            </a:pPr>
            <a:r>
              <a:rPr lang="en-US" altLang="en-US" sz="2200" dirty="0">
                <a:latin typeface="Arial" panose="020B0604020202020204" pitchFamily="34" charset="0"/>
                <a:cs typeface="Arial" panose="020B0604020202020204" pitchFamily="34" charset="0"/>
              </a:rPr>
              <a:t>Reviewing all related party transactions and charges to determine if costs are equal to or below market value</a:t>
            </a:r>
          </a:p>
          <a:p>
            <a:pPr marL="1200150" lvl="2" indent="-342900" algn="just">
              <a:spcBef>
                <a:spcPts val="800"/>
              </a:spcBef>
              <a:buSzPct val="60000"/>
              <a:buFont typeface="Courier New" panose="02070309020205020404" pitchFamily="49" charset="0"/>
              <a:buChar char="o"/>
            </a:pPr>
            <a:r>
              <a:rPr lang="en-US" altLang="en-US" sz="2200" dirty="0">
                <a:latin typeface="Arial" panose="020B0604020202020204" pitchFamily="34" charset="0"/>
                <a:cs typeface="Arial" panose="020B0604020202020204" pitchFamily="34" charset="0"/>
              </a:rPr>
              <a:t>Staff exercises greater scrutiny in examining related party transactions because of the influence that could be exerted.</a:t>
            </a:r>
          </a:p>
          <a:p>
            <a:pPr marL="1200150" lvl="2" indent="-342900" algn="just">
              <a:spcBef>
                <a:spcPts val="800"/>
              </a:spcBef>
              <a:buSzPct val="60000"/>
              <a:buFont typeface="Courier New" panose="02070309020205020404" pitchFamily="49" charset="0"/>
              <a:buChar char="o"/>
            </a:pPr>
            <a:r>
              <a:rPr lang="en-US" altLang="en-US" sz="2200" dirty="0">
                <a:latin typeface="Arial" panose="020B0604020202020204" pitchFamily="34" charset="0"/>
                <a:cs typeface="Arial" panose="020B0604020202020204" pitchFamily="34" charset="0"/>
              </a:rPr>
              <a:t>Section 367.156(1), F.S., Public utility records; confidentiality, and Rule 25-30.436(4)(h), F.A.C., General Information and Instructions Required of Class A and B Water and Wastewater Utilities in an Application for Rate Increase are both </a:t>
            </a:r>
            <a:r>
              <a:rPr lang="en-US" altLang="en-US" sz="2200" dirty="0" smtClean="0">
                <a:latin typeface="Arial" panose="020B0604020202020204" pitchFamily="34" charset="0"/>
                <a:cs typeface="Arial" panose="020B0604020202020204" pitchFamily="34" charset="0"/>
              </a:rPr>
              <a:t>applicable.</a:t>
            </a:r>
            <a:r>
              <a:rPr lang="en-US" altLang="en-US" sz="2200" dirty="0">
                <a:latin typeface="Arial" panose="020B0604020202020204" pitchFamily="34" charset="0"/>
                <a:cs typeface="Arial" panose="020B0604020202020204" pitchFamily="34" charset="0"/>
              </a:rPr>
              <a:t>	</a:t>
            </a:r>
            <a:endParaRPr lang="en-US" altLang="en-US" sz="2200" dirty="0" smtClean="0">
              <a:latin typeface="Arial" panose="020B0604020202020204" pitchFamily="34" charset="0"/>
              <a:cs typeface="Arial" panose="020B0604020202020204" pitchFamily="34" charset="0"/>
            </a:endParaRPr>
          </a:p>
          <a:p>
            <a:pPr marL="457200" lvl="1" indent="0" algn="just">
              <a:spcBef>
                <a:spcPts val="800"/>
              </a:spcBef>
              <a:buSzPct val="100000"/>
              <a:buNone/>
            </a:pPr>
            <a:r>
              <a:rPr lang="en-US" altLang="en-US" sz="2200" dirty="0" smtClean="0">
                <a:latin typeface="Arial" panose="020B0604020202020204" pitchFamily="34" charset="0"/>
                <a:cs typeface="Arial" panose="020B0604020202020204" pitchFamily="34" charset="0"/>
              </a:rPr>
              <a:t> </a:t>
            </a:r>
            <a:endParaRPr lang="en-US" altLang="en-US" sz="800" dirty="0">
              <a:latin typeface="Arial" panose="020B0604020202020204" pitchFamily="34" charset="0"/>
              <a:cs typeface="Arial" panose="020B0604020202020204" pitchFamily="34" charset="0"/>
            </a:endParaRPr>
          </a:p>
          <a:p>
            <a:pPr marL="857250" lvl="1" indent="-342900" algn="just">
              <a:spcBef>
                <a:spcPts val="800"/>
              </a:spcBef>
              <a:buSzPct val="60000"/>
              <a:buFont typeface="Courier New" panose="02070309020205020404" pitchFamily="49" charset="0"/>
              <a:buChar char="o"/>
            </a:pPr>
            <a:endParaRPr lang="en-US" altLang="en-US" sz="2200" dirty="0">
              <a:latin typeface="Arial" panose="020B0604020202020204" pitchFamily="34" charset="0"/>
              <a:cs typeface="Arial" panose="020B0604020202020204" pitchFamily="34" charset="0"/>
            </a:endParaRP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25</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0930"/>
            <a:ext cx="9144000" cy="80010"/>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10" name="Rectangle 2"/>
          <p:cNvSpPr txBox="1">
            <a:spLocks noChangeArrowheads="1"/>
          </p:cNvSpPr>
          <p:nvPr/>
        </p:nvSpPr>
        <p:spPr>
          <a:xfrm>
            <a:off x="838200" y="0"/>
            <a:ext cx="7696200" cy="1828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altLang="en-US" sz="3300" dirty="0" smtClean="0">
              <a:latin typeface="Arial" panose="020B0604020202020204" pitchFamily="34" charset="0"/>
              <a:cs typeface="Arial" panose="020B0604020202020204" pitchFamily="34" charset="0"/>
            </a:endParaRPr>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161310224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altLang="en-US" sz="3300" dirty="0">
                <a:latin typeface="Arial" panose="020B0604020202020204" pitchFamily="34" charset="0"/>
                <a:cs typeface="Arial" panose="020B0604020202020204" pitchFamily="34" charset="0"/>
              </a:rPr>
              <a:t>Customer Meeting</a:t>
            </a:r>
            <a:endParaRPr lang="en-US" sz="3300" dirty="0"/>
          </a:p>
        </p:txBody>
      </p:sp>
      <p:sp>
        <p:nvSpPr>
          <p:cNvPr id="3" name="Subtitle 2"/>
          <p:cNvSpPr>
            <a:spLocks noGrp="1"/>
          </p:cNvSpPr>
          <p:nvPr>
            <p:ph idx="1"/>
          </p:nvPr>
        </p:nvSpPr>
        <p:spPr/>
        <p:txBody>
          <a:bodyPr>
            <a:noAutofit/>
          </a:bodyPr>
          <a:lstStyle/>
          <a:p>
            <a:pPr algn="just">
              <a:spcBef>
                <a:spcPts val="800"/>
              </a:spcBef>
            </a:pPr>
            <a:r>
              <a:rPr lang="en-US" altLang="en-US" sz="2200" dirty="0" smtClean="0">
                <a:latin typeface="Arial" panose="020B0604020202020204" pitchFamily="34" charset="0"/>
                <a:cs typeface="Arial" panose="020B0604020202020204" pitchFamily="34" charset="0"/>
              </a:rPr>
              <a:t>The purpose of a customer meeting is to answer customer questions and receive </a:t>
            </a:r>
            <a:r>
              <a:rPr lang="en-US" altLang="en-US" sz="2200" dirty="0">
                <a:latin typeface="Arial" panose="020B0604020202020204" pitchFamily="34" charset="0"/>
                <a:cs typeface="Arial" panose="020B0604020202020204" pitchFamily="34" charset="0"/>
              </a:rPr>
              <a:t>customer comments </a:t>
            </a:r>
            <a:r>
              <a:rPr lang="en-US" altLang="en-US" sz="2200" dirty="0" smtClean="0">
                <a:latin typeface="Arial" panose="020B0604020202020204" pitchFamily="34" charset="0"/>
                <a:cs typeface="Arial" panose="020B0604020202020204" pitchFamily="34" charset="0"/>
              </a:rPr>
              <a:t>regarding:</a:t>
            </a:r>
            <a:endParaRPr lang="en-US" altLang="en-US" sz="1200" dirty="0">
              <a:latin typeface="Arial" panose="020B0604020202020204" pitchFamily="34" charset="0"/>
              <a:cs typeface="Arial" panose="020B0604020202020204" pitchFamily="34" charset="0"/>
            </a:endParaRPr>
          </a:p>
          <a:p>
            <a:pPr marL="800100" lvl="1" indent="-342900" algn="just">
              <a:spcBef>
                <a:spcPts val="800"/>
              </a:spcBef>
              <a:buSzPct val="60000"/>
              <a:buFont typeface="Courier New" panose="02070309020205020404" pitchFamily="49" charset="0"/>
              <a:buChar char="o"/>
            </a:pPr>
            <a:r>
              <a:rPr lang="en-US" altLang="en-US" sz="2200" dirty="0" smtClean="0">
                <a:latin typeface="Arial" panose="020B0604020202020204" pitchFamily="34" charset="0"/>
                <a:cs typeface="Arial" panose="020B0604020202020204" pitchFamily="34" charset="0"/>
              </a:rPr>
              <a:t>The </a:t>
            </a:r>
            <a:r>
              <a:rPr lang="en-US" altLang="en-US" sz="2200" dirty="0">
                <a:latin typeface="Arial" panose="020B0604020202020204" pitchFamily="34" charset="0"/>
                <a:cs typeface="Arial" panose="020B0604020202020204" pitchFamily="34" charset="0"/>
              </a:rPr>
              <a:t>quality of service provided by </a:t>
            </a:r>
            <a:r>
              <a:rPr lang="en-US" altLang="en-US" sz="2200" dirty="0" smtClean="0">
                <a:latin typeface="Arial" panose="020B0604020202020204" pitchFamily="34" charset="0"/>
                <a:cs typeface="Arial" panose="020B0604020202020204" pitchFamily="34" charset="0"/>
              </a:rPr>
              <a:t>utility.</a:t>
            </a:r>
            <a:endParaRPr lang="en-US" altLang="en-US" sz="800" dirty="0">
              <a:latin typeface="Arial" panose="020B0604020202020204" pitchFamily="34" charset="0"/>
              <a:cs typeface="Arial" panose="020B0604020202020204" pitchFamily="34" charset="0"/>
            </a:endParaRPr>
          </a:p>
          <a:p>
            <a:pPr marL="800100" lvl="1" indent="-342900" algn="just">
              <a:spcBef>
                <a:spcPts val="800"/>
              </a:spcBef>
              <a:buSzPct val="60000"/>
              <a:buFont typeface="Courier New" panose="02070309020205020404" pitchFamily="49" charset="0"/>
              <a:buChar char="o"/>
            </a:pPr>
            <a:r>
              <a:rPr lang="en-US" altLang="en-US" sz="2200" dirty="0">
                <a:latin typeface="Arial" panose="020B0604020202020204" pitchFamily="34" charset="0"/>
                <a:cs typeface="Arial" panose="020B0604020202020204" pitchFamily="34" charset="0"/>
              </a:rPr>
              <a:t>T</a:t>
            </a:r>
            <a:r>
              <a:rPr lang="en-US" altLang="en-US" sz="2200" dirty="0" smtClean="0">
                <a:latin typeface="Arial" panose="020B0604020202020204" pitchFamily="34" charset="0"/>
                <a:cs typeface="Arial" panose="020B0604020202020204" pitchFamily="34" charset="0"/>
              </a:rPr>
              <a:t>he </a:t>
            </a:r>
            <a:r>
              <a:rPr lang="en-US" altLang="en-US" sz="2200" dirty="0">
                <a:latin typeface="Arial" panose="020B0604020202020204" pitchFamily="34" charset="0"/>
                <a:cs typeface="Arial" panose="020B0604020202020204" pitchFamily="34" charset="0"/>
              </a:rPr>
              <a:t>utility’s interaction with its </a:t>
            </a:r>
            <a:r>
              <a:rPr lang="en-US" altLang="en-US" sz="2200" dirty="0" smtClean="0">
                <a:latin typeface="Arial" panose="020B0604020202020204" pitchFamily="34" charset="0"/>
                <a:cs typeface="Arial" panose="020B0604020202020204" pitchFamily="34" charset="0"/>
              </a:rPr>
              <a:t>customers.</a:t>
            </a:r>
            <a:endParaRPr lang="en-US" altLang="en-US" sz="800" dirty="0">
              <a:latin typeface="Arial" panose="020B0604020202020204" pitchFamily="34" charset="0"/>
              <a:cs typeface="Arial" panose="020B0604020202020204" pitchFamily="34" charset="0"/>
            </a:endParaRPr>
          </a:p>
          <a:p>
            <a:pPr marL="800100" lvl="1" indent="-342900" algn="just">
              <a:spcBef>
                <a:spcPts val="800"/>
              </a:spcBef>
              <a:buSzPct val="60000"/>
              <a:buFont typeface="Courier New" panose="02070309020205020404" pitchFamily="49" charset="0"/>
              <a:buChar char="o"/>
            </a:pPr>
            <a:r>
              <a:rPr lang="en-US" altLang="en-US" sz="2200" dirty="0" smtClean="0">
                <a:latin typeface="Arial" panose="020B0604020202020204" pitchFamily="34" charset="0"/>
                <a:cs typeface="Arial" panose="020B0604020202020204" pitchFamily="34" charset="0"/>
              </a:rPr>
              <a:t>The </a:t>
            </a:r>
            <a:r>
              <a:rPr lang="en-US" altLang="en-US" sz="2200" dirty="0">
                <a:latin typeface="Arial" panose="020B0604020202020204" pitchFamily="34" charset="0"/>
                <a:cs typeface="Arial" panose="020B0604020202020204" pitchFamily="34" charset="0"/>
              </a:rPr>
              <a:t>proposed rate </a:t>
            </a:r>
            <a:r>
              <a:rPr lang="en-US" altLang="en-US" sz="2200" dirty="0" smtClean="0">
                <a:latin typeface="Arial" panose="020B0604020202020204" pitchFamily="34" charset="0"/>
                <a:cs typeface="Arial" panose="020B0604020202020204" pitchFamily="34" charset="0"/>
              </a:rPr>
              <a:t>increase.</a:t>
            </a:r>
            <a:endParaRPr lang="en-US" altLang="en-US" sz="800" dirty="0" smtClean="0">
              <a:latin typeface="Arial" panose="020B0604020202020204" pitchFamily="34" charset="0"/>
              <a:cs typeface="Arial" panose="020B0604020202020204" pitchFamily="34" charset="0"/>
            </a:endParaRPr>
          </a:p>
          <a:p>
            <a:pPr algn="just">
              <a:spcBef>
                <a:spcPts val="800"/>
              </a:spcBef>
            </a:pPr>
            <a:r>
              <a:rPr lang="en-US" altLang="en-US" sz="2200" dirty="0" smtClean="0">
                <a:latin typeface="Arial" panose="020B0604020202020204" pitchFamily="34" charset="0"/>
                <a:cs typeface="Arial" panose="020B0604020202020204" pitchFamily="34" charset="0"/>
              </a:rPr>
              <a:t>The </a:t>
            </a:r>
            <a:r>
              <a:rPr lang="en-US" altLang="en-US" sz="2200" dirty="0">
                <a:latin typeface="Arial" panose="020B0604020202020204" pitchFamily="34" charset="0"/>
                <a:cs typeface="Arial" panose="020B0604020202020204" pitchFamily="34" charset="0"/>
              </a:rPr>
              <a:t>utility and the Office of Public </a:t>
            </a:r>
            <a:r>
              <a:rPr lang="en-US" altLang="en-US" sz="2200" dirty="0" smtClean="0">
                <a:latin typeface="Arial" panose="020B0604020202020204" pitchFamily="34" charset="0"/>
                <a:cs typeface="Arial" panose="020B0604020202020204" pitchFamily="34" charset="0"/>
              </a:rPr>
              <a:t>Counsel (OPC), the  ratepayer’s </a:t>
            </a:r>
            <a:r>
              <a:rPr lang="en-US" altLang="en-US" sz="2200" dirty="0">
                <a:latin typeface="Arial" panose="020B0604020202020204" pitchFamily="34" charset="0"/>
                <a:cs typeface="Arial" panose="020B0604020202020204" pitchFamily="34" charset="0"/>
              </a:rPr>
              <a:t>advocate, may </a:t>
            </a:r>
            <a:r>
              <a:rPr lang="en-US" altLang="en-US" sz="2200" dirty="0" smtClean="0">
                <a:latin typeface="Arial" panose="020B0604020202020204" pitchFamily="34" charset="0"/>
                <a:cs typeface="Arial" panose="020B0604020202020204" pitchFamily="34" charset="0"/>
              </a:rPr>
              <a:t>attend.</a:t>
            </a:r>
            <a:endParaRPr lang="en-US" altLang="en-US" sz="800" dirty="0" smtClean="0">
              <a:latin typeface="Arial" panose="020B0604020202020204" pitchFamily="34" charset="0"/>
              <a:cs typeface="Arial" panose="020B0604020202020204" pitchFamily="34" charset="0"/>
            </a:endParaRPr>
          </a:p>
          <a:p>
            <a:pPr algn="just">
              <a:spcBef>
                <a:spcPts val="800"/>
              </a:spcBef>
            </a:pPr>
            <a:r>
              <a:rPr lang="en-US" altLang="en-US" sz="2200" dirty="0" smtClean="0">
                <a:latin typeface="Arial" panose="020B0604020202020204" pitchFamily="34" charset="0"/>
                <a:cs typeface="Arial" panose="020B0604020202020204" pitchFamily="34" charset="0"/>
              </a:rPr>
              <a:t>This </a:t>
            </a:r>
            <a:r>
              <a:rPr lang="en-US" altLang="en-US" sz="2200" dirty="0">
                <a:latin typeface="Arial" panose="020B0604020202020204" pitchFamily="34" charset="0"/>
                <a:cs typeface="Arial" panose="020B0604020202020204" pitchFamily="34" charset="0"/>
              </a:rPr>
              <a:t>meeting is held in the service area </a:t>
            </a:r>
            <a:r>
              <a:rPr lang="en-US" altLang="en-US" sz="2200" dirty="0" smtClean="0">
                <a:latin typeface="Arial" panose="020B0604020202020204" pitchFamily="34" charset="0"/>
                <a:cs typeface="Arial" panose="020B0604020202020204" pitchFamily="34" charset="0"/>
              </a:rPr>
              <a:t>or as</a:t>
            </a:r>
            <a:r>
              <a:rPr lang="en-US" altLang="en-US" sz="2200" dirty="0">
                <a:latin typeface="Arial" panose="020B0604020202020204" pitchFamily="34" charset="0"/>
                <a:cs typeface="Arial" panose="020B0604020202020204" pitchFamily="34" charset="0"/>
              </a:rPr>
              <a:t> </a:t>
            </a:r>
            <a:r>
              <a:rPr lang="en-US" altLang="en-US" sz="2200" dirty="0" smtClean="0">
                <a:latin typeface="Arial" panose="020B0604020202020204" pitchFamily="34" charset="0"/>
                <a:cs typeface="Arial" panose="020B0604020202020204" pitchFamily="34" charset="0"/>
              </a:rPr>
              <a:t>close </a:t>
            </a:r>
            <a:r>
              <a:rPr lang="en-US" altLang="en-US" sz="2200" dirty="0">
                <a:latin typeface="Arial" panose="020B0604020202020204" pitchFamily="34" charset="0"/>
                <a:cs typeface="Arial" panose="020B0604020202020204" pitchFamily="34" charset="0"/>
              </a:rPr>
              <a:t>as possible.</a:t>
            </a: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26</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0930"/>
            <a:ext cx="9144000" cy="80010"/>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10" name="Rectangle 2"/>
          <p:cNvSpPr txBox="1">
            <a:spLocks noChangeArrowheads="1"/>
          </p:cNvSpPr>
          <p:nvPr/>
        </p:nvSpPr>
        <p:spPr>
          <a:xfrm>
            <a:off x="838200" y="0"/>
            <a:ext cx="7696200" cy="1828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altLang="en-US" sz="3300" dirty="0" smtClean="0">
              <a:latin typeface="Arial" panose="020B0604020202020204" pitchFamily="34" charset="0"/>
              <a:cs typeface="Arial" panose="020B0604020202020204" pitchFamily="34" charset="0"/>
            </a:endParaRPr>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25533102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altLang="en-US" sz="3300" dirty="0">
                <a:latin typeface="Arial" panose="020B0604020202020204" pitchFamily="34" charset="0"/>
                <a:cs typeface="Arial" panose="020B0604020202020204" pitchFamily="34" charset="0"/>
              </a:rPr>
              <a:t>PAA Recommendation</a:t>
            </a:r>
            <a:endParaRPr lang="en-US" sz="3300" dirty="0"/>
          </a:p>
        </p:txBody>
      </p:sp>
      <p:sp>
        <p:nvSpPr>
          <p:cNvPr id="3" name="Subtitle 2"/>
          <p:cNvSpPr>
            <a:spLocks noGrp="1"/>
          </p:cNvSpPr>
          <p:nvPr>
            <p:ph idx="1"/>
          </p:nvPr>
        </p:nvSpPr>
        <p:spPr/>
        <p:txBody>
          <a:bodyPr>
            <a:normAutofit/>
          </a:bodyPr>
          <a:lstStyle/>
          <a:p>
            <a:pPr algn="just">
              <a:spcBef>
                <a:spcPts val="800"/>
              </a:spcBef>
            </a:pPr>
            <a:r>
              <a:rPr lang="en-US" altLang="en-US" sz="2200" dirty="0">
                <a:latin typeface="Arial" panose="020B0604020202020204" pitchFamily="34" charset="0"/>
                <a:cs typeface="Arial" panose="020B0604020202020204" pitchFamily="34" charset="0"/>
              </a:rPr>
              <a:t>Staff’s recommendation is a culmination of information from the utility’s filing, the staff audit report, the utility’s responses to the audit report and data requests, and the engineering evaluation</a:t>
            </a:r>
            <a:r>
              <a:rPr lang="en-US" altLang="en-US" sz="2200" dirty="0" smtClean="0">
                <a:latin typeface="Arial" panose="020B0604020202020204" pitchFamily="34" charset="0"/>
                <a:cs typeface="Arial" panose="020B0604020202020204" pitchFamily="34" charset="0"/>
              </a:rPr>
              <a:t>.</a:t>
            </a:r>
            <a:endParaRPr lang="en-US" altLang="en-US" sz="800" dirty="0">
              <a:latin typeface="Arial" panose="020B0604020202020204" pitchFamily="34" charset="0"/>
              <a:cs typeface="Arial" panose="020B0604020202020204" pitchFamily="34" charset="0"/>
            </a:endParaRPr>
          </a:p>
          <a:p>
            <a:pPr algn="just">
              <a:spcBef>
                <a:spcPts val="800"/>
              </a:spcBef>
            </a:pPr>
            <a:r>
              <a:rPr lang="en-US" altLang="en-US" sz="2200" dirty="0">
                <a:latin typeface="Arial" panose="020B0604020202020204" pitchFamily="34" charset="0"/>
                <a:cs typeface="Arial" panose="020B0604020202020204" pitchFamily="34" charset="0"/>
              </a:rPr>
              <a:t>It contains a revenue requirement that staff recommends will afford the utility an opportunity to earn a fair rate of return on its investment and recover prudent and reasonable expenses. </a:t>
            </a:r>
            <a:endParaRPr lang="en-US" altLang="en-US" sz="800" dirty="0">
              <a:latin typeface="Arial" panose="020B0604020202020204" pitchFamily="34" charset="0"/>
              <a:cs typeface="Arial" panose="020B0604020202020204" pitchFamily="34" charset="0"/>
            </a:endParaRP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27</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0930"/>
            <a:ext cx="9144000" cy="80010"/>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10" name="Rectangle 2"/>
          <p:cNvSpPr txBox="1">
            <a:spLocks noChangeArrowheads="1"/>
          </p:cNvSpPr>
          <p:nvPr/>
        </p:nvSpPr>
        <p:spPr>
          <a:xfrm>
            <a:off x="838200" y="0"/>
            <a:ext cx="7696200" cy="1828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altLang="en-US" sz="3300" dirty="0" smtClean="0">
              <a:latin typeface="Arial" panose="020B0604020202020204" pitchFamily="34" charset="0"/>
              <a:cs typeface="Arial" panose="020B0604020202020204" pitchFamily="34" charset="0"/>
            </a:endParaRPr>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15058759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altLang="en-US" sz="3300" dirty="0">
                <a:latin typeface="Arial" panose="020B0604020202020204" pitchFamily="34" charset="0"/>
                <a:cs typeface="Arial" panose="020B0604020202020204" pitchFamily="34" charset="0"/>
              </a:rPr>
              <a:t>PAA Commission Conference</a:t>
            </a:r>
            <a:endParaRPr lang="en-US" sz="3300" dirty="0"/>
          </a:p>
        </p:txBody>
      </p:sp>
      <p:sp>
        <p:nvSpPr>
          <p:cNvPr id="3" name="Subtitle 2"/>
          <p:cNvSpPr>
            <a:spLocks noGrp="1"/>
          </p:cNvSpPr>
          <p:nvPr>
            <p:ph idx="1"/>
          </p:nvPr>
        </p:nvSpPr>
        <p:spPr/>
        <p:txBody>
          <a:bodyPr>
            <a:normAutofit/>
          </a:bodyPr>
          <a:lstStyle/>
          <a:p>
            <a:pPr algn="just">
              <a:spcBef>
                <a:spcPts val="800"/>
              </a:spcBef>
            </a:pPr>
            <a:r>
              <a:rPr lang="en-US" altLang="en-US" sz="2200" dirty="0" smtClean="0">
                <a:latin typeface="Arial" panose="020B0604020202020204" pitchFamily="34" charset="0"/>
                <a:cs typeface="Arial" panose="020B0604020202020204" pitchFamily="34" charset="0"/>
              </a:rPr>
              <a:t>The utility</a:t>
            </a:r>
            <a:r>
              <a:rPr lang="en-US" altLang="en-US" sz="2200" dirty="0">
                <a:latin typeface="Arial" panose="020B0604020202020204" pitchFamily="34" charset="0"/>
                <a:cs typeface="Arial" panose="020B0604020202020204" pitchFamily="34" charset="0"/>
              </a:rPr>
              <a:t>, </a:t>
            </a:r>
            <a:r>
              <a:rPr lang="en-US" altLang="en-US" sz="2200" dirty="0" smtClean="0">
                <a:latin typeface="Arial" panose="020B0604020202020204" pitchFamily="34" charset="0"/>
                <a:cs typeface="Arial" panose="020B0604020202020204" pitchFamily="34" charset="0"/>
              </a:rPr>
              <a:t>customers</a:t>
            </a:r>
            <a:r>
              <a:rPr lang="en-US" altLang="en-US" sz="2200" dirty="0">
                <a:latin typeface="Arial" panose="020B0604020202020204" pitchFamily="34" charset="0"/>
                <a:cs typeface="Arial" panose="020B0604020202020204" pitchFamily="34" charset="0"/>
              </a:rPr>
              <a:t>, and OPC may </a:t>
            </a:r>
            <a:r>
              <a:rPr lang="en-US" altLang="en-US" sz="2200" dirty="0" smtClean="0">
                <a:latin typeface="Arial" panose="020B0604020202020204" pitchFamily="34" charset="0"/>
                <a:cs typeface="Arial" panose="020B0604020202020204" pitchFamily="34" charset="0"/>
              </a:rPr>
              <a:t>speak at the Commission Conference.</a:t>
            </a:r>
            <a:endParaRPr lang="en-US" altLang="en-US" sz="800" dirty="0">
              <a:latin typeface="Arial" panose="020B0604020202020204" pitchFamily="34" charset="0"/>
              <a:cs typeface="Arial" panose="020B0604020202020204" pitchFamily="34" charset="0"/>
            </a:endParaRPr>
          </a:p>
          <a:p>
            <a:pPr algn="just">
              <a:spcBef>
                <a:spcPts val="800"/>
              </a:spcBef>
            </a:pPr>
            <a:r>
              <a:rPr lang="en-US" altLang="en-US" sz="2200" dirty="0" smtClean="0">
                <a:latin typeface="Arial" panose="020B0604020202020204" pitchFamily="34" charset="0"/>
                <a:cs typeface="Arial" panose="020B0604020202020204" pitchFamily="34" charset="0"/>
              </a:rPr>
              <a:t>The </a:t>
            </a:r>
            <a:r>
              <a:rPr lang="en-US" altLang="en-US" sz="2200" dirty="0">
                <a:latin typeface="Arial" panose="020B0604020202020204" pitchFamily="34" charset="0"/>
                <a:cs typeface="Arial" panose="020B0604020202020204" pitchFamily="34" charset="0"/>
              </a:rPr>
              <a:t>Commission will either approve, deny or modify staff’s recommendation.</a:t>
            </a: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28</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0930"/>
            <a:ext cx="9144000" cy="80010"/>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10" name="Rectangle 2"/>
          <p:cNvSpPr txBox="1">
            <a:spLocks noChangeArrowheads="1"/>
          </p:cNvSpPr>
          <p:nvPr/>
        </p:nvSpPr>
        <p:spPr>
          <a:xfrm>
            <a:off x="838200" y="0"/>
            <a:ext cx="7696200" cy="1828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altLang="en-US" sz="3300" dirty="0" smtClean="0">
              <a:latin typeface="Arial" panose="020B0604020202020204" pitchFamily="34" charset="0"/>
              <a:cs typeface="Arial" panose="020B0604020202020204" pitchFamily="34" charset="0"/>
            </a:endParaRPr>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34636117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altLang="en-US" sz="3300" dirty="0">
                <a:latin typeface="Arial" panose="020B0604020202020204" pitchFamily="34" charset="0"/>
                <a:cs typeface="Arial" panose="020B0604020202020204" pitchFamily="34" charset="0"/>
              </a:rPr>
              <a:t>After Commission Conference</a:t>
            </a:r>
            <a:endParaRPr lang="en-US" sz="3300" dirty="0"/>
          </a:p>
        </p:txBody>
      </p:sp>
      <p:sp>
        <p:nvSpPr>
          <p:cNvPr id="3" name="Subtitle 2"/>
          <p:cNvSpPr>
            <a:spLocks noGrp="1"/>
          </p:cNvSpPr>
          <p:nvPr>
            <p:ph idx="1"/>
          </p:nvPr>
        </p:nvSpPr>
        <p:spPr/>
        <p:txBody>
          <a:bodyPr>
            <a:normAutofit/>
          </a:bodyPr>
          <a:lstStyle/>
          <a:p>
            <a:pPr algn="just">
              <a:spcBef>
                <a:spcPts val="800"/>
              </a:spcBef>
            </a:pPr>
            <a:r>
              <a:rPr lang="en-US" altLang="en-US" sz="2200" dirty="0" smtClean="0">
                <a:latin typeface="Arial" panose="020B0604020202020204" pitchFamily="34" charset="0"/>
                <a:cs typeface="Arial" panose="020B0604020202020204" pitchFamily="34" charset="0"/>
              </a:rPr>
              <a:t>A PAA Order, </a:t>
            </a:r>
            <a:r>
              <a:rPr lang="en-US" altLang="en-US" sz="2200" dirty="0">
                <a:latin typeface="Arial" panose="020B0604020202020204" pitchFamily="34" charset="0"/>
                <a:cs typeface="Arial" panose="020B0604020202020204" pitchFamily="34" charset="0"/>
              </a:rPr>
              <a:t>that memorializes the Commission’s </a:t>
            </a:r>
            <a:r>
              <a:rPr lang="en-US" altLang="en-US" sz="2200" dirty="0" smtClean="0">
                <a:latin typeface="Arial" panose="020B0604020202020204" pitchFamily="34" charset="0"/>
                <a:cs typeface="Arial" panose="020B0604020202020204" pitchFamily="34" charset="0"/>
              </a:rPr>
              <a:t>decision, </a:t>
            </a:r>
            <a:r>
              <a:rPr lang="en-US" altLang="en-US" sz="2200" dirty="0">
                <a:latin typeface="Arial" panose="020B0604020202020204" pitchFamily="34" charset="0"/>
                <a:cs typeface="Arial" panose="020B0604020202020204" pitchFamily="34" charset="0"/>
              </a:rPr>
              <a:t>is issued 20 days after its </a:t>
            </a:r>
            <a:r>
              <a:rPr lang="en-US" altLang="en-US" sz="2200" dirty="0" smtClean="0">
                <a:latin typeface="Arial" panose="020B0604020202020204" pitchFamily="34" charset="0"/>
                <a:cs typeface="Arial" panose="020B0604020202020204" pitchFamily="34" charset="0"/>
              </a:rPr>
              <a:t>Conference.</a:t>
            </a:r>
            <a:endParaRPr lang="en-US" altLang="en-US" sz="800" dirty="0">
              <a:latin typeface="Arial" panose="020B0604020202020204" pitchFamily="34" charset="0"/>
              <a:cs typeface="Arial" panose="020B0604020202020204" pitchFamily="34" charset="0"/>
            </a:endParaRPr>
          </a:p>
          <a:p>
            <a:pPr algn="just">
              <a:spcBef>
                <a:spcPts val="800"/>
              </a:spcBef>
            </a:pPr>
            <a:r>
              <a:rPr lang="en-US" altLang="en-US" sz="2200" dirty="0" smtClean="0">
                <a:latin typeface="Arial" panose="020B0604020202020204" pitchFamily="34" charset="0"/>
                <a:cs typeface="Arial" panose="020B0604020202020204" pitchFamily="34" charset="0"/>
              </a:rPr>
              <a:t>After a PAA </a:t>
            </a:r>
            <a:r>
              <a:rPr lang="en-US" altLang="en-US" sz="2200" dirty="0">
                <a:latin typeface="Arial" panose="020B0604020202020204" pitchFamily="34" charset="0"/>
                <a:cs typeface="Arial" panose="020B0604020202020204" pitchFamily="34" charset="0"/>
              </a:rPr>
              <a:t>Order is issued, a 21-day protest period commences where a substantially affected party can request a </a:t>
            </a:r>
            <a:r>
              <a:rPr lang="en-US" altLang="en-US" sz="2200" dirty="0" smtClean="0">
                <a:latin typeface="Arial" panose="020B0604020202020204" pitchFamily="34" charset="0"/>
                <a:cs typeface="Arial" panose="020B0604020202020204" pitchFamily="34" charset="0"/>
              </a:rPr>
              <a:t>hearing.</a:t>
            </a:r>
            <a:endParaRPr lang="en-US" altLang="en-US" sz="800" dirty="0">
              <a:latin typeface="Arial" panose="020B0604020202020204" pitchFamily="34" charset="0"/>
              <a:cs typeface="Arial" panose="020B0604020202020204" pitchFamily="34" charset="0"/>
            </a:endParaRPr>
          </a:p>
          <a:p>
            <a:pPr algn="just">
              <a:spcBef>
                <a:spcPts val="800"/>
              </a:spcBef>
            </a:pPr>
            <a:r>
              <a:rPr lang="en-US" altLang="en-US" sz="2200" dirty="0">
                <a:latin typeface="Arial" panose="020B0604020202020204" pitchFamily="34" charset="0"/>
                <a:cs typeface="Arial" panose="020B0604020202020204" pitchFamily="34" charset="0"/>
              </a:rPr>
              <a:t>If a party other than the utility protests, the utility’s final requested rates may be implemented, subject to refund</a:t>
            </a:r>
            <a:r>
              <a:rPr lang="en-US" altLang="en-US" sz="2200" dirty="0" smtClean="0">
                <a:latin typeface="Arial" panose="020B0604020202020204" pitchFamily="34" charset="0"/>
                <a:cs typeface="Arial" panose="020B0604020202020204" pitchFamily="34" charset="0"/>
              </a:rPr>
              <a:t>.</a:t>
            </a:r>
            <a:endParaRPr lang="en-US" altLang="en-US" sz="800" dirty="0">
              <a:latin typeface="Arial" panose="020B0604020202020204" pitchFamily="34" charset="0"/>
              <a:cs typeface="Arial" panose="020B0604020202020204" pitchFamily="34" charset="0"/>
            </a:endParaRPr>
          </a:p>
          <a:p>
            <a:pPr algn="just">
              <a:spcBef>
                <a:spcPts val="800"/>
              </a:spcBef>
            </a:pPr>
            <a:r>
              <a:rPr lang="en-US" altLang="en-US" sz="2200" dirty="0">
                <a:latin typeface="Arial" panose="020B0604020202020204" pitchFamily="34" charset="0"/>
                <a:cs typeface="Arial" panose="020B0604020202020204" pitchFamily="34" charset="0"/>
              </a:rPr>
              <a:t>If no timely protest is filed, the PAA rates can become effective on the stamped approval date of the </a:t>
            </a:r>
            <a:r>
              <a:rPr lang="en-US" altLang="en-US" sz="2200" dirty="0" smtClean="0">
                <a:latin typeface="Arial" panose="020B0604020202020204" pitchFamily="34" charset="0"/>
                <a:cs typeface="Arial" panose="020B0604020202020204" pitchFamily="34" charset="0"/>
              </a:rPr>
              <a:t>tariffs, </a:t>
            </a:r>
            <a:r>
              <a:rPr lang="en-US" altLang="en-US" sz="2200" dirty="0">
                <a:latin typeface="Arial" panose="020B0604020202020204" pitchFamily="34" charset="0"/>
                <a:cs typeface="Arial" panose="020B0604020202020204" pitchFamily="34" charset="0"/>
              </a:rPr>
              <a:t>provided adequate customer </a:t>
            </a:r>
            <a:r>
              <a:rPr lang="en-US" altLang="en-US" sz="2200" dirty="0" smtClean="0">
                <a:latin typeface="Arial" panose="020B0604020202020204" pitchFamily="34" charset="0"/>
                <a:cs typeface="Arial" panose="020B0604020202020204" pitchFamily="34" charset="0"/>
              </a:rPr>
              <a:t>notice.</a:t>
            </a:r>
            <a:endParaRPr lang="en-US" altLang="en-US" sz="2200" dirty="0">
              <a:latin typeface="Arial" panose="020B0604020202020204" pitchFamily="34" charset="0"/>
              <a:cs typeface="Arial" panose="020B0604020202020204" pitchFamily="34" charset="0"/>
            </a:endParaRP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29</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0930"/>
            <a:ext cx="9144000" cy="80010"/>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10" name="Rectangle 2"/>
          <p:cNvSpPr txBox="1">
            <a:spLocks noChangeArrowheads="1"/>
          </p:cNvSpPr>
          <p:nvPr/>
        </p:nvSpPr>
        <p:spPr>
          <a:xfrm>
            <a:off x="838200" y="0"/>
            <a:ext cx="7696200" cy="1828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altLang="en-US" sz="3300" dirty="0" smtClean="0">
              <a:latin typeface="Arial" panose="020B0604020202020204" pitchFamily="34" charset="0"/>
              <a:cs typeface="Arial" panose="020B0604020202020204" pitchFamily="34" charset="0"/>
            </a:endParaRPr>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17429753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3300" dirty="0">
                <a:latin typeface="Arial" panose="020B0604020202020204" pitchFamily="34" charset="0"/>
                <a:cs typeface="Arial" panose="020B0604020202020204" pitchFamily="34" charset="0"/>
              </a:rPr>
              <a:t>Basics of </a:t>
            </a:r>
            <a:r>
              <a:rPr lang="en-US" altLang="en-US" sz="3300" dirty="0" smtClean="0">
                <a:latin typeface="Arial" panose="020B0604020202020204" pitchFamily="34" charset="0"/>
                <a:cs typeface="Arial" panose="020B0604020202020204" pitchFamily="34" charset="0"/>
              </a:rPr>
              <a:t>a File </a:t>
            </a:r>
            <a:r>
              <a:rPr lang="en-US" altLang="en-US" sz="3300" dirty="0">
                <a:latin typeface="Arial" panose="020B0604020202020204" pitchFamily="34" charset="0"/>
                <a:cs typeface="Arial" panose="020B0604020202020204" pitchFamily="34" charset="0"/>
              </a:rPr>
              <a:t>&amp; Suspend </a:t>
            </a:r>
            <a:br>
              <a:rPr lang="en-US" altLang="en-US" sz="3300" dirty="0">
                <a:latin typeface="Arial" panose="020B0604020202020204" pitchFamily="34" charset="0"/>
                <a:cs typeface="Arial" panose="020B0604020202020204" pitchFamily="34" charset="0"/>
              </a:rPr>
            </a:br>
            <a:r>
              <a:rPr lang="en-US" altLang="en-US" sz="3300" dirty="0">
                <a:latin typeface="Arial" panose="020B0604020202020204" pitchFamily="34" charset="0"/>
                <a:cs typeface="Arial" panose="020B0604020202020204" pitchFamily="34" charset="0"/>
              </a:rPr>
              <a:t>Rate </a:t>
            </a:r>
            <a:r>
              <a:rPr lang="en-US" altLang="en-US" sz="3300" dirty="0" smtClean="0">
                <a:latin typeface="Arial" panose="020B0604020202020204" pitchFamily="34" charset="0"/>
                <a:cs typeface="Arial" panose="020B0604020202020204" pitchFamily="34" charset="0"/>
              </a:rPr>
              <a:t>Case (cont.)</a:t>
            </a:r>
            <a:endParaRPr lang="en-US" sz="3300" dirty="0"/>
          </a:p>
        </p:txBody>
      </p:sp>
      <p:sp>
        <p:nvSpPr>
          <p:cNvPr id="3" name="Subtitle 2"/>
          <p:cNvSpPr>
            <a:spLocks noGrp="1"/>
          </p:cNvSpPr>
          <p:nvPr>
            <p:ph idx="1"/>
          </p:nvPr>
        </p:nvSpPr>
        <p:spPr/>
        <p:txBody>
          <a:bodyPr>
            <a:normAutofit/>
          </a:bodyPr>
          <a:lstStyle/>
          <a:p>
            <a:pPr marL="342900" lvl="1" indent="-342900" algn="just">
              <a:spcBef>
                <a:spcPts val="800"/>
              </a:spcBef>
              <a:buFont typeface="Arial" panose="020B0604020202020204" pitchFamily="34" charset="0"/>
              <a:buChar char="•"/>
            </a:pPr>
            <a:r>
              <a:rPr lang="en-US" altLang="en-US" sz="2200" dirty="0" smtClean="0">
                <a:latin typeface="Arial" panose="020B0604020202020204" pitchFamily="34" charset="0"/>
                <a:cs typeface="Arial" panose="020B0604020202020204" pitchFamily="34" charset="0"/>
              </a:rPr>
              <a:t>When </a:t>
            </a:r>
            <a:r>
              <a:rPr lang="en-US" altLang="en-US" sz="2200" dirty="0">
                <a:latin typeface="Arial" panose="020B0604020202020204" pitchFamily="34" charset="0"/>
                <a:cs typeface="Arial" panose="020B0604020202020204" pitchFamily="34" charset="0"/>
              </a:rPr>
              <a:t>and who should file a rate case</a:t>
            </a:r>
            <a:r>
              <a:rPr lang="en-US" altLang="en-US" sz="2200" dirty="0" smtClean="0">
                <a:latin typeface="Arial" panose="020B0604020202020204" pitchFamily="34" charset="0"/>
                <a:cs typeface="Arial" panose="020B0604020202020204" pitchFamily="34" charset="0"/>
              </a:rPr>
              <a:t>?</a:t>
            </a:r>
            <a:endParaRPr lang="en-US" altLang="en-US" sz="2200" dirty="0">
              <a:latin typeface="Arial" panose="020B0604020202020204" pitchFamily="34" charset="0"/>
              <a:cs typeface="Arial" panose="020B0604020202020204" pitchFamily="34" charset="0"/>
            </a:endParaRPr>
          </a:p>
          <a:p>
            <a:pPr marL="342900" lvl="1" indent="-342900" algn="just">
              <a:spcBef>
                <a:spcPts val="800"/>
              </a:spcBef>
              <a:buFont typeface="Arial" panose="020B0604020202020204" pitchFamily="34" charset="0"/>
              <a:buChar char="•"/>
            </a:pPr>
            <a:r>
              <a:rPr lang="en-US" altLang="en-US" sz="2200" dirty="0">
                <a:latin typeface="Arial" panose="020B0604020202020204" pitchFamily="34" charset="0"/>
                <a:cs typeface="Arial" panose="020B0604020202020204" pitchFamily="34" charset="0"/>
              </a:rPr>
              <a:t>How should a utility choose a test year</a:t>
            </a:r>
            <a:r>
              <a:rPr lang="en-US" altLang="en-US" sz="2200" dirty="0" smtClean="0">
                <a:latin typeface="Arial" panose="020B0604020202020204" pitchFamily="34" charset="0"/>
                <a:cs typeface="Arial" panose="020B0604020202020204" pitchFamily="34" charset="0"/>
              </a:rPr>
              <a:t>?</a:t>
            </a:r>
            <a:endParaRPr lang="en-US" altLang="en-US" sz="2200" dirty="0">
              <a:latin typeface="Arial" panose="020B0604020202020204" pitchFamily="34" charset="0"/>
              <a:cs typeface="Arial" panose="020B0604020202020204" pitchFamily="34" charset="0"/>
            </a:endParaRPr>
          </a:p>
          <a:p>
            <a:pPr marL="342900" lvl="1" indent="-342900" algn="just">
              <a:spcBef>
                <a:spcPts val="800"/>
              </a:spcBef>
              <a:buFont typeface="Arial" panose="020B0604020202020204" pitchFamily="34" charset="0"/>
              <a:buChar char="•"/>
            </a:pPr>
            <a:r>
              <a:rPr lang="en-US" altLang="en-US" sz="2200" dirty="0">
                <a:latin typeface="Arial" panose="020B0604020202020204" pitchFamily="34" charset="0"/>
                <a:cs typeface="Arial" panose="020B0604020202020204" pitchFamily="34" charset="0"/>
              </a:rPr>
              <a:t>What has to be filed</a:t>
            </a:r>
            <a:r>
              <a:rPr lang="en-US" altLang="en-US" sz="2200" dirty="0" smtClean="0">
                <a:latin typeface="Arial" panose="020B0604020202020204" pitchFamily="34" charset="0"/>
                <a:cs typeface="Arial" panose="020B0604020202020204" pitchFamily="34" charset="0"/>
              </a:rPr>
              <a:t>?</a:t>
            </a:r>
            <a:endParaRPr lang="en-US" altLang="en-US" sz="2200" dirty="0">
              <a:latin typeface="Arial" panose="020B0604020202020204" pitchFamily="34" charset="0"/>
              <a:cs typeface="Arial" panose="020B0604020202020204" pitchFamily="34" charset="0"/>
            </a:endParaRPr>
          </a:p>
          <a:p>
            <a:pPr marL="342900" lvl="1" indent="-342900" algn="just">
              <a:spcBef>
                <a:spcPts val="800"/>
              </a:spcBef>
              <a:buFont typeface="Arial" panose="020B0604020202020204" pitchFamily="34" charset="0"/>
              <a:buChar char="•"/>
            </a:pPr>
            <a:r>
              <a:rPr lang="en-US" altLang="en-US" sz="2200" dirty="0">
                <a:latin typeface="Arial" panose="020B0604020202020204" pitchFamily="34" charset="0"/>
                <a:cs typeface="Arial" panose="020B0604020202020204" pitchFamily="34" charset="0"/>
              </a:rPr>
              <a:t>What customer notices are required</a:t>
            </a:r>
            <a:r>
              <a:rPr lang="en-US" altLang="en-US" sz="2200" dirty="0" smtClean="0">
                <a:latin typeface="Arial" panose="020B0604020202020204" pitchFamily="34" charset="0"/>
                <a:cs typeface="Arial" panose="020B0604020202020204" pitchFamily="34" charset="0"/>
              </a:rPr>
              <a:t>?</a:t>
            </a:r>
            <a:endParaRPr lang="en-US" altLang="en-US" sz="2200" dirty="0">
              <a:latin typeface="Arial" panose="020B0604020202020204" pitchFamily="34" charset="0"/>
              <a:cs typeface="Arial" panose="020B0604020202020204" pitchFamily="34" charset="0"/>
            </a:endParaRPr>
          </a:p>
          <a:p>
            <a:pPr marL="342900" lvl="1" indent="-342900" algn="just">
              <a:spcBef>
                <a:spcPts val="800"/>
              </a:spcBef>
              <a:buFont typeface="Arial" panose="020B0604020202020204" pitchFamily="34" charset="0"/>
              <a:buChar char="•"/>
            </a:pPr>
            <a:r>
              <a:rPr lang="en-US" altLang="en-US" sz="2200" dirty="0">
                <a:latin typeface="Arial" panose="020B0604020202020204" pitchFamily="34" charset="0"/>
                <a:cs typeface="Arial" panose="020B0604020202020204" pitchFamily="34" charset="0"/>
              </a:rPr>
              <a:t>What are the common pitfalls in a rate case?</a:t>
            </a: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3</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0930"/>
            <a:ext cx="9144000" cy="80010"/>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10" name="Rectangle 2"/>
          <p:cNvSpPr txBox="1">
            <a:spLocks noChangeArrowheads="1"/>
          </p:cNvSpPr>
          <p:nvPr/>
        </p:nvSpPr>
        <p:spPr>
          <a:xfrm>
            <a:off x="838200" y="0"/>
            <a:ext cx="7696200" cy="1828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altLang="en-US" sz="3300" dirty="0" smtClean="0">
              <a:latin typeface="Arial" panose="020B0604020202020204" pitchFamily="34" charset="0"/>
              <a:cs typeface="Arial" panose="020B0604020202020204" pitchFamily="34" charset="0"/>
            </a:endParaRPr>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35683844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altLang="en-US" sz="3300" dirty="0" smtClean="0">
                <a:latin typeface="Arial" panose="020B0604020202020204" pitchFamily="34" charset="0"/>
                <a:cs typeface="Arial" panose="020B0604020202020204" pitchFamily="34" charset="0"/>
              </a:rPr>
              <a:t>Protest</a:t>
            </a:r>
            <a:r>
              <a:rPr lang="en-US" altLang="en-US" sz="3300" dirty="0" smtClean="0">
                <a:solidFill>
                  <a:srgbClr val="00B0F0"/>
                </a:solidFill>
                <a:latin typeface="Arial" panose="020B0604020202020204" pitchFamily="34" charset="0"/>
                <a:cs typeface="Arial" panose="020B0604020202020204" pitchFamily="34" charset="0"/>
              </a:rPr>
              <a:t> </a:t>
            </a:r>
            <a:endParaRPr lang="en-US" sz="3300" dirty="0">
              <a:solidFill>
                <a:srgbClr val="00B0F0"/>
              </a:solidFill>
            </a:endParaRPr>
          </a:p>
        </p:txBody>
      </p:sp>
      <p:sp>
        <p:nvSpPr>
          <p:cNvPr id="3" name="Subtitle 2"/>
          <p:cNvSpPr>
            <a:spLocks noGrp="1"/>
          </p:cNvSpPr>
          <p:nvPr>
            <p:ph idx="1"/>
          </p:nvPr>
        </p:nvSpPr>
        <p:spPr/>
        <p:txBody>
          <a:bodyPr>
            <a:normAutofit/>
          </a:bodyPr>
          <a:lstStyle/>
          <a:p>
            <a:pPr marL="0" indent="0" algn="just">
              <a:spcBef>
                <a:spcPts val="800"/>
              </a:spcBef>
              <a:buNone/>
            </a:pPr>
            <a:r>
              <a:rPr lang="en-US" altLang="en-US" sz="2200" dirty="0" smtClean="0">
                <a:latin typeface="Arial" panose="020B0604020202020204" pitchFamily="34" charset="0"/>
                <a:cs typeface="Arial" panose="020B0604020202020204" pitchFamily="34" charset="0"/>
              </a:rPr>
              <a:t>If a protest is filed:</a:t>
            </a:r>
            <a:endParaRPr lang="en-US" altLang="en-US" sz="1200" dirty="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altLang="en-US" sz="2200" dirty="0" smtClean="0">
                <a:latin typeface="Arial" panose="020B0604020202020204" pitchFamily="34" charset="0"/>
                <a:cs typeface="Arial" panose="020B0604020202020204" pitchFamily="34" charset="0"/>
              </a:rPr>
              <a:t>It </a:t>
            </a:r>
            <a:r>
              <a:rPr lang="en-US" altLang="en-US" sz="2200" dirty="0">
                <a:latin typeface="Arial" panose="020B0604020202020204" pitchFamily="34" charset="0"/>
                <a:cs typeface="Arial" panose="020B0604020202020204" pitchFamily="34" charset="0"/>
              </a:rPr>
              <a:t>must be completed in 8 months. </a:t>
            </a:r>
            <a:endParaRPr lang="en-US" altLang="en-US" sz="800" dirty="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altLang="en-US" sz="2200" dirty="0" smtClean="0">
                <a:latin typeface="Arial" panose="020B0604020202020204" pitchFamily="34" charset="0"/>
                <a:cs typeface="Arial" panose="020B0604020202020204" pitchFamily="34" charset="0"/>
              </a:rPr>
              <a:t>A hearing </a:t>
            </a:r>
            <a:r>
              <a:rPr lang="en-US" altLang="en-US" sz="2200" dirty="0">
                <a:latin typeface="Arial" panose="020B0604020202020204" pitchFamily="34" charset="0"/>
                <a:cs typeface="Arial" panose="020B0604020202020204" pitchFamily="34" charset="0"/>
              </a:rPr>
              <a:t>in </a:t>
            </a:r>
            <a:r>
              <a:rPr lang="en-US" altLang="en-US" sz="2200" dirty="0" smtClean="0">
                <a:latin typeface="Arial" panose="020B0604020202020204" pitchFamily="34" charset="0"/>
                <a:cs typeface="Arial" panose="020B0604020202020204" pitchFamily="34" charset="0"/>
              </a:rPr>
              <a:t>the service territory must be conducted.</a:t>
            </a:r>
            <a:endParaRPr lang="en-US" altLang="en-US" sz="800" dirty="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altLang="en-US" sz="2200" dirty="0" smtClean="0">
                <a:latin typeface="Arial" panose="020B0604020202020204" pitchFamily="34" charset="0"/>
                <a:cs typeface="Arial" panose="020B0604020202020204" pitchFamily="34" charset="0"/>
              </a:rPr>
              <a:t>Customers </a:t>
            </a:r>
            <a:r>
              <a:rPr lang="en-US" altLang="en-US" sz="2200" dirty="0">
                <a:latin typeface="Arial" panose="020B0604020202020204" pitchFamily="34" charset="0"/>
                <a:cs typeface="Arial" panose="020B0604020202020204" pitchFamily="34" charset="0"/>
              </a:rPr>
              <a:t>can testify</a:t>
            </a:r>
            <a:r>
              <a:rPr lang="en-US" altLang="en-US" sz="2200" dirty="0" smtClean="0">
                <a:latin typeface="Arial" panose="020B0604020202020204" pitchFamily="34" charset="0"/>
                <a:cs typeface="Arial" panose="020B0604020202020204" pitchFamily="34" charset="0"/>
              </a:rPr>
              <a:t>.</a:t>
            </a:r>
            <a:endParaRPr lang="en-US" altLang="en-US" sz="800" dirty="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altLang="en-US" sz="2200" dirty="0">
                <a:latin typeface="Arial" panose="020B0604020202020204" pitchFamily="34" charset="0"/>
                <a:cs typeface="Arial" panose="020B0604020202020204" pitchFamily="34" charset="0"/>
              </a:rPr>
              <a:t>Parties and </a:t>
            </a:r>
            <a:r>
              <a:rPr lang="en-US" altLang="en-US" sz="2200" dirty="0" smtClean="0">
                <a:latin typeface="Arial" panose="020B0604020202020204" pitchFamily="34" charset="0"/>
                <a:cs typeface="Arial" panose="020B0604020202020204" pitchFamily="34" charset="0"/>
              </a:rPr>
              <a:t>staff </a:t>
            </a:r>
            <a:r>
              <a:rPr lang="en-US" altLang="en-US" sz="2200" dirty="0">
                <a:latin typeface="Arial" panose="020B0604020202020204" pitchFamily="34" charset="0"/>
                <a:cs typeface="Arial" panose="020B0604020202020204" pitchFamily="34" charset="0"/>
              </a:rPr>
              <a:t>will litigate issues.</a:t>
            </a: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30</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0930"/>
            <a:ext cx="9144000" cy="80010"/>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10" name="Rectangle 2"/>
          <p:cNvSpPr txBox="1">
            <a:spLocks noChangeArrowheads="1"/>
          </p:cNvSpPr>
          <p:nvPr/>
        </p:nvSpPr>
        <p:spPr>
          <a:xfrm>
            <a:off x="838200" y="0"/>
            <a:ext cx="7696200" cy="1828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altLang="en-US" sz="3300" dirty="0" smtClean="0">
              <a:latin typeface="Arial" panose="020B0604020202020204" pitchFamily="34" charset="0"/>
              <a:cs typeface="Arial" panose="020B0604020202020204" pitchFamily="34" charset="0"/>
            </a:endParaRPr>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369711706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altLang="en-US" sz="3300" dirty="0">
                <a:latin typeface="Arial" panose="020B0604020202020204" pitchFamily="34" charset="0"/>
                <a:cs typeface="Arial" panose="020B0604020202020204" pitchFamily="34" charset="0"/>
              </a:rPr>
              <a:t>Hearing</a:t>
            </a:r>
            <a:endParaRPr lang="en-US" sz="3300" dirty="0"/>
          </a:p>
        </p:txBody>
      </p:sp>
      <p:sp>
        <p:nvSpPr>
          <p:cNvPr id="3" name="Subtitle 2"/>
          <p:cNvSpPr>
            <a:spLocks noGrp="1"/>
          </p:cNvSpPr>
          <p:nvPr>
            <p:ph idx="1"/>
          </p:nvPr>
        </p:nvSpPr>
        <p:spPr/>
        <p:txBody>
          <a:bodyPr>
            <a:normAutofit/>
          </a:bodyPr>
          <a:lstStyle/>
          <a:p>
            <a:pPr algn="just">
              <a:spcBef>
                <a:spcPts val="800"/>
              </a:spcBef>
              <a:buClrTx/>
              <a:buSzTx/>
              <a:buFont typeface="Wingdings" pitchFamily="2" charset="2"/>
              <a:buNone/>
            </a:pPr>
            <a:r>
              <a:rPr lang="en-US" altLang="en-US" sz="2200" dirty="0">
                <a:latin typeface="Arial" panose="020B0604020202020204" pitchFamily="34" charset="0"/>
                <a:cs typeface="Arial" panose="020B0604020202020204" pitchFamily="34" charset="0"/>
              </a:rPr>
              <a:t>Each party is responsible </a:t>
            </a:r>
            <a:r>
              <a:rPr lang="en-US" altLang="en-US" sz="2200" dirty="0" smtClean="0">
                <a:latin typeface="Arial" panose="020B0604020202020204" pitchFamily="34" charset="0"/>
                <a:cs typeface="Arial" panose="020B0604020202020204" pitchFamily="34" charset="0"/>
              </a:rPr>
              <a:t>for:</a:t>
            </a:r>
            <a:endParaRPr lang="en-US" altLang="en-US" sz="1200" dirty="0" smtClean="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altLang="en-US" sz="2200" dirty="0">
                <a:latin typeface="Arial" panose="020B0604020202020204" pitchFamily="34" charset="0"/>
                <a:cs typeface="Arial" panose="020B0604020202020204" pitchFamily="34" charset="0"/>
              </a:rPr>
              <a:t>Filing </a:t>
            </a:r>
            <a:r>
              <a:rPr lang="en-US" altLang="en-US" sz="2200" dirty="0" smtClean="0">
                <a:latin typeface="Arial" panose="020B0604020202020204" pitchFamily="34" charset="0"/>
                <a:cs typeface="Arial" panose="020B0604020202020204" pitchFamily="34" charset="0"/>
              </a:rPr>
              <a:t>witness testimony.</a:t>
            </a:r>
            <a:endParaRPr lang="en-US" altLang="en-US" sz="800" dirty="0" smtClean="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altLang="en-US" sz="2200" dirty="0" smtClean="0">
                <a:latin typeface="Arial" panose="020B0604020202020204" pitchFamily="34" charset="0"/>
                <a:cs typeface="Arial" panose="020B0604020202020204" pitchFamily="34" charset="0"/>
              </a:rPr>
              <a:t>Conducting discovery (including depositions).</a:t>
            </a:r>
            <a:endParaRPr lang="en-US" altLang="en-US" sz="800" dirty="0" smtClean="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altLang="en-US" sz="2200" dirty="0" smtClean="0">
                <a:latin typeface="Arial" panose="020B0604020202020204" pitchFamily="34" charset="0"/>
                <a:cs typeface="Arial" panose="020B0604020202020204" pitchFamily="34" charset="0"/>
              </a:rPr>
              <a:t>Preparing cross-examination.</a:t>
            </a:r>
            <a:endParaRPr lang="en-US" altLang="en-US" sz="800" dirty="0" smtClean="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altLang="en-US" sz="2200" dirty="0" smtClean="0">
                <a:latin typeface="Arial" panose="020B0604020202020204" pitchFamily="34" charset="0"/>
                <a:cs typeface="Arial" panose="020B0604020202020204" pitchFamily="34" charset="0"/>
              </a:rPr>
              <a:t>Attending the prehearing </a:t>
            </a:r>
            <a:r>
              <a:rPr lang="en-US" altLang="en-US" sz="2200" dirty="0">
                <a:latin typeface="Arial" panose="020B0604020202020204" pitchFamily="34" charset="0"/>
                <a:cs typeface="Arial" panose="020B0604020202020204" pitchFamily="34" charset="0"/>
              </a:rPr>
              <a:t>conference in </a:t>
            </a:r>
            <a:r>
              <a:rPr lang="en-US" altLang="en-US" sz="2200" dirty="0" smtClean="0">
                <a:latin typeface="Arial" panose="020B0604020202020204" pitchFamily="34" charset="0"/>
                <a:cs typeface="Arial" panose="020B0604020202020204" pitchFamily="34" charset="0"/>
              </a:rPr>
              <a:t>Tallahassee.</a:t>
            </a:r>
            <a:endParaRPr lang="en-US" altLang="en-US" sz="2200" dirty="0">
              <a:latin typeface="Arial" panose="020B0604020202020204" pitchFamily="34" charset="0"/>
              <a:cs typeface="Arial" panose="020B0604020202020204" pitchFamily="34" charset="0"/>
            </a:endParaRP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31</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0930"/>
            <a:ext cx="9144000" cy="80010"/>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10" name="Rectangle 2"/>
          <p:cNvSpPr txBox="1">
            <a:spLocks noChangeArrowheads="1"/>
          </p:cNvSpPr>
          <p:nvPr/>
        </p:nvSpPr>
        <p:spPr>
          <a:xfrm>
            <a:off x="838200" y="0"/>
            <a:ext cx="7696200" cy="1828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altLang="en-US" sz="3300" dirty="0" smtClean="0">
              <a:latin typeface="Arial" panose="020B0604020202020204" pitchFamily="34" charset="0"/>
              <a:cs typeface="Arial" panose="020B0604020202020204" pitchFamily="34" charset="0"/>
            </a:endParaRPr>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16351021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altLang="en-US" sz="3300" dirty="0">
                <a:latin typeface="Arial" panose="020B0604020202020204" pitchFamily="34" charset="0"/>
                <a:cs typeface="Arial" panose="020B0604020202020204" pitchFamily="34" charset="0"/>
              </a:rPr>
              <a:t>PAA and Hearing Timeline</a:t>
            </a:r>
            <a:endParaRPr lang="en-US" sz="3300" dirty="0"/>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32</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0930"/>
            <a:ext cx="9144000" cy="80010"/>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10" name="Rectangle 2"/>
          <p:cNvSpPr txBox="1">
            <a:spLocks noChangeArrowheads="1"/>
          </p:cNvSpPr>
          <p:nvPr/>
        </p:nvSpPr>
        <p:spPr>
          <a:xfrm>
            <a:off x="838200" y="0"/>
            <a:ext cx="7696200" cy="1828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altLang="en-US" sz="3300" dirty="0" smtClean="0">
              <a:latin typeface="Arial" panose="020B0604020202020204" pitchFamily="34" charset="0"/>
              <a:cs typeface="Arial" panose="020B0604020202020204" pitchFamily="34" charset="0"/>
            </a:endParaRPr>
          </a:p>
        </p:txBody>
      </p:sp>
      <p:sp>
        <p:nvSpPr>
          <p:cNvPr id="6" name="Footer Placeholder 5"/>
          <p:cNvSpPr>
            <a:spLocks noGrp="1"/>
          </p:cNvSpPr>
          <p:nvPr>
            <p:ph type="ftr" sz="quarter" idx="11"/>
          </p:nvPr>
        </p:nvSpPr>
        <p:spPr/>
        <p:txBody>
          <a:bodyPr/>
          <a:lstStyle/>
          <a:p>
            <a:r>
              <a:rPr lang="en-US" dirty="0"/>
              <a:t>Water &amp; Wastewater Reference Manual</a:t>
            </a:r>
          </a:p>
        </p:txBody>
      </p:sp>
      <p:pic>
        <p:nvPicPr>
          <p:cNvPr id="9" name="Picture 5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956441" y="2770105"/>
            <a:ext cx="7231117" cy="218615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434803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3300" dirty="0">
                <a:latin typeface="Arial" panose="020B0604020202020204" pitchFamily="34" charset="0"/>
                <a:cs typeface="Arial" panose="020B0604020202020204" pitchFamily="34" charset="0"/>
              </a:rPr>
              <a:t>When to File a Rate Case</a:t>
            </a:r>
            <a:endParaRPr lang="en-US" sz="3300" dirty="0"/>
          </a:p>
        </p:txBody>
      </p:sp>
      <p:sp>
        <p:nvSpPr>
          <p:cNvPr id="3" name="Subtitle 2"/>
          <p:cNvSpPr>
            <a:spLocks noGrp="1"/>
          </p:cNvSpPr>
          <p:nvPr>
            <p:ph idx="1"/>
          </p:nvPr>
        </p:nvSpPr>
        <p:spPr/>
        <p:txBody>
          <a:bodyPr>
            <a:normAutofit/>
          </a:bodyPr>
          <a:lstStyle/>
          <a:p>
            <a:pPr algn="just">
              <a:spcBef>
                <a:spcPts val="800"/>
              </a:spcBef>
            </a:pPr>
            <a:r>
              <a:rPr lang="en-US" altLang="en-US" sz="2200" dirty="0">
                <a:latin typeface="Arial" panose="020B0604020202020204" pitchFamily="34" charset="0"/>
                <a:cs typeface="Arial" panose="020B0604020202020204" pitchFamily="34" charset="0"/>
              </a:rPr>
              <a:t>Timing is a utility management decision</a:t>
            </a:r>
            <a:r>
              <a:rPr lang="en-US" altLang="en-US" sz="2200" dirty="0" smtClean="0">
                <a:latin typeface="Arial" panose="020B0604020202020204" pitchFamily="34" charset="0"/>
                <a:cs typeface="Arial" panose="020B0604020202020204" pitchFamily="34" charset="0"/>
              </a:rPr>
              <a:t>.</a:t>
            </a:r>
            <a:endParaRPr lang="en-US" altLang="en-US" sz="800" dirty="0">
              <a:latin typeface="Arial" panose="020B0604020202020204" pitchFamily="34" charset="0"/>
              <a:cs typeface="Arial" panose="020B0604020202020204" pitchFamily="34" charset="0"/>
            </a:endParaRPr>
          </a:p>
          <a:p>
            <a:pPr algn="just">
              <a:spcBef>
                <a:spcPts val="800"/>
              </a:spcBef>
            </a:pPr>
            <a:r>
              <a:rPr lang="en-US" altLang="en-US" sz="2200" dirty="0" smtClean="0">
                <a:latin typeface="Arial" panose="020B0604020202020204" pitchFamily="34" charset="0"/>
                <a:cs typeface="Arial" panose="020B0604020202020204" pitchFamily="34" charset="0"/>
              </a:rPr>
              <a:t>Utility management should evaluate whether the </a:t>
            </a:r>
            <a:r>
              <a:rPr lang="en-US" altLang="en-US" sz="2200" dirty="0">
                <a:latin typeface="Arial" panose="020B0604020202020204" pitchFamily="34" charset="0"/>
                <a:cs typeface="Arial" panose="020B0604020202020204" pitchFamily="34" charset="0"/>
              </a:rPr>
              <a:t>utility is losing money or earning </a:t>
            </a:r>
            <a:r>
              <a:rPr lang="en-US" altLang="en-US" sz="2200" dirty="0" smtClean="0">
                <a:latin typeface="Arial" panose="020B0604020202020204" pitchFamily="34" charset="0"/>
                <a:cs typeface="Arial" panose="020B0604020202020204" pitchFamily="34" charset="0"/>
              </a:rPr>
              <a:t>less than </a:t>
            </a:r>
            <a:r>
              <a:rPr lang="en-US" altLang="en-US" sz="2200" dirty="0">
                <a:latin typeface="Arial" panose="020B0604020202020204" pitchFamily="34" charset="0"/>
                <a:cs typeface="Arial" panose="020B0604020202020204" pitchFamily="34" charset="0"/>
              </a:rPr>
              <a:t>a fair rate of return</a:t>
            </a:r>
            <a:r>
              <a:rPr lang="en-US" altLang="en-US" sz="2200" dirty="0" smtClean="0">
                <a:latin typeface="Arial" panose="020B0604020202020204" pitchFamily="34" charset="0"/>
                <a:cs typeface="Arial" panose="020B0604020202020204" pitchFamily="34" charset="0"/>
              </a:rPr>
              <a:t>.</a:t>
            </a:r>
            <a:endParaRPr lang="en-US" altLang="en-US" sz="800" dirty="0">
              <a:latin typeface="Arial" panose="020B0604020202020204" pitchFamily="34" charset="0"/>
              <a:cs typeface="Arial" panose="020B0604020202020204" pitchFamily="34" charset="0"/>
            </a:endParaRPr>
          </a:p>
          <a:p>
            <a:pPr algn="just">
              <a:spcBef>
                <a:spcPts val="800"/>
              </a:spcBef>
            </a:pPr>
            <a:r>
              <a:rPr lang="en-US" altLang="en-US" sz="2200" dirty="0">
                <a:latin typeface="Arial" panose="020B0604020202020204" pitchFamily="34" charset="0"/>
                <a:cs typeface="Arial" panose="020B0604020202020204" pitchFamily="34" charset="0"/>
              </a:rPr>
              <a:t>Utility management should </a:t>
            </a:r>
            <a:r>
              <a:rPr lang="en-US" altLang="en-US" sz="2200" dirty="0" smtClean="0">
                <a:latin typeface="Arial" panose="020B0604020202020204" pitchFamily="34" charset="0"/>
                <a:cs typeface="Arial" panose="020B0604020202020204" pitchFamily="34" charset="0"/>
              </a:rPr>
              <a:t>evaluate other processes available to increase rates, such as limited proceeding, or price </a:t>
            </a:r>
            <a:r>
              <a:rPr lang="en-US" altLang="en-US" sz="2200" dirty="0">
                <a:latin typeface="Arial" panose="020B0604020202020204" pitchFamily="34" charset="0"/>
                <a:cs typeface="Arial" panose="020B0604020202020204" pitchFamily="34" charset="0"/>
              </a:rPr>
              <a:t>index or </a:t>
            </a:r>
            <a:r>
              <a:rPr lang="en-US" altLang="en-US" sz="2200" dirty="0" smtClean="0">
                <a:latin typeface="Arial" panose="020B0604020202020204" pitchFamily="34" charset="0"/>
                <a:cs typeface="Arial" panose="020B0604020202020204" pitchFamily="34" charset="0"/>
              </a:rPr>
              <a:t>pass through </a:t>
            </a:r>
            <a:r>
              <a:rPr lang="en-US" altLang="en-US" sz="2200" dirty="0">
                <a:latin typeface="Arial" panose="020B0604020202020204" pitchFamily="34" charset="0"/>
                <a:cs typeface="Arial" panose="020B0604020202020204" pitchFamily="34" charset="0"/>
              </a:rPr>
              <a:t>rate adjustments </a:t>
            </a:r>
            <a:r>
              <a:rPr lang="en-US" altLang="en-US" sz="2200" dirty="0" smtClean="0">
                <a:latin typeface="Arial" panose="020B0604020202020204" pitchFamily="34" charset="0"/>
                <a:cs typeface="Arial" panose="020B0604020202020204" pitchFamily="34" charset="0"/>
              </a:rPr>
              <a:t>to determine if these alternatives will provide sufficient </a:t>
            </a:r>
            <a:r>
              <a:rPr lang="en-US" altLang="en-US" sz="2200" dirty="0">
                <a:latin typeface="Arial" panose="020B0604020202020204" pitchFamily="34" charset="0"/>
                <a:cs typeface="Arial" panose="020B0604020202020204" pitchFamily="34" charset="0"/>
              </a:rPr>
              <a:t>revenue recovery.</a:t>
            </a: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4</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0930"/>
            <a:ext cx="9144000" cy="80010"/>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10" name="Rectangle 2"/>
          <p:cNvSpPr txBox="1">
            <a:spLocks noChangeArrowheads="1"/>
          </p:cNvSpPr>
          <p:nvPr/>
        </p:nvSpPr>
        <p:spPr>
          <a:xfrm>
            <a:off x="838200" y="0"/>
            <a:ext cx="7696200" cy="1828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altLang="en-US" sz="3300" dirty="0" smtClean="0">
              <a:latin typeface="Arial" panose="020B0604020202020204" pitchFamily="34" charset="0"/>
              <a:cs typeface="Arial" panose="020B0604020202020204" pitchFamily="34" charset="0"/>
            </a:endParaRPr>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30771943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3300" dirty="0">
                <a:latin typeface="Arial" panose="020B0604020202020204" pitchFamily="34" charset="0"/>
                <a:cs typeface="Arial" panose="020B0604020202020204" pitchFamily="34" charset="0"/>
              </a:rPr>
              <a:t>Who Files a Rate Case</a:t>
            </a:r>
            <a:endParaRPr lang="en-US" sz="3300" dirty="0"/>
          </a:p>
        </p:txBody>
      </p:sp>
      <p:sp>
        <p:nvSpPr>
          <p:cNvPr id="3" name="Subtitle 2"/>
          <p:cNvSpPr>
            <a:spLocks noGrp="1"/>
          </p:cNvSpPr>
          <p:nvPr>
            <p:ph idx="1"/>
          </p:nvPr>
        </p:nvSpPr>
        <p:spPr/>
        <p:txBody>
          <a:bodyPr>
            <a:normAutofit/>
          </a:bodyPr>
          <a:lstStyle/>
          <a:p>
            <a:pPr algn="just">
              <a:spcBef>
                <a:spcPts val="800"/>
              </a:spcBef>
            </a:pPr>
            <a:r>
              <a:rPr lang="en-US" altLang="en-US" sz="2200" dirty="0">
                <a:latin typeface="Arial" panose="020B0604020202020204" pitchFamily="34" charset="0"/>
                <a:cs typeface="Arial" panose="020B0604020202020204" pitchFamily="34" charset="0"/>
              </a:rPr>
              <a:t>Generally, Class A and B utilities use the file and suspend rate case proceeding</a:t>
            </a:r>
            <a:r>
              <a:rPr lang="en-US" altLang="en-US" sz="2200" dirty="0" smtClean="0">
                <a:latin typeface="Arial" panose="020B0604020202020204" pitchFamily="34" charset="0"/>
                <a:cs typeface="Arial" panose="020B0604020202020204" pitchFamily="34" charset="0"/>
              </a:rPr>
              <a:t>.</a:t>
            </a:r>
            <a:endParaRPr lang="en-US" altLang="en-US" sz="800" dirty="0">
              <a:latin typeface="Arial" panose="020B0604020202020204" pitchFamily="34" charset="0"/>
              <a:cs typeface="Arial" panose="020B0604020202020204" pitchFamily="34" charset="0"/>
            </a:endParaRPr>
          </a:p>
          <a:p>
            <a:pPr algn="just">
              <a:spcBef>
                <a:spcPts val="800"/>
              </a:spcBef>
            </a:pPr>
            <a:r>
              <a:rPr lang="en-US" altLang="en-US" sz="2200" dirty="0">
                <a:latin typeface="Arial" panose="020B0604020202020204" pitchFamily="34" charset="0"/>
                <a:cs typeface="Arial" panose="020B0604020202020204" pitchFamily="34" charset="0"/>
              </a:rPr>
              <a:t>Class C utilities can use this procedure but it is expensive</a:t>
            </a:r>
            <a:r>
              <a:rPr lang="en-US" altLang="en-US" sz="2200" dirty="0" smtClean="0">
                <a:latin typeface="Arial" panose="020B0604020202020204" pitchFamily="34" charset="0"/>
                <a:cs typeface="Arial" panose="020B0604020202020204" pitchFamily="34" charset="0"/>
              </a:rPr>
              <a:t>.</a:t>
            </a:r>
            <a:endParaRPr lang="en-US" altLang="en-US" sz="800" dirty="0">
              <a:latin typeface="Arial" panose="020B0604020202020204" pitchFamily="34" charset="0"/>
              <a:cs typeface="Arial" panose="020B0604020202020204" pitchFamily="34" charset="0"/>
            </a:endParaRPr>
          </a:p>
          <a:p>
            <a:pPr algn="just">
              <a:spcBef>
                <a:spcPts val="800"/>
              </a:spcBef>
              <a:buClrTx/>
              <a:buSzTx/>
              <a:buFont typeface="Wingdings" pitchFamily="2" charset="2"/>
              <a:buNone/>
            </a:pPr>
            <a:r>
              <a:rPr lang="en-US" altLang="en-US" sz="2200" dirty="0">
                <a:latin typeface="Arial" panose="020B0604020202020204" pitchFamily="34" charset="0"/>
                <a:cs typeface="Arial" panose="020B0604020202020204" pitchFamily="34" charset="0"/>
              </a:rPr>
              <a:t>Note: </a:t>
            </a:r>
            <a:r>
              <a:rPr lang="en-US" altLang="en-US" sz="2200" dirty="0" smtClean="0">
                <a:latin typeface="Arial" panose="020B0604020202020204" pitchFamily="34" charset="0"/>
                <a:cs typeface="Arial" panose="020B0604020202020204" pitchFamily="34" charset="0"/>
              </a:rPr>
              <a:t> </a:t>
            </a:r>
            <a:r>
              <a:rPr lang="en-US" altLang="en-US" sz="2200" i="1" dirty="0" smtClean="0">
                <a:latin typeface="Arial" panose="020B0604020202020204" pitchFamily="34" charset="0"/>
                <a:cs typeface="Arial" panose="020B0604020202020204" pitchFamily="34" charset="0"/>
              </a:rPr>
              <a:t>Class </a:t>
            </a:r>
            <a:r>
              <a:rPr lang="en-US" altLang="en-US" sz="2200" i="1" dirty="0">
                <a:latin typeface="Arial" panose="020B0604020202020204" pitchFamily="34" charset="0"/>
                <a:cs typeface="Arial" panose="020B0604020202020204" pitchFamily="34" charset="0"/>
              </a:rPr>
              <a:t>A</a:t>
            </a:r>
            <a:r>
              <a:rPr lang="en-US" altLang="en-US" sz="2200" dirty="0">
                <a:latin typeface="Arial" panose="020B0604020202020204" pitchFamily="34" charset="0"/>
                <a:cs typeface="Arial" panose="020B0604020202020204" pitchFamily="34" charset="0"/>
              </a:rPr>
              <a:t> </a:t>
            </a:r>
            <a:r>
              <a:rPr lang="en-US" altLang="en-US" sz="2200" dirty="0" smtClean="0">
                <a:latin typeface="Arial" panose="020B0604020202020204" pitchFamily="34" charset="0"/>
                <a:cs typeface="Arial" panose="020B0604020202020204" pitchFamily="34" charset="0"/>
              </a:rPr>
              <a:t>(utilities that have </a:t>
            </a:r>
            <a:r>
              <a:rPr lang="en-US" altLang="en-US" sz="2200" dirty="0">
                <a:latin typeface="Arial" panose="020B0604020202020204" pitchFamily="34" charset="0"/>
                <a:cs typeface="Arial" panose="020B0604020202020204" pitchFamily="34" charset="0"/>
              </a:rPr>
              <a:t>annual water or wastewater </a:t>
            </a:r>
            <a:r>
              <a:rPr lang="en-US" altLang="en-US" sz="2200" dirty="0" smtClean="0">
                <a:latin typeface="Arial" panose="020B0604020202020204" pitchFamily="34" charset="0"/>
                <a:cs typeface="Arial" panose="020B0604020202020204" pitchFamily="34" charset="0"/>
              </a:rPr>
              <a:t>	operating </a:t>
            </a:r>
            <a:r>
              <a:rPr lang="en-US" altLang="en-US" sz="2200" dirty="0">
                <a:latin typeface="Arial" panose="020B0604020202020204" pitchFamily="34" charset="0"/>
                <a:cs typeface="Arial" panose="020B0604020202020204" pitchFamily="34" charset="0"/>
              </a:rPr>
              <a:t>revenues of $1,000,000 or more); </a:t>
            </a:r>
            <a:r>
              <a:rPr lang="en-US" altLang="en-US" sz="2200" i="1" dirty="0">
                <a:latin typeface="Arial" panose="020B0604020202020204" pitchFamily="34" charset="0"/>
                <a:cs typeface="Arial" panose="020B0604020202020204" pitchFamily="34" charset="0"/>
              </a:rPr>
              <a:t>Class B</a:t>
            </a:r>
            <a:r>
              <a:rPr lang="en-US" altLang="en-US" sz="2200" dirty="0">
                <a:latin typeface="Arial" panose="020B0604020202020204" pitchFamily="34" charset="0"/>
                <a:cs typeface="Arial" panose="020B0604020202020204" pitchFamily="34" charset="0"/>
              </a:rPr>
              <a:t> </a:t>
            </a:r>
            <a:r>
              <a:rPr lang="en-US" altLang="en-US" sz="2200" dirty="0" smtClean="0">
                <a:latin typeface="Arial" panose="020B0604020202020204" pitchFamily="34" charset="0"/>
                <a:cs typeface="Arial" panose="020B0604020202020204" pitchFamily="34" charset="0"/>
              </a:rPr>
              <a:t>	(utilities that have annual </a:t>
            </a:r>
            <a:r>
              <a:rPr lang="en-US" altLang="en-US" sz="2200" dirty="0">
                <a:latin typeface="Arial" panose="020B0604020202020204" pitchFamily="34" charset="0"/>
                <a:cs typeface="Arial" panose="020B0604020202020204" pitchFamily="34" charset="0"/>
              </a:rPr>
              <a:t>water or wastewater revenues </a:t>
            </a:r>
            <a:r>
              <a:rPr lang="en-US" altLang="en-US" sz="2200" dirty="0" smtClean="0">
                <a:latin typeface="Arial" panose="020B0604020202020204" pitchFamily="34" charset="0"/>
                <a:cs typeface="Arial" panose="020B0604020202020204" pitchFamily="34" charset="0"/>
              </a:rPr>
              <a:t>	of </a:t>
            </a:r>
            <a:r>
              <a:rPr lang="en-US" altLang="en-US" sz="2200" dirty="0">
                <a:latin typeface="Arial" panose="020B0604020202020204" pitchFamily="34" charset="0"/>
                <a:cs typeface="Arial" panose="020B0604020202020204" pitchFamily="34" charset="0"/>
              </a:rPr>
              <a:t>$200,000 or more but less than $1,000,000); and </a:t>
            </a:r>
            <a:r>
              <a:rPr lang="en-US" altLang="en-US" sz="2200" dirty="0" smtClean="0">
                <a:latin typeface="Arial" panose="020B0604020202020204" pitchFamily="34" charset="0"/>
                <a:cs typeface="Arial" panose="020B0604020202020204" pitchFamily="34" charset="0"/>
              </a:rPr>
              <a:t>	</a:t>
            </a:r>
            <a:r>
              <a:rPr lang="en-US" altLang="en-US" sz="2200" i="1" dirty="0" smtClean="0">
                <a:latin typeface="Arial" panose="020B0604020202020204" pitchFamily="34" charset="0"/>
                <a:cs typeface="Arial" panose="020B0604020202020204" pitchFamily="34" charset="0"/>
              </a:rPr>
              <a:t>Class </a:t>
            </a:r>
            <a:r>
              <a:rPr lang="en-US" altLang="en-US" sz="2200" i="1" dirty="0">
                <a:latin typeface="Arial" panose="020B0604020202020204" pitchFamily="34" charset="0"/>
                <a:cs typeface="Arial" panose="020B0604020202020204" pitchFamily="34" charset="0"/>
              </a:rPr>
              <a:t>C</a:t>
            </a:r>
            <a:r>
              <a:rPr lang="en-US" altLang="en-US" sz="2200" dirty="0">
                <a:latin typeface="Arial" panose="020B0604020202020204" pitchFamily="34" charset="0"/>
                <a:cs typeface="Arial" panose="020B0604020202020204" pitchFamily="34" charset="0"/>
              </a:rPr>
              <a:t> </a:t>
            </a:r>
            <a:r>
              <a:rPr lang="en-US" altLang="en-US" sz="2200" dirty="0" smtClean="0">
                <a:latin typeface="Arial" panose="020B0604020202020204" pitchFamily="34" charset="0"/>
                <a:cs typeface="Arial" panose="020B0604020202020204" pitchFamily="34" charset="0"/>
              </a:rPr>
              <a:t>(utilities that have annual </a:t>
            </a:r>
            <a:r>
              <a:rPr lang="en-US" altLang="en-US" sz="2200" dirty="0">
                <a:latin typeface="Arial" panose="020B0604020202020204" pitchFamily="34" charset="0"/>
                <a:cs typeface="Arial" panose="020B0604020202020204" pitchFamily="34" charset="0"/>
              </a:rPr>
              <a:t>water or wastewater </a:t>
            </a:r>
            <a:r>
              <a:rPr lang="en-US" altLang="en-US" sz="2200" dirty="0" smtClean="0">
                <a:latin typeface="Arial" panose="020B0604020202020204" pitchFamily="34" charset="0"/>
                <a:cs typeface="Arial" panose="020B0604020202020204" pitchFamily="34" charset="0"/>
              </a:rPr>
              <a:t>	revenues less </a:t>
            </a:r>
            <a:r>
              <a:rPr lang="en-US" altLang="en-US" sz="2200" dirty="0">
                <a:latin typeface="Arial" panose="020B0604020202020204" pitchFamily="34" charset="0"/>
                <a:cs typeface="Arial" panose="020B0604020202020204" pitchFamily="34" charset="0"/>
              </a:rPr>
              <a:t>than $200,000). </a:t>
            </a: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5</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0930"/>
            <a:ext cx="9144000" cy="80010"/>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10" name="Rectangle 2"/>
          <p:cNvSpPr txBox="1">
            <a:spLocks noChangeArrowheads="1"/>
          </p:cNvSpPr>
          <p:nvPr/>
        </p:nvSpPr>
        <p:spPr>
          <a:xfrm>
            <a:off x="838200" y="0"/>
            <a:ext cx="7696200" cy="1828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altLang="en-US" sz="3300" dirty="0" smtClean="0">
              <a:latin typeface="Arial" panose="020B0604020202020204" pitchFamily="34" charset="0"/>
              <a:cs typeface="Arial" panose="020B0604020202020204" pitchFamily="34" charset="0"/>
            </a:endParaRPr>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2217630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3300" dirty="0">
                <a:latin typeface="Arial" panose="020B0604020202020204" pitchFamily="34" charset="0"/>
                <a:cs typeface="Arial" panose="020B0604020202020204" pitchFamily="34" charset="0"/>
              </a:rPr>
              <a:t>What Factors Drive the </a:t>
            </a:r>
            <a:br>
              <a:rPr lang="en-US" altLang="en-US" sz="3300" dirty="0">
                <a:latin typeface="Arial" panose="020B0604020202020204" pitchFamily="34" charset="0"/>
                <a:cs typeface="Arial" panose="020B0604020202020204" pitchFamily="34" charset="0"/>
              </a:rPr>
            </a:br>
            <a:r>
              <a:rPr lang="en-US" altLang="en-US" sz="3300" dirty="0">
                <a:latin typeface="Arial" panose="020B0604020202020204" pitchFamily="34" charset="0"/>
                <a:cs typeface="Arial" panose="020B0604020202020204" pitchFamily="34" charset="0"/>
              </a:rPr>
              <a:t>Need For a Rate Case</a:t>
            </a:r>
            <a:endParaRPr lang="en-US" sz="3300" dirty="0"/>
          </a:p>
        </p:txBody>
      </p:sp>
      <p:sp>
        <p:nvSpPr>
          <p:cNvPr id="3" name="Subtitle 2"/>
          <p:cNvSpPr>
            <a:spLocks noGrp="1"/>
          </p:cNvSpPr>
          <p:nvPr>
            <p:ph idx="1"/>
          </p:nvPr>
        </p:nvSpPr>
        <p:spPr/>
        <p:txBody>
          <a:bodyPr>
            <a:normAutofit/>
          </a:bodyPr>
          <a:lstStyle/>
          <a:p>
            <a:pPr marL="0" indent="0" algn="just">
              <a:spcBef>
                <a:spcPct val="0"/>
              </a:spcBef>
              <a:buNone/>
            </a:pPr>
            <a:r>
              <a:rPr lang="en-US" altLang="en-US" sz="2200" dirty="0" smtClean="0">
                <a:latin typeface="Arial" panose="020B0604020202020204" pitchFamily="34" charset="0"/>
                <a:cs typeface="Arial" panose="020B0604020202020204" pitchFamily="34" charset="0"/>
              </a:rPr>
              <a:t>Factors that drive the need for a rate case include major plant expansions, major changes </a:t>
            </a:r>
            <a:r>
              <a:rPr lang="en-US" altLang="en-US" sz="2200" dirty="0">
                <a:latin typeface="Arial" panose="020B0604020202020204" pitchFamily="34" charset="0"/>
                <a:cs typeface="Arial" panose="020B0604020202020204" pitchFamily="34" charset="0"/>
              </a:rPr>
              <a:t>in </a:t>
            </a:r>
            <a:r>
              <a:rPr lang="en-US" altLang="en-US" sz="2200" dirty="0" smtClean="0">
                <a:latin typeface="Arial" panose="020B0604020202020204" pitchFamily="34" charset="0"/>
                <a:cs typeface="Arial" panose="020B0604020202020204" pitchFamily="34" charset="0"/>
              </a:rPr>
              <a:t>operations, and government mandated projects.</a:t>
            </a:r>
            <a:endParaRPr lang="en-US" altLang="en-US" sz="2200" dirty="0">
              <a:latin typeface="Arial" panose="020B0604020202020204" pitchFamily="34" charset="0"/>
              <a:cs typeface="Arial" panose="020B0604020202020204" pitchFamily="34" charset="0"/>
            </a:endParaRP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6</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0930"/>
            <a:ext cx="9144000" cy="80010"/>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10" name="Rectangle 2"/>
          <p:cNvSpPr txBox="1">
            <a:spLocks noChangeArrowheads="1"/>
          </p:cNvSpPr>
          <p:nvPr/>
        </p:nvSpPr>
        <p:spPr>
          <a:xfrm>
            <a:off x="838200" y="0"/>
            <a:ext cx="7696200" cy="1828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altLang="en-US" sz="3300" dirty="0" smtClean="0">
              <a:latin typeface="Arial" panose="020B0604020202020204" pitchFamily="34" charset="0"/>
              <a:cs typeface="Arial" panose="020B0604020202020204" pitchFamily="34" charset="0"/>
            </a:endParaRPr>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14854143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3300" dirty="0">
                <a:latin typeface="Arial" panose="020B0604020202020204" pitchFamily="34" charset="0"/>
                <a:cs typeface="Arial" panose="020B0604020202020204" pitchFamily="34" charset="0"/>
              </a:rPr>
              <a:t>Test Year Approval</a:t>
            </a:r>
            <a:endParaRPr lang="en-US" sz="3300" dirty="0"/>
          </a:p>
        </p:txBody>
      </p:sp>
      <p:sp>
        <p:nvSpPr>
          <p:cNvPr id="3" name="Subtitle 2"/>
          <p:cNvSpPr>
            <a:spLocks noGrp="1"/>
          </p:cNvSpPr>
          <p:nvPr>
            <p:ph idx="1"/>
          </p:nvPr>
        </p:nvSpPr>
        <p:spPr/>
        <p:txBody>
          <a:bodyPr>
            <a:normAutofit/>
          </a:bodyPr>
          <a:lstStyle/>
          <a:p>
            <a:pPr marL="0" indent="0" algn="just">
              <a:spcBef>
                <a:spcPct val="0"/>
              </a:spcBef>
              <a:buNone/>
            </a:pPr>
            <a:r>
              <a:rPr lang="en-US" altLang="en-US" sz="2200" dirty="0" smtClean="0">
                <a:latin typeface="Arial" panose="020B0604020202020204" pitchFamily="34" charset="0"/>
                <a:cs typeface="Arial" panose="020B0604020202020204" pitchFamily="34" charset="0"/>
              </a:rPr>
              <a:t>Pursuant to Rule </a:t>
            </a:r>
            <a:r>
              <a:rPr lang="en-US" altLang="en-US" sz="2200" dirty="0">
                <a:latin typeface="Arial" panose="020B0604020202020204" pitchFamily="34" charset="0"/>
                <a:cs typeface="Arial" panose="020B0604020202020204" pitchFamily="34" charset="0"/>
              </a:rPr>
              <a:t>25-30.430, </a:t>
            </a:r>
            <a:r>
              <a:rPr lang="en-US" altLang="en-US" sz="2200" dirty="0" smtClean="0">
                <a:latin typeface="Arial" panose="020B0604020202020204" pitchFamily="34" charset="0"/>
                <a:cs typeface="Arial" panose="020B0604020202020204" pitchFamily="34" charset="0"/>
              </a:rPr>
              <a:t>F.A.C., </a:t>
            </a:r>
            <a:r>
              <a:rPr lang="en-US" altLang="en-US" sz="2200" i="1" dirty="0">
                <a:latin typeface="Arial" panose="020B0604020202020204" pitchFamily="34" charset="0"/>
                <a:cs typeface="Arial" panose="020B0604020202020204" pitchFamily="34" charset="0"/>
              </a:rPr>
              <a:t>Test Year </a:t>
            </a:r>
            <a:r>
              <a:rPr lang="en-US" altLang="en-US" sz="2200" i="1" dirty="0" smtClean="0">
                <a:latin typeface="Arial" panose="020B0604020202020204" pitchFamily="34" charset="0"/>
                <a:cs typeface="Arial" panose="020B0604020202020204" pitchFamily="34" charset="0"/>
              </a:rPr>
              <a:t>Approval</a:t>
            </a:r>
            <a:r>
              <a:rPr lang="en-US" altLang="en-US" sz="2200" dirty="0" smtClean="0">
                <a:latin typeface="Arial" panose="020B0604020202020204" pitchFamily="34" charset="0"/>
                <a:cs typeface="Arial" panose="020B0604020202020204" pitchFamily="34" charset="0"/>
              </a:rPr>
              <a:t>, a test year can be historic </a:t>
            </a:r>
            <a:r>
              <a:rPr lang="en-US" altLang="en-US" sz="2200" dirty="0">
                <a:latin typeface="Arial" panose="020B0604020202020204" pitchFamily="34" charset="0"/>
                <a:cs typeface="Arial" panose="020B0604020202020204" pitchFamily="34" charset="0"/>
              </a:rPr>
              <a:t>or </a:t>
            </a:r>
            <a:r>
              <a:rPr lang="en-US" altLang="en-US" sz="2200" dirty="0" smtClean="0">
                <a:latin typeface="Arial" panose="020B0604020202020204" pitchFamily="34" charset="0"/>
                <a:cs typeface="Arial" panose="020B0604020202020204" pitchFamily="34" charset="0"/>
              </a:rPr>
              <a:t>projected but it should be </a:t>
            </a:r>
            <a:r>
              <a:rPr lang="en-US" altLang="en-US" sz="2200" dirty="0">
                <a:latin typeface="Arial" panose="020B0604020202020204" pitchFamily="34" charset="0"/>
                <a:cs typeface="Arial" panose="020B0604020202020204" pitchFamily="34" charset="0"/>
              </a:rPr>
              <a:t>r</a:t>
            </a:r>
            <a:r>
              <a:rPr lang="en-US" altLang="en-US" sz="2200" dirty="0" smtClean="0">
                <a:latin typeface="Arial" panose="020B0604020202020204" pitchFamily="34" charset="0"/>
                <a:cs typeface="Arial" panose="020B0604020202020204" pitchFamily="34" charset="0"/>
              </a:rPr>
              <a:t>epresentative </a:t>
            </a:r>
            <a:r>
              <a:rPr lang="en-US" altLang="en-US" sz="2200" dirty="0">
                <a:latin typeface="Arial" panose="020B0604020202020204" pitchFamily="34" charset="0"/>
                <a:cs typeface="Arial" panose="020B0604020202020204" pitchFamily="34" charset="0"/>
              </a:rPr>
              <a:t>of </a:t>
            </a:r>
            <a:r>
              <a:rPr lang="en-US" altLang="en-US" sz="2200" dirty="0" smtClean="0">
                <a:latin typeface="Arial" panose="020B0604020202020204" pitchFamily="34" charset="0"/>
                <a:cs typeface="Arial" panose="020B0604020202020204" pitchFamily="34" charset="0"/>
              </a:rPr>
              <a:t>future operations.</a:t>
            </a:r>
            <a:endParaRPr lang="en-US" altLang="en-US" sz="2200" dirty="0">
              <a:latin typeface="Arial" panose="020B0604020202020204" pitchFamily="34" charset="0"/>
              <a:cs typeface="Arial" panose="020B0604020202020204" pitchFamily="34" charset="0"/>
            </a:endParaRP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7</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0930"/>
            <a:ext cx="9144000" cy="80010"/>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10" name="Rectangle 2"/>
          <p:cNvSpPr txBox="1">
            <a:spLocks noChangeArrowheads="1"/>
          </p:cNvSpPr>
          <p:nvPr/>
        </p:nvSpPr>
        <p:spPr>
          <a:xfrm>
            <a:off x="838200" y="0"/>
            <a:ext cx="7696200" cy="1828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altLang="en-US" sz="3300" dirty="0" smtClean="0">
              <a:latin typeface="Arial" panose="020B0604020202020204" pitchFamily="34" charset="0"/>
              <a:cs typeface="Arial" panose="020B0604020202020204" pitchFamily="34" charset="0"/>
            </a:endParaRPr>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42668943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3300" dirty="0">
                <a:latin typeface="Arial" panose="020B0604020202020204" pitchFamily="34" charset="0"/>
                <a:cs typeface="Arial" panose="020B0604020202020204" pitchFamily="34" charset="0"/>
              </a:rPr>
              <a:t>Test Year Approval – </a:t>
            </a:r>
            <a:br>
              <a:rPr lang="en-US" altLang="en-US" sz="3300" dirty="0">
                <a:latin typeface="Arial" panose="020B0604020202020204" pitchFamily="34" charset="0"/>
                <a:cs typeface="Arial" panose="020B0604020202020204" pitchFamily="34" charset="0"/>
              </a:rPr>
            </a:br>
            <a:r>
              <a:rPr lang="en-US" altLang="en-US" sz="3300" dirty="0">
                <a:latin typeface="Arial" panose="020B0604020202020204" pitchFamily="34" charset="0"/>
                <a:cs typeface="Arial" panose="020B0604020202020204" pitchFamily="34" charset="0"/>
              </a:rPr>
              <a:t>Historic Test Year</a:t>
            </a:r>
            <a:endParaRPr lang="en-US" sz="3300" dirty="0"/>
          </a:p>
        </p:txBody>
      </p:sp>
      <p:sp>
        <p:nvSpPr>
          <p:cNvPr id="3" name="Subtitle 2"/>
          <p:cNvSpPr>
            <a:spLocks noGrp="1"/>
          </p:cNvSpPr>
          <p:nvPr>
            <p:ph idx="1"/>
          </p:nvPr>
        </p:nvSpPr>
        <p:spPr/>
        <p:txBody>
          <a:bodyPr>
            <a:normAutofit/>
          </a:bodyPr>
          <a:lstStyle/>
          <a:p>
            <a:pPr marL="0" indent="0" algn="just">
              <a:spcBef>
                <a:spcPts val="800"/>
              </a:spcBef>
              <a:buNone/>
            </a:pPr>
            <a:r>
              <a:rPr lang="en-US" altLang="en-US" sz="2200" dirty="0" smtClean="0">
                <a:latin typeface="Arial" panose="020B0604020202020204" pitchFamily="34" charset="0"/>
                <a:cs typeface="Arial" panose="020B0604020202020204" pitchFamily="34" charset="0"/>
              </a:rPr>
              <a:t>A historic test year is applicable when a utility has the following:</a:t>
            </a:r>
            <a:endParaRPr lang="en-US" altLang="en-US" sz="1200" dirty="0" smtClean="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altLang="en-US" sz="2200" dirty="0">
                <a:latin typeface="Arial" panose="020B0604020202020204" pitchFamily="34" charset="0"/>
                <a:cs typeface="Arial" panose="020B0604020202020204" pitchFamily="34" charset="0"/>
              </a:rPr>
              <a:t>R</a:t>
            </a:r>
            <a:r>
              <a:rPr lang="en-US" altLang="en-US" sz="2200" dirty="0" smtClean="0">
                <a:latin typeface="Arial" panose="020B0604020202020204" pitchFamily="34" charset="0"/>
                <a:cs typeface="Arial" panose="020B0604020202020204" pitchFamily="34" charset="0"/>
              </a:rPr>
              <a:t>elatively low growth </a:t>
            </a:r>
            <a:r>
              <a:rPr lang="en-US" altLang="en-US" sz="2200" dirty="0">
                <a:latin typeface="Arial" panose="020B0604020202020204" pitchFamily="34" charset="0"/>
                <a:cs typeface="Arial" panose="020B0604020202020204" pitchFamily="34" charset="0"/>
              </a:rPr>
              <a:t>in </a:t>
            </a:r>
            <a:r>
              <a:rPr lang="en-US" altLang="en-US" sz="2200" dirty="0" smtClean="0">
                <a:latin typeface="Arial" panose="020B0604020202020204" pitchFamily="34" charset="0"/>
                <a:cs typeface="Arial" panose="020B0604020202020204" pitchFamily="34" charset="0"/>
              </a:rPr>
              <a:t>customers </a:t>
            </a:r>
            <a:endParaRPr lang="en-US" altLang="en-US" sz="400" dirty="0" smtClean="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altLang="en-US" sz="2200" dirty="0" smtClean="0">
                <a:latin typeface="Arial" panose="020B0604020202020204" pitchFamily="34" charset="0"/>
                <a:cs typeface="Arial" panose="020B0604020202020204" pitchFamily="34" charset="0"/>
              </a:rPr>
              <a:t>Few changes </a:t>
            </a:r>
            <a:r>
              <a:rPr lang="en-US" altLang="en-US" sz="2200" dirty="0">
                <a:latin typeface="Arial" panose="020B0604020202020204" pitchFamily="34" charset="0"/>
                <a:cs typeface="Arial" panose="020B0604020202020204" pitchFamily="34" charset="0"/>
              </a:rPr>
              <a:t>in </a:t>
            </a:r>
            <a:r>
              <a:rPr lang="en-US" altLang="en-US" sz="2200" dirty="0" smtClean="0">
                <a:latin typeface="Arial" panose="020B0604020202020204" pitchFamily="34" charset="0"/>
                <a:cs typeface="Arial" panose="020B0604020202020204" pitchFamily="34" charset="0"/>
              </a:rPr>
              <a:t>operations or major expenses</a:t>
            </a:r>
            <a:endParaRPr lang="en-US" altLang="en-US" sz="400" dirty="0" smtClean="0">
              <a:latin typeface="Arial" panose="020B0604020202020204" pitchFamily="34" charset="0"/>
              <a:cs typeface="Arial" panose="020B0604020202020204" pitchFamily="34" charset="0"/>
            </a:endParaRPr>
          </a:p>
          <a:p>
            <a:pPr marL="800100" lvl="1" indent="-342900" algn="just">
              <a:spcBef>
                <a:spcPts val="800"/>
              </a:spcBef>
              <a:buFont typeface="Arial" panose="020B0604020202020204" pitchFamily="34" charset="0"/>
              <a:buChar char="•"/>
            </a:pPr>
            <a:r>
              <a:rPr lang="en-US" altLang="en-US" sz="2200" dirty="0" smtClean="0">
                <a:latin typeface="Arial" panose="020B0604020202020204" pitchFamily="34" charset="0"/>
                <a:cs typeface="Arial" panose="020B0604020202020204" pitchFamily="34" charset="0"/>
              </a:rPr>
              <a:t>Pro </a:t>
            </a:r>
            <a:r>
              <a:rPr lang="en-US" altLang="en-US" sz="2200" dirty="0">
                <a:latin typeface="Arial" panose="020B0604020202020204" pitchFamily="34" charset="0"/>
                <a:cs typeface="Arial" panose="020B0604020202020204" pitchFamily="34" charset="0"/>
              </a:rPr>
              <a:t>f</a:t>
            </a:r>
            <a:r>
              <a:rPr lang="en-US" altLang="en-US" sz="2200" dirty="0" smtClean="0">
                <a:latin typeface="Arial" panose="020B0604020202020204" pitchFamily="34" charset="0"/>
                <a:cs typeface="Arial" panose="020B0604020202020204" pitchFamily="34" charset="0"/>
              </a:rPr>
              <a:t>orma </a:t>
            </a:r>
            <a:r>
              <a:rPr lang="en-US" altLang="en-US" sz="2200" dirty="0">
                <a:latin typeface="Arial" panose="020B0604020202020204" pitchFamily="34" charset="0"/>
                <a:cs typeface="Arial" panose="020B0604020202020204" pitchFamily="34" charset="0"/>
              </a:rPr>
              <a:t>a</a:t>
            </a:r>
            <a:r>
              <a:rPr lang="en-US" altLang="en-US" sz="2200" dirty="0" smtClean="0">
                <a:latin typeface="Arial" panose="020B0604020202020204" pitchFamily="34" charset="0"/>
                <a:cs typeface="Arial" panose="020B0604020202020204" pitchFamily="34" charset="0"/>
              </a:rPr>
              <a:t>djustments </a:t>
            </a:r>
            <a:r>
              <a:rPr lang="en-US" altLang="en-US" sz="2200" dirty="0">
                <a:latin typeface="Arial" panose="020B0604020202020204" pitchFamily="34" charset="0"/>
                <a:cs typeface="Arial" panose="020B0604020202020204" pitchFamily="34" charset="0"/>
              </a:rPr>
              <a:t>c</a:t>
            </a:r>
            <a:r>
              <a:rPr lang="en-US" altLang="en-US" sz="2200" dirty="0" smtClean="0">
                <a:latin typeface="Arial" panose="020B0604020202020204" pitchFamily="34" charset="0"/>
                <a:cs typeface="Arial" panose="020B0604020202020204" pitchFamily="34" charset="0"/>
              </a:rPr>
              <a:t>an be applied easily</a:t>
            </a:r>
            <a:endParaRPr lang="en-US" altLang="en-US" sz="2200" dirty="0">
              <a:latin typeface="Arial" panose="020B0604020202020204" pitchFamily="34" charset="0"/>
              <a:cs typeface="Arial" panose="020B0604020202020204" pitchFamily="34" charset="0"/>
            </a:endParaRP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8</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0930"/>
            <a:ext cx="9144000" cy="80010"/>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10" name="Rectangle 2"/>
          <p:cNvSpPr txBox="1">
            <a:spLocks noChangeArrowheads="1"/>
          </p:cNvSpPr>
          <p:nvPr/>
        </p:nvSpPr>
        <p:spPr>
          <a:xfrm>
            <a:off x="838200" y="0"/>
            <a:ext cx="7696200" cy="1828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altLang="en-US" sz="3300" dirty="0" smtClean="0">
              <a:latin typeface="Arial" panose="020B0604020202020204" pitchFamily="34" charset="0"/>
              <a:cs typeface="Arial" panose="020B0604020202020204" pitchFamily="34" charset="0"/>
            </a:endParaRPr>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19172518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r>
              <a:rPr lang="en-US" altLang="en-US" sz="3300" dirty="0">
                <a:latin typeface="Arial" panose="020B0604020202020204" pitchFamily="34" charset="0"/>
                <a:cs typeface="Arial" panose="020B0604020202020204" pitchFamily="34" charset="0"/>
              </a:rPr>
              <a:t>Test Year </a:t>
            </a:r>
            <a:r>
              <a:rPr lang="en-US" altLang="en-US" sz="3300" dirty="0" smtClean="0">
                <a:latin typeface="Arial" panose="020B0604020202020204" pitchFamily="34" charset="0"/>
                <a:cs typeface="Arial" panose="020B0604020202020204" pitchFamily="34" charset="0"/>
              </a:rPr>
              <a:t>Approval – </a:t>
            </a:r>
            <a:br>
              <a:rPr lang="en-US" altLang="en-US" sz="3300" dirty="0" smtClean="0">
                <a:latin typeface="Arial" panose="020B0604020202020204" pitchFamily="34" charset="0"/>
                <a:cs typeface="Arial" panose="020B0604020202020204" pitchFamily="34" charset="0"/>
              </a:rPr>
            </a:br>
            <a:r>
              <a:rPr lang="en-US" altLang="en-US" sz="3300" dirty="0" smtClean="0">
                <a:latin typeface="Arial" panose="020B0604020202020204" pitchFamily="34" charset="0"/>
                <a:cs typeface="Arial" panose="020B0604020202020204" pitchFamily="34" charset="0"/>
              </a:rPr>
              <a:t>Projected </a:t>
            </a:r>
            <a:r>
              <a:rPr lang="en-US" altLang="en-US" sz="3300" dirty="0">
                <a:latin typeface="Arial" panose="020B0604020202020204" pitchFamily="34" charset="0"/>
                <a:cs typeface="Arial" panose="020B0604020202020204" pitchFamily="34" charset="0"/>
              </a:rPr>
              <a:t>Test Year with</a:t>
            </a:r>
            <a:br>
              <a:rPr lang="en-US" altLang="en-US" sz="3300" dirty="0">
                <a:latin typeface="Arial" panose="020B0604020202020204" pitchFamily="34" charset="0"/>
                <a:cs typeface="Arial" panose="020B0604020202020204" pitchFamily="34" charset="0"/>
              </a:rPr>
            </a:br>
            <a:r>
              <a:rPr lang="en-US" altLang="en-US" sz="3300" dirty="0">
                <a:latin typeface="Arial" panose="020B0604020202020204" pitchFamily="34" charset="0"/>
                <a:cs typeface="Arial" panose="020B0604020202020204" pitchFamily="34" charset="0"/>
              </a:rPr>
              <a:t>Historic Base Year</a:t>
            </a:r>
            <a:endParaRPr lang="en-US" sz="3300" dirty="0"/>
          </a:p>
        </p:txBody>
      </p:sp>
      <p:sp>
        <p:nvSpPr>
          <p:cNvPr id="3" name="Subtitle 2"/>
          <p:cNvSpPr>
            <a:spLocks noGrp="1"/>
          </p:cNvSpPr>
          <p:nvPr>
            <p:ph idx="1"/>
          </p:nvPr>
        </p:nvSpPr>
        <p:spPr/>
        <p:txBody>
          <a:bodyPr>
            <a:normAutofit/>
          </a:bodyPr>
          <a:lstStyle/>
          <a:p>
            <a:pPr marL="0" indent="0" algn="just">
              <a:spcBef>
                <a:spcPct val="0"/>
              </a:spcBef>
              <a:buNone/>
            </a:pPr>
            <a:r>
              <a:rPr lang="en-US" altLang="en-US" sz="2200" dirty="0" smtClean="0">
                <a:latin typeface="Arial" panose="020B0604020202020204" pitchFamily="34" charset="0"/>
                <a:cs typeface="Arial" panose="020B0604020202020204" pitchFamily="34" charset="0"/>
              </a:rPr>
              <a:t>A projected </a:t>
            </a:r>
            <a:r>
              <a:rPr lang="en-US" altLang="en-US" sz="2200" dirty="0">
                <a:latin typeface="Arial" panose="020B0604020202020204" pitchFamily="34" charset="0"/>
                <a:cs typeface="Arial" panose="020B0604020202020204" pitchFamily="34" charset="0"/>
              </a:rPr>
              <a:t>test year is applicable when a utility </a:t>
            </a:r>
            <a:r>
              <a:rPr lang="en-US" altLang="en-US" sz="2200" dirty="0" smtClean="0">
                <a:latin typeface="Arial" panose="020B0604020202020204" pitchFamily="34" charset="0"/>
                <a:cs typeface="Arial" panose="020B0604020202020204" pitchFamily="34" charset="0"/>
              </a:rPr>
              <a:t>has moderate </a:t>
            </a:r>
            <a:r>
              <a:rPr lang="en-US" altLang="en-US" sz="2200" dirty="0">
                <a:latin typeface="Arial" panose="020B0604020202020204" pitchFamily="34" charset="0"/>
                <a:cs typeface="Arial" panose="020B0604020202020204" pitchFamily="34" charset="0"/>
              </a:rPr>
              <a:t>to </a:t>
            </a:r>
            <a:r>
              <a:rPr lang="en-US" altLang="en-US" sz="2200" dirty="0" smtClean="0">
                <a:latin typeface="Arial" panose="020B0604020202020204" pitchFamily="34" charset="0"/>
                <a:cs typeface="Arial" panose="020B0604020202020204" pitchFamily="34" charset="0"/>
              </a:rPr>
              <a:t>high </a:t>
            </a:r>
            <a:r>
              <a:rPr lang="en-US" altLang="en-US" sz="2200" dirty="0">
                <a:latin typeface="Arial" panose="020B0604020202020204" pitchFamily="34" charset="0"/>
                <a:cs typeface="Arial" panose="020B0604020202020204" pitchFamily="34" charset="0"/>
              </a:rPr>
              <a:t>c</a:t>
            </a:r>
            <a:r>
              <a:rPr lang="en-US" altLang="en-US" sz="2200" dirty="0" smtClean="0">
                <a:latin typeface="Arial" panose="020B0604020202020204" pitchFamily="34" charset="0"/>
                <a:cs typeface="Arial" panose="020B0604020202020204" pitchFamily="34" charset="0"/>
              </a:rPr>
              <a:t>ustomer growth, material </a:t>
            </a:r>
            <a:r>
              <a:rPr lang="en-US" altLang="en-US" sz="2200" dirty="0">
                <a:latin typeface="Arial" panose="020B0604020202020204" pitchFamily="34" charset="0"/>
                <a:cs typeface="Arial" panose="020B0604020202020204" pitchFamily="34" charset="0"/>
              </a:rPr>
              <a:t>o</a:t>
            </a:r>
            <a:r>
              <a:rPr lang="en-US" altLang="en-US" sz="2200" dirty="0" smtClean="0">
                <a:latin typeface="Arial" panose="020B0604020202020204" pitchFamily="34" charset="0"/>
                <a:cs typeface="Arial" panose="020B0604020202020204" pitchFamily="34" charset="0"/>
              </a:rPr>
              <a:t>perational changes </a:t>
            </a:r>
            <a:r>
              <a:rPr lang="en-US" altLang="en-US" sz="2200" dirty="0">
                <a:latin typeface="Arial" panose="020B0604020202020204" pitchFamily="34" charset="0"/>
                <a:cs typeface="Arial" panose="020B0604020202020204" pitchFamily="34" charset="0"/>
              </a:rPr>
              <a:t>that </a:t>
            </a:r>
            <a:r>
              <a:rPr lang="en-US" altLang="en-US" sz="2200" dirty="0" smtClean="0">
                <a:latin typeface="Arial" panose="020B0604020202020204" pitchFamily="34" charset="0"/>
                <a:cs typeface="Arial" panose="020B0604020202020204" pitchFamily="34" charset="0"/>
              </a:rPr>
              <a:t>will occur </a:t>
            </a:r>
            <a:r>
              <a:rPr lang="en-US" altLang="en-US" sz="2200" dirty="0">
                <a:latin typeface="Arial" panose="020B0604020202020204" pitchFamily="34" charset="0"/>
                <a:cs typeface="Arial" panose="020B0604020202020204" pitchFamily="34" charset="0"/>
              </a:rPr>
              <a:t>o</a:t>
            </a:r>
            <a:r>
              <a:rPr lang="en-US" altLang="en-US" sz="2200" dirty="0" smtClean="0">
                <a:latin typeface="Arial" panose="020B0604020202020204" pitchFamily="34" charset="0"/>
                <a:cs typeface="Arial" panose="020B0604020202020204" pitchFamily="34" charset="0"/>
              </a:rPr>
              <a:t>utside </a:t>
            </a:r>
            <a:r>
              <a:rPr lang="en-US" altLang="en-US" sz="2200" dirty="0">
                <a:latin typeface="Arial" panose="020B0604020202020204" pitchFamily="34" charset="0"/>
                <a:cs typeface="Arial" panose="020B0604020202020204" pitchFamily="34" charset="0"/>
              </a:rPr>
              <a:t>of the </a:t>
            </a:r>
            <a:r>
              <a:rPr lang="en-US" altLang="en-US" sz="2200" dirty="0" smtClean="0">
                <a:latin typeface="Arial" panose="020B0604020202020204" pitchFamily="34" charset="0"/>
                <a:cs typeface="Arial" panose="020B0604020202020204" pitchFamily="34" charset="0"/>
              </a:rPr>
              <a:t>historical </a:t>
            </a:r>
            <a:r>
              <a:rPr lang="en-US" altLang="en-US" sz="2200" dirty="0">
                <a:latin typeface="Arial" panose="020B0604020202020204" pitchFamily="34" charset="0"/>
                <a:cs typeface="Arial" panose="020B0604020202020204" pitchFamily="34" charset="0"/>
              </a:rPr>
              <a:t>b</a:t>
            </a:r>
            <a:r>
              <a:rPr lang="en-US" altLang="en-US" sz="2200" dirty="0" smtClean="0">
                <a:latin typeface="Arial" panose="020B0604020202020204" pitchFamily="34" charset="0"/>
                <a:cs typeface="Arial" panose="020B0604020202020204" pitchFamily="34" charset="0"/>
              </a:rPr>
              <a:t>ase year, and major plant </a:t>
            </a:r>
            <a:r>
              <a:rPr lang="en-US" altLang="en-US" sz="2200" dirty="0">
                <a:latin typeface="Arial" panose="020B0604020202020204" pitchFamily="34" charset="0"/>
                <a:cs typeface="Arial" panose="020B0604020202020204" pitchFamily="34" charset="0"/>
              </a:rPr>
              <a:t>e</a:t>
            </a:r>
            <a:r>
              <a:rPr lang="en-US" altLang="en-US" sz="2200" dirty="0" smtClean="0">
                <a:latin typeface="Arial" panose="020B0604020202020204" pitchFamily="34" charset="0"/>
                <a:cs typeface="Arial" panose="020B0604020202020204" pitchFamily="34" charset="0"/>
              </a:rPr>
              <a:t>xpansion </a:t>
            </a:r>
            <a:r>
              <a:rPr lang="en-US" altLang="en-US" sz="2200" dirty="0">
                <a:latin typeface="Arial" panose="020B0604020202020204" pitchFamily="34" charset="0"/>
                <a:cs typeface="Arial" panose="020B0604020202020204" pitchFamily="34" charset="0"/>
              </a:rPr>
              <a:t>for </a:t>
            </a:r>
            <a:r>
              <a:rPr lang="en-US" altLang="en-US" sz="2200" dirty="0" smtClean="0">
                <a:latin typeface="Arial" panose="020B0604020202020204" pitchFamily="34" charset="0"/>
                <a:cs typeface="Arial" panose="020B0604020202020204" pitchFamily="34" charset="0"/>
              </a:rPr>
              <a:t>growth </a:t>
            </a:r>
            <a:r>
              <a:rPr lang="en-US" altLang="en-US" sz="2200" dirty="0">
                <a:latin typeface="Arial" panose="020B0604020202020204" pitchFamily="34" charset="0"/>
                <a:cs typeface="Arial" panose="020B0604020202020204" pitchFamily="34" charset="0"/>
              </a:rPr>
              <a:t>and/or </a:t>
            </a:r>
            <a:r>
              <a:rPr lang="en-US" altLang="en-US" sz="2200" dirty="0" smtClean="0">
                <a:latin typeface="Arial" panose="020B0604020202020204" pitchFamily="34" charset="0"/>
                <a:cs typeface="Arial" panose="020B0604020202020204" pitchFamily="34" charset="0"/>
              </a:rPr>
              <a:t>non-growth.</a:t>
            </a:r>
            <a:endParaRPr lang="en-US" altLang="en-US" sz="2200" dirty="0">
              <a:latin typeface="Arial" panose="020B0604020202020204" pitchFamily="34" charset="0"/>
              <a:cs typeface="Arial" panose="020B0604020202020204" pitchFamily="34" charset="0"/>
            </a:endParaRPr>
          </a:p>
        </p:txBody>
      </p:sp>
      <p:sp>
        <p:nvSpPr>
          <p:cNvPr id="8" name="Slide Number Placeholder 7"/>
          <p:cNvSpPr>
            <a:spLocks noGrp="1"/>
          </p:cNvSpPr>
          <p:nvPr>
            <p:ph type="sldNum" sz="quarter" idx="12"/>
          </p:nvPr>
        </p:nvSpPr>
        <p:spPr/>
        <p:txBody>
          <a:bodyPr/>
          <a:lstStyle/>
          <a:p>
            <a:fld id="{E864792E-CA1E-442C-9F96-7EFE2E6E48CC}" type="slidenum">
              <a:rPr lang="en-US" sz="1000" smtClean="0">
                <a:latin typeface="Arial" panose="020B0604020202020204" pitchFamily="34" charset="0"/>
                <a:cs typeface="Arial" panose="020B0604020202020204" pitchFamily="34" charset="0"/>
              </a:rPr>
              <a:t>9</a:t>
            </a:fld>
            <a:endParaRPr lang="en-US" sz="1000" dirty="0">
              <a:latin typeface="Arial" panose="020B0604020202020204" pitchFamily="34" charset="0"/>
              <a:cs typeface="Arial" panose="020B0604020202020204" pitchFamily="34" charset="0"/>
            </a:endParaRPr>
          </a:p>
        </p:txBody>
      </p:sp>
      <p:sp>
        <p:nvSpPr>
          <p:cNvPr id="5" name="Rectangle 4"/>
          <p:cNvSpPr/>
          <p:nvPr/>
        </p:nvSpPr>
        <p:spPr>
          <a:xfrm>
            <a:off x="0" y="1440930"/>
            <a:ext cx="9144000" cy="80010"/>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943600"/>
            <a:ext cx="761993" cy="769620"/>
          </a:xfrm>
          <a:prstGeom prst="rect">
            <a:avLst/>
          </a:prstGeom>
        </p:spPr>
      </p:pic>
      <p:sp>
        <p:nvSpPr>
          <p:cNvPr id="10" name="Rectangle 2"/>
          <p:cNvSpPr txBox="1">
            <a:spLocks noChangeArrowheads="1"/>
          </p:cNvSpPr>
          <p:nvPr/>
        </p:nvSpPr>
        <p:spPr>
          <a:xfrm>
            <a:off x="838200" y="0"/>
            <a:ext cx="7696200" cy="1828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altLang="en-US" sz="3300" dirty="0" smtClean="0">
              <a:latin typeface="Arial" panose="020B0604020202020204" pitchFamily="34" charset="0"/>
              <a:cs typeface="Arial" panose="020B0604020202020204" pitchFamily="34" charset="0"/>
            </a:endParaRPr>
          </a:p>
        </p:txBody>
      </p:sp>
      <p:sp>
        <p:nvSpPr>
          <p:cNvPr id="6" name="Footer Placeholder 5"/>
          <p:cNvSpPr>
            <a:spLocks noGrp="1"/>
          </p:cNvSpPr>
          <p:nvPr>
            <p:ph type="ftr" sz="quarter" idx="11"/>
          </p:nvPr>
        </p:nvSpPr>
        <p:spPr/>
        <p:txBody>
          <a:bodyPr/>
          <a:lstStyle/>
          <a:p>
            <a:r>
              <a:rPr lang="en-US" dirty="0"/>
              <a:t>Water &amp; Wastewater Reference Manual</a:t>
            </a:r>
          </a:p>
        </p:txBody>
      </p:sp>
    </p:spTree>
    <p:extLst>
      <p:ext uri="{BB962C8B-B14F-4D97-AF65-F5344CB8AC3E}">
        <p14:creationId xmlns:p14="http://schemas.microsoft.com/office/powerpoint/2010/main" val="29411611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730</TotalTime>
  <Words>2155</Words>
  <Application>Microsoft Office PowerPoint</Application>
  <PresentationFormat>On-screen Show (4:3)</PresentationFormat>
  <Paragraphs>202</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  File &amp; Suspend Rate Cases</vt:lpstr>
      <vt:lpstr>Basics of a File &amp; Suspend  Rate Case</vt:lpstr>
      <vt:lpstr>Basics of a File &amp; Suspend  Rate Case (cont.)</vt:lpstr>
      <vt:lpstr>When to File a Rate Case</vt:lpstr>
      <vt:lpstr>Who Files a Rate Case</vt:lpstr>
      <vt:lpstr>What Factors Drive the  Need For a Rate Case</vt:lpstr>
      <vt:lpstr>Test Year Approval</vt:lpstr>
      <vt:lpstr>Test Year Approval –  Historic Test Year</vt:lpstr>
      <vt:lpstr>Test Year Approval –  Projected Test Year with Historic Base Year</vt:lpstr>
      <vt:lpstr>Test Year Approval - Letter of Request to Chairman</vt:lpstr>
      <vt:lpstr>Test Year Approval - Letter of Approval From Chairman</vt:lpstr>
      <vt:lpstr>Petition and Minimum  Filing Requirements</vt:lpstr>
      <vt:lpstr>MFR Deficiencies</vt:lpstr>
      <vt:lpstr>MFR Deficiencies (cont.)</vt:lpstr>
      <vt:lpstr>MFR Deficiencies (cont.)</vt:lpstr>
      <vt:lpstr>Noticing Requirements</vt:lpstr>
      <vt:lpstr>Notice at Time of Filing </vt:lpstr>
      <vt:lpstr>Other Required Notices </vt:lpstr>
      <vt:lpstr>Section 367.082, F.S., Interim Rates; Procedure</vt:lpstr>
      <vt:lpstr>Proposed Agency Action Process</vt:lpstr>
      <vt:lpstr>Proposed Agency Action (PAA) Process (cont.)</vt:lpstr>
      <vt:lpstr>Audit</vt:lpstr>
      <vt:lpstr>Staff Analyses</vt:lpstr>
      <vt:lpstr>Staff Analyses (cont.)</vt:lpstr>
      <vt:lpstr>Staff Analyses (cont.)</vt:lpstr>
      <vt:lpstr>Customer Meeting</vt:lpstr>
      <vt:lpstr>PAA Recommendation</vt:lpstr>
      <vt:lpstr>PAA Commission Conference</vt:lpstr>
      <vt:lpstr>After Commission Conference</vt:lpstr>
      <vt:lpstr>Protest </vt:lpstr>
      <vt:lpstr>Hearing</vt:lpstr>
      <vt:lpstr>PAA and Hearing Timeline</vt:lpstr>
    </vt:vector>
  </TitlesOfParts>
  <Company>Florida Public Service Commission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Laura Gilleland-Beck</dc:creator>
  <cp:lastModifiedBy>Amber Norris</cp:lastModifiedBy>
  <cp:revision>117</cp:revision>
  <cp:lastPrinted>2015-06-24T14:34:32Z</cp:lastPrinted>
  <dcterms:created xsi:type="dcterms:W3CDTF">2014-10-09T14:30:49Z</dcterms:created>
  <dcterms:modified xsi:type="dcterms:W3CDTF">2015-06-26T14:13:00Z</dcterms:modified>
</cp:coreProperties>
</file>