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62" r:id="rId4"/>
    <p:sldId id="263" r:id="rId5"/>
    <p:sldId id="264" r:id="rId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630" y="-8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0A81717-A3A4-4D59-8C98-3DF17A3A2D78}" type="datetimeFigureOut">
              <a:rPr lang="en-US" smtClean="0"/>
              <a:t>6/24/2015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27868C1-E87D-464E-BFCB-AA9A6F0F04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291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F24A3-B4C0-4CFF-B1AC-E9413F435097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416426"/>
            <a:ext cx="5504204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86480-EDBB-4467-A1DC-C9A2D15C8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95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74DE-9AE9-4286-BDEE-3A493CDA4480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A8A8-F762-4845-B822-DA1B12536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62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4CEE-F817-4E8D-8553-B5CA608975B8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A8A8-F762-4845-B822-DA1B12536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73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3A92-696A-4032-AF95-722F161AE933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A8A8-F762-4845-B822-DA1B12536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16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12C7-FC6B-4FEE-A75D-5B6AE2E27E34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A8A8-F762-4845-B822-DA1B12536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9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9513-D6E4-4671-9419-5BADD6FEC7DF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A8A8-F762-4845-B822-DA1B12536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52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AC62-5B3B-4771-BDDE-A7B0A2EE9945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A8A8-F762-4845-B822-DA1B12536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57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C1C7-DAC0-4D9C-BC5A-39BA4F6CB0F0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A8A8-F762-4845-B822-DA1B12536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2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8E1-36C4-4288-91F9-0576458D1B6A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A8A8-F762-4845-B822-DA1B12536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37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1C56-801D-494A-9ECE-CFA3F60C8E33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A8A8-F762-4845-B822-DA1B12536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04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B6A6-E0A0-41FE-A65D-EE14DD8D504C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A8A8-F762-4845-B822-DA1B12536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3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CCA7-4C6C-4C6F-99DB-93F0422C25B5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A8A8-F762-4845-B822-DA1B12536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1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5F8E3-D28D-442D-B538-B99C17C87360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EA8A8-F762-4845-B822-DA1B12536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4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The Audit Process</a:t>
            </a:r>
            <a:endParaRPr lang="en-US" sz="3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A8A8-F762-4845-B822-DA1B1253683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  Initiating the Audit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 audit is conducted to evaluate the books and records of the utility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To determine initial eligibility for a staff assisted rate case, an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auditor will contact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utility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to determine basic information such as location and availability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of records.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Once Commission staff determines that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utility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is eligible for a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staff assisted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rate case,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 auditor will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contact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utility to initiate the audit.</a:t>
            </a:r>
          </a:p>
          <a:p>
            <a:pPr marL="0" indent="0" algn="just">
              <a:buNone/>
            </a:pPr>
            <a:r>
              <a:rPr lang="en-US" sz="2200" dirty="0" smtClean="0">
                <a:latin typeface="+mj-lt"/>
              </a:rPr>
              <a:t> </a:t>
            </a:r>
            <a:endParaRPr lang="en-US" sz="2200" dirty="0">
              <a:latin typeface="+mj-lt"/>
            </a:endParaRPr>
          </a:p>
          <a:p>
            <a:pPr marL="0" indent="0" algn="just">
              <a:buNone/>
            </a:pPr>
            <a:endParaRPr lang="en-US" sz="2200" dirty="0" smtClean="0">
              <a:latin typeface="+mj-lt"/>
            </a:endParaRPr>
          </a:p>
          <a:p>
            <a:pPr algn="just"/>
            <a:endParaRPr lang="en-US" sz="22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144000" cy="7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A8A8-F762-4845-B822-DA1B1253683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89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  </a:t>
            </a:r>
            <a:r>
              <a:rPr lang="en-US" sz="3300" dirty="0"/>
              <a:t>During the 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200" dirty="0">
                <a:solidFill>
                  <a:prstClr val="black"/>
                </a:solidFill>
                <a:latin typeface="+mj-lt"/>
              </a:rPr>
              <a:t>The auditor will obtain information and documentation from the utility needed for the audit. </a:t>
            </a:r>
            <a:endParaRPr lang="en-US" sz="2200" dirty="0" smtClean="0">
              <a:solidFill>
                <a:prstClr val="black"/>
              </a:solidFill>
              <a:latin typeface="+mj-lt"/>
            </a:endParaRPr>
          </a:p>
          <a:p>
            <a:pPr lvl="0" algn="just"/>
            <a:endParaRPr lang="en-US" sz="800" dirty="0">
              <a:solidFill>
                <a:prstClr val="black"/>
              </a:solidFill>
              <a:latin typeface="+mj-lt"/>
            </a:endParaRPr>
          </a:p>
          <a:p>
            <a:pPr algn="just"/>
            <a:r>
              <a:rPr lang="en-US" sz="2200" dirty="0">
                <a:solidFill>
                  <a:prstClr val="black"/>
                </a:solidFill>
                <a:latin typeface="+mj-lt"/>
              </a:rPr>
              <a:t>The auditor will ask for invoices, cancelled checks, billing registers, general ledgers, contracts, and tax returns</a:t>
            </a:r>
            <a:r>
              <a:rPr lang="en-US" sz="2200" dirty="0" smtClean="0">
                <a:solidFill>
                  <a:prstClr val="black"/>
                </a:solidFill>
                <a:latin typeface="+mj-lt"/>
              </a:rPr>
              <a:t>.</a:t>
            </a:r>
          </a:p>
          <a:p>
            <a:pPr algn="just"/>
            <a:endParaRPr lang="en-US" sz="800" dirty="0">
              <a:solidFill>
                <a:prstClr val="black"/>
              </a:solidFill>
              <a:latin typeface="+mj-lt"/>
            </a:endParaRPr>
          </a:p>
          <a:p>
            <a:pPr lvl="0" algn="just"/>
            <a:r>
              <a:rPr lang="en-US" sz="2200" dirty="0">
                <a:solidFill>
                  <a:prstClr val="black"/>
                </a:solidFill>
                <a:latin typeface="+mj-lt"/>
              </a:rPr>
              <a:t>The auditor will tour the plant site and discuss pertinent matters with utility personnel.</a:t>
            </a:r>
            <a:endParaRPr lang="en-US" sz="2200" dirty="0">
              <a:latin typeface="+mj-lt"/>
            </a:endParaRPr>
          </a:p>
          <a:p>
            <a:pPr marL="0" indent="0" algn="just">
              <a:buNone/>
            </a:pPr>
            <a:r>
              <a:rPr lang="en-US" sz="2200" dirty="0" smtClean="0">
                <a:latin typeface="+mj-lt"/>
              </a:rPr>
              <a:t> </a:t>
            </a:r>
            <a:endParaRPr lang="en-US" sz="2200" dirty="0">
              <a:latin typeface="+mj-lt"/>
            </a:endParaRPr>
          </a:p>
          <a:p>
            <a:pPr marL="0" indent="0" algn="just">
              <a:buNone/>
            </a:pPr>
            <a:endParaRPr lang="en-US" sz="2200" dirty="0" smtClean="0">
              <a:latin typeface="+mj-lt"/>
            </a:endParaRPr>
          </a:p>
          <a:p>
            <a:pPr algn="just"/>
            <a:endParaRPr lang="en-US" sz="22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144000" cy="7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A8A8-F762-4845-B822-DA1B1253683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7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300" dirty="0"/>
              <a:t>The Audit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sz="2200" dirty="0">
                <a:solidFill>
                  <a:prstClr val="black"/>
                </a:solidFill>
                <a:latin typeface="+mj-lt"/>
              </a:rPr>
              <a:t>Commission auditors will issue a report that will</a:t>
            </a:r>
            <a:r>
              <a:rPr lang="en-US" sz="2200" dirty="0" smtClean="0">
                <a:solidFill>
                  <a:prstClr val="black"/>
                </a:solidFill>
                <a:latin typeface="+mj-lt"/>
              </a:rPr>
              <a:t>:</a:t>
            </a:r>
          </a:p>
          <a:p>
            <a:pPr marL="0" lvl="0" indent="0" algn="just">
              <a:buNone/>
            </a:pPr>
            <a:endParaRPr lang="en-US" sz="800" dirty="0">
              <a:solidFill>
                <a:prstClr val="black"/>
              </a:solidFill>
              <a:latin typeface="+mj-lt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+mj-lt"/>
              </a:rPr>
              <a:t>Explain the procedures used to meet stated </a:t>
            </a:r>
            <a:r>
              <a:rPr lang="en-US" sz="2200" dirty="0" smtClean="0">
                <a:solidFill>
                  <a:prstClr val="black"/>
                </a:solidFill>
                <a:latin typeface="+mj-lt"/>
              </a:rPr>
              <a:t>objectives.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800" dirty="0">
              <a:solidFill>
                <a:prstClr val="black"/>
              </a:solidFill>
              <a:latin typeface="+mj-lt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+mj-lt"/>
              </a:rPr>
              <a:t>Include </a:t>
            </a:r>
            <a:r>
              <a:rPr lang="en-US" sz="2200" dirty="0">
                <a:solidFill>
                  <a:prstClr val="black"/>
                </a:solidFill>
                <a:latin typeface="+mj-lt"/>
              </a:rPr>
              <a:t>a Rate Base Exhibit, a Net Operating Income Exhibit, and a Capital Structure </a:t>
            </a:r>
            <a:r>
              <a:rPr lang="en-US" sz="2200" dirty="0" smtClean="0">
                <a:solidFill>
                  <a:prstClr val="black"/>
                </a:solidFill>
                <a:latin typeface="+mj-lt"/>
              </a:rPr>
              <a:t>Exhibit.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800" dirty="0">
              <a:solidFill>
                <a:prstClr val="black"/>
              </a:solidFill>
              <a:latin typeface="+mj-lt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+mj-lt"/>
              </a:rPr>
              <a:t>Contain findings that will adjust the utility amounts on the exhibits for regulatory purposes or disclose information that may influence the decision process.</a:t>
            </a:r>
          </a:p>
          <a:p>
            <a:pPr marL="0" indent="0" algn="just">
              <a:buNone/>
            </a:pPr>
            <a:r>
              <a:rPr lang="en-US" sz="2200" dirty="0" smtClean="0">
                <a:latin typeface="+mj-lt"/>
              </a:rPr>
              <a:t> </a:t>
            </a:r>
            <a:endParaRPr lang="en-US" sz="2200" dirty="0">
              <a:latin typeface="+mj-lt"/>
            </a:endParaRPr>
          </a:p>
          <a:p>
            <a:pPr marL="0" indent="0" algn="just">
              <a:buNone/>
            </a:pPr>
            <a:endParaRPr lang="en-US" sz="2200" dirty="0" smtClean="0">
              <a:latin typeface="+mj-lt"/>
            </a:endParaRPr>
          </a:p>
          <a:p>
            <a:pPr algn="just"/>
            <a:endParaRPr lang="en-US" sz="22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144000" cy="7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A8A8-F762-4845-B822-DA1B1253683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46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300" dirty="0"/>
              <a:t>The Audit </a:t>
            </a:r>
            <a:r>
              <a:rPr lang="en-US" sz="3300" dirty="0" smtClean="0"/>
              <a:t>Report (cont.)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00050" algn="just"/>
            <a:r>
              <a:rPr lang="en-US" sz="2200" dirty="0">
                <a:solidFill>
                  <a:prstClr val="black"/>
                </a:solidFill>
                <a:latin typeface="+mj-lt"/>
              </a:rPr>
              <a:t>Commission auditors will provide a copy of the report to the </a:t>
            </a:r>
            <a:r>
              <a:rPr lang="en-US" sz="2200" dirty="0" smtClean="0">
                <a:solidFill>
                  <a:prstClr val="black"/>
                </a:solidFill>
                <a:latin typeface="+mj-lt"/>
              </a:rPr>
              <a:t>utility.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prstClr val="black"/>
              </a:solidFill>
              <a:latin typeface="+mj-lt"/>
            </a:endParaRPr>
          </a:p>
          <a:p>
            <a:pPr marL="400050" algn="just"/>
            <a:r>
              <a:rPr lang="en-US" sz="2200" dirty="0" smtClean="0">
                <a:solidFill>
                  <a:prstClr val="black"/>
                </a:solidFill>
                <a:latin typeface="+mj-lt"/>
              </a:rPr>
              <a:t>The </a:t>
            </a:r>
            <a:r>
              <a:rPr lang="en-US" sz="2200" dirty="0">
                <a:solidFill>
                  <a:prstClr val="black"/>
                </a:solidFill>
                <a:latin typeface="+mj-lt"/>
              </a:rPr>
              <a:t>utility will have an opportunity to respond in writing to the report.</a:t>
            </a:r>
          </a:p>
          <a:p>
            <a:pPr marL="0" indent="0" algn="just">
              <a:buNone/>
            </a:pPr>
            <a:endParaRPr lang="en-US" sz="2200" dirty="0" smtClean="0">
              <a:latin typeface="+mj-lt"/>
            </a:endParaRPr>
          </a:p>
          <a:p>
            <a:pPr algn="just"/>
            <a:endParaRPr lang="en-US" sz="22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144000" cy="7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</a:t>
            </a:r>
            <a:r>
              <a:rPr lang="en-US" dirty="0" smtClean="0"/>
              <a:t>Reference Manual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A8A8-F762-4845-B822-DA1B1253683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89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262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Audit Process</vt:lpstr>
      <vt:lpstr>  Initiating the Audit</vt:lpstr>
      <vt:lpstr>  During the Audit</vt:lpstr>
      <vt:lpstr>The Audit Report</vt:lpstr>
      <vt:lpstr>The Audit Report (cont.)</vt:lpstr>
    </vt:vector>
  </TitlesOfParts>
  <Company>Florida Public Service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Audit Process</dc:title>
  <dc:creator>Catherine Potts</dc:creator>
  <cp:lastModifiedBy>Andrea Mick</cp:lastModifiedBy>
  <cp:revision>42</cp:revision>
  <cp:lastPrinted>2015-06-18T14:50:22Z</cp:lastPrinted>
  <dcterms:created xsi:type="dcterms:W3CDTF">2014-10-10T15:45:52Z</dcterms:created>
  <dcterms:modified xsi:type="dcterms:W3CDTF">2015-06-24T19:26:37Z</dcterms:modified>
</cp:coreProperties>
</file>