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7"/>
  </p:notesMasterIdLst>
  <p:handoutMasterIdLst>
    <p:handoutMasterId r:id="rId8"/>
  </p:handoutMasterIdLst>
  <p:sldIdLst>
    <p:sldId id="256" r:id="rId2"/>
    <p:sldId id="258" r:id="rId3"/>
    <p:sldId id="262" r:id="rId4"/>
    <p:sldId id="263" r:id="rId5"/>
    <p:sldId id="264" r:id="rId6"/>
  </p:sldIdLst>
  <p:sldSz cx="9144000" cy="6858000" type="screen4x3"/>
  <p:notesSz cx="6881813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224" y="-1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40" d="100"/>
        <a:sy n="140" d="100"/>
      </p:scale>
      <p:origin x="0" y="0"/>
    </p:cViewPr>
  </p:sorterViewPr>
  <p:notesViewPr>
    <p:cSldViewPr>
      <p:cViewPr varScale="1">
        <p:scale>
          <a:sx n="64" d="100"/>
          <a:sy n="64" d="100"/>
        </p:scale>
        <p:origin x="-2630" y="-86"/>
      </p:cViewPr>
      <p:guideLst>
        <p:guide orient="horz" pos="2928"/>
        <p:guide pos="216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98102" y="0"/>
            <a:ext cx="2982119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B0A81717-A3A4-4D59-8C98-3DF17A3A2D78}" type="datetimeFigureOut">
              <a:rPr lang="en-US" smtClean="0"/>
              <a:t>6/24/2015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2982119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98102" y="8829967"/>
            <a:ext cx="2982119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B27868C1-E87D-464E-BFCB-AA9A6F0F04F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329191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82742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7513" y="0"/>
            <a:ext cx="2982742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CF24A3-B4C0-4CFF-B1AC-E9413F435097}" type="datetimeFigureOut">
              <a:rPr lang="en-US" smtClean="0"/>
              <a:t>6/24/2015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17600" y="696913"/>
            <a:ext cx="4646613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805" y="4416426"/>
            <a:ext cx="5504204" cy="41830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29675"/>
            <a:ext cx="2982742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7513" y="8829675"/>
            <a:ext cx="2982742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586480-EDBB-4467-A1DC-C9A2D15C88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09958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974DE-9AE9-4286-BDEE-3A493CDA4480}" type="datetime1">
              <a:rPr lang="en-US" smtClean="0"/>
              <a:t>6/24/2015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Water &amp; Wastewater Manual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EA8A8-F762-4845-B822-DA1B1253683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66284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F4CEE-F817-4E8D-8553-B5CA608975B8}" type="datetime1">
              <a:rPr lang="en-US" smtClean="0"/>
              <a:t>6/24/2015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Water &amp; Wastewater Manual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EA8A8-F762-4845-B822-DA1B1253683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97353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F3A92-696A-4032-AF95-722F161AE933}" type="datetime1">
              <a:rPr lang="en-US" smtClean="0"/>
              <a:t>6/24/2015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Water &amp; Wastewater Manual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EA8A8-F762-4845-B822-DA1B1253683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81620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F12C7-FC6B-4FEE-A75D-5B6AE2E27E34}" type="datetime1">
              <a:rPr lang="en-US" smtClean="0"/>
              <a:t>6/24/2015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Water &amp; Wastewater Manual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EA8A8-F762-4845-B822-DA1B1253683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89922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C9513-D6E4-4671-9419-5BADD6FEC7DF}" type="datetime1">
              <a:rPr lang="en-US" smtClean="0"/>
              <a:t>6/24/2015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Water &amp; Wastewater Manual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EA8A8-F762-4845-B822-DA1B1253683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85287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AAC62-5B3B-4771-BDDE-A7B0A2EE9945}" type="datetime1">
              <a:rPr lang="en-US" smtClean="0"/>
              <a:t>6/24/2015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Water &amp; Wastewater Manual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EA8A8-F762-4845-B822-DA1B1253683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55711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BC1C7-DAC0-4D9C-BC5A-39BA4F6CB0F0}" type="datetime1">
              <a:rPr lang="en-US" smtClean="0"/>
              <a:t>6/24/2015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Water &amp; Wastewater Manual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EA8A8-F762-4845-B822-DA1B1253683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38233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C8E1-36C4-4288-91F9-0576458D1B6A}" type="datetime1">
              <a:rPr lang="en-US" smtClean="0"/>
              <a:t>6/24/2015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Water &amp; Wastewater Manual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EA8A8-F762-4845-B822-DA1B1253683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53741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B1C56-801D-494A-9ECE-CFA3F60C8E33}" type="datetime1">
              <a:rPr lang="en-US" smtClean="0"/>
              <a:t>6/24/2015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Water &amp; Wastewater Manual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EA8A8-F762-4845-B822-DA1B1253683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80494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0B6A6-E0A0-41FE-A65D-EE14DD8D504C}" type="datetime1">
              <a:rPr lang="en-US" smtClean="0"/>
              <a:t>6/24/2015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Water &amp; Wastewater Manual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EA8A8-F762-4845-B822-DA1B1253683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91376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2CCA7-4C6C-4C6F-99DB-93F0422C25B5}" type="datetime1">
              <a:rPr lang="en-US" smtClean="0"/>
              <a:t>6/24/2015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Water &amp; Wastewater Manual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EA8A8-F762-4845-B822-DA1B1253683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72108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B5F8E3-D28D-442D-B538-B99C17C87360}" type="datetime1">
              <a:rPr lang="en-US" smtClean="0"/>
              <a:t>6/24/2015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Water &amp; Wastewater Manual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4EA8A8-F762-4845-B822-DA1B1253683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11486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3300" dirty="0" smtClean="0"/>
              <a:t>The Audit Process</a:t>
            </a:r>
            <a:endParaRPr lang="en-US" sz="33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5943600"/>
            <a:ext cx="761993" cy="769620"/>
          </a:xfrm>
          <a:prstGeom prst="rect">
            <a:avLst/>
          </a:prstGeom>
        </p:spPr>
      </p:pic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Water &amp; Wastewater Reference Manual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EA8A8-F762-4845-B822-DA1B12536835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5636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>
            <a:normAutofit/>
          </a:bodyPr>
          <a:lstStyle/>
          <a:p>
            <a:r>
              <a:rPr lang="en-US" sz="3300" dirty="0" smtClean="0"/>
              <a:t>  Initiating the Audit</a:t>
            </a:r>
            <a:endParaRPr lang="en-US" sz="33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An audit is conducted to evaluate the books and records of the utility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endParaRPr lang="en-US" sz="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To determine initial eligibility for a staff assisted rate case, an 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auditor will contact the 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utility 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to determine basic information such as location and availability 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of records.</a:t>
            </a:r>
            <a:endParaRPr 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>
              <a:buFont typeface="Arial" panose="020B0604020202020204" pitchFamily="34" charset="0"/>
              <a:buChar char="•"/>
            </a:pPr>
            <a:endParaRPr lang="en-US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Once Commission staff determines that the 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utility 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is eligible for a 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staff assisted 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rate case, 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an auditor will 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contact the 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utility to initiate the audit.</a:t>
            </a:r>
          </a:p>
          <a:p>
            <a:pPr marL="0" indent="0" algn="just">
              <a:buNone/>
            </a:pPr>
            <a:r>
              <a:rPr lang="en-US" sz="2200" dirty="0" smtClean="0">
                <a:latin typeface="+mj-lt"/>
              </a:rPr>
              <a:t> </a:t>
            </a:r>
            <a:endParaRPr lang="en-US" sz="2200" dirty="0">
              <a:latin typeface="+mj-lt"/>
            </a:endParaRPr>
          </a:p>
          <a:p>
            <a:pPr marL="0" indent="0" algn="just">
              <a:buNone/>
            </a:pPr>
            <a:endParaRPr lang="en-US" sz="2200" dirty="0" smtClean="0">
              <a:latin typeface="+mj-lt"/>
            </a:endParaRPr>
          </a:p>
          <a:p>
            <a:pPr algn="just"/>
            <a:endParaRPr lang="en-US" sz="2200" dirty="0">
              <a:latin typeface="+mj-lt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5943600"/>
            <a:ext cx="761993" cy="769620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447800"/>
            <a:ext cx="9144000" cy="79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Water &amp; Wastewater Reference Manual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EA8A8-F762-4845-B822-DA1B12536835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7893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>
            <a:normAutofit/>
          </a:bodyPr>
          <a:lstStyle/>
          <a:p>
            <a:r>
              <a:rPr lang="en-US" sz="3300" dirty="0" smtClean="0"/>
              <a:t>  </a:t>
            </a:r>
            <a:r>
              <a:rPr lang="en-US" sz="3300" dirty="0"/>
              <a:t>During the Audit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0" algn="just"/>
            <a:r>
              <a:rPr lang="en-US" sz="2200" dirty="0">
                <a:solidFill>
                  <a:prstClr val="black"/>
                </a:solidFill>
                <a:latin typeface="+mj-lt"/>
              </a:rPr>
              <a:t>The auditor will obtain information and documentation from the utility needed for the audit. </a:t>
            </a:r>
            <a:endParaRPr lang="en-US" sz="2200" dirty="0" smtClean="0">
              <a:solidFill>
                <a:prstClr val="black"/>
              </a:solidFill>
              <a:latin typeface="+mj-lt"/>
            </a:endParaRPr>
          </a:p>
          <a:p>
            <a:pPr lvl="0" algn="just"/>
            <a:endParaRPr lang="en-US" sz="800" dirty="0">
              <a:solidFill>
                <a:prstClr val="black"/>
              </a:solidFill>
              <a:latin typeface="+mj-lt"/>
            </a:endParaRPr>
          </a:p>
          <a:p>
            <a:pPr algn="just"/>
            <a:r>
              <a:rPr lang="en-US" sz="2200" dirty="0">
                <a:solidFill>
                  <a:prstClr val="black"/>
                </a:solidFill>
                <a:latin typeface="+mj-lt"/>
              </a:rPr>
              <a:t>The auditor will ask for invoices, cancelled checks, billing registers, general ledgers, contracts, and tax returns</a:t>
            </a:r>
            <a:r>
              <a:rPr lang="en-US" sz="2200" dirty="0" smtClean="0">
                <a:solidFill>
                  <a:prstClr val="black"/>
                </a:solidFill>
                <a:latin typeface="+mj-lt"/>
              </a:rPr>
              <a:t>.</a:t>
            </a:r>
          </a:p>
          <a:p>
            <a:pPr algn="just"/>
            <a:endParaRPr lang="en-US" sz="800" dirty="0">
              <a:solidFill>
                <a:prstClr val="black"/>
              </a:solidFill>
              <a:latin typeface="+mj-lt"/>
            </a:endParaRPr>
          </a:p>
          <a:p>
            <a:pPr lvl="0" algn="just"/>
            <a:r>
              <a:rPr lang="en-US" sz="2200" dirty="0">
                <a:solidFill>
                  <a:prstClr val="black"/>
                </a:solidFill>
                <a:latin typeface="+mj-lt"/>
              </a:rPr>
              <a:t>The auditor will tour the plant site and discuss pertinent matters with utility personnel.</a:t>
            </a:r>
            <a:endParaRPr lang="en-US" sz="2200" dirty="0">
              <a:latin typeface="+mj-lt"/>
            </a:endParaRPr>
          </a:p>
          <a:p>
            <a:pPr marL="0" indent="0" algn="just">
              <a:buNone/>
            </a:pPr>
            <a:r>
              <a:rPr lang="en-US" sz="2200" dirty="0" smtClean="0">
                <a:latin typeface="+mj-lt"/>
              </a:rPr>
              <a:t> </a:t>
            </a:r>
            <a:endParaRPr lang="en-US" sz="2200" dirty="0">
              <a:latin typeface="+mj-lt"/>
            </a:endParaRPr>
          </a:p>
          <a:p>
            <a:pPr marL="0" indent="0" algn="just">
              <a:buNone/>
            </a:pPr>
            <a:endParaRPr lang="en-US" sz="2200" dirty="0" smtClean="0">
              <a:latin typeface="+mj-lt"/>
            </a:endParaRPr>
          </a:p>
          <a:p>
            <a:pPr algn="just"/>
            <a:endParaRPr lang="en-US" sz="2200" dirty="0">
              <a:latin typeface="+mj-lt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5943600"/>
            <a:ext cx="761993" cy="769620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447800"/>
            <a:ext cx="9144000" cy="79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Water &amp; Wastewater Reference Manual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EA8A8-F762-4845-B822-DA1B12536835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0670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>
            <a:normAutofit/>
          </a:bodyPr>
          <a:lstStyle/>
          <a:p>
            <a:r>
              <a:rPr lang="en-US" sz="3300" dirty="0"/>
              <a:t>The Audit Report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lvl="0" indent="0" algn="just">
              <a:buNone/>
            </a:pPr>
            <a:r>
              <a:rPr lang="en-US" sz="2200" dirty="0">
                <a:solidFill>
                  <a:prstClr val="black"/>
                </a:solidFill>
                <a:latin typeface="+mj-lt"/>
              </a:rPr>
              <a:t>Commission auditors will issue a report that will</a:t>
            </a:r>
            <a:r>
              <a:rPr lang="en-US" sz="2200" dirty="0" smtClean="0">
                <a:solidFill>
                  <a:prstClr val="black"/>
                </a:solidFill>
                <a:latin typeface="+mj-lt"/>
              </a:rPr>
              <a:t>:</a:t>
            </a:r>
          </a:p>
          <a:p>
            <a:pPr marL="0" lvl="0" indent="0" algn="just">
              <a:buNone/>
            </a:pPr>
            <a:endParaRPr lang="en-US" sz="800" dirty="0">
              <a:solidFill>
                <a:prstClr val="black"/>
              </a:solidFill>
              <a:latin typeface="+mj-lt"/>
            </a:endParaRP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prstClr val="black"/>
                </a:solidFill>
                <a:latin typeface="+mj-lt"/>
              </a:rPr>
              <a:t>Explain the procedures used to meet stated </a:t>
            </a:r>
            <a:r>
              <a:rPr lang="en-US" sz="2200" dirty="0" smtClean="0">
                <a:solidFill>
                  <a:prstClr val="black"/>
                </a:solidFill>
                <a:latin typeface="+mj-lt"/>
              </a:rPr>
              <a:t>objectives.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endParaRPr lang="en-US" sz="800" dirty="0">
              <a:solidFill>
                <a:prstClr val="black"/>
              </a:solidFill>
              <a:latin typeface="+mj-lt"/>
            </a:endParaRP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en-US" sz="2200" dirty="0" smtClean="0">
                <a:solidFill>
                  <a:prstClr val="black"/>
                </a:solidFill>
                <a:latin typeface="+mj-lt"/>
              </a:rPr>
              <a:t>Include </a:t>
            </a:r>
            <a:r>
              <a:rPr lang="en-US" sz="2200" dirty="0">
                <a:solidFill>
                  <a:prstClr val="black"/>
                </a:solidFill>
                <a:latin typeface="+mj-lt"/>
              </a:rPr>
              <a:t>a Rate Base Exhibit, a Net Operating Income Exhibit, and a Capital Structure </a:t>
            </a:r>
            <a:r>
              <a:rPr lang="en-US" sz="2200" dirty="0" smtClean="0">
                <a:solidFill>
                  <a:prstClr val="black"/>
                </a:solidFill>
                <a:latin typeface="+mj-lt"/>
              </a:rPr>
              <a:t>Exhibit.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endParaRPr lang="en-US" sz="800" dirty="0">
              <a:solidFill>
                <a:prstClr val="black"/>
              </a:solidFill>
              <a:latin typeface="+mj-lt"/>
            </a:endParaRP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prstClr val="black"/>
                </a:solidFill>
                <a:latin typeface="+mj-lt"/>
              </a:rPr>
              <a:t>Contain findings that will adjust the utility amounts on the exhibits for regulatory purposes or disclose information that may influence the decision process.</a:t>
            </a:r>
          </a:p>
          <a:p>
            <a:pPr marL="0" indent="0" algn="just">
              <a:buNone/>
            </a:pPr>
            <a:r>
              <a:rPr lang="en-US" sz="2200" dirty="0" smtClean="0">
                <a:latin typeface="+mj-lt"/>
              </a:rPr>
              <a:t> </a:t>
            </a:r>
            <a:endParaRPr lang="en-US" sz="2200" dirty="0">
              <a:latin typeface="+mj-lt"/>
            </a:endParaRPr>
          </a:p>
          <a:p>
            <a:pPr marL="0" indent="0" algn="just">
              <a:buNone/>
            </a:pPr>
            <a:endParaRPr lang="en-US" sz="2200" dirty="0" smtClean="0">
              <a:latin typeface="+mj-lt"/>
            </a:endParaRPr>
          </a:p>
          <a:p>
            <a:pPr algn="just"/>
            <a:endParaRPr lang="en-US" sz="2200" dirty="0">
              <a:latin typeface="+mj-lt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5943600"/>
            <a:ext cx="761993" cy="769620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447800"/>
            <a:ext cx="9144000" cy="79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Water &amp; Wastewater Reference Manual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EA8A8-F762-4845-B822-DA1B12536835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1467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>
            <a:normAutofit/>
          </a:bodyPr>
          <a:lstStyle/>
          <a:p>
            <a:r>
              <a:rPr lang="en-US" sz="3300" dirty="0"/>
              <a:t>The Audit </a:t>
            </a:r>
            <a:r>
              <a:rPr lang="en-US" sz="3300" dirty="0" smtClean="0"/>
              <a:t>Report (cont.)</a:t>
            </a:r>
            <a:endParaRPr lang="en-US" sz="33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400050" algn="just"/>
            <a:r>
              <a:rPr lang="en-US" sz="2200" dirty="0">
                <a:solidFill>
                  <a:prstClr val="black"/>
                </a:solidFill>
                <a:latin typeface="+mj-lt"/>
              </a:rPr>
              <a:t>Commission auditors will provide a copy of the report to the </a:t>
            </a:r>
            <a:r>
              <a:rPr lang="en-US" sz="2200" dirty="0" smtClean="0">
                <a:solidFill>
                  <a:prstClr val="black"/>
                </a:solidFill>
                <a:latin typeface="+mj-lt"/>
              </a:rPr>
              <a:t>utility.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endParaRPr lang="en-US" sz="800" dirty="0" smtClean="0">
              <a:solidFill>
                <a:prstClr val="black"/>
              </a:solidFill>
              <a:latin typeface="+mj-lt"/>
            </a:endParaRPr>
          </a:p>
          <a:p>
            <a:pPr marL="400050" algn="just"/>
            <a:r>
              <a:rPr lang="en-US" sz="2200" dirty="0" smtClean="0">
                <a:solidFill>
                  <a:prstClr val="black"/>
                </a:solidFill>
                <a:latin typeface="+mj-lt"/>
              </a:rPr>
              <a:t>The </a:t>
            </a:r>
            <a:r>
              <a:rPr lang="en-US" sz="2200" dirty="0">
                <a:solidFill>
                  <a:prstClr val="black"/>
                </a:solidFill>
                <a:latin typeface="+mj-lt"/>
              </a:rPr>
              <a:t>utility will have an opportunity to respond in writing to the report.</a:t>
            </a:r>
          </a:p>
          <a:p>
            <a:pPr marL="0" indent="0" algn="just">
              <a:buNone/>
            </a:pPr>
            <a:endParaRPr lang="en-US" sz="2200" dirty="0" smtClean="0">
              <a:latin typeface="+mj-lt"/>
            </a:endParaRPr>
          </a:p>
          <a:p>
            <a:pPr algn="just"/>
            <a:endParaRPr lang="en-US" sz="2200" dirty="0">
              <a:latin typeface="+mj-lt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5943600"/>
            <a:ext cx="761993" cy="769620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447800"/>
            <a:ext cx="9144000" cy="79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Water &amp; Wastewater </a:t>
            </a:r>
            <a:r>
              <a:rPr lang="en-US" dirty="0" smtClean="0"/>
              <a:t>Reference Manual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EA8A8-F762-4845-B822-DA1B12536835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9898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Verve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Office Classic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580</TotalTime>
  <Words>262</Words>
  <Application>Microsoft Office PowerPoint</Application>
  <PresentationFormat>On-screen Show (4:3)</PresentationFormat>
  <Paragraphs>38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The Audit Process</vt:lpstr>
      <vt:lpstr>  Initiating the Audit</vt:lpstr>
      <vt:lpstr>  During the Audit</vt:lpstr>
      <vt:lpstr>The Audit Report</vt:lpstr>
      <vt:lpstr>The Audit Report (cont.)</vt:lpstr>
    </vt:vector>
  </TitlesOfParts>
  <Company>Florida Public Service Commission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Audit Process</dc:title>
  <dc:creator>Catherine Potts</dc:creator>
  <cp:lastModifiedBy>Andrea Mick</cp:lastModifiedBy>
  <cp:revision>42</cp:revision>
  <cp:lastPrinted>2015-06-18T14:50:22Z</cp:lastPrinted>
  <dcterms:created xsi:type="dcterms:W3CDTF">2014-10-10T15:45:52Z</dcterms:created>
  <dcterms:modified xsi:type="dcterms:W3CDTF">2015-06-24T19:26:37Z</dcterms:modified>
</cp:coreProperties>
</file>