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258" r:id="rId3"/>
    <p:sldId id="290" r:id="rId4"/>
    <p:sldId id="318" r:id="rId5"/>
    <p:sldId id="302" r:id="rId6"/>
    <p:sldId id="293" r:id="rId7"/>
    <p:sldId id="294" r:id="rId8"/>
    <p:sldId id="296" r:id="rId9"/>
    <p:sldId id="297" r:id="rId10"/>
    <p:sldId id="295" r:id="rId11"/>
    <p:sldId id="299" r:id="rId12"/>
    <p:sldId id="29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A7C44CFD-9B4B-465C-8792-D3A5894E7275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329CC951-93FF-4771-B788-606F8CD94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34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7E7BCDD-D9B6-496E-B128-4D12222B64CB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35A1C2C-1D5D-4B13-ADBE-25CE6E730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76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5F243-B6C0-4683-BCE3-CDFD0C06ACF8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7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C68E-01E3-4389-9C5A-75D774F4A940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3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BCAF-84EE-446D-833C-64C597F2FD3A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00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8053-F843-4D98-BE82-5F7DA455CE41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7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8602-5612-4C71-9FCB-3FEB1FC29BC2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5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106-5BBA-4D78-8617-C2290910B94B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8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77EA-FF5E-4A95-8351-4EAE7136249A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9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4A99-69C5-4C55-8433-459E513E64BB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0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161B-FAAA-4D44-9387-6C7ECAC69870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4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E335-3DCE-4C89-874D-BEAD63814E7B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30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04F49-F1B0-4A71-87F3-125BC926F39A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Water &amp; Wastewater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8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1D84C-74C1-4CAB-9A68-A3FFEC178F5D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Water &amp; Wastewater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2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935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Limited Proceedings</a:t>
            </a:r>
            <a:br>
              <a:rPr lang="en-US" sz="3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93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Filing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 (cont.)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utility must include the following in its filing (cont.):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rule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or order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from the governmental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or regulatory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agency mandating the investment or increased expense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 estimate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by a professional engineer supporting the projected cost and the construction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time of any improvements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Adjustments to rate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base, net operating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income,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 cost of capital schedules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that reflect adjustments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consistent with the utility’s last rate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proceeding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10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51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Achieved Rate of Return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utility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must show that for the most recent 12-month period, without increased rates, it will earn below its authorized rate of return in accordance with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Section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367.082, F.S.,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Interim rates;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11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34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Rate of Return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Rate of return is not changed unless it is specifically addressed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Commission may update the return on equity to the most recent leverage formula.</a:t>
            </a: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12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60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Additional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utility must provide a statement as to whether rate base has declined or whether any expense recovery sought is offset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by one of the following: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Customer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growth since last rate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proceeding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Future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customer growth expected to occur within one year of the date new rates are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implemented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13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48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Limited Proceeding Filing Fees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14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	 	       Equivalent residential 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		        connections (ERCs)    		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Fee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	      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capacity of the system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      $100		      up to 100 ERCs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$200		      from 101 to 200 ERCs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$300		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from 201 to 500 ERCs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$1,000	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from 501 to 2,000 ERCs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$1,750	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from 2,001 to 4,000 ERCs</a:t>
            </a:r>
          </a:p>
          <a:p>
            <a:pPr marL="0" indent="0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    $2,250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more than 4,000 ERCs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1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Notice Requirements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15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Rule 25-30.446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F.A.C.,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Notice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of and Public Information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for Application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Limited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Proceeding Rate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sets forth the noticing requirements.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06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Notice to County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16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Upon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filing for a Limited Proceeding, the utility must mail a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copy of application to CEO of governing body of each county within service areas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governing body may intervene in the rate change  proceeding.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54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Other Notice Requirements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17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utility must adhere to the following noticing requirements: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Petition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 MFRs at business offices in service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Newspaper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notice in the service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Initial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customer notice 50 days after the official date 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filing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Customer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meeting notice – no less than 14 days and no more than 30 days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prior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PAA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 other order notices required by a rate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48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Example No.1 </a:t>
            </a:r>
            <a:b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Change in Rate Base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18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Assumption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825" y="2097087"/>
            <a:ext cx="5340350" cy="415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607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Computation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19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        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Other Adjustments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ctr">
              <a:buNone/>
            </a:pPr>
            <a:endParaRPr lang="en-US" sz="2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513" y="1676400"/>
            <a:ext cx="5260975" cy="182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733800"/>
            <a:ext cx="6096000" cy="274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399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Initiation of a Limited Proceeding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Limited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roceeding is a procedure whereby a utility can seek an increase in rates for specifically identified costs.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Limited Proceedings can be initiated by a utility or the Commission.</a:t>
            </a: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79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Example No. 2 </a:t>
            </a:r>
            <a:b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Effect of a Change to Operating Expenses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20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Assumption:</a:t>
            </a: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713" y="2143125"/>
            <a:ext cx="587057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281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Computation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21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86000"/>
            <a:ext cx="65532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572820"/>
              </p:ext>
            </p:extLst>
          </p:nvPr>
        </p:nvGraphicFramePr>
        <p:xfrm>
          <a:off x="1093426" y="4724400"/>
          <a:ext cx="716280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6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sz="22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Note: There is no income tax adjustment because there is no effect on revenue net operating income.</a:t>
                      </a:r>
                      <a:endParaRPr lang="en-US" sz="2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70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Autofit/>
          </a:bodyPr>
          <a:lstStyle/>
          <a:p>
            <a:r>
              <a:rPr lang="en-US" sz="2950" dirty="0">
                <a:latin typeface="Arial" panose="020B0604020202020204" pitchFamily="34" charset="0"/>
                <a:cs typeface="Arial" panose="020B0604020202020204" pitchFamily="34" charset="0"/>
              </a:rPr>
              <a:t>Example No. 3</a:t>
            </a:r>
            <a:br>
              <a:rPr lang="en-US" sz="29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950" dirty="0">
                <a:latin typeface="Arial" panose="020B0604020202020204" pitchFamily="34" charset="0"/>
                <a:cs typeface="Arial" panose="020B0604020202020204" pitchFamily="34" charset="0"/>
              </a:rPr>
              <a:t>A Change That Effects Rate Base and </a:t>
            </a:r>
            <a:r>
              <a:rPr lang="en-US" sz="295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95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950" dirty="0" smtClean="0">
                <a:latin typeface="Arial" panose="020B0604020202020204" pitchFamily="34" charset="0"/>
                <a:cs typeface="Arial" panose="020B0604020202020204" pitchFamily="34" charset="0"/>
              </a:rPr>
              <a:t>Operating </a:t>
            </a:r>
            <a:r>
              <a:rPr lang="en-US" sz="2950" dirty="0">
                <a:latin typeface="Arial" panose="020B0604020202020204" pitchFamily="34" charset="0"/>
                <a:cs typeface="Arial" panose="020B0604020202020204" pitchFamily="34" charset="0"/>
              </a:rPr>
              <a:t>Expenses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22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Assumptions:</a:t>
            </a: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763" y="2008187"/>
            <a:ext cx="6340475" cy="446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55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Computation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23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825" y="1295400"/>
            <a:ext cx="63277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3200400"/>
            <a:ext cx="4578350" cy="324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30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Months to Process Case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24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The amount of time it takes to process a case varies, but generally takes five to seven months, depending on the following:</a:t>
            </a:r>
            <a:endParaRPr lang="en-US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Complexity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How well 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the case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documented</a:t>
            </a:r>
            <a:endParaRPr lang="en-US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Whether an audit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is required</a:t>
            </a: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95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Emergency Rate Relief?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25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spcBef>
                <a:spcPts val="800"/>
              </a:spcBef>
            </a:pP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The interim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statute does not 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apply to Limited Proceedings.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Emergency or temporary rates have been allowed in certain 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circumstances, depending on how long the case will take, but the emergency must be documented.</a:t>
            </a: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41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Audit of Utility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26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 audit may be needed depending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 the following: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Date of last rate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proceeding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Number of issues in current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Overall earnings of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utility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0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Common Problems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27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problems faced in Limited Proceedings include the following: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Lack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of sufficient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Requesting additional items in the middle 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Case evolves into an earnings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Lack of identification of offsetting decreases in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costs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6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Scope of Limited Proceeding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L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imited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roceeding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is typically narrow in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scope and not a substitute for a full rate case.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Unlike a rate case, it is usually not a full make-whole proceeding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  <a:spcAft>
                <a:spcPts val="800"/>
              </a:spcAft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Limited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roceeding has no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statutory time frame limitation to process the request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83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Scope of Limited Proceeding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spcBef>
                <a:spcPts val="800"/>
              </a:spcBef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Limited Proceeding 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be an appropriate course to take if the utility had a recent rate case</a:t>
            </a: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  <a:spcAft>
                <a:spcPts val="8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utility may need to file a rate case if the change(s) are broad in scope and the utility has not had a recent rate case.</a:t>
            </a:r>
          </a:p>
          <a:p>
            <a:pPr algn="just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29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Limited Proceeding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When evaluating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utility’s request for a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Limited Proceeding,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Commission will consider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Whether the filing includes more than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four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separate projects for which recovery is sought and the requested rate increase exceeds 30 percent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If the utility has not had a rate case in the last seven years and the requested rate increase exceeds 30 percent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Whether the filing is the result of the complete elimination of the water or wastewater treatment process and the requested rate increase exceeds 30 percent.</a:t>
            </a: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1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Common 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Limited Proceeding is used to address issues such as the following: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Plant improvements (e.g. storage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tanks, percolation pond, replacement or relocation of lines, major plant damage, construction or relocation 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wells)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Material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expenses (e.g. new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chemical costs, additional operator, major maintenance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costs)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Rate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restructuring (e.g. flat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to measured service, conservation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rates).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01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Pertinent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Rule 25-30.445, F.A.C.,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Information and Instructions Required of Water and Wastewater Utilities in an Application for a Limited Proceeding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Rule 25-30.446, F.A.C.,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Notice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of and Publication Information for Application for Limited Proceeding Rate Increase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05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Filing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utility must include the following in its filing: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Rate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base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components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Plant in service, accumulated depreciation, depreciation expense, and supporting detail shall be provided by primary account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of the weighted average cost 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capital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Reason(s) why the Limited Proceeding has been requested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Detailed description of the expense(s) requested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15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Filing Requirements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utility must include the following in its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filing (cont.):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Calculations of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all items that will create cost savings or revenue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impacts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Supporting documentation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calculations or assumptions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made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Revenue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 requested,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including regulatory assessment fees and income taxes, if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appropriate,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 annualized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revenues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Current and proposed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rates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If the utility is requesting a change in rate structure, it must provide a copy of all work papers and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calculations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9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9" y="1443990"/>
            <a:ext cx="9141781" cy="800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76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00B05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1165</Words>
  <Application>Microsoft Office PowerPoint</Application>
  <PresentationFormat>On-screen Show (4:3)</PresentationFormat>
  <Paragraphs>233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 Limited Proceedings  </vt:lpstr>
      <vt:lpstr>Initiation of a Limited Proceeding</vt:lpstr>
      <vt:lpstr>Scope of Limited Proceeding</vt:lpstr>
      <vt:lpstr>Scope of Limited Proceeding</vt:lpstr>
      <vt:lpstr>Limited Proceeding Considerations</vt:lpstr>
      <vt:lpstr>Common Uses</vt:lpstr>
      <vt:lpstr>Pertinent Rules</vt:lpstr>
      <vt:lpstr>Filing Requirements</vt:lpstr>
      <vt:lpstr>Filing Requirements (cont.)</vt:lpstr>
      <vt:lpstr>Filing Requirements (cont.)</vt:lpstr>
      <vt:lpstr>Achieved Rate of Return</vt:lpstr>
      <vt:lpstr>Rate of Return</vt:lpstr>
      <vt:lpstr>Additional Requirements</vt:lpstr>
      <vt:lpstr>Limited Proceeding Filing Fees</vt:lpstr>
      <vt:lpstr>Notice Requirements</vt:lpstr>
      <vt:lpstr>Notice to County</vt:lpstr>
      <vt:lpstr>Other Notice Requirements</vt:lpstr>
      <vt:lpstr>Example No.1  Change in Rate Base</vt:lpstr>
      <vt:lpstr>Computation</vt:lpstr>
      <vt:lpstr>Example No. 2  Effect of a Change to Operating Expenses</vt:lpstr>
      <vt:lpstr>Computation</vt:lpstr>
      <vt:lpstr>Example No. 3 A Change That Effects Rate Base and  Operating Expenses</vt:lpstr>
      <vt:lpstr>Computation</vt:lpstr>
      <vt:lpstr>Months to Process Case</vt:lpstr>
      <vt:lpstr>Emergency Rate Relief?</vt:lpstr>
      <vt:lpstr>Audit of Utility</vt:lpstr>
      <vt:lpstr>Common Problems</vt:lpstr>
    </vt:vector>
  </TitlesOfParts>
  <Company>Florida Public Service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Laura Gilleland-Beck</dc:creator>
  <cp:lastModifiedBy>Andrea Mick</cp:lastModifiedBy>
  <cp:revision>120</cp:revision>
  <cp:lastPrinted>2015-06-23T17:56:37Z</cp:lastPrinted>
  <dcterms:created xsi:type="dcterms:W3CDTF">2014-10-09T14:30:49Z</dcterms:created>
  <dcterms:modified xsi:type="dcterms:W3CDTF">2015-06-24T19:27:47Z</dcterms:modified>
</cp:coreProperties>
</file>