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8" r:id="rId2"/>
    <p:sldId id="265" r:id="rId3"/>
    <p:sldId id="266" r:id="rId4"/>
    <p:sldId id="267" r:id="rId5"/>
    <p:sldId id="268" r:id="rId6"/>
    <p:sldId id="26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224" y="-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33AB09-661C-4C9E-BE4B-0A73B07B6035}" type="datetimeFigureOut">
              <a:rPr lang="en-US" smtClean="0"/>
              <a:t>6/24/2015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DD9C48-1C13-45FC-8267-734C8717CA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7800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B62B2-3E92-4C37-9412-4EBB39BFA700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Water &amp; Wastewater Manual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A97C7-F833-4A65-A263-38A3B021D8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7527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F2081-42B4-4EEB-91AD-9051674C0738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Water &amp; Wastewater Manual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A97C7-F833-4A65-A263-38A3B021D8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665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BC0D7-0538-4176-9F6C-49C4DCC2075A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Water &amp; Wastewater Manual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A97C7-F833-4A65-A263-38A3B021D8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138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7BE71-5462-44AC-89E3-9F8C2347DD25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Water &amp; Wastewater Manual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A97C7-F833-4A65-A263-38A3B021D8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073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D35C8-3D20-43EA-AECF-FE236AB41096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Water &amp; Wastewater Manual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A97C7-F833-4A65-A263-38A3B021D8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050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88467-3780-4372-A548-D6F5F4B624BC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Water &amp; Wastewater Manual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A97C7-F833-4A65-A263-38A3B021D8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6891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95149-7E1B-4E89-9B6D-53CCE758AC73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Water &amp; Wastewater Manual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A97C7-F833-4A65-A263-38A3B021D8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5187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26BCA-B165-4DD7-82E7-AC26B3D31F3A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Water &amp; Wastewater Manual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A97C7-F833-4A65-A263-38A3B021D8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819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22056-2D41-4383-B93E-5C7D16B01649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Water &amp; Wastewater Manual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A97C7-F833-4A65-A263-38A3B021D8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772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428CE-4079-4F84-9749-2B5E2A594F4E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Water &amp; Wastewater Manual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A97C7-F833-4A65-A263-38A3B021D8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528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7255C-3EE0-42A9-835A-E07541F41999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Water &amp; Wastewater Manual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A97C7-F833-4A65-A263-38A3B021D8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630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05CD28-4B76-4849-9307-4D72359BF3B4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Water &amp; Wastewater Manual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3A97C7-F833-4A65-A263-38A3B021D8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631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088197"/>
            <a:ext cx="7543800" cy="578803"/>
          </a:xfrm>
        </p:spPr>
        <p:txBody>
          <a:bodyPr>
            <a:noAutofit/>
          </a:bodyPr>
          <a:lstStyle/>
          <a:p>
            <a:r>
              <a:rPr lang="en-US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Service Availability Policy and Charges</a:t>
            </a:r>
            <a:endParaRPr lang="en-US" sz="3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0"/>
            <a:ext cx="761993" cy="769620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fld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8703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Autofit/>
          </a:bodyPr>
          <a:lstStyle/>
          <a:p>
            <a:r>
              <a:rPr lang="en-US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Service Availability Policy and Charges</a:t>
            </a:r>
            <a:endParaRPr lang="en-US" sz="3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ts val="8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Service availability charges are one-time charges collected by the utility when a property first connects to the utility system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8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They allow the utility to recover a portion of its investment as customers connect to the system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8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They reduce the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long-run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cost of service to the customer by reducing the amount of investment on which the utility may earn a return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8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Service availability charges are recorded on the utility’s books as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contributions in aid of construction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(CIAC).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fld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443990"/>
            <a:ext cx="9144000" cy="8001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0"/>
            <a:ext cx="761993" cy="769620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1066793" y="1219200"/>
            <a:ext cx="7162807" cy="472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3410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Autofit/>
          </a:bodyPr>
          <a:lstStyle/>
          <a:p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Types of Service Availability Charges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ts val="8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Meter installation charges are designed to recover the cost of the meter and the installation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8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Tap-in charges are designed to recover the cost of the service line from the main to the water meter or point of connection for wastewater service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8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Main extension charges are designed to recover each customers’ pro rata share of the cost of the transmission and distribution or collection lines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8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Plant capacity charges are designed to recover a portion of the utility’s investment in land and treatment facilities.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fld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443990"/>
            <a:ext cx="9144000" cy="8001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0"/>
            <a:ext cx="761993" cy="769620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1066793" y="1219200"/>
            <a:ext cx="7162807" cy="472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226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Autofit/>
          </a:bodyPr>
          <a:lstStyle/>
          <a:p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Minimum Service Availability Guideline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At a minimum, the utility’s level of CIAC should allow the utility to recover the cost of the transmission and distribution or collection system. See Rule 25-30.580(2),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F.A.C., </a:t>
            </a:r>
            <a:r>
              <a:rPr lang="en-US" sz="2200" i="1" dirty="0">
                <a:latin typeface="Arial" panose="020B0604020202020204" pitchFamily="34" charset="0"/>
                <a:cs typeface="Arial" panose="020B0604020202020204" pitchFamily="34" charset="0"/>
              </a:rPr>
              <a:t>Guidelines for Designing Service Availability Policy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Example:</a:t>
            </a:r>
          </a:p>
          <a:p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Transmission/Distribution System Cost	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</a:t>
            </a:r>
            <a:r>
              <a:rPr lang="en-US" sz="15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500" u="sng" dirty="0">
                <a:latin typeface="Arial" panose="020B0604020202020204" pitchFamily="34" charset="0"/>
                <a:cs typeface="Arial" panose="020B0604020202020204" pitchFamily="34" charset="0"/>
              </a:rPr>
              <a:t>$750,000 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  = 50% Minimum</a:t>
            </a:r>
            <a:endParaRPr lang="en-US" sz="15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Total Water System Cost			$1,500,000     Contribution 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Level</a:t>
            </a:r>
            <a:endParaRPr 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Transmission/Distribution System Cost 	    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</a:t>
            </a:r>
            <a:r>
              <a:rPr lang="en-US" sz="1500" u="sng" dirty="0">
                <a:latin typeface="Arial" panose="020B0604020202020204" pitchFamily="34" charset="0"/>
                <a:cs typeface="Arial" panose="020B0604020202020204" pitchFamily="34" charset="0"/>
              </a:rPr>
              <a:t>$750,000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 = 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$750/ERC*</a:t>
            </a:r>
            <a:endParaRPr lang="en-US" sz="15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Transmission/Distribution System Capacity    	       1,000        Main Extension 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Charge</a:t>
            </a:r>
            <a:endParaRPr 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Equivalent Residential Connection</a:t>
            </a:r>
          </a:p>
          <a:p>
            <a:pPr algn="just"/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fld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443990"/>
            <a:ext cx="9144000" cy="8001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0"/>
            <a:ext cx="761993" cy="769620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1066793" y="1219200"/>
            <a:ext cx="7162807" cy="472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105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Autofit/>
          </a:bodyPr>
          <a:lstStyle/>
          <a:p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Maximum Service Availability Guideline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The utility’s CIAC net of amortization should not exceed 75 percent of the utility’s investment net of depreciation at design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capacity. See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Rule 25-30.580(1), F.A.C, </a:t>
            </a:r>
            <a:r>
              <a:rPr lang="en-US" sz="2200" i="1" dirty="0">
                <a:latin typeface="Arial" panose="020B0604020202020204" pitchFamily="34" charset="0"/>
                <a:cs typeface="Arial" panose="020B0604020202020204" pitchFamily="34" charset="0"/>
              </a:rPr>
              <a:t>Guidelines for Designing Service Availability Policy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Example:</a:t>
            </a:r>
          </a:p>
          <a:p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CIAC net of amortization at design capacity*			</a:t>
            </a:r>
            <a:r>
              <a:rPr lang="en-US" sz="1400" u="sng" dirty="0">
                <a:latin typeface="Arial" panose="020B0604020202020204" pitchFamily="34" charset="0"/>
                <a:cs typeface="Arial" panose="020B0604020202020204" pitchFamily="34" charset="0"/>
              </a:rPr>
              <a:t>  $900,000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sz="1400" u="sng" dirty="0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75%</a:t>
            </a:r>
            <a:endParaRPr lang="en-US" sz="14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Water/wastewater system cost net of depreciation at design capacity	$1,200,000</a:t>
            </a: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* Includes meter installation, main extension, and plant capacity charges</a:t>
            </a:r>
          </a:p>
          <a:p>
            <a:pPr algn="just"/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fld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443990"/>
            <a:ext cx="9144000" cy="8001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0"/>
            <a:ext cx="761993" cy="769620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1066793" y="1219200"/>
            <a:ext cx="7162807" cy="472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1256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Autofit/>
          </a:bodyPr>
          <a:lstStyle/>
          <a:p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Applications for Service Availability Policy and Charges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ts val="8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Section 367.101,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F.S., </a:t>
            </a:r>
            <a:r>
              <a:rPr lang="en-US" sz="2200" i="1" dirty="0">
                <a:latin typeface="Arial" panose="020B0604020202020204" pitchFamily="34" charset="0"/>
                <a:cs typeface="Arial" panose="020B0604020202020204" pitchFamily="34" charset="0"/>
              </a:rPr>
              <a:t>Charges for service </a:t>
            </a:r>
            <a:r>
              <a:rPr lang="en-US" sz="2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availability,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requires that a utility’s service availability policy and charges be just and reasonable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8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Rule 25-30.565, F.A.C., </a:t>
            </a:r>
            <a:r>
              <a:rPr lang="en-US" sz="2200" i="1" dirty="0">
                <a:latin typeface="Arial" panose="020B0604020202020204" pitchFamily="34" charset="0"/>
                <a:cs typeface="Arial" panose="020B0604020202020204" pitchFamily="34" charset="0"/>
              </a:rPr>
              <a:t>Application for Approval of New or Revised Service Availability Policy or </a:t>
            </a:r>
            <a:r>
              <a:rPr lang="en-US" sz="2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Charges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contains the filing requirements for new or revised service availability policy or charges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8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Rule 25-30.4345, F.A.C., </a:t>
            </a:r>
            <a:r>
              <a:rPr lang="en-US" sz="2200" i="1" dirty="0">
                <a:latin typeface="Arial" panose="020B0604020202020204" pitchFamily="34" charset="0"/>
                <a:cs typeface="Arial" panose="020B0604020202020204" pitchFamily="34" charset="0"/>
              </a:rPr>
              <a:t>Notice of Requests for New or Revised Service Availability Charges or Policies and Notice of Requests for Allowance for Funds Prudently Invested (AFPI) </a:t>
            </a:r>
            <a:r>
              <a:rPr lang="en-US" sz="2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Charges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contains the noticing requirements for new or revised service availability policy or charges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fld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443990"/>
            <a:ext cx="9144000" cy="8001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0"/>
            <a:ext cx="761993" cy="769620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1066793" y="1219200"/>
            <a:ext cx="7162807" cy="472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04298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ysClr val="windowText" lastClr="000000"/>
      </a:dk1>
      <a:lt1>
        <a:sysClr val="window" lastClr="FFFFFF"/>
      </a:lt1>
      <a:dk2>
        <a:srgbClr val="FFC000"/>
      </a:dk2>
      <a:lt2>
        <a:srgbClr val="EEECE1"/>
      </a:lt2>
      <a:accent1>
        <a:srgbClr val="953734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517</TotalTime>
  <Words>425</Words>
  <Application>Microsoft Office PowerPoint</Application>
  <PresentationFormat>On-screen Show (4:3)</PresentationFormat>
  <Paragraphs>48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Service Availability Policy and Charges</vt:lpstr>
      <vt:lpstr>Service Availability Policy and Charges</vt:lpstr>
      <vt:lpstr>Types of Service Availability Charges</vt:lpstr>
      <vt:lpstr>Minimum Service Availability Guideline</vt:lpstr>
      <vt:lpstr>Maximum Service Availability Guideline</vt:lpstr>
      <vt:lpstr>Applications for Service Availability Policy and Charges</vt:lpstr>
    </vt:vector>
  </TitlesOfParts>
  <Company>Florida Public Service Commission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Patti Daniel</dc:creator>
  <cp:lastModifiedBy>Andrea Mick</cp:lastModifiedBy>
  <cp:revision>37</cp:revision>
  <dcterms:created xsi:type="dcterms:W3CDTF">2014-11-07T21:08:24Z</dcterms:created>
  <dcterms:modified xsi:type="dcterms:W3CDTF">2015-06-24T19:28:14Z</dcterms:modified>
</cp:coreProperties>
</file>