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8" r:id="rId2"/>
    <p:sldId id="262" r:id="rId3"/>
    <p:sldId id="316" r:id="rId4"/>
    <p:sldId id="339" r:id="rId5"/>
    <p:sldId id="317" r:id="rId6"/>
    <p:sldId id="318" r:id="rId7"/>
    <p:sldId id="319" r:id="rId8"/>
    <p:sldId id="320" r:id="rId9"/>
    <p:sldId id="321" r:id="rId10"/>
    <p:sldId id="322" r:id="rId11"/>
    <p:sldId id="323" r:id="rId12"/>
    <p:sldId id="324" r:id="rId13"/>
    <p:sldId id="325" r:id="rId14"/>
    <p:sldId id="326" r:id="rId15"/>
    <p:sldId id="327" r:id="rId16"/>
    <p:sldId id="340" r:id="rId17"/>
    <p:sldId id="328" r:id="rId18"/>
    <p:sldId id="329" r:id="rId19"/>
    <p:sldId id="330" r:id="rId20"/>
    <p:sldId id="331" r:id="rId21"/>
    <p:sldId id="332" r:id="rId22"/>
    <p:sldId id="333" r:id="rId23"/>
    <p:sldId id="334" r:id="rId24"/>
    <p:sldId id="335" r:id="rId25"/>
    <p:sldId id="336" r:id="rId26"/>
    <p:sldId id="338" r:id="rId27"/>
  </p:sldIdLst>
  <p:sldSz cx="9144000" cy="6858000" type="letter"/>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lIns="91440" tIns="45720" rIns="91440" bIns="45720" rtlCol="0"/>
          <a:lstStyle>
            <a:lvl1pPr algn="r">
              <a:defRPr sz="1200"/>
            </a:lvl1pPr>
          </a:lstStyle>
          <a:p>
            <a:fld id="{2841E0FE-6F06-4C59-B30C-51CA2D8465C1}" type="datetimeFigureOut">
              <a:rPr lang="en-US" smtClean="0"/>
              <a:t>6/25/2015</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1440" tIns="45720" rIns="91440" bIns="45720" rtlCol="0" anchor="b"/>
          <a:lstStyle>
            <a:lvl1pPr algn="r">
              <a:defRPr sz="1200"/>
            </a:lvl1pPr>
          </a:lstStyle>
          <a:p>
            <a:fld id="{3BF2F9A2-C944-426C-845A-419DC7613B57}" type="slidenum">
              <a:rPr lang="en-US" smtClean="0"/>
              <a:t>‹#›</a:t>
            </a:fld>
            <a:endParaRPr lang="en-US"/>
          </a:p>
        </p:txBody>
      </p:sp>
    </p:spTree>
    <p:extLst>
      <p:ext uri="{BB962C8B-B14F-4D97-AF65-F5344CB8AC3E}">
        <p14:creationId xmlns:p14="http://schemas.microsoft.com/office/powerpoint/2010/main" val="4255663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87E7BCDD-D9B6-496E-B128-4D12222B64CB}" type="datetimeFigureOut">
              <a:rPr lang="en-US" smtClean="0"/>
              <a:t>6/25/2015</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735A1C2C-1D5D-4B13-ADBE-25CE6E730970}" type="slidenum">
              <a:rPr lang="en-US" smtClean="0"/>
              <a:t>‹#›</a:t>
            </a:fld>
            <a:endParaRPr lang="en-US" dirty="0"/>
          </a:p>
        </p:txBody>
      </p:sp>
    </p:spTree>
    <p:extLst>
      <p:ext uri="{BB962C8B-B14F-4D97-AF65-F5344CB8AC3E}">
        <p14:creationId xmlns:p14="http://schemas.microsoft.com/office/powerpoint/2010/main" val="312576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6B7A5B-5DF3-4057-B865-18BE9B6A8D5E}"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121787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7EC2F-6086-4959-8E44-F989199D5121}"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34033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882CD-21BB-4FA8-B93A-FAF39F408C2F}"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0300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75A253-DF53-470A-8D5A-B0DBBF21DEFE}"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817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E86C35-0DCD-477F-B8EC-A5CCC2CD8189}" type="datetime1">
              <a:rPr lang="en-US" smtClean="0"/>
              <a:t>6/25/2015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054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DA9CFF-C237-4E94-87F7-150D80599F1A}"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80768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04BBF-31E8-46BF-A987-9582C5659EC8}" type="datetime1">
              <a:rPr lang="en-US" smtClean="0"/>
              <a:t>6/25/2015</a:t>
            </a:fld>
            <a:endParaRPr lang="en-US" dirty="0"/>
          </a:p>
        </p:txBody>
      </p:sp>
      <p:sp>
        <p:nvSpPr>
          <p:cNvPr id="8" name="Footer Placeholder 7"/>
          <p:cNvSpPr>
            <a:spLocks noGrp="1"/>
          </p:cNvSpPr>
          <p:nvPr>
            <p:ph type="ftr" sz="quarter" idx="11"/>
          </p:nvPr>
        </p:nvSpPr>
        <p:spPr/>
        <p:txBody>
          <a:bodyPr/>
          <a:lstStyle/>
          <a:p>
            <a:r>
              <a:rPr lang="en-US" dirty="0" smtClean="0"/>
              <a:t>Water &amp; Wastewater Manual</a:t>
            </a:r>
            <a:endParaRPr lang="en-US" dirty="0"/>
          </a:p>
        </p:txBody>
      </p:sp>
      <p:sp>
        <p:nvSpPr>
          <p:cNvPr id="9" name="Slide Number Placeholder 8"/>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663992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8F1482-5A3B-46C8-A3EC-B0A179CC6477}" type="datetime1">
              <a:rPr lang="en-US" smtClean="0"/>
              <a:t>6/25/2015</a:t>
            </a:fld>
            <a:endParaRPr lang="en-US" dirty="0"/>
          </a:p>
        </p:txBody>
      </p:sp>
      <p:sp>
        <p:nvSpPr>
          <p:cNvPr id="4" name="Footer Placeholder 3"/>
          <p:cNvSpPr>
            <a:spLocks noGrp="1"/>
          </p:cNvSpPr>
          <p:nvPr>
            <p:ph type="ftr" sz="quarter" idx="11"/>
          </p:nvPr>
        </p:nvSpPr>
        <p:spPr/>
        <p:txBody>
          <a:bodyPr/>
          <a:lstStyle/>
          <a:p>
            <a:r>
              <a:rPr lang="en-US" dirty="0" smtClean="0"/>
              <a:t>Water &amp; Wastewater Manual</a:t>
            </a:r>
            <a:endParaRPr lang="en-US" dirty="0"/>
          </a:p>
        </p:txBody>
      </p:sp>
      <p:sp>
        <p:nvSpPr>
          <p:cNvPr id="5" name="Slide Number Placeholder 4"/>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6630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8F58D-612F-4EF4-9566-7E525D592CB0}" type="datetime1">
              <a:rPr lang="en-US" smtClean="0"/>
              <a:t>6/25/2015</a:t>
            </a:fld>
            <a:endParaRPr lang="en-US" dirty="0"/>
          </a:p>
        </p:txBody>
      </p:sp>
      <p:sp>
        <p:nvSpPr>
          <p:cNvPr id="3" name="Footer Placeholder 2"/>
          <p:cNvSpPr>
            <a:spLocks noGrp="1"/>
          </p:cNvSpPr>
          <p:nvPr>
            <p:ph type="ftr" sz="quarter" idx="11"/>
          </p:nvPr>
        </p:nvSpPr>
        <p:spPr/>
        <p:txBody>
          <a:bodyPr/>
          <a:lstStyle/>
          <a:p>
            <a:r>
              <a:rPr lang="en-US" dirty="0" smtClean="0"/>
              <a:t>Water &amp; Wastewater Manual</a:t>
            </a:r>
            <a:endParaRPr lang="en-US" dirty="0"/>
          </a:p>
        </p:txBody>
      </p:sp>
      <p:sp>
        <p:nvSpPr>
          <p:cNvPr id="4" name="Slide Number Placeholder 3"/>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2114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81981-EEB7-46BF-BA98-B836AAE2F9DD}"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99630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10994-DA93-48FD-9EE2-C48BD656623B}" type="datetime1">
              <a:rPr lang="en-US" smtClean="0"/>
              <a:t>6/25/2015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8938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D6A5F-3C3F-4DA5-AE74-56388B2BFF70}" type="datetime1">
              <a:rPr lang="en-US" smtClean="0"/>
              <a:t>6/25/2015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Water &amp; Wastewater Manual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4792E-CA1E-442C-9F96-7EFE2E6E48CC}" type="slidenum">
              <a:rPr lang="en-US" smtClean="0"/>
              <a:t>‹#›</a:t>
            </a:fld>
            <a:endParaRPr lang="en-US" dirty="0"/>
          </a:p>
        </p:txBody>
      </p:sp>
    </p:spTree>
    <p:extLst>
      <p:ext uri="{BB962C8B-B14F-4D97-AF65-F5344CB8AC3E}">
        <p14:creationId xmlns:p14="http://schemas.microsoft.com/office/powerpoint/2010/main" val="990720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ea.gov/iTable/iTable.cfm?ReqID=9&amp;step=1#reqid=9&amp;step=3&amp;isuri=1&amp;903=1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6" y="1447800"/>
            <a:ext cx="7696204" cy="2667000"/>
          </a:xfrm>
        </p:spPr>
        <p:txBody>
          <a:bodyPr>
            <a:noAutofit/>
          </a:bodyPr>
          <a:lstStyle/>
          <a:p>
            <a:r>
              <a:rPr lang="en-US" sz="3300" dirty="0">
                <a:latin typeface="Arial" panose="020B0604020202020204" pitchFamily="34" charset="0"/>
                <a:cs typeface="Arial" panose="020B0604020202020204" pitchFamily="34" charset="0"/>
              </a:rPr>
              <a:t>Annual Price </a:t>
            </a:r>
            <a:r>
              <a:rPr lang="en-US" sz="3300" dirty="0" smtClean="0">
                <a:latin typeface="Arial" panose="020B0604020202020204" pitchFamily="34" charset="0"/>
                <a:cs typeface="Arial" panose="020B0604020202020204" pitchFamily="34" charset="0"/>
              </a:rPr>
              <a:t>Index </a:t>
            </a:r>
            <a:br>
              <a:rPr lang="en-US" sz="3300" dirty="0" smtClean="0">
                <a:latin typeface="Arial" panose="020B0604020202020204" pitchFamily="34" charset="0"/>
                <a:cs typeface="Arial" panose="020B0604020202020204" pitchFamily="34" charset="0"/>
              </a:rPr>
            </a:br>
            <a:r>
              <a:rPr lang="en-US" sz="3300" dirty="0" smtClean="0">
                <a:latin typeface="Arial" panose="020B0604020202020204" pitchFamily="34" charset="0"/>
                <a:cs typeface="Arial" panose="020B0604020202020204" pitchFamily="34" charset="0"/>
              </a:rPr>
              <a:t>and </a:t>
            </a:r>
            <a:br>
              <a:rPr lang="en-US" sz="3300" dirty="0" smtClean="0">
                <a:latin typeface="Arial" panose="020B0604020202020204" pitchFamily="34" charset="0"/>
                <a:cs typeface="Arial" panose="020B0604020202020204" pitchFamily="34" charset="0"/>
              </a:rPr>
            </a:br>
            <a:r>
              <a:rPr lang="en-US" sz="3300" dirty="0" smtClean="0">
                <a:latin typeface="Arial" panose="020B0604020202020204" pitchFamily="34" charset="0"/>
                <a:cs typeface="Arial" panose="020B0604020202020204" pitchFamily="34" charset="0"/>
              </a:rPr>
              <a:t>Pass Throughs</a:t>
            </a:r>
            <a:endParaRPr lang="en-US" sz="33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a:t>
            </a:fld>
            <a:endParaRPr lang="en-US" sz="10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Water &amp; Wastewater Reference Manual</a:t>
            </a:r>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2971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Strategy for Filing</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algn="just">
              <a:spcBef>
                <a:spcPts val="800"/>
              </a:spcBef>
            </a:pPr>
            <a:r>
              <a:rPr lang="en-US" altLang="en-US" sz="2200" dirty="0">
                <a:latin typeface="Arial" panose="020B0604020202020204" pitchFamily="34" charset="0"/>
                <a:cs typeface="Arial" panose="020B0604020202020204" pitchFamily="34" charset="0"/>
              </a:rPr>
              <a:t>As the statute indicates, a utility may not have more than two increases within any 12-month period</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There is a strategy for combining </a:t>
            </a:r>
            <a:r>
              <a:rPr lang="en-US" altLang="en-US" sz="2200" dirty="0" smtClean="0">
                <a:latin typeface="Arial" panose="020B0604020202020204" pitchFamily="34" charset="0"/>
                <a:cs typeface="Arial" panose="020B0604020202020204" pitchFamily="34" charset="0"/>
              </a:rPr>
              <a:t>Price Index </a:t>
            </a:r>
            <a:r>
              <a:rPr lang="en-US" altLang="en-US" sz="2200" dirty="0">
                <a:latin typeface="Arial" panose="020B0604020202020204" pitchFamily="34" charset="0"/>
                <a:cs typeface="Arial" panose="020B0604020202020204" pitchFamily="34" charset="0"/>
              </a:rPr>
              <a:t>and </a:t>
            </a:r>
            <a:r>
              <a:rPr lang="en-US" altLang="en-US" sz="2200" dirty="0" smtClean="0">
                <a:latin typeface="Arial" panose="020B0604020202020204" pitchFamily="34" charset="0"/>
                <a:cs typeface="Arial" panose="020B0604020202020204" pitchFamily="34" charset="0"/>
              </a:rPr>
              <a:t>pass through </a:t>
            </a:r>
            <a:r>
              <a:rPr lang="en-US" altLang="en-US" sz="2200" dirty="0">
                <a:latin typeface="Arial" panose="020B0604020202020204" pitchFamily="34" charset="0"/>
                <a:cs typeface="Arial" panose="020B0604020202020204" pitchFamily="34" charset="0"/>
              </a:rPr>
              <a:t>adjustments into one filing</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To the </a:t>
            </a:r>
            <a:r>
              <a:rPr lang="en-US" altLang="en-US" sz="2200" dirty="0">
                <a:latin typeface="Arial" panose="020B0604020202020204" pitchFamily="34" charset="0"/>
                <a:cs typeface="Arial" panose="020B0604020202020204" pitchFamily="34" charset="0"/>
              </a:rPr>
              <a:t>extent that a utility can, it should combine them because when a utility files them together, it counts as only one filing</a:t>
            </a:r>
            <a:r>
              <a:rPr lang="en-US" altLang="en-US" sz="2200" dirty="0" smtClean="0">
                <a:latin typeface="Arial" panose="020B0604020202020204" pitchFamily="34" charset="0"/>
                <a:cs typeface="Arial" panose="020B0604020202020204" pitchFamily="34" charset="0"/>
              </a:rPr>
              <a:t>.</a:t>
            </a:r>
          </a:p>
          <a:p>
            <a:pPr algn="just">
              <a:spcBef>
                <a:spcPts val="800"/>
              </a:spcBef>
            </a:pPr>
            <a:r>
              <a:rPr lang="en-US" altLang="en-US" sz="2200" dirty="0">
                <a:latin typeface="Arial" panose="020B0604020202020204" pitchFamily="34" charset="0"/>
                <a:cs typeface="Arial" panose="020B0604020202020204" pitchFamily="34" charset="0"/>
              </a:rPr>
              <a:t>A utility may not have more than one </a:t>
            </a:r>
            <a:r>
              <a:rPr lang="en-US" altLang="en-US" sz="2200" dirty="0" smtClean="0">
                <a:latin typeface="Arial" panose="020B0604020202020204" pitchFamily="34" charset="0"/>
                <a:cs typeface="Arial" panose="020B0604020202020204" pitchFamily="34" charset="0"/>
              </a:rPr>
              <a:t>Index </a:t>
            </a:r>
            <a:r>
              <a:rPr lang="en-US" altLang="en-US" sz="2200" dirty="0">
                <a:latin typeface="Arial" panose="020B0604020202020204" pitchFamily="34" charset="0"/>
                <a:cs typeface="Arial" panose="020B0604020202020204" pitchFamily="34" charset="0"/>
              </a:rPr>
              <a:t>between April 1 of a specific year and March 31 of the following year.</a:t>
            </a:r>
          </a:p>
          <a:p>
            <a:pPr marL="0" indent="0" algn="just">
              <a:spcBef>
                <a:spcPts val="800"/>
              </a:spcBef>
              <a:buNone/>
            </a:pP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10</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173788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smtClean="0">
                <a:latin typeface="Arial" panose="020B0604020202020204" pitchFamily="34" charset="0"/>
                <a:cs typeface="Arial" panose="020B0604020202020204" pitchFamily="34" charset="0"/>
              </a:rPr>
              <a:t>Acceptable </a:t>
            </a:r>
            <a:r>
              <a:rPr lang="en-US" altLang="en-US" sz="3300" dirty="0">
                <a:latin typeface="Arial" panose="020B0604020202020204" pitchFamily="34" charset="0"/>
                <a:cs typeface="Arial" panose="020B0604020202020204" pitchFamily="34" charset="0"/>
              </a:rPr>
              <a:t>Combination Filings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algn="just">
              <a:spcBef>
                <a:spcPts val="800"/>
              </a:spcBef>
            </a:pPr>
            <a:r>
              <a:rPr lang="en-US" altLang="en-US" sz="2200" dirty="0">
                <a:latin typeface="Arial" panose="020B0604020202020204" pitchFamily="34" charset="0"/>
                <a:cs typeface="Arial" panose="020B0604020202020204" pitchFamily="34" charset="0"/>
              </a:rPr>
              <a:t>The following </a:t>
            </a:r>
            <a:r>
              <a:rPr lang="en-US" altLang="en-US" sz="2200" dirty="0" smtClean="0">
                <a:latin typeface="Arial" panose="020B0604020202020204" pitchFamily="34" charset="0"/>
                <a:cs typeface="Arial" panose="020B0604020202020204" pitchFamily="34" charset="0"/>
              </a:rPr>
              <a:t>filing examples </a:t>
            </a:r>
            <a:r>
              <a:rPr lang="en-US" altLang="en-US" sz="2200" dirty="0">
                <a:latin typeface="Arial" panose="020B0604020202020204" pitchFamily="34" charset="0"/>
                <a:cs typeface="Arial" panose="020B0604020202020204" pitchFamily="34" charset="0"/>
              </a:rPr>
              <a:t>are appropriate: </a:t>
            </a:r>
            <a:endParaRPr lang="en-US" altLang="en-US" sz="800" dirty="0">
              <a:latin typeface="Arial" panose="020B0604020202020204" pitchFamily="34" charset="0"/>
              <a:cs typeface="Arial" panose="020B0604020202020204" pitchFamily="34" charset="0"/>
            </a:endParaRPr>
          </a:p>
          <a:p>
            <a:pPr lvl="1"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Index and </a:t>
            </a:r>
            <a:r>
              <a:rPr lang="en-US" altLang="en-US" sz="2200" dirty="0">
                <a:latin typeface="Arial" panose="020B0604020202020204" pitchFamily="34" charset="0"/>
                <a:cs typeface="Arial" panose="020B0604020202020204" pitchFamily="34" charset="0"/>
              </a:rPr>
              <a:t>a </a:t>
            </a:r>
            <a:r>
              <a:rPr lang="en-US" altLang="en-US" sz="2200" dirty="0" smtClean="0">
                <a:latin typeface="Arial" panose="020B0604020202020204" pitchFamily="34" charset="0"/>
                <a:cs typeface="Arial" panose="020B0604020202020204" pitchFamily="34" charset="0"/>
              </a:rPr>
              <a:t>pass through</a:t>
            </a:r>
            <a:endParaRPr lang="en-US" altLang="en-US" sz="400" dirty="0">
              <a:latin typeface="Arial" panose="020B0604020202020204" pitchFamily="34" charset="0"/>
              <a:cs typeface="Arial" panose="020B0604020202020204" pitchFamily="34" charset="0"/>
            </a:endParaRPr>
          </a:p>
          <a:p>
            <a:pPr lvl="1"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Two pass </a:t>
            </a:r>
            <a:r>
              <a:rPr lang="en-US" altLang="en-US" sz="2200" dirty="0" err="1" smtClean="0">
                <a:latin typeface="Arial" panose="020B0604020202020204" pitchFamily="34" charset="0"/>
                <a:cs typeface="Arial" panose="020B0604020202020204" pitchFamily="34" charset="0"/>
              </a:rPr>
              <a:t>throughs</a:t>
            </a:r>
            <a:endParaRPr lang="en-US" altLang="en-US" sz="4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11</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458577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25-30.420, F.A.C., Requirements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a:xfrm>
            <a:off x="447675" y="1524000"/>
            <a:ext cx="8229600" cy="4956810"/>
          </a:xfrm>
        </p:spPr>
        <p:txBody>
          <a:bodyPr>
            <a:normAutofit fontScale="92500" lnSpcReduction="10000"/>
          </a:bodyPr>
          <a:lstStyle/>
          <a:p>
            <a:pPr marL="0" indent="0" algn="just">
              <a:spcBef>
                <a:spcPts val="800"/>
              </a:spcBef>
              <a:buNone/>
            </a:pPr>
            <a:r>
              <a:rPr lang="en-US" altLang="en-US" sz="2400" dirty="0">
                <a:latin typeface="Arial" panose="020B0604020202020204" pitchFamily="34" charset="0"/>
                <a:cs typeface="Arial" panose="020B0604020202020204" pitchFamily="34" charset="0"/>
              </a:rPr>
              <a:t>In accordance with Rule 25-30.420, F.A.C., </a:t>
            </a:r>
            <a:r>
              <a:rPr lang="en-US" altLang="en-US" sz="2400" i="1" dirty="0">
                <a:latin typeface="Arial" panose="020B0604020202020204" pitchFamily="34" charset="0"/>
                <a:cs typeface="Arial" panose="020B0604020202020204" pitchFamily="34" charset="0"/>
              </a:rPr>
              <a:t>Establishment of Price Index, Adjustment of Rates; Requirement of Bond; Filings After Adjustment; Notice to </a:t>
            </a:r>
            <a:r>
              <a:rPr lang="en-US" altLang="en-US" sz="2400" i="1" dirty="0" smtClean="0">
                <a:latin typeface="Arial" panose="020B0604020202020204" pitchFamily="34" charset="0"/>
                <a:cs typeface="Arial" panose="020B0604020202020204" pitchFamily="34" charset="0"/>
              </a:rPr>
              <a:t>Customers</a:t>
            </a:r>
            <a:r>
              <a:rPr lang="en-US" altLang="en-US" sz="2400" dirty="0" smtClean="0">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the Commission must</a:t>
            </a:r>
            <a:r>
              <a:rPr lang="en-US" altLang="en-US" sz="2400" dirty="0" smtClean="0">
                <a:latin typeface="Arial" panose="020B0604020202020204" pitchFamily="34" charset="0"/>
                <a:cs typeface="Arial" panose="020B0604020202020204" pitchFamily="34" charset="0"/>
              </a:rPr>
              <a:t>:</a:t>
            </a:r>
            <a:endParaRPr lang="en-US" altLang="en-US" sz="1200" dirty="0">
              <a:latin typeface="Arial" panose="020B0604020202020204" pitchFamily="34" charset="0"/>
              <a:cs typeface="Arial" panose="020B0604020202020204" pitchFamily="34" charset="0"/>
            </a:endParaRPr>
          </a:p>
          <a:p>
            <a:pPr marL="800100" algn="just">
              <a:spcBef>
                <a:spcPts val="800"/>
              </a:spcBef>
            </a:pPr>
            <a:r>
              <a:rPr lang="en-US" altLang="en-US" sz="2400" dirty="0">
                <a:latin typeface="Arial" panose="020B0604020202020204" pitchFamily="34" charset="0"/>
                <a:cs typeface="Arial" panose="020B0604020202020204" pitchFamily="34" charset="0"/>
              </a:rPr>
              <a:t>Establish a </a:t>
            </a:r>
            <a:r>
              <a:rPr lang="en-US" altLang="en-US" sz="2400" dirty="0" smtClean="0">
                <a:latin typeface="Arial" panose="020B0604020202020204" pitchFamily="34" charset="0"/>
                <a:cs typeface="Arial" panose="020B0604020202020204" pitchFamily="34" charset="0"/>
              </a:rPr>
              <a:t>Price Index </a:t>
            </a:r>
            <a:r>
              <a:rPr lang="en-US" altLang="en-US" sz="2400" dirty="0">
                <a:latin typeface="Arial" panose="020B0604020202020204" pitchFamily="34" charset="0"/>
                <a:cs typeface="Arial" panose="020B0604020202020204" pitchFamily="34" charset="0"/>
              </a:rPr>
              <a:t>on or before March </a:t>
            </a:r>
            <a:r>
              <a:rPr lang="en-US" altLang="en-US" sz="2400" dirty="0" smtClean="0">
                <a:latin typeface="Arial" panose="020B0604020202020204" pitchFamily="34" charset="0"/>
                <a:cs typeface="Arial" panose="020B0604020202020204" pitchFamily="34" charset="0"/>
              </a:rPr>
              <a:t>31 </a:t>
            </a:r>
            <a:r>
              <a:rPr lang="en-US" altLang="en-US" sz="2400" dirty="0">
                <a:latin typeface="Arial" panose="020B0604020202020204" pitchFamily="34" charset="0"/>
                <a:cs typeface="Arial" panose="020B0604020202020204" pitchFamily="34" charset="0"/>
              </a:rPr>
              <a:t>of each </a:t>
            </a:r>
            <a:r>
              <a:rPr lang="en-US" altLang="en-US" sz="2400" dirty="0" smtClean="0">
                <a:latin typeface="Arial" panose="020B0604020202020204" pitchFamily="34" charset="0"/>
                <a:cs typeface="Arial" panose="020B0604020202020204" pitchFamily="34" charset="0"/>
              </a:rPr>
              <a:t>year.</a:t>
            </a:r>
            <a:endParaRPr lang="en-US" altLang="en-US" sz="800" dirty="0">
              <a:latin typeface="Arial" panose="020B0604020202020204" pitchFamily="34" charset="0"/>
              <a:cs typeface="Arial" panose="020B0604020202020204" pitchFamily="34" charset="0"/>
            </a:endParaRPr>
          </a:p>
          <a:p>
            <a:pPr marL="800100" algn="just">
              <a:spcBef>
                <a:spcPts val="800"/>
              </a:spcBef>
            </a:pPr>
            <a:r>
              <a:rPr lang="en-US" altLang="en-US" sz="2400" dirty="0">
                <a:latin typeface="Arial" panose="020B0604020202020204" pitchFamily="34" charset="0"/>
                <a:cs typeface="Arial" panose="020B0604020202020204" pitchFamily="34" charset="0"/>
              </a:rPr>
              <a:t>Determine major categories of operating costs to which the </a:t>
            </a:r>
            <a:r>
              <a:rPr lang="en-US" altLang="en-US" sz="2400" dirty="0" smtClean="0">
                <a:latin typeface="Arial" panose="020B0604020202020204" pitchFamily="34" charset="0"/>
                <a:cs typeface="Arial" panose="020B0604020202020204" pitchFamily="34" charset="0"/>
              </a:rPr>
              <a:t>Index </a:t>
            </a:r>
            <a:r>
              <a:rPr lang="en-US" altLang="en-US" sz="2400" dirty="0">
                <a:latin typeface="Arial" panose="020B0604020202020204" pitchFamily="34" charset="0"/>
                <a:cs typeface="Arial" panose="020B0604020202020204" pitchFamily="34" charset="0"/>
              </a:rPr>
              <a:t>will </a:t>
            </a:r>
            <a:r>
              <a:rPr lang="en-US" altLang="en-US" sz="2400" dirty="0" smtClean="0">
                <a:latin typeface="Arial" panose="020B0604020202020204" pitchFamily="34" charset="0"/>
                <a:cs typeface="Arial" panose="020B0604020202020204" pitchFamily="34" charset="0"/>
              </a:rPr>
              <a:t>apply.</a:t>
            </a:r>
            <a:endParaRPr lang="en-US" altLang="en-US" sz="800" dirty="0">
              <a:latin typeface="Arial" panose="020B0604020202020204" pitchFamily="34" charset="0"/>
              <a:cs typeface="Arial" panose="020B0604020202020204" pitchFamily="34" charset="0"/>
            </a:endParaRPr>
          </a:p>
          <a:p>
            <a:pPr marL="800100" algn="just">
              <a:spcBef>
                <a:spcPts val="800"/>
              </a:spcBef>
            </a:pPr>
            <a:r>
              <a:rPr lang="en-US" altLang="en-US" sz="2400" dirty="0">
                <a:latin typeface="Arial" panose="020B0604020202020204" pitchFamily="34" charset="0"/>
                <a:cs typeface="Arial" panose="020B0604020202020204" pitchFamily="34" charset="0"/>
              </a:rPr>
              <a:t>Consider cost statistics compiled by government agencies. (i.e. Table 1.1.9. Implicit Price Deflators for Gross Domestic Product of the U.S. Department of Commerce’s Bureau of Economic </a:t>
            </a:r>
            <a:r>
              <a:rPr lang="en-US" altLang="en-US" sz="2400" dirty="0" smtClean="0">
                <a:latin typeface="Arial" panose="020B0604020202020204" pitchFamily="34" charset="0"/>
                <a:cs typeface="Arial" panose="020B0604020202020204" pitchFamily="34" charset="0"/>
              </a:rPr>
              <a:t>Analysis. Please </a:t>
            </a:r>
            <a:r>
              <a:rPr lang="en-US" altLang="en-US" sz="2400" dirty="0">
                <a:latin typeface="Arial" panose="020B0604020202020204" pitchFamily="34" charset="0"/>
                <a:cs typeface="Arial" panose="020B0604020202020204" pitchFamily="34" charset="0"/>
              </a:rPr>
              <a:t>see the following </a:t>
            </a:r>
            <a:r>
              <a:rPr lang="en-US" altLang="en-US" sz="2400" dirty="0" smtClean="0">
                <a:latin typeface="Arial" panose="020B0604020202020204" pitchFamily="34" charset="0"/>
                <a:cs typeface="Arial" panose="020B0604020202020204" pitchFamily="34" charset="0"/>
              </a:rPr>
              <a:t>link: </a:t>
            </a:r>
          </a:p>
          <a:p>
            <a:pPr marL="457200" indent="0" algn="ctr">
              <a:spcBef>
                <a:spcPts val="800"/>
              </a:spcBef>
              <a:buNone/>
            </a:pPr>
            <a:r>
              <a:rPr lang="en-US" altLang="en-US" sz="2400" u="sng" dirty="0" smtClean="0">
                <a:latin typeface="Arial" panose="020B0604020202020204" pitchFamily="34" charset="0"/>
                <a:cs typeface="Arial" panose="020B0604020202020204" pitchFamily="34" charset="0"/>
                <a:hlinkClick r:id="rId2"/>
              </a:rPr>
              <a:t>http</a:t>
            </a:r>
            <a:r>
              <a:rPr lang="en-US" altLang="en-US" sz="2400" u="sng" dirty="0">
                <a:latin typeface="Arial" panose="020B0604020202020204" pitchFamily="34" charset="0"/>
                <a:cs typeface="Arial" panose="020B0604020202020204" pitchFamily="34" charset="0"/>
                <a:hlinkClick r:id="rId2"/>
              </a:rPr>
              <a:t>://</a:t>
            </a:r>
            <a:r>
              <a:rPr lang="en-US" altLang="en-US" sz="2400" u="sng" dirty="0" smtClean="0">
                <a:latin typeface="Arial" panose="020B0604020202020204" pitchFamily="34" charset="0"/>
                <a:cs typeface="Arial" panose="020B0604020202020204" pitchFamily="34" charset="0"/>
                <a:hlinkClick r:id="rId2"/>
              </a:rPr>
              <a:t>www.bea.gov/iTable/iTable.cfm?ReqID=9&amp;step=1#reqid=9&amp;step=3&amp;isuri=1&amp;903=13</a:t>
            </a:r>
            <a:r>
              <a:rPr lang="en-US" altLang="en-US" sz="2400" u="sng" dirty="0" smtClean="0">
                <a:latin typeface="Arial" panose="020B0604020202020204" pitchFamily="34" charset="0"/>
                <a:cs typeface="Arial" panose="020B0604020202020204" pitchFamily="34" charset="0"/>
              </a:rPr>
              <a:t>)</a:t>
            </a:r>
            <a:endParaRPr lang="en-US" altLang="en-US" sz="24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829698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Index Application</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a:spcBef>
                <a:spcPts val="800"/>
              </a:spcBef>
              <a:buClrTx/>
              <a:buSzTx/>
              <a:buFontTx/>
              <a:buNone/>
            </a:pPr>
            <a:r>
              <a:rPr lang="en-US" altLang="en-US" sz="2200" dirty="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utility </a:t>
            </a:r>
            <a:r>
              <a:rPr lang="en-US" altLang="en-US" sz="2200" dirty="0">
                <a:latin typeface="Arial" panose="020B0604020202020204" pitchFamily="34" charset="0"/>
                <a:cs typeface="Arial" panose="020B0604020202020204" pitchFamily="34" charset="0"/>
              </a:rPr>
              <a:t>must </a:t>
            </a:r>
            <a:r>
              <a:rPr lang="en-US" altLang="en-US" sz="2200" dirty="0" smtClean="0">
                <a:latin typeface="Arial" panose="020B0604020202020204" pitchFamily="34" charset="0"/>
                <a:cs typeface="Arial" panose="020B0604020202020204" pitchFamily="34" charset="0"/>
              </a:rPr>
              <a:t>include the following </a:t>
            </a:r>
            <a:r>
              <a:rPr lang="en-US" altLang="en-US" sz="2200" dirty="0">
                <a:latin typeface="Arial" panose="020B0604020202020204" pitchFamily="34" charset="0"/>
                <a:cs typeface="Arial" panose="020B0604020202020204" pitchFamily="34" charset="0"/>
              </a:rPr>
              <a:t>in its Index Application: </a:t>
            </a:r>
            <a:endParaRPr lang="en-US" altLang="en-US" sz="1200" dirty="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Company </a:t>
            </a:r>
            <a:r>
              <a:rPr lang="en-US" altLang="en-US" sz="2200" dirty="0">
                <a:latin typeface="Arial" panose="020B0604020202020204" pitchFamily="34" charset="0"/>
                <a:cs typeface="Arial" panose="020B0604020202020204" pitchFamily="34" charset="0"/>
              </a:rPr>
              <a:t>letter/Notice of </a:t>
            </a:r>
            <a:r>
              <a:rPr lang="en-US" altLang="en-US" sz="2200" dirty="0" smtClean="0">
                <a:latin typeface="Arial" panose="020B0604020202020204" pitchFamily="34" charset="0"/>
                <a:cs typeface="Arial" panose="020B0604020202020204" pitchFamily="34" charset="0"/>
              </a:rPr>
              <a:t>Intent</a:t>
            </a:r>
            <a:endParaRPr lang="en-US" altLang="en-US" sz="800" dirty="0" smtClean="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Index </a:t>
            </a:r>
            <a:r>
              <a:rPr lang="en-US" altLang="en-US" sz="2200" dirty="0">
                <a:latin typeface="Arial" panose="020B0604020202020204" pitchFamily="34" charset="0"/>
                <a:cs typeface="Arial" panose="020B0604020202020204" pitchFamily="34" charset="0"/>
              </a:rPr>
              <a:t>and Pass Through </a:t>
            </a:r>
            <a:r>
              <a:rPr lang="en-US" altLang="en-US" sz="2200" dirty="0" smtClean="0">
                <a:latin typeface="Arial" panose="020B0604020202020204" pitchFamily="34" charset="0"/>
                <a:cs typeface="Arial" panose="020B0604020202020204" pitchFamily="34" charset="0"/>
              </a:rPr>
              <a:t>Adjustment</a:t>
            </a:r>
            <a:endParaRPr lang="en-US" altLang="en-US" sz="800" dirty="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Schedule </a:t>
            </a:r>
            <a:r>
              <a:rPr lang="en-US" altLang="en-US" sz="2200" dirty="0">
                <a:latin typeface="Arial" panose="020B0604020202020204" pitchFamily="34" charset="0"/>
                <a:cs typeface="Arial" panose="020B0604020202020204" pitchFamily="34" charset="0"/>
              </a:rPr>
              <a:t>of Annualized </a:t>
            </a:r>
            <a:r>
              <a:rPr lang="en-US" altLang="en-US" sz="2200" dirty="0" smtClean="0">
                <a:latin typeface="Arial" panose="020B0604020202020204" pitchFamily="34" charset="0"/>
                <a:cs typeface="Arial" panose="020B0604020202020204" pitchFamily="34" charset="0"/>
              </a:rPr>
              <a:t>Revenue </a:t>
            </a:r>
            <a:endParaRPr lang="en-US" altLang="en-US" sz="800" dirty="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Schedule </a:t>
            </a:r>
            <a:r>
              <a:rPr lang="en-US" altLang="en-US" sz="2200" dirty="0">
                <a:latin typeface="Arial" panose="020B0604020202020204" pitchFamily="34" charset="0"/>
                <a:cs typeface="Arial" panose="020B0604020202020204" pitchFamily="34" charset="0"/>
              </a:rPr>
              <a:t>of Present &amp; Proposed </a:t>
            </a:r>
            <a:r>
              <a:rPr lang="en-US" altLang="en-US" sz="2200" dirty="0" smtClean="0">
                <a:latin typeface="Arial" panose="020B0604020202020204" pitchFamily="34" charset="0"/>
                <a:cs typeface="Arial" panose="020B0604020202020204" pitchFamily="34" charset="0"/>
              </a:rPr>
              <a:t>Rates </a:t>
            </a:r>
            <a:endParaRPr lang="en-US" altLang="en-US" sz="800" dirty="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Customer Notice</a:t>
            </a:r>
            <a:endParaRPr lang="en-US" altLang="en-US" sz="800" dirty="0" smtClean="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Affirmation</a:t>
            </a:r>
            <a:endParaRPr lang="en-US" altLang="en-US" sz="800" dirty="0" smtClean="0">
              <a:latin typeface="Arial" panose="020B0604020202020204" pitchFamily="34" charset="0"/>
              <a:cs typeface="Arial" panose="020B0604020202020204" pitchFamily="34" charset="0"/>
            </a:endParaRPr>
          </a:p>
          <a:p>
            <a:pPr marL="800100" lvl="1" indent="-342900">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Statement </a:t>
            </a:r>
            <a:r>
              <a:rPr lang="en-US" altLang="en-US" sz="2200" dirty="0">
                <a:latin typeface="Arial" panose="020B0604020202020204" pitchFamily="34" charset="0"/>
                <a:cs typeface="Arial" panose="020B0604020202020204" pitchFamily="34" charset="0"/>
              </a:rPr>
              <a:t>on Quality of </a:t>
            </a:r>
            <a:r>
              <a:rPr lang="en-US" altLang="en-US" sz="2200" dirty="0" smtClean="0">
                <a:latin typeface="Arial" panose="020B0604020202020204" pitchFamily="34" charset="0"/>
                <a:cs typeface="Arial" panose="020B0604020202020204" pitchFamily="34" charset="0"/>
              </a:rPr>
              <a:t>Service</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01848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a:t>
            </a:r>
            <a:r>
              <a:rPr lang="en-US" altLang="en-US" sz="3300" dirty="0" smtClean="0">
                <a:latin typeface="Arial" panose="020B0604020202020204" pitchFamily="34" charset="0"/>
                <a:cs typeface="Arial" panose="020B0604020202020204" pitchFamily="34" charset="0"/>
              </a:rPr>
              <a:t>Requirements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a:xfrm>
            <a:off x="457200" y="1646237"/>
            <a:ext cx="8229600" cy="4525963"/>
          </a:xfrm>
        </p:spPr>
        <p:txBody>
          <a:bodyPr>
            <a:normAutofit/>
          </a:bodyPr>
          <a:lstStyle/>
          <a:p>
            <a:pPr marL="0" indent="0" algn="just">
              <a:spcBef>
                <a:spcPts val="800"/>
              </a:spcBef>
              <a:buFont typeface="Wingdings" pitchFamily="2" charset="2"/>
              <a:buNone/>
            </a:pPr>
            <a:r>
              <a:rPr lang="en-US" altLang="en-US" sz="2200" dirty="0">
                <a:latin typeface="Arial" panose="020B0604020202020204" pitchFamily="34" charset="0"/>
                <a:cs typeface="Arial" panose="020B0604020202020204" pitchFamily="34" charset="0"/>
              </a:rPr>
              <a:t>In accordance with Rule 25-30.420, F.A.C</a:t>
            </a:r>
            <a:r>
              <a:rPr lang="en-US" altLang="en-US" sz="2200" dirty="0" smtClean="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Establishment of Price Index, Adjustment of Rates; Requirement of Bond; Filings After Adjustment; Notice to </a:t>
            </a:r>
            <a:r>
              <a:rPr lang="en-US" altLang="en-US" sz="2200" i="1" dirty="0" smtClean="0">
                <a:latin typeface="Arial" panose="020B0604020202020204" pitchFamily="34" charset="0"/>
                <a:cs typeface="Arial" panose="020B0604020202020204" pitchFamily="34" charset="0"/>
              </a:rPr>
              <a:t>Customers,</a:t>
            </a:r>
            <a:r>
              <a:rPr lang="en-US" altLang="en-US" sz="2200" dirty="0" smtClean="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the utility that seeks to increase its rates through the </a:t>
            </a:r>
            <a:r>
              <a:rPr lang="en-US" altLang="en-US" sz="2200" dirty="0" smtClean="0">
                <a:latin typeface="Arial" panose="020B0604020202020204" pitchFamily="34" charset="0"/>
                <a:cs typeface="Arial" panose="020B0604020202020204" pitchFamily="34" charset="0"/>
              </a:rPr>
              <a:t>Index </a:t>
            </a:r>
            <a:r>
              <a:rPr lang="en-US" altLang="en-US" sz="2200" dirty="0">
                <a:latin typeface="Arial" panose="020B0604020202020204" pitchFamily="34" charset="0"/>
                <a:cs typeface="Arial" panose="020B0604020202020204" pitchFamily="34" charset="0"/>
              </a:rPr>
              <a:t>process must</a:t>
            </a:r>
            <a:r>
              <a:rPr lang="en-US" altLang="en-US" sz="2200" dirty="0" smtClean="0">
                <a:latin typeface="Arial" panose="020B0604020202020204" pitchFamily="34" charset="0"/>
                <a:cs typeface="Arial" panose="020B0604020202020204" pitchFamily="34" charset="0"/>
              </a:rPr>
              <a:t>:</a:t>
            </a:r>
          </a:p>
          <a:p>
            <a:pPr marL="0" indent="0" algn="just">
              <a:spcBef>
                <a:spcPts val="800"/>
              </a:spcBef>
              <a:buNone/>
            </a:pPr>
            <a:r>
              <a:rPr lang="en-US" altLang="en-US" sz="2200" dirty="0" smtClean="0">
                <a:latin typeface="Arial" panose="020B0604020202020204" pitchFamily="34" charset="0"/>
                <a:cs typeface="Arial" panose="020B0604020202020204" pitchFamily="34" charset="0"/>
              </a:rPr>
              <a:t>(1) File </a:t>
            </a:r>
            <a:r>
              <a:rPr lang="en-US" altLang="en-US" sz="2200" dirty="0">
                <a:latin typeface="Arial" panose="020B0604020202020204" pitchFamily="34" charset="0"/>
                <a:cs typeface="Arial" panose="020B0604020202020204" pitchFamily="34" charset="0"/>
              </a:rPr>
              <a:t>an Index </a:t>
            </a:r>
            <a:r>
              <a:rPr lang="en-US" altLang="en-US" sz="2200" dirty="0" smtClean="0">
                <a:latin typeface="Arial" panose="020B0604020202020204" pitchFamily="34" charset="0"/>
                <a:cs typeface="Arial" panose="020B0604020202020204" pitchFamily="34" charset="0"/>
              </a:rPr>
              <a:t>Application.</a:t>
            </a:r>
            <a:endParaRPr lang="en-US" altLang="en-US" sz="2200" u="sng"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The utility’s application should include the following: </a:t>
            </a: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Notice of intent </a:t>
            </a:r>
            <a:r>
              <a:rPr lang="en-US" altLang="en-US" sz="2200" dirty="0">
                <a:latin typeface="Arial" panose="020B0604020202020204" pitchFamily="34" charset="0"/>
                <a:cs typeface="Arial" panose="020B0604020202020204" pitchFamily="34" charset="0"/>
              </a:rPr>
              <a:t>60 days prior to the effective date of the rate </a:t>
            </a:r>
            <a:r>
              <a:rPr lang="en-US" altLang="en-US" sz="2200" dirty="0" smtClean="0">
                <a:latin typeface="Arial" panose="020B0604020202020204" pitchFamily="34" charset="0"/>
                <a:cs typeface="Arial" panose="020B0604020202020204" pitchFamily="34" charset="0"/>
              </a:rPr>
              <a:t>change </a:t>
            </a: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 computational </a:t>
            </a:r>
            <a:r>
              <a:rPr lang="en-US" altLang="en-US" sz="2200" dirty="0">
                <a:latin typeface="Arial" panose="020B0604020202020204" pitchFamily="34" charset="0"/>
                <a:cs typeface="Arial" panose="020B0604020202020204" pitchFamily="34" charset="0"/>
              </a:rPr>
              <a:t>schedule showing the increase or decrease in annual revenue that will result when the </a:t>
            </a:r>
            <a:r>
              <a:rPr lang="en-US" altLang="en-US" sz="2200" dirty="0" smtClean="0">
                <a:latin typeface="Arial" panose="020B0604020202020204" pitchFamily="34" charset="0"/>
                <a:cs typeface="Arial" panose="020B0604020202020204" pitchFamily="34" charset="0"/>
              </a:rPr>
              <a:t>Index </a:t>
            </a:r>
            <a:r>
              <a:rPr lang="en-US" altLang="en-US" sz="2200" dirty="0">
                <a:latin typeface="Arial" panose="020B0604020202020204" pitchFamily="34" charset="0"/>
                <a:cs typeface="Arial" panose="020B0604020202020204" pitchFamily="34" charset="0"/>
              </a:rPr>
              <a:t>is </a:t>
            </a:r>
            <a:r>
              <a:rPr lang="en-US" altLang="en-US" sz="2200" dirty="0" smtClean="0">
                <a:latin typeface="Arial" panose="020B0604020202020204" pitchFamily="34" charset="0"/>
                <a:cs typeface="Arial" panose="020B0604020202020204" pitchFamily="34" charset="0"/>
              </a:rPr>
              <a:t>applied</a:t>
            </a:r>
          </a:p>
          <a:p>
            <a:pPr marL="800100" lvl="1" indent="-342900" algn="just">
              <a:buFont typeface="Arial" panose="020B0604020202020204" pitchFamily="34" charset="0"/>
              <a:buChar char="•"/>
            </a:pPr>
            <a:endParaRPr lang="en-US" altLang="en-US" sz="9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670086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Requirements </a:t>
            </a:r>
            <a:r>
              <a:rPr lang="en-US" altLang="en-US" sz="3300" dirty="0" smtClean="0">
                <a:latin typeface="Arial" panose="020B0604020202020204" pitchFamily="34" charset="0"/>
                <a:cs typeface="Arial" panose="020B0604020202020204" pitchFamily="34" charset="0"/>
              </a:rPr>
              <a:t>(cont.)</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15</a:t>
            </a:fld>
            <a:endParaRPr lang="en-US" sz="10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ts val="800"/>
              </a:spcBef>
              <a:buNone/>
            </a:pPr>
            <a:r>
              <a:rPr lang="en-US" altLang="en-US" sz="2200" dirty="0" smtClean="0">
                <a:latin typeface="Arial" panose="020B0604020202020204" pitchFamily="34" charset="0"/>
                <a:cs typeface="Arial" panose="020B0604020202020204" pitchFamily="34" charset="0"/>
              </a:rPr>
              <a:t>(1) File </a:t>
            </a:r>
            <a:r>
              <a:rPr lang="en-US" altLang="en-US" sz="2200" dirty="0">
                <a:latin typeface="Arial" panose="020B0604020202020204" pitchFamily="34" charset="0"/>
                <a:cs typeface="Arial" panose="020B0604020202020204" pitchFamily="34" charset="0"/>
              </a:rPr>
              <a:t>an Index </a:t>
            </a:r>
            <a:r>
              <a:rPr lang="en-US" altLang="en-US" sz="2200" dirty="0" smtClean="0">
                <a:latin typeface="Arial" panose="020B0604020202020204" pitchFamily="34" charset="0"/>
                <a:cs typeface="Arial" panose="020B0604020202020204" pitchFamily="34" charset="0"/>
              </a:rPr>
              <a:t>Application. (cont.)</a:t>
            </a: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The utility’s application should include the following (cont.): </a:t>
            </a: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An affirmation from utility that it will not exceed the range of its last authorized rate of return on equity, pursuant to Section 367.081(4)(c), F.S.</a:t>
            </a: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 copy </a:t>
            </a:r>
            <a:r>
              <a:rPr lang="en-US" altLang="en-US" sz="2200" dirty="0">
                <a:latin typeface="Arial" panose="020B0604020202020204" pitchFamily="34" charset="0"/>
                <a:cs typeface="Arial" panose="020B0604020202020204" pitchFamily="34" charset="0"/>
              </a:rPr>
              <a:t>of the proposed customer </a:t>
            </a:r>
            <a:r>
              <a:rPr lang="en-US" altLang="en-US" sz="2200" dirty="0" smtClean="0">
                <a:latin typeface="Arial" panose="020B0604020202020204" pitchFamily="34" charset="0"/>
                <a:cs typeface="Arial" panose="020B0604020202020204" pitchFamily="34" charset="0"/>
              </a:rPr>
              <a:t>notice</a:t>
            </a:r>
            <a:endParaRPr lang="en-US" altLang="en-US" sz="2200" dirty="0">
              <a:latin typeface="Arial" panose="020B0604020202020204" pitchFamily="34" charset="0"/>
              <a:cs typeface="Arial" panose="020B0604020202020204" pitchFamily="34" charset="0"/>
            </a:endParaRP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An annualized revenue calculation </a:t>
            </a:r>
            <a:endParaRPr lang="en-US" altLang="en-US" sz="800" dirty="0">
              <a:latin typeface="Arial" panose="020B0604020202020204" pitchFamily="34" charset="0"/>
              <a:cs typeface="Arial" panose="020B0604020202020204" pitchFamily="34" charset="0"/>
            </a:endParaRPr>
          </a:p>
          <a:p>
            <a:pPr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 Quality </a:t>
            </a:r>
            <a:r>
              <a:rPr lang="en-US" altLang="en-US" sz="2200" dirty="0">
                <a:latin typeface="Arial" panose="020B0604020202020204" pitchFamily="34" charset="0"/>
                <a:cs typeface="Arial" panose="020B0604020202020204" pitchFamily="34" charset="0"/>
              </a:rPr>
              <a:t>of Service </a:t>
            </a:r>
            <a:r>
              <a:rPr lang="en-US" altLang="en-US" sz="2200" dirty="0" smtClean="0">
                <a:latin typeface="Arial" panose="020B0604020202020204" pitchFamily="34" charset="0"/>
                <a:cs typeface="Arial" panose="020B0604020202020204" pitchFamily="34" charset="0"/>
              </a:rPr>
              <a:t>Statement</a:t>
            </a:r>
          </a:p>
          <a:p>
            <a:pPr marL="0" indent="0" algn="just">
              <a:spcBef>
                <a:spcPts val="800"/>
              </a:spcBef>
              <a:buNone/>
            </a:pPr>
            <a:r>
              <a:rPr lang="en-US" altLang="en-US" sz="2200" dirty="0" smtClean="0">
                <a:latin typeface="Arial" panose="020B0604020202020204" pitchFamily="34" charset="0"/>
                <a:cs typeface="Arial" panose="020B0604020202020204" pitchFamily="34" charset="0"/>
              </a:rPr>
              <a:t>(2) File </a:t>
            </a:r>
            <a:r>
              <a:rPr lang="en-US" altLang="en-US" sz="2200" dirty="0">
                <a:latin typeface="Arial" panose="020B0604020202020204" pitchFamily="34" charset="0"/>
                <a:cs typeface="Arial" panose="020B0604020202020204" pitchFamily="34" charset="0"/>
              </a:rPr>
              <a:t>revised tariff sheets.</a:t>
            </a:r>
          </a:p>
          <a:p>
            <a:pPr marL="1200150" lvl="2" indent="-342900" algn="just"/>
            <a:endParaRPr lang="en-US" altLang="en-US" sz="2200" dirty="0" smtClean="0">
              <a:latin typeface="Arial" panose="020B0604020202020204" pitchFamily="34" charset="0"/>
              <a:cs typeface="Arial" panose="020B0604020202020204" pitchFamily="34" charset="0"/>
            </a:endParaRPr>
          </a:p>
          <a:p>
            <a:pPr marL="800100" lvl="1" algn="just">
              <a:buFont typeface="Arial" panose="020B0604020202020204" pitchFamily="34" charset="0"/>
              <a:buChar char="•"/>
            </a:pPr>
            <a:endParaRPr lang="en-US" altLang="en-US" sz="2200" dirty="0" smtClean="0">
              <a:latin typeface="Arial" panose="020B0604020202020204" pitchFamily="34" charset="0"/>
              <a:cs typeface="Arial" panose="020B0604020202020204" pitchFamily="34" charset="0"/>
            </a:endParaRPr>
          </a:p>
          <a:p>
            <a:pPr marL="514350" indent="-457200" algn="just">
              <a:buAutoNum type="arabicPeriod" startAt="2"/>
            </a:pPr>
            <a:endParaRPr lang="en-US" altLang="en-US" sz="800" u="sng" dirty="0">
              <a:latin typeface="Arial" panose="020B0604020202020204" pitchFamily="34" charset="0"/>
              <a:cs typeface="Arial" panose="020B0604020202020204" pitchFamily="34" charset="0"/>
            </a:endParaRPr>
          </a:p>
          <a:p>
            <a:pPr marL="57150" indent="0" algn="just">
              <a:buNone/>
            </a:pPr>
            <a:endParaRPr lang="en-US" altLang="en-US" sz="800" u="sng" dirty="0" smtClean="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950703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Requirements </a:t>
            </a:r>
            <a:r>
              <a:rPr lang="en-US" altLang="en-US" sz="3300" dirty="0" smtClean="0">
                <a:latin typeface="Arial" panose="020B0604020202020204" pitchFamily="34" charset="0"/>
                <a:cs typeface="Arial" panose="020B0604020202020204" pitchFamily="34" charset="0"/>
              </a:rPr>
              <a:t>(cont.)</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16</a:t>
            </a:fld>
            <a:endParaRPr lang="en-US" sz="10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ts val="800"/>
              </a:spcBef>
              <a:buNone/>
            </a:pPr>
            <a:r>
              <a:rPr lang="en-US" altLang="en-US" sz="2200" dirty="0" smtClean="0">
                <a:latin typeface="Arial" panose="020B0604020202020204" pitchFamily="34" charset="0"/>
                <a:cs typeface="Arial" panose="020B0604020202020204" pitchFamily="34" charset="0"/>
              </a:rPr>
              <a:t>(3) Provide </a:t>
            </a:r>
            <a:r>
              <a:rPr lang="en-US" altLang="en-US" sz="2200" dirty="0">
                <a:latin typeface="Arial" panose="020B0604020202020204" pitchFamily="34" charset="0"/>
                <a:cs typeface="Arial" panose="020B0604020202020204" pitchFamily="34" charset="0"/>
              </a:rPr>
              <a:t>Additional Earnings Information, if </a:t>
            </a:r>
            <a:r>
              <a:rPr lang="en-US" altLang="en-US" sz="2200" dirty="0" smtClean="0">
                <a:latin typeface="Arial" panose="020B0604020202020204" pitchFamily="34" charset="0"/>
                <a:cs typeface="Arial" panose="020B0604020202020204" pitchFamily="34" charset="0"/>
              </a:rPr>
              <a:t>requested.</a:t>
            </a:r>
            <a:endParaRPr lang="en-US" altLang="en-US" sz="2200" u="sng"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Commission may require filing information to determine whether the utility has exceeded its last authorized rate of return.</a:t>
            </a:r>
          </a:p>
          <a:p>
            <a:pPr marL="0" indent="0" algn="just">
              <a:spcBef>
                <a:spcPts val="800"/>
              </a:spcBef>
              <a:buNone/>
            </a:pPr>
            <a:r>
              <a:rPr lang="en-US" altLang="en-US" sz="2200" dirty="0" smtClean="0">
                <a:latin typeface="Arial" panose="020B0604020202020204" pitchFamily="34" charset="0"/>
                <a:cs typeface="Arial" panose="020B0604020202020204" pitchFamily="34" charset="0"/>
              </a:rPr>
              <a:t>(4) Notify </a:t>
            </a:r>
            <a:r>
              <a:rPr lang="en-US" altLang="en-US" sz="2200" dirty="0">
                <a:latin typeface="Arial" panose="020B0604020202020204" pitchFamily="34" charset="0"/>
                <a:cs typeface="Arial" panose="020B0604020202020204" pitchFamily="34" charset="0"/>
              </a:rPr>
              <a:t>customers of the increase/decrease.</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The utility must notify </a:t>
            </a:r>
            <a:r>
              <a:rPr lang="en-US" altLang="en-US" sz="2200" dirty="0" smtClean="0">
                <a:latin typeface="Arial" panose="020B0604020202020204" pitchFamily="34" charset="0"/>
                <a:cs typeface="Arial" panose="020B0604020202020204" pitchFamily="34" charset="0"/>
              </a:rPr>
              <a:t>customers </a:t>
            </a:r>
            <a:r>
              <a:rPr lang="en-US" altLang="en-US" sz="2200" dirty="0">
                <a:latin typeface="Arial" panose="020B0604020202020204" pitchFamily="34" charset="0"/>
                <a:cs typeface="Arial" panose="020B0604020202020204" pitchFamily="34" charset="0"/>
              </a:rPr>
              <a:t>in advance of rate implementation and explain the reason for the rate increase</a:t>
            </a:r>
            <a:r>
              <a:rPr lang="en-US" altLang="en-US" sz="2200" dirty="0" smtClean="0">
                <a:latin typeface="Arial" panose="020B0604020202020204" pitchFamily="34" charset="0"/>
                <a:cs typeface="Arial" panose="020B0604020202020204" pitchFamily="34" charset="0"/>
              </a:rPr>
              <a:t>.</a:t>
            </a:r>
          </a:p>
          <a:p>
            <a:pPr marL="0" indent="0" algn="just">
              <a:spcBef>
                <a:spcPts val="800"/>
              </a:spcBef>
              <a:buNone/>
            </a:pPr>
            <a:r>
              <a:rPr lang="en-US" altLang="en-US" sz="2200" dirty="0" smtClean="0">
                <a:latin typeface="Arial" panose="020B0604020202020204" pitchFamily="34" charset="0"/>
                <a:cs typeface="Arial" panose="020B0604020202020204" pitchFamily="34" charset="0"/>
              </a:rPr>
              <a:t>(5) Be </a:t>
            </a:r>
            <a:r>
              <a:rPr lang="en-US" altLang="en-US" sz="2200" dirty="0">
                <a:latin typeface="Arial" panose="020B0604020202020204" pitchFamily="34" charset="0"/>
                <a:cs typeface="Arial" panose="020B0604020202020204" pitchFamily="34" charset="0"/>
              </a:rPr>
              <a:t>in compliance with filing requirements. </a:t>
            </a:r>
          </a:p>
          <a:p>
            <a:pPr marL="804862" algn="just">
              <a:spcBef>
                <a:spcPts val="800"/>
              </a:spcBef>
            </a:pPr>
            <a:r>
              <a:rPr lang="en-US" altLang="en-US" sz="2200" dirty="0">
                <a:latin typeface="Arial" panose="020B0604020202020204" pitchFamily="34" charset="0"/>
                <a:cs typeface="Arial" panose="020B0604020202020204" pitchFamily="34" charset="0"/>
              </a:rPr>
              <a:t>The utility must have a current Annual Report on file with the Commission.</a:t>
            </a:r>
          </a:p>
          <a:p>
            <a:pPr lvl="1" algn="just">
              <a:buFont typeface="Arial" panose="020B0604020202020204" pitchFamily="34" charset="0"/>
              <a:buChar char="•"/>
            </a:pPr>
            <a:endParaRPr lang="en-US" altLang="en-US" sz="2200" dirty="0">
              <a:latin typeface="Arial" panose="020B0604020202020204" pitchFamily="34" charset="0"/>
              <a:cs typeface="Arial" panose="020B0604020202020204" pitchFamily="34" charset="0"/>
            </a:endParaRPr>
          </a:p>
          <a:p>
            <a:pPr marL="800100" lvl="1" algn="just">
              <a:buFont typeface="Arial" panose="020B0604020202020204" pitchFamily="34" charset="0"/>
              <a:buChar char="•"/>
            </a:pPr>
            <a:endParaRPr lang="en-US" altLang="en-US" sz="2200" dirty="0" smtClean="0">
              <a:latin typeface="Arial" panose="020B0604020202020204" pitchFamily="34" charset="0"/>
              <a:cs typeface="Arial" panose="020B0604020202020204" pitchFamily="34" charset="0"/>
            </a:endParaRPr>
          </a:p>
          <a:p>
            <a:pPr marL="514350" indent="-457200" algn="just">
              <a:buAutoNum type="arabicPeriod" startAt="2"/>
            </a:pPr>
            <a:endParaRPr lang="en-US" altLang="en-US" sz="800" u="sng" dirty="0">
              <a:latin typeface="Arial" panose="020B0604020202020204" pitchFamily="34" charset="0"/>
              <a:cs typeface="Arial" panose="020B0604020202020204" pitchFamily="34" charset="0"/>
            </a:endParaRPr>
          </a:p>
          <a:p>
            <a:pPr marL="57150" indent="0" algn="just">
              <a:buNone/>
            </a:pPr>
            <a:endParaRPr lang="en-US" altLang="en-US" sz="800" u="sng" dirty="0" smtClean="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181236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Requirements </a:t>
            </a:r>
            <a:r>
              <a:rPr lang="en-US" altLang="en-US" sz="3300" dirty="0" smtClean="0">
                <a:latin typeface="Arial" panose="020B0604020202020204" pitchFamily="34" charset="0"/>
                <a:cs typeface="Arial" panose="020B0604020202020204" pitchFamily="34" charset="0"/>
              </a:rPr>
              <a:t>(cont.)</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ts val="800"/>
              </a:spcBef>
              <a:buNone/>
            </a:pPr>
            <a:r>
              <a:rPr lang="en-US" altLang="en-US" sz="2200" smtClean="0">
                <a:latin typeface="Arial" panose="020B0604020202020204" pitchFamily="34" charset="0"/>
                <a:cs typeface="Arial" panose="020B0604020202020204" pitchFamily="34" charset="0"/>
              </a:rPr>
              <a:t>(6) </a:t>
            </a:r>
            <a:r>
              <a:rPr lang="en-US" altLang="en-US" sz="2200" dirty="0" smtClean="0">
                <a:latin typeface="Arial" panose="020B0604020202020204" pitchFamily="34" charset="0"/>
                <a:cs typeface="Arial" panose="020B0604020202020204" pitchFamily="34" charset="0"/>
              </a:rPr>
              <a:t>Secure a bond if required by the Commission.</a:t>
            </a:r>
            <a:endParaRPr lang="en-US" altLang="en-US" sz="2200" dirty="0">
              <a:latin typeface="Arial" panose="020B0604020202020204" pitchFamily="34" charset="0"/>
              <a:cs typeface="Arial" panose="020B0604020202020204" pitchFamily="34" charset="0"/>
            </a:endParaRPr>
          </a:p>
          <a:p>
            <a:pPr marL="804862" algn="just">
              <a:spcBef>
                <a:spcPts val="800"/>
              </a:spcBef>
            </a:pPr>
            <a:r>
              <a:rPr lang="en-US" altLang="en-US" sz="2200" dirty="0">
                <a:latin typeface="Arial" panose="020B0604020202020204" pitchFamily="34" charset="0"/>
                <a:cs typeface="Arial" panose="020B0604020202020204" pitchFamily="34" charset="0"/>
              </a:rPr>
              <a:t>Where there is a history of inadequate service or record keeping, the Commission may require the </a:t>
            </a:r>
            <a:r>
              <a:rPr lang="en-US" altLang="en-US" sz="2200" dirty="0" smtClean="0">
                <a:latin typeface="Arial" panose="020B0604020202020204" pitchFamily="34" charset="0"/>
                <a:cs typeface="Arial" panose="020B0604020202020204" pitchFamily="34" charset="0"/>
              </a:rPr>
              <a:t>utility </a:t>
            </a:r>
            <a:r>
              <a:rPr lang="en-US" altLang="en-US" sz="2200" dirty="0">
                <a:latin typeface="Arial" panose="020B0604020202020204" pitchFamily="34" charset="0"/>
                <a:cs typeface="Arial" panose="020B0604020202020204" pitchFamily="34" charset="0"/>
              </a:rPr>
              <a:t>to secure a bond.</a:t>
            </a:r>
          </a:p>
          <a:p>
            <a:pPr marL="804862" algn="just"/>
            <a:endParaRPr lang="en-US" altLang="en-US" sz="2200" dirty="0">
              <a:latin typeface="Arial" panose="020B0604020202020204" pitchFamily="34" charset="0"/>
              <a:cs typeface="Arial" panose="020B0604020202020204" pitchFamily="34" charset="0"/>
            </a:endParaRPr>
          </a:p>
          <a:p>
            <a:pPr lvl="1" algn="just">
              <a:buFont typeface="Arial" panose="020B0604020202020204" pitchFamily="34" charset="0"/>
              <a:buChar char="•"/>
            </a:pP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17</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91753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Rule Requirements </a:t>
            </a:r>
            <a:r>
              <a:rPr lang="en-US" altLang="en-US" sz="3300" dirty="0" smtClean="0">
                <a:latin typeface="Arial" panose="020B0604020202020204" pitchFamily="34" charset="0"/>
                <a:cs typeface="Arial" panose="020B0604020202020204" pitchFamily="34" charset="0"/>
              </a:rPr>
              <a:t>(cont.)</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buNone/>
            </a:pPr>
            <a:r>
              <a:rPr lang="en-US" altLang="en-US" sz="2200" dirty="0" smtClean="0">
                <a:latin typeface="Arial" panose="020B0604020202020204" pitchFamily="34" charset="0"/>
                <a:cs typeface="Arial" panose="020B0604020202020204" pitchFamily="34" charset="0"/>
              </a:rPr>
              <a:t>No </a:t>
            </a:r>
            <a:r>
              <a:rPr lang="en-US" altLang="en-US" sz="2200" dirty="0">
                <a:latin typeface="Arial" panose="020B0604020202020204" pitchFamily="34" charset="0"/>
                <a:cs typeface="Arial" panose="020B0604020202020204" pitchFamily="34" charset="0"/>
              </a:rPr>
              <a:t>utility shall implement a rate increase within one year of the official date that it filed a request for a rate increase, unless the rate proceeding has been completed or terminated.</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18</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2668579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Historical Analysis of the Annual Price Index for Water and Wastewater Utilities</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19</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Footer Placeholder 2"/>
          <p:cNvSpPr>
            <a:spLocks noGrp="1"/>
          </p:cNvSpPr>
          <p:nvPr>
            <p:ph type="ftr" sz="quarter" idx="11"/>
          </p:nvPr>
        </p:nvSpPr>
        <p:spPr/>
        <p:txBody>
          <a:bodyPr/>
          <a:lstStyle/>
          <a:p>
            <a:r>
              <a:rPr lang="en-US" dirty="0"/>
              <a:t>Water &amp; Wastewater Reference Manual</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491757286"/>
              </p:ext>
            </p:extLst>
          </p:nvPr>
        </p:nvGraphicFramePr>
        <p:xfrm>
          <a:off x="685800" y="2019141"/>
          <a:ext cx="7848600" cy="3017520"/>
        </p:xfrm>
        <a:graphic>
          <a:graphicData uri="http://schemas.openxmlformats.org/drawingml/2006/table">
            <a:tbl>
              <a:tblPr firstRow="1" firstCol="1" lastRow="1" lastCol="1" bandRow="1" bandCol="1"/>
              <a:tblGrid>
                <a:gridCol w="1962150"/>
                <a:gridCol w="1962150"/>
                <a:gridCol w="1962150"/>
                <a:gridCol w="1962150"/>
              </a:tblGrid>
              <a:tr h="457200">
                <a:tc>
                  <a:txBody>
                    <a:bodyPr/>
                    <a:lstStyle/>
                    <a:p>
                      <a:pPr marL="0" marR="0" algn="ctr">
                        <a:spcBef>
                          <a:spcPts val="0"/>
                        </a:spcBef>
                        <a:spcAft>
                          <a:spcPts val="0"/>
                        </a:spcAft>
                        <a:tabLst>
                          <a:tab pos="-457200" algn="l"/>
                        </a:tabLst>
                      </a:pPr>
                      <a:r>
                        <a:rPr lang="en-US" sz="2200" dirty="0" smtClean="0">
                          <a:effectLst/>
                          <a:latin typeface="Times New Roman"/>
                          <a:ea typeface="Times New Roman"/>
                        </a:rPr>
                        <a:t>Year</a:t>
                      </a:r>
                      <a:endParaRPr lang="en-US" sz="12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smtClean="0">
                          <a:effectLst/>
                          <a:latin typeface="Times New Roman"/>
                          <a:ea typeface="Times New Roman"/>
                        </a:rPr>
                        <a:t>Commission Approved </a:t>
                      </a:r>
                    </a:p>
                    <a:p>
                      <a:pPr marL="0" marR="0" algn="ctr">
                        <a:spcBef>
                          <a:spcPts val="0"/>
                        </a:spcBef>
                        <a:spcAft>
                          <a:spcPts val="0"/>
                        </a:spcAft>
                        <a:tabLst>
                          <a:tab pos="-457200" algn="l"/>
                        </a:tabLst>
                      </a:pPr>
                      <a:r>
                        <a:rPr lang="en-US" sz="2200" dirty="0" smtClean="0">
                          <a:effectLst/>
                          <a:latin typeface="Times New Roman"/>
                          <a:ea typeface="Times New Roman"/>
                        </a:rPr>
                        <a:t>Index</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smtClean="0">
                          <a:effectLst/>
                          <a:latin typeface="Times New Roman"/>
                          <a:ea typeface="Times New Roman"/>
                        </a:rPr>
                        <a:t>Year</a:t>
                      </a:r>
                      <a:endParaRPr lang="en-US" sz="12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smtClean="0">
                          <a:effectLst/>
                          <a:latin typeface="Times New Roman"/>
                          <a:ea typeface="Times New Roman"/>
                        </a:rPr>
                        <a:t>Commission Approved </a:t>
                      </a:r>
                    </a:p>
                    <a:p>
                      <a:pPr marL="0" marR="0" algn="ctr">
                        <a:spcBef>
                          <a:spcPts val="0"/>
                        </a:spcBef>
                        <a:spcAft>
                          <a:spcPts val="0"/>
                        </a:spcAft>
                        <a:tabLst>
                          <a:tab pos="-457200" algn="l"/>
                        </a:tabLst>
                      </a:pPr>
                      <a:r>
                        <a:rPr lang="en-US" sz="2200" dirty="0" smtClean="0">
                          <a:effectLst/>
                          <a:latin typeface="Times New Roman"/>
                          <a:ea typeface="Times New Roman"/>
                        </a:rPr>
                        <a:t>Index</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1.31%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2009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2.55%</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2004</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1.60%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0.56%</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2005</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2.17%</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1.18%</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2006</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2.74%</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2012</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2.41%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2007</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3.09%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1.63%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457200" algn="l"/>
                        </a:tabLst>
                      </a:pPr>
                      <a:r>
                        <a:rPr lang="en-US" sz="2200" dirty="0">
                          <a:effectLst/>
                          <a:latin typeface="Times New Roman"/>
                          <a:ea typeface="Times New Roman"/>
                        </a:rPr>
                        <a:t>2008</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2.39%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2014</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1.41%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48671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Index Outline</a:t>
            </a:r>
          </a:p>
        </p:txBody>
      </p:sp>
      <p:sp>
        <p:nvSpPr>
          <p:cNvPr id="3" name="Subtitle 2"/>
          <p:cNvSpPr>
            <a:spLocks noGrp="1"/>
          </p:cNvSpPr>
          <p:nvPr>
            <p:ph idx="1"/>
          </p:nvPr>
        </p:nvSpPr>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Price Index, </a:t>
            </a:r>
            <a:r>
              <a:rPr lang="en-US" altLang="en-US" sz="2200" dirty="0" smtClean="0">
                <a:latin typeface="Arial" panose="020B0604020202020204" pitchFamily="34" charset="0"/>
                <a:cs typeface="Arial" panose="020B0604020202020204" pitchFamily="34" charset="0"/>
              </a:rPr>
              <a:t>as established by the Commission, is a measure that reflects changes in operating costs for water and wastewater utilities. The Price </a:t>
            </a:r>
            <a:r>
              <a:rPr lang="en-US" altLang="en-US" sz="2200" dirty="0" smtClean="0">
                <a:latin typeface="Arial" panose="020B0604020202020204" pitchFamily="34" charset="0"/>
                <a:cs typeface="Arial" panose="020B0604020202020204" pitchFamily="34" charset="0"/>
              </a:rPr>
              <a:t>Index </a:t>
            </a:r>
            <a:r>
              <a:rPr lang="en-US" altLang="en-US" sz="2200" dirty="0" smtClean="0">
                <a:latin typeface="Arial" panose="020B0604020202020204" pitchFamily="34" charset="0"/>
                <a:cs typeface="Arial" panose="020B0604020202020204" pitchFamily="34" charset="0"/>
              </a:rPr>
              <a:t>mechanism allows water and wastewater utilities to increase rates without applying for a rate case.</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Price Index </a:t>
            </a:r>
            <a:r>
              <a:rPr lang="en-US" altLang="en-US" sz="2200" dirty="0" smtClean="0">
                <a:latin typeface="Arial" panose="020B0604020202020204" pitchFamily="34" charset="0"/>
                <a:cs typeface="Arial" panose="020B0604020202020204" pitchFamily="34" charset="0"/>
              </a:rPr>
              <a:t>is addressed in Section </a:t>
            </a:r>
            <a:r>
              <a:rPr lang="en-US" altLang="en-US" sz="2200" dirty="0">
                <a:latin typeface="Arial" panose="020B0604020202020204" pitchFamily="34" charset="0"/>
                <a:cs typeface="Arial" panose="020B0604020202020204" pitchFamily="34" charset="0"/>
              </a:rPr>
              <a:t>367.081(4)(</a:t>
            </a:r>
            <a:r>
              <a:rPr lang="en-US" altLang="en-US" sz="2200" dirty="0" smtClean="0">
                <a:latin typeface="Arial" panose="020B0604020202020204" pitchFamily="34" charset="0"/>
                <a:cs typeface="Arial" panose="020B0604020202020204" pitchFamily="34" charset="0"/>
              </a:rPr>
              <a:t>a), F.S. </a:t>
            </a:r>
            <a:r>
              <a:rPr lang="en-US" altLang="en-US" sz="2200"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Rates; procedure for fixing and </a:t>
            </a:r>
            <a:r>
              <a:rPr lang="en-US" altLang="en-US" sz="2200" i="1" dirty="0" smtClean="0">
                <a:latin typeface="Arial" panose="020B0604020202020204" pitchFamily="34" charset="0"/>
                <a:cs typeface="Arial" panose="020B0604020202020204" pitchFamily="34" charset="0"/>
              </a:rPr>
              <a:t>changing</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Price Index </a:t>
            </a:r>
            <a:r>
              <a:rPr lang="en-US" altLang="en-US" sz="2200" dirty="0">
                <a:latin typeface="Arial" panose="020B0604020202020204" pitchFamily="34" charset="0"/>
                <a:cs typeface="Arial" panose="020B0604020202020204" pitchFamily="34" charset="0"/>
              </a:rPr>
              <a:t>is </a:t>
            </a:r>
            <a:r>
              <a:rPr lang="en-US" altLang="en-US" sz="2200" dirty="0" smtClean="0">
                <a:latin typeface="Arial" panose="020B0604020202020204" pitchFamily="34" charset="0"/>
                <a:cs typeface="Arial" panose="020B0604020202020204" pitchFamily="34" charset="0"/>
              </a:rPr>
              <a:t>also addressed in Rule </a:t>
            </a:r>
            <a:r>
              <a:rPr lang="en-US" altLang="en-US" sz="2200" dirty="0">
                <a:latin typeface="Arial" panose="020B0604020202020204" pitchFamily="34" charset="0"/>
                <a:cs typeface="Arial" panose="020B0604020202020204" pitchFamily="34" charset="0"/>
              </a:rPr>
              <a:t>25-30.420</a:t>
            </a:r>
            <a:r>
              <a:rPr lang="en-US" altLang="en-US" sz="2200" dirty="0" smtClean="0">
                <a:latin typeface="Arial" panose="020B0604020202020204" pitchFamily="34" charset="0"/>
                <a:cs typeface="Arial" panose="020B0604020202020204" pitchFamily="34" charset="0"/>
              </a:rPr>
              <a:t>, F.A.C. </a:t>
            </a:r>
            <a:r>
              <a:rPr lang="en-US" altLang="en-US" sz="2200"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Establishment of Price Index, Adjustment of Rates; Requirement of Bond; Filings After Adjustment; Notice to Customers</a:t>
            </a:r>
            <a:r>
              <a:rPr lang="en-US" altLang="en-US" sz="2200" dirty="0">
                <a:latin typeface="Arial" panose="020B0604020202020204" pitchFamily="34" charset="0"/>
                <a:cs typeface="Arial" panose="020B0604020202020204" pitchFamily="34" charset="0"/>
              </a:rPr>
              <a:t>.</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7966578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eaLnBrk="0" fontAlgn="base" hangingPunct="0">
              <a:spcAft>
                <a:spcPct val="0"/>
              </a:spcAft>
              <a:tabLst>
                <a:tab pos="-457200" algn="l"/>
              </a:tabLst>
            </a:pPr>
            <a:r>
              <a:rPr lang="en-US" altLang="en-US" sz="3300" dirty="0" smtClean="0">
                <a:latin typeface="Arial" panose="020B0604020202020204" pitchFamily="34" charset="0"/>
                <a:cs typeface="Arial" panose="020B0604020202020204" pitchFamily="34" charset="0"/>
              </a:rPr>
              <a:t>Jurisdictional </a:t>
            </a:r>
            <a:r>
              <a:rPr lang="en-US" altLang="en-US" sz="3300" dirty="0">
                <a:latin typeface="Arial" panose="020B0604020202020204" pitchFamily="34" charset="0"/>
                <a:cs typeface="Arial" panose="020B0604020202020204" pitchFamily="34" charset="0"/>
              </a:rPr>
              <a:t>Water </a:t>
            </a:r>
            <a:r>
              <a:rPr lang="en-US" altLang="en-US" sz="3300" dirty="0" smtClean="0">
                <a:latin typeface="Arial" panose="020B0604020202020204" pitchFamily="34" charset="0"/>
                <a:cs typeface="Arial" panose="020B0604020202020204" pitchFamily="34" charset="0"/>
              </a:rPr>
              <a:t>&amp; </a:t>
            </a:r>
            <a:r>
              <a:rPr lang="en-US" altLang="en-US" sz="3300" dirty="0">
                <a:latin typeface="Arial" panose="020B0604020202020204" pitchFamily="34" charset="0"/>
                <a:cs typeface="Arial" panose="020B0604020202020204" pitchFamily="34" charset="0"/>
              </a:rPr>
              <a:t>Wastewater Utilities</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Filing for Indexes and/or Pass Throughs</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20</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5201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Footer Placeholder 2"/>
          <p:cNvSpPr>
            <a:spLocks noGrp="1"/>
          </p:cNvSpPr>
          <p:nvPr>
            <p:ph type="ftr" sz="quarter" idx="11"/>
          </p:nvPr>
        </p:nvSpPr>
        <p:spPr/>
        <p:txBody>
          <a:bodyPr/>
          <a:lstStyle/>
          <a:p>
            <a:r>
              <a:rPr lang="en-US" dirty="0"/>
              <a:t>Water &amp; Wastewater Reference Manual</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80691872"/>
              </p:ext>
            </p:extLst>
          </p:nvPr>
        </p:nvGraphicFramePr>
        <p:xfrm>
          <a:off x="685794" y="1981200"/>
          <a:ext cx="7848608" cy="3116737"/>
        </p:xfrm>
        <a:graphic>
          <a:graphicData uri="http://schemas.openxmlformats.org/drawingml/2006/table">
            <a:tbl>
              <a:tblPr firstRow="1" firstCol="1" lastRow="1" lastCol="1" bandRow="1" bandCol="1"/>
              <a:tblGrid>
                <a:gridCol w="1962152"/>
                <a:gridCol w="1962152"/>
                <a:gridCol w="1962152"/>
                <a:gridCol w="1962152"/>
              </a:tblGrid>
              <a:tr h="779185">
                <a:tc>
                  <a:txBody>
                    <a:bodyPr/>
                    <a:lstStyle/>
                    <a:p>
                      <a:pPr marL="0" marR="0" algn="ctr">
                        <a:spcBef>
                          <a:spcPts val="0"/>
                        </a:spcBef>
                        <a:spcAft>
                          <a:spcPts val="0"/>
                        </a:spcAft>
                        <a:tabLst>
                          <a:tab pos="-457200" algn="l"/>
                        </a:tabLst>
                      </a:pPr>
                      <a:endParaRPr lang="en-US" sz="2200" dirty="0" smtClean="0">
                        <a:effectLst/>
                        <a:latin typeface="Times New Roman"/>
                        <a:ea typeface="Times New Roman"/>
                      </a:endParaRPr>
                    </a:p>
                    <a:p>
                      <a:pPr marL="0" marR="0" algn="ctr">
                        <a:spcBef>
                          <a:spcPts val="0"/>
                        </a:spcBef>
                        <a:spcAft>
                          <a:spcPts val="0"/>
                        </a:spcAft>
                        <a:tabLst>
                          <a:tab pos="-457200" algn="l"/>
                        </a:tabLst>
                      </a:pPr>
                      <a:r>
                        <a:rPr lang="en-US" sz="2200" dirty="0" smtClean="0">
                          <a:effectLst/>
                          <a:latin typeface="Times New Roman"/>
                          <a:ea typeface="Times New Roman"/>
                        </a:rPr>
                        <a:t>Year</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endParaRPr lang="en-US" sz="2200" dirty="0" smtClean="0">
                        <a:effectLst/>
                        <a:latin typeface="Times New Roman"/>
                        <a:ea typeface="Times New Roman"/>
                      </a:endParaRPr>
                    </a:p>
                    <a:p>
                      <a:pPr marL="0" marR="0" algn="ctr">
                        <a:spcBef>
                          <a:spcPts val="0"/>
                        </a:spcBef>
                        <a:spcAft>
                          <a:spcPts val="0"/>
                        </a:spcAft>
                        <a:tabLst>
                          <a:tab pos="-457200" algn="l"/>
                        </a:tabLst>
                      </a:pPr>
                      <a:r>
                        <a:rPr lang="en-US" sz="2200" dirty="0" smtClean="0">
                          <a:effectLst/>
                          <a:latin typeface="Times New Roman"/>
                          <a:ea typeface="Times New Roman"/>
                        </a:rPr>
                        <a:t>Percentage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endParaRPr lang="en-US" sz="2200" dirty="0" smtClean="0">
                        <a:effectLst/>
                        <a:latin typeface="Times New Roman"/>
                        <a:ea typeface="Times New Roman"/>
                      </a:endParaRPr>
                    </a:p>
                    <a:p>
                      <a:pPr marL="0" marR="0" algn="ctr">
                        <a:spcBef>
                          <a:spcPts val="0"/>
                        </a:spcBef>
                        <a:spcAft>
                          <a:spcPts val="0"/>
                        </a:spcAft>
                        <a:tabLst>
                          <a:tab pos="-457200" algn="l"/>
                        </a:tabLst>
                      </a:pPr>
                      <a:r>
                        <a:rPr lang="en-US" sz="2200" dirty="0" smtClean="0">
                          <a:effectLst/>
                          <a:latin typeface="Times New Roman"/>
                          <a:ea typeface="Times New Roman"/>
                        </a:rPr>
                        <a:t>Year</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endParaRPr lang="en-US" sz="2200" dirty="0" smtClean="0">
                        <a:effectLst/>
                        <a:latin typeface="Times New Roman"/>
                        <a:ea typeface="Times New Roman"/>
                      </a:endParaRPr>
                    </a:p>
                    <a:p>
                      <a:pPr marL="0" marR="0" algn="ctr">
                        <a:spcBef>
                          <a:spcPts val="0"/>
                        </a:spcBef>
                        <a:spcAft>
                          <a:spcPts val="0"/>
                        </a:spcAft>
                        <a:tabLst>
                          <a:tab pos="-457200" algn="l"/>
                        </a:tabLst>
                      </a:pPr>
                      <a:r>
                        <a:rPr lang="en-US" sz="2200" dirty="0" smtClean="0">
                          <a:effectLst/>
                          <a:latin typeface="Times New Roman"/>
                          <a:ea typeface="Times New Roman"/>
                        </a:rPr>
                        <a:t>Percentage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27%</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2009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53%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2004</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22%</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2005</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33%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43%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2006</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32%</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2012</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30%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2007</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47%</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2013</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41%</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2">
                <a:tc>
                  <a:txBody>
                    <a:bodyPr/>
                    <a:lstStyle/>
                    <a:p>
                      <a:pPr marL="0" marR="0" algn="ctr">
                        <a:spcBef>
                          <a:spcPts val="0"/>
                        </a:spcBef>
                        <a:spcAft>
                          <a:spcPts val="0"/>
                        </a:spcAft>
                        <a:tabLst>
                          <a:tab pos="-457200" algn="l"/>
                        </a:tabLst>
                      </a:pPr>
                      <a:r>
                        <a:rPr lang="en-US" sz="2200" dirty="0">
                          <a:effectLst/>
                          <a:latin typeface="Times New Roman"/>
                          <a:ea typeface="Times New Roman"/>
                        </a:rPr>
                        <a:t>2008</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42%</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2014</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2200" dirty="0">
                          <a:effectLst/>
                          <a:latin typeface="Times New Roman"/>
                          <a:ea typeface="Times New Roman"/>
                        </a:rPr>
                        <a:t>39%</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32951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Benefit </a:t>
            </a:r>
            <a:r>
              <a:rPr lang="en-US" altLang="en-US" sz="3300" dirty="0" smtClean="0">
                <a:latin typeface="Arial" panose="020B0604020202020204" pitchFamily="34" charset="0"/>
                <a:cs typeface="Arial" panose="020B0604020202020204" pitchFamily="34" charset="0"/>
              </a:rPr>
              <a:t>to the Utility of Filing an </a:t>
            </a:r>
            <a:r>
              <a:rPr lang="en-US" altLang="en-US" sz="3300" dirty="0">
                <a:latin typeface="Arial" panose="020B0604020202020204" pitchFamily="34" charset="0"/>
                <a:cs typeface="Arial" panose="020B0604020202020204" pitchFamily="34" charset="0"/>
              </a:rPr>
              <a:t>Annual Index</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21</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lstStyle/>
          <a:p>
            <a:pPr marL="0" indent="0" algn="just">
              <a:buNone/>
            </a:pPr>
            <a:r>
              <a:rPr lang="en-US" sz="2200" dirty="0" smtClean="0">
                <a:latin typeface="Arial" panose="020B0604020202020204" pitchFamily="34" charset="0"/>
                <a:cs typeface="Arial" panose="020B0604020202020204" pitchFamily="34" charset="0"/>
              </a:rPr>
              <a:t>The utility can more timely recover rising costs and lessen rate shock in subsequent rate cases.</a:t>
            </a:r>
            <a:endParaRPr lang="en-US" sz="2200" dirty="0">
              <a:latin typeface="Arial" panose="020B0604020202020204" pitchFamily="34" charset="0"/>
              <a:cs typeface="Arial" panose="020B0604020202020204" pitchFamily="34" charset="0"/>
            </a:endParaRPr>
          </a:p>
          <a:p>
            <a:pPr algn="just"/>
            <a:endParaRPr lang="en-US"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880209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Purpose of Filing a Pass Through</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normAutofit/>
          </a:bodyPr>
          <a:lstStyle/>
          <a:p>
            <a:pPr marL="0" indent="0" algn="just">
              <a:spcBef>
                <a:spcPts val="800"/>
              </a:spcBef>
              <a:buFont typeface="Wingdings" pitchFamily="2" charset="2"/>
              <a:buNone/>
            </a:pPr>
            <a:r>
              <a:rPr lang="en-US" altLang="en-US" sz="2200" dirty="0">
                <a:latin typeface="Arial" panose="020B0604020202020204" pitchFamily="34" charset="0"/>
                <a:cs typeface="Arial" panose="020B0604020202020204" pitchFamily="34" charset="0"/>
              </a:rPr>
              <a:t>A pass through adjustment allows a utility to recover increases or decreases in certain eligible expenses within a </a:t>
            </a:r>
            <a:r>
              <a:rPr lang="en-US" altLang="en-US" sz="2200" dirty="0" smtClean="0">
                <a:latin typeface="Arial" panose="020B0604020202020204" pitchFamily="34" charset="0"/>
                <a:cs typeface="Arial" panose="020B0604020202020204" pitchFamily="34" charset="0"/>
              </a:rPr>
              <a:t>45-day </a:t>
            </a:r>
            <a:r>
              <a:rPr lang="en-US" altLang="en-US" sz="2200" dirty="0">
                <a:latin typeface="Arial" panose="020B0604020202020204" pitchFamily="34" charset="0"/>
                <a:cs typeface="Arial" panose="020B0604020202020204" pitchFamily="34" charset="0"/>
              </a:rPr>
              <a:t>time </a:t>
            </a:r>
            <a:r>
              <a:rPr lang="en-US" altLang="en-US" sz="2200" dirty="0" smtClean="0">
                <a:latin typeface="Arial" panose="020B0604020202020204" pitchFamily="34" charset="0"/>
                <a:cs typeface="Arial" panose="020B0604020202020204" pitchFamily="34" charset="0"/>
              </a:rPr>
              <a:t>frame. A </a:t>
            </a:r>
            <a:r>
              <a:rPr lang="en-US" altLang="en-US" sz="2200" dirty="0">
                <a:latin typeface="Arial" panose="020B0604020202020204" pitchFamily="34" charset="0"/>
                <a:cs typeface="Arial" panose="020B0604020202020204" pitchFamily="34" charset="0"/>
              </a:rPr>
              <a:t>utility is eligible to file a pass through as long as it has a current annual report on </a:t>
            </a:r>
            <a:r>
              <a:rPr lang="en-US" altLang="en-US" sz="2200" dirty="0" smtClean="0">
                <a:latin typeface="Arial" panose="020B0604020202020204" pitchFamily="34" charset="0"/>
                <a:cs typeface="Arial" panose="020B0604020202020204" pitchFamily="34" charset="0"/>
              </a:rPr>
              <a:t>file. Eligible </a:t>
            </a:r>
            <a:r>
              <a:rPr lang="en-US" altLang="en-US" sz="2200" dirty="0">
                <a:latin typeface="Arial" panose="020B0604020202020204" pitchFamily="34" charset="0"/>
                <a:cs typeface="Arial" panose="020B0604020202020204" pitchFamily="34" charset="0"/>
              </a:rPr>
              <a:t>expenses </a:t>
            </a:r>
            <a:r>
              <a:rPr lang="en-US" altLang="en-US" sz="2200" dirty="0" smtClean="0">
                <a:latin typeface="Arial" panose="020B0604020202020204" pitchFamily="34" charset="0"/>
                <a:cs typeface="Arial" panose="020B0604020202020204" pitchFamily="34" charset="0"/>
              </a:rPr>
              <a:t>include the following:</a:t>
            </a:r>
            <a:endParaRPr lang="en-US" altLang="en-US" sz="12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Purchased water or </a:t>
            </a:r>
            <a:r>
              <a:rPr lang="en-US" altLang="en-US" sz="2200" dirty="0" smtClean="0">
                <a:latin typeface="Arial" panose="020B0604020202020204" pitchFamily="34" charset="0"/>
                <a:cs typeface="Arial" panose="020B0604020202020204" pitchFamily="34" charset="0"/>
              </a:rPr>
              <a:t>wastewater</a:t>
            </a:r>
            <a:endParaRPr lang="en-US" altLang="en-US" sz="4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Electric </a:t>
            </a:r>
            <a:r>
              <a:rPr lang="en-US" altLang="en-US" sz="2200" dirty="0" smtClean="0">
                <a:latin typeface="Arial" panose="020B0604020202020204" pitchFamily="34" charset="0"/>
                <a:cs typeface="Arial" panose="020B0604020202020204" pitchFamily="34" charset="0"/>
              </a:rPr>
              <a:t>service</a:t>
            </a:r>
            <a:endParaRPr lang="en-US" altLang="en-US" sz="4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Ad valorem taxes against used and useful </a:t>
            </a:r>
            <a:r>
              <a:rPr lang="en-US" altLang="en-US" sz="2200" dirty="0" smtClean="0">
                <a:latin typeface="Arial" panose="020B0604020202020204" pitchFamily="34" charset="0"/>
                <a:cs typeface="Arial" panose="020B0604020202020204" pitchFamily="34" charset="0"/>
              </a:rPr>
              <a:t>property</a:t>
            </a:r>
            <a:endParaRPr lang="en-US" altLang="en-US" sz="4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Additional </a:t>
            </a:r>
            <a:r>
              <a:rPr lang="en-US" altLang="en-US" sz="2200" dirty="0" smtClean="0">
                <a:latin typeface="Arial" panose="020B0604020202020204" pitchFamily="34" charset="0"/>
                <a:cs typeface="Arial" panose="020B0604020202020204" pitchFamily="34" charset="0"/>
              </a:rPr>
              <a:t>water </a:t>
            </a:r>
            <a:r>
              <a:rPr lang="en-US" altLang="en-US" sz="2200" dirty="0">
                <a:latin typeface="Arial" panose="020B0604020202020204" pitchFamily="34" charset="0"/>
                <a:cs typeface="Arial" panose="020B0604020202020204" pitchFamily="34" charset="0"/>
              </a:rPr>
              <a:t>and wastewater quality testing required by the Florida Department of Environmental Protection (DEP</a:t>
            </a:r>
            <a:r>
              <a:rPr lang="en-US" altLang="en-US" sz="2200" dirty="0" smtClean="0">
                <a:latin typeface="Arial" panose="020B0604020202020204" pitchFamily="34" charset="0"/>
                <a:cs typeface="Arial" panose="020B0604020202020204" pitchFamily="34" charset="0"/>
              </a:rPr>
              <a:t>)</a:t>
            </a:r>
          </a:p>
          <a:p>
            <a:pPr algn="just"/>
            <a:endParaRPr lang="en-US" altLang="en-US" sz="900" dirty="0">
              <a:latin typeface="Arial" panose="020B0604020202020204" pitchFamily="34" charset="0"/>
              <a:cs typeface="Arial" panose="020B0604020202020204" pitchFamily="34" charset="0"/>
            </a:endParaRPr>
          </a:p>
          <a:p>
            <a:endParaRPr lang="en-US"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52557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Purpose of Filing a Pass </a:t>
            </a:r>
            <a:r>
              <a:rPr lang="en-US" sz="3300" dirty="0" smtClean="0">
                <a:latin typeface="Arial" panose="020B0604020202020204" pitchFamily="34" charset="0"/>
                <a:cs typeface="Arial" panose="020B0604020202020204" pitchFamily="34" charset="0"/>
              </a:rPr>
              <a:t>Through (cont.)</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normAutofit/>
          </a:bodyPr>
          <a:lstStyle/>
          <a:p>
            <a:pPr marL="0" lvl="1" indent="0" algn="just">
              <a:spcBef>
                <a:spcPts val="800"/>
              </a:spcBef>
              <a:buNone/>
            </a:pPr>
            <a:r>
              <a:rPr lang="en-US" altLang="en-US" sz="2200" dirty="0">
                <a:latin typeface="Arial" panose="020B0604020202020204" pitchFamily="34" charset="0"/>
                <a:cs typeface="Arial" panose="020B0604020202020204" pitchFamily="34" charset="0"/>
              </a:rPr>
              <a:t>A pass through adjustment allows a utility to recover increases or decreases in certain eligible expenses within a 45-day time frame. A utility is eligible to file a pass through as long as it has a current annual report on file. Eligible expenses include the </a:t>
            </a:r>
            <a:r>
              <a:rPr lang="en-US" altLang="en-US" sz="2200" dirty="0" smtClean="0">
                <a:latin typeface="Arial" panose="020B0604020202020204" pitchFamily="34" charset="0"/>
                <a:cs typeface="Arial" panose="020B0604020202020204" pitchFamily="34" charset="0"/>
              </a:rPr>
              <a:t>following (cont.):</a:t>
            </a: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Fees charged by DEP in connection with the National Pollutant Discharge Elimination System (NPDES)</a:t>
            </a:r>
            <a:endParaRPr lang="en-US" altLang="en-US" sz="4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Regulatory Assessment Fees (RAFs)</a:t>
            </a:r>
          </a:p>
          <a:p>
            <a:endParaRPr lang="en-US"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92237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Pass Through Statute 367.081(4)(b), F.S.</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normAutofit/>
          </a:bodyPr>
          <a:lstStyle/>
          <a:p>
            <a:pPr marL="0" indent="0" algn="just">
              <a:buNone/>
            </a:pPr>
            <a:r>
              <a:rPr lang="en-US" altLang="en-US" sz="2200" dirty="0" smtClean="0">
                <a:latin typeface="Arial" panose="020B0604020202020204" pitchFamily="34" charset="0"/>
                <a:cs typeface="Arial" panose="020B0604020202020204" pitchFamily="34" charset="0"/>
              </a:rPr>
              <a:t>If any utility which receives all or any portion of its utility service from a governmental authority or from a water or wastewater utility regulated by the Commission and the utility redistributes that service to its customers, the utility’s current approved rates shall be automatically increased or decreased without a hearing upon verified notice to the Commission 45 days prior to its implementation of the increase or decrease that the rates charged by the governmental authority or other utility have changed.</a:t>
            </a:r>
            <a:endParaRPr lang="en-US" altLang="en-US" sz="2000" dirty="0" smtClean="0">
              <a:latin typeface="Arial" panose="020B0604020202020204" pitchFamily="34" charset="0"/>
              <a:cs typeface="Arial" panose="020B0604020202020204" pitchFamily="34" charset="0"/>
            </a:endParaRPr>
          </a:p>
          <a:p>
            <a:endParaRPr lang="en-US"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4329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Pass Through Application</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25</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normAutofit/>
          </a:bodyPr>
          <a:lstStyle/>
          <a:p>
            <a:pPr marL="0" indent="0">
              <a:spcBef>
                <a:spcPts val="800"/>
              </a:spcBef>
              <a:buNone/>
            </a:pPr>
            <a:r>
              <a:rPr lang="en-US" altLang="en-US" sz="2200" dirty="0">
                <a:solidFill>
                  <a:prstClr val="black"/>
                </a:solidFill>
                <a:latin typeface="Arial" panose="020B0604020202020204" pitchFamily="34" charset="0"/>
                <a:cs typeface="Arial" panose="020B0604020202020204" pitchFamily="34" charset="0"/>
              </a:rPr>
              <a:t>The u</a:t>
            </a:r>
            <a:r>
              <a:rPr lang="en-US" altLang="en-US" sz="2200" dirty="0" smtClean="0">
                <a:solidFill>
                  <a:prstClr val="black"/>
                </a:solidFill>
                <a:latin typeface="Arial" panose="020B0604020202020204" pitchFamily="34" charset="0"/>
                <a:cs typeface="Arial" panose="020B0604020202020204" pitchFamily="34" charset="0"/>
              </a:rPr>
              <a:t>tility </a:t>
            </a:r>
            <a:r>
              <a:rPr lang="en-US" altLang="en-US" sz="2200" dirty="0">
                <a:solidFill>
                  <a:prstClr val="black"/>
                </a:solidFill>
                <a:latin typeface="Arial" panose="020B0604020202020204" pitchFamily="34" charset="0"/>
                <a:cs typeface="Arial" panose="020B0604020202020204" pitchFamily="34" charset="0"/>
              </a:rPr>
              <a:t>must </a:t>
            </a:r>
            <a:r>
              <a:rPr lang="en-US" altLang="en-US" sz="2200" dirty="0" smtClean="0">
                <a:solidFill>
                  <a:prstClr val="black"/>
                </a:solidFill>
                <a:latin typeface="Arial" panose="020B0604020202020204" pitchFamily="34" charset="0"/>
                <a:cs typeface="Arial" panose="020B0604020202020204" pitchFamily="34" charset="0"/>
              </a:rPr>
              <a:t>include the following </a:t>
            </a:r>
            <a:r>
              <a:rPr lang="en-US" altLang="en-US" sz="2200" dirty="0">
                <a:solidFill>
                  <a:prstClr val="black"/>
                </a:solidFill>
                <a:latin typeface="Arial" panose="020B0604020202020204" pitchFamily="34" charset="0"/>
                <a:cs typeface="Arial" panose="020B0604020202020204" pitchFamily="34" charset="0"/>
              </a:rPr>
              <a:t>in its Pass Through Application</a:t>
            </a:r>
            <a:r>
              <a:rPr lang="en-US" altLang="en-US" sz="2200" dirty="0" smtClean="0">
                <a:solidFill>
                  <a:prstClr val="black"/>
                </a:solidFill>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(1)	Statement, by class of customer and meter size, setting out 	by month the gallons of water and wastewater service sold 	by the utility for the most recent 12-month period*</a:t>
            </a:r>
            <a:endParaRPr lang="en-US" altLang="en-US" sz="800" dirty="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(2)	Affirmation </a:t>
            </a:r>
            <a:r>
              <a:rPr lang="en-US" altLang="en-US" sz="2200" dirty="0">
                <a:latin typeface="Arial" panose="020B0604020202020204" pitchFamily="34" charset="0"/>
                <a:cs typeface="Arial" panose="020B0604020202020204" pitchFamily="34" charset="0"/>
              </a:rPr>
              <a:t>reflecting authorized rate of return on </a:t>
            </a:r>
            <a:r>
              <a:rPr lang="en-US" altLang="en-US" sz="2200" dirty="0" smtClean="0">
                <a:latin typeface="Arial" panose="020B0604020202020204" pitchFamily="34" charset="0"/>
                <a:cs typeface="Arial" panose="020B0604020202020204" pitchFamily="34" charset="0"/>
              </a:rPr>
              <a:t>equity</a:t>
            </a:r>
            <a:endParaRPr lang="en-US" altLang="en-US" sz="800" dirty="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(3)	Copy </a:t>
            </a:r>
            <a:r>
              <a:rPr lang="en-US" altLang="en-US" sz="2200" dirty="0">
                <a:latin typeface="Arial" panose="020B0604020202020204" pitchFamily="34" charset="0"/>
                <a:cs typeface="Arial" panose="020B0604020202020204" pitchFamily="34" charset="0"/>
              </a:rPr>
              <a:t>of proposed customer </a:t>
            </a:r>
            <a:r>
              <a:rPr lang="en-US" altLang="en-US" sz="2200" dirty="0" smtClean="0">
                <a:latin typeface="Arial" panose="020B0604020202020204" pitchFamily="34" charset="0"/>
                <a:cs typeface="Arial" panose="020B0604020202020204" pitchFamily="34" charset="0"/>
              </a:rPr>
              <a:t>notice</a:t>
            </a:r>
          </a:p>
          <a:p>
            <a:pPr marL="0" indent="0" algn="just">
              <a:spcBef>
                <a:spcPts val="800"/>
              </a:spcBef>
              <a:buNone/>
            </a:pPr>
            <a:endParaRPr lang="en-US" altLang="en-US" sz="2200" dirty="0" smtClean="0">
              <a:latin typeface="Arial" panose="020B0604020202020204" pitchFamily="34" charset="0"/>
              <a:cs typeface="Arial" panose="020B0604020202020204" pitchFamily="34" charset="0"/>
            </a:endParaRPr>
          </a:p>
          <a:p>
            <a:pPr marL="0" indent="0" algn="just">
              <a:spcBef>
                <a:spcPts val="800"/>
              </a:spcBef>
              <a:buNone/>
            </a:pPr>
            <a:r>
              <a:rPr lang="en-US" altLang="en-US" sz="2200" dirty="0" smtClean="0">
                <a:latin typeface="Arial" panose="020B0604020202020204" pitchFamily="34" charset="0"/>
                <a:cs typeface="Arial" panose="020B0604020202020204" pitchFamily="34" charset="0"/>
              </a:rPr>
              <a:t>*Note:  Not required for pass through of increased ad valorem taxes or RAFs. </a:t>
            </a:r>
            <a:endParaRPr lang="en-US" altLang="en-US" sz="2200" dirty="0">
              <a:latin typeface="Arial" panose="020B0604020202020204" pitchFamily="34" charset="0"/>
              <a:cs typeface="Arial" panose="020B0604020202020204" pitchFamily="34" charset="0"/>
            </a:endParaRPr>
          </a:p>
          <a:p>
            <a:pPr marL="457200" indent="-457200" algn="just">
              <a:buFont typeface="+mj-lt"/>
              <a:buAutoNum type="arabicParenR"/>
            </a:pPr>
            <a:endParaRPr lang="en-US" altLang="en-US" sz="800" dirty="0">
              <a:latin typeface="Arial" panose="020B0604020202020204" pitchFamily="34" charset="0"/>
              <a:cs typeface="Arial" panose="020B0604020202020204" pitchFamily="34" charset="0"/>
            </a:endParaRPr>
          </a:p>
          <a:p>
            <a:pPr marL="0" indent="0">
              <a:buNone/>
            </a:pPr>
            <a:endParaRPr lang="en-US" altLang="en-US" sz="2200" dirty="0" smtClean="0">
              <a:solidFill>
                <a:prstClr val="black"/>
              </a:solidFill>
              <a:latin typeface="Arial" panose="020B0604020202020204" pitchFamily="34" charset="0"/>
              <a:cs typeface="Arial" panose="020B0604020202020204" pitchFamily="34" charset="0"/>
            </a:endParaRPr>
          </a:p>
          <a:p>
            <a:pPr marL="0" indent="0">
              <a:buNone/>
            </a:pPr>
            <a:endParaRPr lang="en-US" altLang="en-US" sz="1200" dirty="0">
              <a:solidFill>
                <a:prstClr val="black"/>
              </a:solidFill>
              <a:latin typeface="Arial" panose="020B0604020202020204" pitchFamily="34" charset="0"/>
              <a:cs typeface="Arial" panose="020B0604020202020204" pitchFamily="34" charset="0"/>
            </a:endParaRPr>
          </a:p>
          <a:p>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Tree>
    <p:extLst>
      <p:ext uri="{BB962C8B-B14F-4D97-AF65-F5344CB8AC3E}">
        <p14:creationId xmlns:p14="http://schemas.microsoft.com/office/powerpoint/2010/main" val="5666372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300" dirty="0">
                <a:latin typeface="Arial" panose="020B0604020202020204" pitchFamily="34" charset="0"/>
                <a:cs typeface="Arial" panose="020B0604020202020204" pitchFamily="34" charset="0"/>
              </a:rPr>
              <a:t>Pass Through Application</a:t>
            </a:r>
            <a:endParaRPr lang="en-US" sz="33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26</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3" name="Content Placeholder 2"/>
          <p:cNvSpPr>
            <a:spLocks noGrp="1"/>
          </p:cNvSpPr>
          <p:nvPr>
            <p:ph idx="1"/>
          </p:nvPr>
        </p:nvSpPr>
        <p:spPr/>
        <p:txBody>
          <a:bodyPr>
            <a:normAutofit/>
          </a:bodyPr>
          <a:lstStyle/>
          <a:p>
            <a:pPr marL="0" indent="0">
              <a:spcBef>
                <a:spcPts val="800"/>
              </a:spcBef>
              <a:buNone/>
            </a:pPr>
            <a:r>
              <a:rPr lang="en-US" altLang="en-US" sz="2200" dirty="0">
                <a:solidFill>
                  <a:prstClr val="black"/>
                </a:solidFill>
                <a:latin typeface="Arial" panose="020B0604020202020204" pitchFamily="34" charset="0"/>
                <a:cs typeface="Arial" panose="020B0604020202020204" pitchFamily="34" charset="0"/>
              </a:rPr>
              <a:t>The </a:t>
            </a:r>
            <a:r>
              <a:rPr lang="en-US" altLang="en-US" sz="2200" dirty="0" smtClean="0">
                <a:solidFill>
                  <a:prstClr val="black"/>
                </a:solidFill>
                <a:latin typeface="Arial" panose="020B0604020202020204" pitchFamily="34" charset="0"/>
                <a:cs typeface="Arial" panose="020B0604020202020204" pitchFamily="34" charset="0"/>
              </a:rPr>
              <a:t>utility </a:t>
            </a:r>
            <a:r>
              <a:rPr lang="en-US" altLang="en-US" sz="2200" dirty="0">
                <a:solidFill>
                  <a:prstClr val="black"/>
                </a:solidFill>
                <a:latin typeface="Arial" panose="020B0604020202020204" pitchFamily="34" charset="0"/>
                <a:cs typeface="Arial" panose="020B0604020202020204" pitchFamily="34" charset="0"/>
              </a:rPr>
              <a:t>must </a:t>
            </a:r>
            <a:r>
              <a:rPr lang="en-US" altLang="en-US" sz="2200" dirty="0" smtClean="0">
                <a:solidFill>
                  <a:prstClr val="black"/>
                </a:solidFill>
                <a:latin typeface="Arial" panose="020B0604020202020204" pitchFamily="34" charset="0"/>
                <a:cs typeface="Arial" panose="020B0604020202020204" pitchFamily="34" charset="0"/>
              </a:rPr>
              <a:t>include the following </a:t>
            </a:r>
            <a:r>
              <a:rPr lang="en-US" altLang="en-US" sz="2200" dirty="0">
                <a:solidFill>
                  <a:prstClr val="black"/>
                </a:solidFill>
                <a:latin typeface="Arial" panose="020B0604020202020204" pitchFamily="34" charset="0"/>
                <a:cs typeface="Arial" panose="020B0604020202020204" pitchFamily="34" charset="0"/>
              </a:rPr>
              <a:t>in its </a:t>
            </a:r>
            <a:r>
              <a:rPr lang="en-US" altLang="en-US" sz="2200" dirty="0" smtClean="0">
                <a:solidFill>
                  <a:prstClr val="black"/>
                </a:solidFill>
                <a:latin typeface="Arial" panose="020B0604020202020204" pitchFamily="34" charset="0"/>
                <a:cs typeface="Arial" panose="020B0604020202020204" pitchFamily="34" charset="0"/>
              </a:rPr>
              <a:t>Pass Through Application (</a:t>
            </a:r>
            <a:r>
              <a:rPr lang="en-US" altLang="en-US" sz="2200" dirty="0" err="1" smtClean="0">
                <a:solidFill>
                  <a:prstClr val="black"/>
                </a:solidFill>
                <a:latin typeface="Arial" panose="020B0604020202020204" pitchFamily="34" charset="0"/>
                <a:cs typeface="Arial" panose="020B0604020202020204" pitchFamily="34" charset="0"/>
              </a:rPr>
              <a:t>cont</a:t>
            </a:r>
            <a:r>
              <a:rPr lang="en-US" altLang="en-US" sz="2200" dirty="0" smtClean="0">
                <a:solidFill>
                  <a:prstClr val="black"/>
                </a:solidFill>
                <a:latin typeface="Arial" panose="020B0604020202020204" pitchFamily="34" charset="0"/>
                <a:cs typeface="Arial" panose="020B0604020202020204" pitchFamily="34" charset="0"/>
              </a:rPr>
              <a:t>):</a:t>
            </a:r>
            <a:endParaRPr lang="en-US" altLang="en-US" sz="800" dirty="0" smtClean="0">
              <a:solidFill>
                <a:prstClr val="black"/>
              </a:solidFill>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(4)	Revised </a:t>
            </a:r>
            <a:r>
              <a:rPr lang="en-US" altLang="en-US" sz="2200" dirty="0">
                <a:latin typeface="Arial" panose="020B0604020202020204" pitchFamily="34" charset="0"/>
                <a:cs typeface="Arial" panose="020B0604020202020204" pitchFamily="34" charset="0"/>
              </a:rPr>
              <a:t>tariff </a:t>
            </a:r>
            <a:r>
              <a:rPr lang="en-US" altLang="en-US" sz="2200" dirty="0" smtClean="0">
                <a:latin typeface="Arial" panose="020B0604020202020204" pitchFamily="34" charset="0"/>
                <a:cs typeface="Arial" panose="020B0604020202020204" pitchFamily="34" charset="0"/>
              </a:rPr>
              <a:t>sheets</a:t>
            </a:r>
            <a:endParaRPr lang="en-US" altLang="en-US" sz="800" dirty="0" smtClean="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(5)	Rate </a:t>
            </a:r>
            <a:r>
              <a:rPr lang="en-US" altLang="en-US" sz="2200" dirty="0">
                <a:latin typeface="Arial" panose="020B0604020202020204" pitchFamily="34" charset="0"/>
                <a:cs typeface="Arial" panose="020B0604020202020204" pitchFamily="34" charset="0"/>
              </a:rPr>
              <a:t>of return on equity the utility is affirming it will </a:t>
            </a:r>
            <a:r>
              <a:rPr lang="en-US" altLang="en-US" sz="2200" dirty="0" smtClean="0">
                <a:latin typeface="Arial" panose="020B0604020202020204" pitchFamily="34" charset="0"/>
                <a:cs typeface="Arial" panose="020B0604020202020204" pitchFamily="34" charset="0"/>
              </a:rPr>
              <a:t>not 	exceed</a:t>
            </a:r>
            <a:endParaRPr lang="en-US" altLang="en-US" sz="800" dirty="0" smtClean="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(6)	Calculation </a:t>
            </a:r>
            <a:r>
              <a:rPr lang="en-US" altLang="en-US" sz="2200" dirty="0">
                <a:latin typeface="Arial" panose="020B0604020202020204" pitchFamily="34" charset="0"/>
                <a:cs typeface="Arial" panose="020B0604020202020204" pitchFamily="34" charset="0"/>
              </a:rPr>
              <a:t>of change in </a:t>
            </a:r>
            <a:r>
              <a:rPr lang="en-US" altLang="en-US" sz="2200" dirty="0" smtClean="0">
                <a:latin typeface="Arial" panose="020B0604020202020204" pitchFamily="34" charset="0"/>
                <a:cs typeface="Arial" panose="020B0604020202020204" pitchFamily="34" charset="0"/>
              </a:rPr>
              <a:t>revenue</a:t>
            </a:r>
            <a:endParaRPr lang="en-US" altLang="en-US" sz="800" dirty="0" smtClean="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(7)	Annualized </a:t>
            </a:r>
            <a:r>
              <a:rPr lang="en-US" altLang="en-US" sz="2200" dirty="0">
                <a:latin typeface="Arial" panose="020B0604020202020204" pitchFamily="34" charset="0"/>
                <a:cs typeface="Arial" panose="020B0604020202020204" pitchFamily="34" charset="0"/>
              </a:rPr>
              <a:t>revenue </a:t>
            </a:r>
            <a:r>
              <a:rPr lang="en-US" altLang="en-US" sz="2200" dirty="0" smtClean="0">
                <a:latin typeface="Arial" panose="020B0604020202020204" pitchFamily="34" charset="0"/>
                <a:cs typeface="Arial" panose="020B0604020202020204" pitchFamily="34" charset="0"/>
              </a:rPr>
              <a:t>calculation</a:t>
            </a:r>
            <a:endParaRPr lang="en-US" altLang="en-US" sz="800" dirty="0" smtClean="0">
              <a:latin typeface="Arial" panose="020B0604020202020204" pitchFamily="34" charset="0"/>
              <a:cs typeface="Arial" panose="020B0604020202020204" pitchFamily="34" charset="0"/>
            </a:endParaRPr>
          </a:p>
          <a:p>
            <a:pPr marL="0" indent="0" algn="just" defTabSz="457200">
              <a:spcBef>
                <a:spcPts val="800"/>
              </a:spcBef>
              <a:buNone/>
            </a:pPr>
            <a:r>
              <a:rPr lang="en-US" altLang="en-US" sz="2200" dirty="0" smtClean="0">
                <a:latin typeface="Arial" panose="020B0604020202020204" pitchFamily="34" charset="0"/>
                <a:cs typeface="Arial" panose="020B0604020202020204" pitchFamily="34" charset="0"/>
              </a:rPr>
              <a:t>(8)	Waiver of 45-day implementation </a:t>
            </a:r>
            <a:r>
              <a:rPr lang="en-US" altLang="en-US" sz="2200" dirty="0">
                <a:latin typeface="Arial" panose="020B0604020202020204" pitchFamily="34" charset="0"/>
                <a:cs typeface="Arial" panose="020B0604020202020204" pitchFamily="34" charset="0"/>
              </a:rPr>
              <a:t>(If combined with an </a:t>
            </a:r>
            <a:r>
              <a:rPr lang="en-US" altLang="en-US" sz="2200" dirty="0" smtClean="0">
                <a:latin typeface="Arial" panose="020B0604020202020204" pitchFamily="34" charset="0"/>
                <a:cs typeface="Arial" panose="020B0604020202020204" pitchFamily="34" charset="0"/>
              </a:rPr>
              <a:t>	Index)</a:t>
            </a:r>
            <a:endParaRPr lang="en-US" altLang="en-US" sz="2200" dirty="0" smtClean="0">
              <a:solidFill>
                <a:prstClr val="black"/>
              </a:solidFill>
              <a:latin typeface="Arial" panose="020B0604020202020204" pitchFamily="34" charset="0"/>
              <a:cs typeface="Arial" panose="020B0604020202020204" pitchFamily="34" charset="0"/>
            </a:endParaRPr>
          </a:p>
          <a:p>
            <a:pPr marL="0" indent="0">
              <a:buNone/>
            </a:pPr>
            <a:endParaRPr lang="en-US" altLang="en-US" sz="1200" dirty="0">
              <a:solidFill>
                <a:prstClr val="black"/>
              </a:solidFill>
              <a:latin typeface="Arial" panose="020B0604020202020204" pitchFamily="34" charset="0"/>
              <a:cs typeface="Arial" panose="020B0604020202020204" pitchFamily="34" charset="0"/>
            </a:endParaRPr>
          </a:p>
          <a:p>
            <a:pPr marL="0" indent="0">
              <a:buNone/>
            </a:pPr>
            <a:r>
              <a:rPr lang="en-US" dirty="0" smtClean="0"/>
              <a:t> </a:t>
            </a:r>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Tree>
    <p:extLst>
      <p:ext uri="{BB962C8B-B14F-4D97-AF65-F5344CB8AC3E}">
        <p14:creationId xmlns:p14="http://schemas.microsoft.com/office/powerpoint/2010/main" val="1341662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Purpose and History </a:t>
            </a:r>
          </a:p>
        </p:txBody>
      </p:sp>
      <p:sp>
        <p:nvSpPr>
          <p:cNvPr id="3" name="Subtitle 2"/>
          <p:cNvSpPr>
            <a:spLocks noGrp="1"/>
          </p:cNvSpPr>
          <p:nvPr>
            <p:ph idx="1"/>
          </p:nvPr>
        </p:nvSpPr>
        <p:spPr/>
        <p:txBody>
          <a:bodyPr>
            <a:normAutofit/>
          </a:bodyPr>
          <a:lstStyle/>
          <a:p>
            <a:pPr algn="just"/>
            <a:r>
              <a:rPr lang="en-US" sz="2200" dirty="0">
                <a:latin typeface="Arial" panose="020B0604020202020204" pitchFamily="34" charset="0"/>
                <a:cs typeface="Arial" panose="020B0604020202020204" pitchFamily="34" charset="0"/>
              </a:rPr>
              <a:t>Since March 31, 1981, pursuant to the guidelines established by </a:t>
            </a:r>
            <a:r>
              <a:rPr lang="en-US" sz="2200" dirty="0" smtClean="0">
                <a:latin typeface="Arial" panose="020B0604020202020204" pitchFamily="34" charset="0"/>
                <a:cs typeface="Arial" panose="020B0604020202020204" pitchFamily="34" charset="0"/>
              </a:rPr>
              <a:t>Section </a:t>
            </a:r>
            <a:r>
              <a:rPr lang="en-US" sz="2200" dirty="0">
                <a:latin typeface="Arial" panose="020B0604020202020204" pitchFamily="34" charset="0"/>
                <a:cs typeface="Arial" panose="020B0604020202020204" pitchFamily="34" charset="0"/>
              </a:rPr>
              <a:t>367.081(4)(a</a:t>
            </a:r>
            <a:r>
              <a:rPr lang="en-US" sz="2200" dirty="0" smtClean="0">
                <a:latin typeface="Arial" panose="020B0604020202020204" pitchFamily="34" charset="0"/>
                <a:cs typeface="Arial" panose="020B0604020202020204" pitchFamily="34" charset="0"/>
              </a:rPr>
              <a:t>), F.S</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Rates; procedure for fixing and </a:t>
            </a:r>
            <a:r>
              <a:rPr lang="en-US" sz="2200" i="1" dirty="0" smtClean="0">
                <a:latin typeface="Arial" panose="020B0604020202020204" pitchFamily="34" charset="0"/>
                <a:cs typeface="Arial" panose="020B0604020202020204" pitchFamily="34" charset="0"/>
              </a:rPr>
              <a:t>changing</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and Rule 25-30.420, F.A.C., </a:t>
            </a:r>
            <a:r>
              <a:rPr lang="en-US" sz="2200" i="1" dirty="0">
                <a:latin typeface="Arial" panose="020B0604020202020204" pitchFamily="34" charset="0"/>
                <a:cs typeface="Arial" panose="020B0604020202020204" pitchFamily="34" charset="0"/>
              </a:rPr>
              <a:t>Establishment of Price Index, Adjustment of Rates; Requirement of Bond; Filings After Adjustment; Notice to </a:t>
            </a:r>
            <a:r>
              <a:rPr lang="en-US" sz="2200" i="1" dirty="0" smtClean="0">
                <a:latin typeface="Arial" panose="020B0604020202020204" pitchFamily="34" charset="0"/>
                <a:cs typeface="Arial" panose="020B0604020202020204" pitchFamily="34" charset="0"/>
              </a:rPr>
              <a:t>Customers</a:t>
            </a:r>
            <a:r>
              <a:rPr lang="en-US" sz="2200" dirty="0" smtClean="0">
                <a:latin typeface="Arial" panose="020B0604020202020204" pitchFamily="34" charset="0"/>
                <a:cs typeface="Arial" panose="020B0604020202020204" pitchFamily="34" charset="0"/>
              </a:rPr>
              <a:t>, the </a:t>
            </a:r>
            <a:r>
              <a:rPr lang="en-US" sz="2200" dirty="0">
                <a:latin typeface="Arial" panose="020B0604020202020204" pitchFamily="34" charset="0"/>
                <a:cs typeface="Arial" panose="020B0604020202020204" pitchFamily="34" charset="0"/>
              </a:rPr>
              <a:t>Commission has established a </a:t>
            </a:r>
            <a:r>
              <a:rPr lang="en-US" sz="2200" dirty="0" smtClean="0">
                <a:latin typeface="Arial" panose="020B0604020202020204" pitchFamily="34" charset="0"/>
                <a:cs typeface="Arial" panose="020B0604020202020204" pitchFamily="34" charset="0"/>
              </a:rPr>
              <a:t>Price Index </a:t>
            </a:r>
            <a:r>
              <a:rPr lang="en-US" sz="2200" dirty="0">
                <a:latin typeface="Arial" panose="020B0604020202020204" pitchFamily="34" charset="0"/>
                <a:cs typeface="Arial" panose="020B0604020202020204" pitchFamily="34" charset="0"/>
              </a:rPr>
              <a:t>increase or decrease for major categories of operating costs on or before March 31 of each year. This process allows water and wastewater utilities to adjust rates based on current specific expenses without applying for a rate case.</a:t>
            </a:r>
          </a:p>
          <a:p>
            <a:pPr algn="just"/>
            <a:endParaRPr lang="en-US" sz="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56804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Purpose and History </a:t>
            </a:r>
          </a:p>
        </p:txBody>
      </p:sp>
      <p:sp>
        <p:nvSpPr>
          <p:cNvPr id="3" name="Subtitle 2"/>
          <p:cNvSpPr>
            <a:spLocks noGrp="1"/>
          </p:cNvSpPr>
          <p:nvPr>
            <p:ph idx="1"/>
          </p:nvPr>
        </p:nvSpPr>
        <p:spPr/>
        <p:txBody>
          <a:bodyPr>
            <a:normAutofit/>
          </a:bodyPr>
          <a:lstStyle/>
          <a:p>
            <a:pPr algn="just"/>
            <a:r>
              <a:rPr lang="en-US" sz="2200" dirty="0" smtClean="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Index </a:t>
            </a:r>
            <a:r>
              <a:rPr lang="en-US" sz="2200" dirty="0">
                <a:latin typeface="Arial" panose="020B0604020202020204" pitchFamily="34" charset="0"/>
                <a:cs typeface="Arial" panose="020B0604020202020204" pitchFamily="34" charset="0"/>
              </a:rPr>
              <a:t>is calculated by comparing the Gross Domestic Product Implicit Price Deflator Index </a:t>
            </a:r>
            <a:r>
              <a:rPr lang="en-US" sz="2200" dirty="0" smtClean="0">
                <a:latin typeface="Arial" panose="020B0604020202020204" pitchFamily="34" charset="0"/>
                <a:cs typeface="Arial" panose="020B0604020202020204" pitchFamily="34" charset="0"/>
              </a:rPr>
              <a:t>of </a:t>
            </a:r>
            <a:r>
              <a:rPr lang="en-US" sz="2200" dirty="0">
                <a:latin typeface="Arial" panose="020B0604020202020204" pitchFamily="34" charset="0"/>
                <a:cs typeface="Arial" panose="020B0604020202020204" pitchFamily="34" charset="0"/>
              </a:rPr>
              <a:t>the current and previous fiscal </a:t>
            </a:r>
            <a:r>
              <a:rPr lang="en-US" sz="2200" dirty="0" smtClean="0">
                <a:latin typeface="Arial" panose="020B0604020202020204" pitchFamily="34" charset="0"/>
                <a:cs typeface="Arial" panose="020B0604020202020204" pitchFamily="34" charset="0"/>
              </a:rPr>
              <a:t>year. This </a:t>
            </a:r>
            <a:r>
              <a:rPr lang="en-US" sz="2200" dirty="0">
                <a:latin typeface="Arial" panose="020B0604020202020204" pitchFamily="34" charset="0"/>
                <a:cs typeface="Arial" panose="020B0604020202020204" pitchFamily="34" charset="0"/>
              </a:rPr>
              <a:t>same procedure has been used each year since 1995 to calculate the </a:t>
            </a:r>
            <a:r>
              <a:rPr lang="en-US" sz="2200" dirty="0" smtClean="0">
                <a:latin typeface="Arial" panose="020B0604020202020204" pitchFamily="34" charset="0"/>
                <a:cs typeface="Arial" panose="020B0604020202020204" pitchFamily="34" charset="0"/>
              </a:rPr>
              <a:t>Price Index. </a:t>
            </a:r>
            <a:endParaRPr 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9160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Index Statute - 367.081(4)(a),F.S.</a:t>
            </a:r>
          </a:p>
        </p:txBody>
      </p:sp>
      <p:sp>
        <p:nvSpPr>
          <p:cNvPr id="3" name="Subtitle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In accordance with </a:t>
            </a:r>
            <a:r>
              <a:rPr lang="en-US" sz="2200" dirty="0" smtClean="0">
                <a:latin typeface="Arial" panose="020B0604020202020204" pitchFamily="34" charset="0"/>
                <a:cs typeface="Arial" panose="020B0604020202020204" pitchFamily="34" charset="0"/>
              </a:rPr>
              <a:t>Section 367.081(4</a:t>
            </a: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 F.S.:</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The Commission </a:t>
            </a:r>
            <a:r>
              <a:rPr lang="en-US" sz="2200" dirty="0">
                <a:latin typeface="Arial" panose="020B0604020202020204" pitchFamily="34" charset="0"/>
                <a:cs typeface="Arial" panose="020B0604020202020204" pitchFamily="34" charset="0"/>
              </a:rPr>
              <a:t>must issue an order establishing a price increase or decrease index </a:t>
            </a:r>
            <a:r>
              <a:rPr lang="en-US" sz="2200" dirty="0" smtClean="0">
                <a:latin typeface="Arial" panose="020B0604020202020204" pitchFamily="34" charset="0"/>
                <a:cs typeface="Arial" panose="020B0604020202020204" pitchFamily="34" charset="0"/>
              </a:rPr>
              <a:t>of </a:t>
            </a:r>
            <a:r>
              <a:rPr lang="en-US" sz="2200" dirty="0">
                <a:latin typeface="Arial" panose="020B0604020202020204" pitchFamily="34" charset="0"/>
                <a:cs typeface="Arial" panose="020B0604020202020204" pitchFamily="34" charset="0"/>
              </a:rPr>
              <a:t>major categories of operating </a:t>
            </a:r>
            <a:r>
              <a:rPr lang="en-US" sz="2200" dirty="0" smtClean="0">
                <a:latin typeface="Arial" panose="020B0604020202020204" pitchFamily="34" charset="0"/>
                <a:cs typeface="Arial" panose="020B0604020202020204" pitchFamily="34" charset="0"/>
              </a:rPr>
              <a:t>costs</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on </a:t>
            </a:r>
            <a:r>
              <a:rPr lang="en-US" sz="2200" dirty="0">
                <a:latin typeface="Arial" panose="020B0604020202020204" pitchFamily="34" charset="0"/>
                <a:cs typeface="Arial" panose="020B0604020202020204" pitchFamily="34" charset="0"/>
              </a:rPr>
              <a:t>or before March 31 of each year</a:t>
            </a:r>
            <a:r>
              <a:rPr lang="en-US" sz="2200" dirty="0" smtClean="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The percentage increase or decrease must reflect the increase or decrease in such costs based on the most recent 12 months of historical data available</a:t>
            </a:r>
            <a:r>
              <a:rPr lang="en-US" sz="2200" dirty="0" smtClean="0">
                <a:latin typeface="Arial" panose="020B0604020202020204" pitchFamily="34" charset="0"/>
                <a:cs typeface="Arial" panose="020B0604020202020204" pitchFamily="34" charset="0"/>
              </a:rPr>
              <a:t>.</a:t>
            </a:r>
            <a:endParaRPr 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The Commission, by rule, shall establish the procedure to be used in determining such indices.</a:t>
            </a:r>
          </a:p>
          <a:p>
            <a:pPr marL="0" indent="0" algn="just">
              <a:spcBef>
                <a:spcPts val="0"/>
              </a:spcBef>
              <a:buNone/>
            </a:pPr>
            <a:endParaRPr 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5</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545501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a:t>
            </a:r>
            <a:r>
              <a:rPr lang="en-US" sz="3300" dirty="0" smtClean="0">
                <a:latin typeface="Arial" panose="020B0604020202020204" pitchFamily="34" charset="0"/>
                <a:cs typeface="Arial" panose="020B0604020202020204" pitchFamily="34" charset="0"/>
              </a:rPr>
              <a:t>Index </a:t>
            </a:r>
            <a:r>
              <a:rPr lang="en-US" sz="3300" dirty="0">
                <a:latin typeface="Arial" panose="020B0604020202020204" pitchFamily="34" charset="0"/>
                <a:cs typeface="Arial" panose="020B0604020202020204" pitchFamily="34" charset="0"/>
              </a:rPr>
              <a:t>Statute - 367.081(4)(a),F.S.</a:t>
            </a:r>
          </a:p>
        </p:txBody>
      </p:sp>
      <p:sp>
        <p:nvSpPr>
          <p:cNvPr id="3" name="Subtitle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In accordance with Section 367.081(4)(a</a:t>
            </a:r>
            <a:r>
              <a:rPr lang="en-US" sz="2200" dirty="0" smtClean="0">
                <a:latin typeface="Arial" panose="020B0604020202020204" pitchFamily="34" charset="0"/>
                <a:cs typeface="Arial" panose="020B0604020202020204" pitchFamily="34" charset="0"/>
              </a:rPr>
              <a:t>), F.S. (cont.):</a:t>
            </a:r>
            <a:endParaRPr 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Commission must also establish the procedure by which a utility, without further action by the </a:t>
            </a:r>
            <a:r>
              <a:rPr lang="en-US" altLang="en-US" sz="2200" dirty="0" smtClean="0">
                <a:latin typeface="Arial" panose="020B0604020202020204" pitchFamily="34" charset="0"/>
                <a:cs typeface="Arial" panose="020B0604020202020204" pitchFamily="34" charset="0"/>
              </a:rPr>
              <a:t>Commission, </a:t>
            </a:r>
            <a:r>
              <a:rPr lang="en-US" altLang="en-US" sz="2200" dirty="0">
                <a:latin typeface="Arial" panose="020B0604020202020204" pitchFamily="34" charset="0"/>
                <a:cs typeface="Arial" panose="020B0604020202020204" pitchFamily="34" charset="0"/>
              </a:rPr>
              <a:t>may implement an increase or decrease in rates based upon application of the </a:t>
            </a:r>
            <a:r>
              <a:rPr lang="en-US" altLang="en-US" sz="2200" dirty="0" smtClean="0">
                <a:latin typeface="Arial" panose="020B0604020202020204" pitchFamily="34" charset="0"/>
                <a:cs typeface="Arial" panose="020B0604020202020204" pitchFamily="34" charset="0"/>
              </a:rPr>
              <a:t>indices.</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utility may not apply the </a:t>
            </a:r>
            <a:r>
              <a:rPr lang="en-US" altLang="en-US" sz="2200" dirty="0" smtClean="0">
                <a:latin typeface="Arial" panose="020B0604020202020204" pitchFamily="34" charset="0"/>
                <a:cs typeface="Arial" panose="020B0604020202020204" pitchFamily="34" charset="0"/>
              </a:rPr>
              <a:t>Index </a:t>
            </a:r>
            <a:r>
              <a:rPr lang="en-US" altLang="en-US" sz="2200" dirty="0">
                <a:latin typeface="Arial" panose="020B0604020202020204" pitchFamily="34" charset="0"/>
                <a:cs typeface="Arial" panose="020B0604020202020204" pitchFamily="34" charset="0"/>
              </a:rPr>
              <a:t>increase or decrease to expenses that the Commission has disallowed or adjusted in the utility’s most recent rate proceeding before the Commission.</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6</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135133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Index Statute - </a:t>
            </a:r>
            <a:r>
              <a:rPr lang="en-US" altLang="en-US" sz="3300" dirty="0">
                <a:latin typeface="Arial" panose="020B0604020202020204" pitchFamily="34" charset="0"/>
                <a:cs typeface="Arial" panose="020B0604020202020204" pitchFamily="34" charset="0"/>
              </a:rPr>
              <a:t>367.081(4)(c),F.S.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ct val="0"/>
              </a:spcBef>
              <a:buClrTx/>
              <a:buSzTx/>
              <a:buFont typeface="Wingdings" pitchFamily="2" charset="2"/>
              <a:buNone/>
            </a:pPr>
            <a:r>
              <a:rPr lang="en-US" altLang="en-US" sz="2200" dirty="0">
                <a:latin typeface="Arial" panose="020B0604020202020204" pitchFamily="34" charset="0"/>
                <a:cs typeface="Arial" panose="020B0604020202020204" pitchFamily="34" charset="0"/>
              </a:rPr>
              <a:t>Before implementing a change in rates under this subsection, the utility shall file an affirmation under oath as to the accuracy of the figures and calculations upon which the </a:t>
            </a:r>
            <a:r>
              <a:rPr lang="en-US" altLang="en-US" sz="2200" dirty="0" smtClean="0">
                <a:latin typeface="Arial" panose="020B0604020202020204" pitchFamily="34" charset="0"/>
                <a:cs typeface="Arial" panose="020B0604020202020204" pitchFamily="34" charset="0"/>
              </a:rPr>
              <a:t>change </a:t>
            </a:r>
            <a:r>
              <a:rPr lang="en-US" altLang="en-US" sz="2200" dirty="0">
                <a:latin typeface="Arial" panose="020B0604020202020204" pitchFamily="34" charset="0"/>
                <a:cs typeface="Arial" panose="020B0604020202020204" pitchFamily="34" charset="0"/>
              </a:rPr>
              <a:t>in rates is based, and stating that the change will not cause the utility to exceed the range of its last authorized rate of return on equity.</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7</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300468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Index Statute - </a:t>
            </a:r>
            <a:r>
              <a:rPr lang="en-US" altLang="en-US" sz="3300" dirty="0">
                <a:latin typeface="Arial" panose="020B0604020202020204" pitchFamily="34" charset="0"/>
                <a:cs typeface="Arial" panose="020B0604020202020204" pitchFamily="34" charset="0"/>
              </a:rPr>
              <a:t>367.081(4)(d),F.S.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ct val="0"/>
              </a:spcBef>
              <a:buClrTx/>
              <a:buSzTx/>
              <a:buFont typeface="Wingdings" pitchFamily="2" charset="2"/>
              <a:buNone/>
            </a:pPr>
            <a:r>
              <a:rPr lang="en-US" altLang="en-US" sz="2200" dirty="0">
                <a:latin typeface="Arial" panose="020B0604020202020204" pitchFamily="34" charset="0"/>
                <a:cs typeface="Arial" panose="020B0604020202020204" pitchFamily="34" charset="0"/>
              </a:rPr>
              <a:t>If, within 15 months after the filing of a utility’s annual report required by Section 367.121, F.S</a:t>
            </a:r>
            <a:r>
              <a:rPr lang="en-US" altLang="en-US" sz="2200" dirty="0" smtClean="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Powers of commission</a:t>
            </a:r>
            <a:r>
              <a:rPr lang="en-US" altLang="en-US" sz="2200" dirty="0">
                <a:latin typeface="Arial" panose="020B0604020202020204" pitchFamily="34" charset="0"/>
                <a:cs typeface="Arial" panose="020B0604020202020204" pitchFamily="34" charset="0"/>
              </a:rPr>
              <a:t>, the Commission finds that the utility exceeded the range of its last authorized rate of return on equity after an adjustment in rates as authorized by this subsection was implemented within the year for which report was filed or was implemented in the preceding year, the Commission may order the utility to refund with interest </a:t>
            </a:r>
            <a:r>
              <a:rPr lang="en-US" altLang="en-US" sz="2200" dirty="0" smtClean="0">
                <a:latin typeface="Arial" panose="020B0604020202020204" pitchFamily="34" charset="0"/>
                <a:cs typeface="Arial" panose="020B0604020202020204" pitchFamily="34" charset="0"/>
              </a:rPr>
              <a:t>the </a:t>
            </a:r>
            <a:r>
              <a:rPr lang="en-US" altLang="en-US" sz="2200" dirty="0" smtClean="0">
                <a:latin typeface="Arial" panose="020B0604020202020204" pitchFamily="34" charset="0"/>
                <a:cs typeface="Arial" panose="020B0604020202020204" pitchFamily="34" charset="0"/>
              </a:rPr>
              <a:t>Index </a:t>
            </a:r>
            <a:r>
              <a:rPr lang="en-US" altLang="en-US" sz="2200" dirty="0" smtClean="0">
                <a:latin typeface="Arial" panose="020B0604020202020204" pitchFamily="34" charset="0"/>
                <a:cs typeface="Arial" panose="020B0604020202020204" pitchFamily="34" charset="0"/>
              </a:rPr>
              <a:t>increase.</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8</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24769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latin typeface="Arial" panose="020B0604020202020204" pitchFamily="34" charset="0"/>
                <a:cs typeface="Arial" panose="020B0604020202020204" pitchFamily="34" charset="0"/>
              </a:rPr>
              <a:t>Price Index Statute - </a:t>
            </a:r>
            <a:r>
              <a:rPr lang="en-US" altLang="en-US" sz="3300" dirty="0">
                <a:latin typeface="Arial" panose="020B0604020202020204" pitchFamily="34" charset="0"/>
                <a:cs typeface="Arial" panose="020B0604020202020204" pitchFamily="34" charset="0"/>
              </a:rPr>
              <a:t>367.081(4)(e),F.S.</a:t>
            </a:r>
            <a:endParaRPr lang="en-US" sz="3300" dirty="0">
              <a:latin typeface="Arial" panose="020B0604020202020204" pitchFamily="34" charset="0"/>
              <a:cs typeface="Arial" panose="020B0604020202020204" pitchFamily="34" charset="0"/>
            </a:endParaRPr>
          </a:p>
        </p:txBody>
      </p:sp>
      <p:sp>
        <p:nvSpPr>
          <p:cNvPr id="3" name="Subtitle 2"/>
          <p:cNvSpPr>
            <a:spLocks noGrp="1"/>
          </p:cNvSpPr>
          <p:nvPr>
            <p:ph idx="1"/>
          </p:nvPr>
        </p:nvSpPr>
        <p:spPr/>
        <p:txBody>
          <a:bodyPr>
            <a:normAutofit/>
          </a:bodyPr>
          <a:lstStyle/>
          <a:p>
            <a:pPr marL="0" indent="0" algn="just">
              <a:spcBef>
                <a:spcPct val="0"/>
              </a:spcBef>
              <a:buClrTx/>
              <a:buSzTx/>
              <a:buFont typeface="Wingdings" pitchFamily="2" charset="2"/>
              <a:buNone/>
            </a:pPr>
            <a:r>
              <a:rPr lang="en-US" altLang="en-US" sz="2200" dirty="0">
                <a:latin typeface="Arial" panose="020B0604020202020204" pitchFamily="34" charset="0"/>
                <a:cs typeface="Arial" panose="020B0604020202020204" pitchFamily="34" charset="0"/>
              </a:rPr>
              <a:t>A utility may not adjust its rates under this subsection more than two times in any 12-month period.</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9</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3990"/>
            <a:ext cx="9144000" cy="8001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9" name="Title 1"/>
          <p:cNvSpPr txBox="1">
            <a:spLocks/>
          </p:cNvSpPr>
          <p:nvPr/>
        </p:nvSpPr>
        <p:spPr>
          <a:xfrm>
            <a:off x="838200" y="1828800"/>
            <a:ext cx="7696200" cy="3810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smtClean="0"/>
          </a:p>
        </p:txBody>
      </p:sp>
      <p:sp>
        <p:nvSpPr>
          <p:cNvPr id="10" name="Subtitle 2"/>
          <p:cNvSpPr txBox="1">
            <a:spLocks/>
          </p:cNvSpPr>
          <p:nvPr/>
        </p:nvSpPr>
        <p:spPr>
          <a:xfrm>
            <a:off x="457200" y="1600201"/>
            <a:ext cx="82296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1200" dirty="0"/>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908166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8">
      <a:dk1>
        <a:sysClr val="windowText" lastClr="000000"/>
      </a:dk1>
      <a:lt1>
        <a:sysClr val="window" lastClr="FFFFFF"/>
      </a:lt1>
      <a:dk2>
        <a:srgbClr val="FFC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9235</TotalTime>
  <Words>1800</Words>
  <Application>Microsoft Office PowerPoint</Application>
  <PresentationFormat>Letter Paper (8.5x11 in)</PresentationFormat>
  <Paragraphs>226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Annual Price Index  and  Pass Throughs</vt:lpstr>
      <vt:lpstr>Price Index Outline</vt:lpstr>
      <vt:lpstr>Purpose and History </vt:lpstr>
      <vt:lpstr>Purpose and History </vt:lpstr>
      <vt:lpstr>Price Index Statute - 367.081(4)(a),F.S.</vt:lpstr>
      <vt:lpstr>Price Index Statute - 367.081(4)(a),F.S.</vt:lpstr>
      <vt:lpstr>Price Index Statute - 367.081(4)(c),F.S.</vt:lpstr>
      <vt:lpstr>Price Index Statute - 367.081(4)(d),F.S.</vt:lpstr>
      <vt:lpstr>Price Index Statute - 367.081(4)(e),F.S.</vt:lpstr>
      <vt:lpstr>Strategy for Filing</vt:lpstr>
      <vt:lpstr>Acceptable Combination Filings</vt:lpstr>
      <vt:lpstr>Rule 25-30.420, F.A.C., Requirements</vt:lpstr>
      <vt:lpstr>Index Application</vt:lpstr>
      <vt:lpstr>Rule Requirements</vt:lpstr>
      <vt:lpstr>Rule Requirements (cont.)</vt:lpstr>
      <vt:lpstr>Rule Requirements (cont.)</vt:lpstr>
      <vt:lpstr>Rule Requirements (cont.)</vt:lpstr>
      <vt:lpstr>Rule Requirements (cont.)</vt:lpstr>
      <vt:lpstr>Historical Analysis of the Annual Price Index for Water and Wastewater Utilities</vt:lpstr>
      <vt:lpstr>Jurisdictional Water &amp; Wastewater Utilities Filing for Indexes and/or Pass Throughs</vt:lpstr>
      <vt:lpstr>Benefit to the Utility of Filing an Annual Index</vt:lpstr>
      <vt:lpstr>Purpose of Filing a Pass Through</vt:lpstr>
      <vt:lpstr>Purpose of Filing a Pass Through (cont.)</vt:lpstr>
      <vt:lpstr>Pass Through Statute 367.081(4)(b), F.S.</vt:lpstr>
      <vt:lpstr>Pass Through Application</vt:lpstr>
      <vt:lpstr>Pass Through Application</vt:lpstr>
    </vt:vector>
  </TitlesOfParts>
  <Company>Florida Public Service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 Gilleland-Beck</dc:creator>
  <cp:lastModifiedBy>Andrea Mick</cp:lastModifiedBy>
  <cp:revision>156</cp:revision>
  <cp:lastPrinted>2015-06-24T15:54:15Z</cp:lastPrinted>
  <dcterms:created xsi:type="dcterms:W3CDTF">2014-10-09T14:30:49Z</dcterms:created>
  <dcterms:modified xsi:type="dcterms:W3CDTF">2015-06-25T18:29:57Z</dcterms:modified>
</cp:coreProperties>
</file>