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2" r:id="rId2"/>
    <p:sldId id="258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6" r:id="rId14"/>
    <p:sldId id="284" r:id="rId15"/>
    <p:sldId id="285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32" autoAdjust="0"/>
  </p:normalViewPr>
  <p:slideViewPr>
    <p:cSldViewPr>
      <p:cViewPr>
        <p:scale>
          <a:sx n="88" d="100"/>
          <a:sy n="88" d="100"/>
        </p:scale>
        <p:origin x="-1590" y="-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ADFB4-DBF0-4247-A843-A94004E98440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B4324-A2D9-4DF6-972A-81118053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00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E7BCDD-D9B6-496E-B128-4D12222B64CB}" type="datetimeFigureOut">
              <a:rPr lang="en-US" smtClean="0"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5A1C2C-1D5D-4B13-ADBE-25CE6E730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5122-940E-47C0-8228-5AAAA571F706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7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4FC7E-8DED-42B6-A88C-D8C42EEE7E0A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3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60752-E9EC-4CEA-87FA-EF12B0ACA96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0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C31E-265A-4AAB-AA81-1279B7E4EB6C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7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B096-2B53-4B37-87F3-E05222005F4F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C3FA-371D-4E3D-8BCE-19312CE90CD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079C-999E-4F21-AED6-CCEF5C932880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9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327CA-B54D-4845-984A-6C38D29F596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F0FC6-E3C2-45CE-A035-AAB541D8D942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4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AB26-B19D-4EC5-83F4-C4E3243BF233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0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C320-D6A5-443A-99F4-1CE5F716821B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8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4A1D0-BC9F-4CF8-B0E4-245270CE1C51}" type="datetime1">
              <a:rPr lang="en-US" smtClean="0"/>
              <a:t>6/24/2015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Water &amp; Wastewater Manual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792E-CA1E-442C-9F96-7EFE2E6E4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rules.org/" TargetMode="External"/><Relationship Id="rId2" Type="http://schemas.openxmlformats.org/officeDocument/2006/relationships/hyperlink" Target="mailto:tearnhar@psc.state.fl.u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aruc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6" y="2545397"/>
            <a:ext cx="7772400" cy="578803"/>
          </a:xfrm>
        </p:spPr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Regulatory Assessment Fees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5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Extensions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utility, for good cause shown in a written request, may be granted up to a 30-day extension. A request must be made by filing a Regulatory Assessment Fee Extension form (PSC/AIT 124 - mailed to all utilities with the RAF return form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). Form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PSC/AIT 124 must be filed two weeks prior to the RAF payment due date. The request for extension will not be granted if the utility has any unpaid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RAFs,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penalties, and/or interest due from prior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periods.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If an extension is granted,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one of the following charges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shall be added to the RAF amount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due: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0" indent="-338138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0.75 percent of the fee to be remitted for an extension of 15 days 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</a:p>
          <a:p>
            <a:pPr marL="685800" lvl="0" indent="-338138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1.5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percent of the fee for an extension of 16-30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1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Automatic Extensions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 automatic 30-day extension to submit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RAF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return may be obtained by payment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estimated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gross operating revenue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(by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checking the “Estimated Return” space in the top left-hand corner of the RAF return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form). If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such return is submitted by the normal due date, the utility shall be granted a 30-day extension period in which to file and remit the actual fee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due. This fee will be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without the additional extension fee typically charged, provided the estimated RAF fee payment remitted is at least 90 percent of the actual RAF fee due for the period.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7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Penalties and Interest 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for not filing RAFs timely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lvl="0" indent="-347663"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Pursuant to Section 350.113, F.S.,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Florida Public Service Regulatory Trust Fund; moneys to be deposited therein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an incremental penalty of 5 percent per each additional 30 days late, not to exceed 25 percent, shall be assessed against any utility that fails to pay its RAF by the due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date. 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amount of interest to be charged is 1 percent for each additional 30 days or fraction thereof, not to exceed a total of 12 percent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annually. Interest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continues to accrue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until the RAFs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due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been paid in full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Penalties and Interest 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for not filing RAFs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timely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lvl="0" indent="-347663" algn="just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Pursuant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to Section 367.161,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S.,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Penalties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may impose a penalty of $5,000 per day for failure to timely pay RAFs or revoke any certificate of authorization issued by it. Each penalty shall be a lien upon the real and personal property of the entity, enforceable by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as a statutory lien.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3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Penalties and Interest 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for not filing RAFs timely (cont.)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avoid penalties and interest or compliance actions:</a:t>
            </a:r>
          </a:p>
          <a:p>
            <a:pPr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 should ensure its mailing address and contact information provided to the Commission is current and inform the Commission of any changes when necessary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Utilities unable to pay RAFs by the due date should request a 15 to 30-day extension at least two weeks prior to the due date.</a:t>
            </a: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2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Assistance and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Questions or requests for information or assistance in preparing Regulatory Assessment Fee Returns should be directed to Toni Joy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Earnhart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Public Utility Analyst, in the Division of Economics at (850) 413-6532 or by email at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tearnhar@psc.state.fl.us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All information regarding RAFs can be found in Rule 25-30.120,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F.A.C.,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Regulatory Assessment Fees; Water and Wastewater 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Utilities,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which can be accessed at: 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https://www.flrules.org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Water &amp; Wastewater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5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Regulatory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Assessment Fees (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RAFs)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water and wastewater utilities subject to FPSC jurisdiction on or before December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the preceding year, even if the utility has not applied for or has been issued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certificate, are required to pay RAFs.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RAFs are required by Section 367.145, Florida Statutes (F.S.) -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Regulatory assessment and application fees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Detailed RAF filing requirements are set forth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Rule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25-30.120(2),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F.A.C.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Regulatory Assessment Fees; Water and Wastewater Utilities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2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Calculations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Each water and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wastewater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utility is required to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pay RAF of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4.5 percent of its gross operating revenue.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Gross operating revenue is exclusive of revenue generated from areas that do not fall into the defined Uniform System of Accounts outlined by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NARUC.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://www.naruc.org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4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Calculations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Utilities may deduct the annual expense of purchased water or wastewater treatment from another utility regulated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by the FPSC from its gross operating revenues before calculating the amount of the RAF due for that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year.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minimum annual RAF of $25 per system is required by rule regardless of revenue earned.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37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Filing Dates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Small Class C water and wastewater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utilities are those that received revenues less than $200,000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preceding calendar year. Small Class C water and wastewater utilities file RAFs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annually. Annual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billing period is:  January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December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31.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payment is due annually on March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the next business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day.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800"/>
              </a:spcBef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Large Class A &amp; B water and wastewater utilities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are those that received revenues greater than $200,000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preceding calendar year. Large Class A &amp; B water and wastewater utilities must file RAFs bi-annually. Bi-annual billing periods are: January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June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July 1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- December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31.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payment due dates are July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January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the next business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day.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2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Return Forms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RAF return forms are mailed to the utility’s mailing address of record in mid-December for the January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payment due date, mid-February for the March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payment due date, and mid-June for the July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payment due date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Failure to receive a RAF return form does not excuse the utility from timely remitting RAFs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Utilities may contact the Commission and request a RAF return form be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emailed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or faxed if the RAF return form is not received via regular United States Postal Service mail. </a:t>
            </a: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29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Filings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RAFs may be filed by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0" indent="-338138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Regular United States Postal Service mail, registered return receipt is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recommended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0" indent="-338138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Private mail carriers with tracking numbers (i.e., FEDEX,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UPS.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0" indent="-338138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Hand delivered to the Commission Clerk prior to 5 P.M. on the applicable due date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800"/>
              </a:spcBef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RAFs are considered paid on the date they are postmarked or date-stamped “Received” by the Commission Clerk.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5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Filings (cont.)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RAFs mailing address:  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800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Florida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Public Service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</a:p>
          <a:p>
            <a:pPr marL="0" lvl="0" indent="0" algn="just">
              <a:spcBef>
                <a:spcPts val="288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Attention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Fiscal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  <a:p>
            <a:pPr marL="0" lvl="0" indent="0" algn="just">
              <a:spcBef>
                <a:spcPts val="288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2540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Shumard Oak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Boulevard</a:t>
            </a:r>
          </a:p>
          <a:p>
            <a:pPr marL="0" lvl="0" indent="0" algn="just">
              <a:spcBef>
                <a:spcPts val="288"/>
              </a:spcBef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Tallahassee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Florida 32399-0850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RAF Payment Method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RAFs may be paid by bank check or cashier’s check, made payable to the Florida Public Service Commission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lvl="0" indent="-347663" algn="just">
              <a:spcBef>
                <a:spcPts val="800"/>
              </a:spcBef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Commission does not accept credit cards or online payments at this time.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792E-CA1E-442C-9F96-7EFE2E6E48C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3990"/>
            <a:ext cx="9144000" cy="8001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943600"/>
            <a:ext cx="761993" cy="76962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133600" y="1828800"/>
            <a:ext cx="55626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5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Water &amp; Wastewater Reference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1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3619</TotalTime>
  <Words>1181</Words>
  <Application>Microsoft Office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Regulatory Assessment Fees</vt:lpstr>
      <vt:lpstr>Regulatory Assessment Fees (RAFs)</vt:lpstr>
      <vt:lpstr>RAF Calculations</vt:lpstr>
      <vt:lpstr>RAF Calculations (cont.)</vt:lpstr>
      <vt:lpstr>RAF Filing Dates</vt:lpstr>
      <vt:lpstr>RAF Return Forms</vt:lpstr>
      <vt:lpstr>RAF Filings</vt:lpstr>
      <vt:lpstr>RAF Filings (cont.)</vt:lpstr>
      <vt:lpstr>RAF Payment Method</vt:lpstr>
      <vt:lpstr>Extensions</vt:lpstr>
      <vt:lpstr>Automatic Extensions</vt:lpstr>
      <vt:lpstr>Penalties and Interest  for not filing RAFs timely</vt:lpstr>
      <vt:lpstr>Penalties and Interest  for not filing RAFs timely (cont.)</vt:lpstr>
      <vt:lpstr>Penalties and Interest  for not filing RAFs timely (cont.)</vt:lpstr>
      <vt:lpstr>RAF Assistance and Information</vt:lpstr>
    </vt:vector>
  </TitlesOfParts>
  <Company>Florida Public Service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Gilleland-Beck</dc:creator>
  <cp:lastModifiedBy>Andrea Mick</cp:lastModifiedBy>
  <cp:revision>137</cp:revision>
  <cp:lastPrinted>2015-06-18T15:43:50Z</cp:lastPrinted>
  <dcterms:created xsi:type="dcterms:W3CDTF">2014-10-09T14:30:49Z</dcterms:created>
  <dcterms:modified xsi:type="dcterms:W3CDTF">2015-06-24T19:20:05Z</dcterms:modified>
</cp:coreProperties>
</file>