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62" r:id="rId3"/>
    <p:sldId id="267" r:id="rId4"/>
    <p:sldId id="268" r:id="rId5"/>
    <p:sldId id="269" r:id="rId6"/>
    <p:sldId id="270" r:id="rId7"/>
    <p:sldId id="27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24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9B7854-F041-4539-95CC-911D4F19CC9B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928B31-F4A0-4C58-BC8F-AB5CC7DB34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325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0AA85-39B1-4AD5-A123-2106E80C1846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1476-332E-4E97-95FC-5B24352A1E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786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9177A-10F1-445B-AFB9-45525DAEF6F1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1476-332E-4E97-95FC-5B24352A1E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350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6750C-2E38-41AF-89FF-0D4826CFBB19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1476-332E-4E97-95FC-5B24352A1E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186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578E3-6F5C-44DF-AD6B-CFB362348CCD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1476-332E-4E97-95FC-5B24352A1E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286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B6CC4-ED05-4CE2-AC29-675A8736C946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1476-332E-4E97-95FC-5B24352A1E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166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64ABE-535A-48C0-92E6-34999AABF4DC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1476-332E-4E97-95FC-5B24352A1E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333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F1E1-F08A-4EA4-BA7F-FBF43C353E90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1476-332E-4E97-95FC-5B24352A1E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2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6EE05-B4A1-418E-BD6C-B6A32084FE6A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1476-332E-4E97-95FC-5B24352A1E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084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AF32-1A11-451C-A50B-383A0634B381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1476-332E-4E97-95FC-5B24352A1E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714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D2A2F-C767-48C4-BE13-97F1E751AD5A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1476-332E-4E97-95FC-5B24352A1E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565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F4CC-A4FF-4959-83B9-CB6AC1A090A2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21476-332E-4E97-95FC-5B24352A1E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233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7F019-87C3-4073-A78F-20644D59A185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Water &amp; Wastewater Manual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21476-332E-4E97-95FC-5B24352A1E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378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011997"/>
            <a:ext cx="7772400" cy="1645603"/>
          </a:xfrm>
        </p:spPr>
        <p:txBody>
          <a:bodyPr>
            <a:noAutofit/>
          </a:bodyPr>
          <a:lstStyle/>
          <a:p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Miscellaneous Service Charges</a:t>
            </a: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26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Miscellaneous Service Charges</a:t>
            </a: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ts val="800"/>
              </a:spcBef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Miscellaneous service charges are charges to individual customers for discrete services that are not recovered from the general body of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ratepayers. In addition, they are: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algn="just">
              <a:spcBef>
                <a:spcPts val="800"/>
              </a:spcBef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Designed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to place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direct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cost on the causer of the cost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algn="just">
              <a:spcBef>
                <a:spcPts val="800"/>
              </a:spcBef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Not typically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“marked up” to include profit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18" y="1443990"/>
            <a:ext cx="9144000" cy="800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447800" y="1371600"/>
            <a:ext cx="6248400" cy="449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21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Miscellaneous Service Charges </a:t>
            </a: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800"/>
              </a:spcBef>
            </a:pPr>
            <a:r>
              <a:rPr lang="en-US" sz="2200" u="sng" dirty="0">
                <a:latin typeface="Arial" panose="020B0604020202020204" pitchFamily="34" charset="0"/>
                <a:cs typeface="Arial" panose="020B0604020202020204" pitchFamily="34" charset="0"/>
              </a:rPr>
              <a:t>Initial reconnection charges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are levied for service initiation at a location where service did not previously exist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200" u="sng" dirty="0">
                <a:latin typeface="Arial" panose="020B0604020202020204" pitchFamily="34" charset="0"/>
                <a:cs typeface="Arial" panose="020B0604020202020204" pitchFamily="34" charset="0"/>
              </a:rPr>
              <a:t>Normal reconnection charges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are levied for transfer of service to a new customer account at a previously served location or reconnection of service subsequent to a customer requested disconnection.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18" y="1443990"/>
            <a:ext cx="9144000" cy="800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447800" y="1371600"/>
            <a:ext cx="6248400" cy="449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38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Miscellaneous Service Charges </a:t>
            </a: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800"/>
              </a:spcBef>
            </a:pPr>
            <a:r>
              <a:rPr lang="en-US" sz="2200" u="sng" dirty="0">
                <a:latin typeface="Arial" panose="020B0604020202020204" pitchFamily="34" charset="0"/>
                <a:cs typeface="Arial" panose="020B0604020202020204" pitchFamily="34" charset="0"/>
              </a:rPr>
              <a:t>Violation reconnection charges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are levied prior to reconnection of an existing customer after discontinuance of service for cause pursuant to Rule 25-30.320,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F.A.C.,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Refusal or Discontinuance of </a:t>
            </a:r>
            <a:r>
              <a:rPr lang="en-US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Service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including a delinquent bill payment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200" u="sng" dirty="0">
                <a:latin typeface="Arial" panose="020B0604020202020204" pitchFamily="34" charset="0"/>
                <a:cs typeface="Arial" panose="020B0604020202020204" pitchFamily="34" charset="0"/>
              </a:rPr>
              <a:t>Premises visit charges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are levied when a service representative visits a premises at the customer’s request for complaint resolution and the problem is found to be the customer’s responsibility.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18" y="1443990"/>
            <a:ext cx="9144000" cy="800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676400" y="1443990"/>
            <a:ext cx="6248400" cy="449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49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Miscellaneous Service Charges </a:t>
            </a: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200" u="sng" dirty="0">
                <a:latin typeface="Arial" panose="020B0604020202020204" pitchFamily="34" charset="0"/>
                <a:cs typeface="Arial" panose="020B0604020202020204" pitchFamily="34" charset="0"/>
              </a:rPr>
              <a:t>Premises visit charges in lieu of disconnection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are levied when a service representative visits a premises for the purpose of discontinuing service for nonpayment of a bill and does not discontinue service because the customer pays the service representative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otherwise makes satisfactory arrangements to pay the bill.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18" y="1443990"/>
            <a:ext cx="9144000" cy="800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447800" y="1371600"/>
            <a:ext cx="6248400" cy="449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29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Miscellaneous Service Charges </a:t>
            </a: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 request for miscellaneous service charges should be accompanied by cost justification for each charge pursuant to Section 367.091(6),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F.S.,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Rates, tariffs; new class of service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Customers should be noticed prior to the implementation of miscellaneous service charges.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18" y="1443990"/>
            <a:ext cx="9144000" cy="800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447800" y="1371600"/>
            <a:ext cx="6248400" cy="449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3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Nonsufficient Funds and Late Payment Charges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800"/>
              </a:spcBef>
            </a:pPr>
            <a:r>
              <a:rPr lang="en-US" sz="2200" u="sng" dirty="0">
                <a:latin typeface="Arial" panose="020B0604020202020204" pitchFamily="34" charset="0"/>
                <a:cs typeface="Arial" panose="020B0604020202020204" pitchFamily="34" charset="0"/>
              </a:rPr>
              <a:t>Nonsufficient funds charges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are levied when checks are returned as unpaid from a financial institution.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Nonsufficient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funds charges are approved consistent with Sections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68.065, F.S.,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Actions to collect worthless payment instruments; attorney fees and collection </a:t>
            </a:r>
            <a:r>
              <a:rPr lang="en-US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costs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and 832.08(5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), F.S.,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State attorney bad check diversion program; fees for </a:t>
            </a:r>
            <a:r>
              <a:rPr lang="en-US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collections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Late </a:t>
            </a:r>
            <a:r>
              <a:rPr lang="en-US" sz="2200" u="sng" dirty="0">
                <a:latin typeface="Arial" panose="020B0604020202020204" pitchFamily="34" charset="0"/>
                <a:cs typeface="Arial" panose="020B0604020202020204" pitchFamily="34" charset="0"/>
              </a:rPr>
              <a:t>payment charges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are levied if the customer bill is not paid within 20 days after the utility has mailed or presented the bill for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payment. A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request for late payment charges should be accompanied by a cost justification.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18" y="1443990"/>
            <a:ext cx="9144000" cy="800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447800" y="1371600"/>
            <a:ext cx="6248400" cy="449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Water &amp; Wastewater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61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744</TotalTime>
  <Words>420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Miscellaneous Service Charges</vt:lpstr>
      <vt:lpstr>Miscellaneous Service Charges</vt:lpstr>
      <vt:lpstr>Miscellaneous Service Charges </vt:lpstr>
      <vt:lpstr>Miscellaneous Service Charges </vt:lpstr>
      <vt:lpstr>Miscellaneous Service Charges </vt:lpstr>
      <vt:lpstr>Miscellaneous Service Charges </vt:lpstr>
      <vt:lpstr>Nonsufficient Funds and Late Payment Charges</vt:lpstr>
    </vt:vector>
  </TitlesOfParts>
  <Company>Florida Public Service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Patti Daniel</dc:creator>
  <cp:lastModifiedBy>Andrea Mick</cp:lastModifiedBy>
  <cp:revision>37</cp:revision>
  <dcterms:created xsi:type="dcterms:W3CDTF">2014-11-06T14:07:59Z</dcterms:created>
  <dcterms:modified xsi:type="dcterms:W3CDTF">2015-06-24T19:20:51Z</dcterms:modified>
</cp:coreProperties>
</file>