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5"/>
  </p:notesMasterIdLst>
  <p:handoutMasterIdLst>
    <p:handoutMasterId r:id="rId76"/>
  </p:handoutMasterIdLst>
  <p:sldIdLst>
    <p:sldId id="256" r:id="rId2"/>
    <p:sldId id="257" r:id="rId3"/>
    <p:sldId id="414" r:id="rId4"/>
    <p:sldId id="415" r:id="rId5"/>
    <p:sldId id="340" r:id="rId6"/>
    <p:sldId id="341" r:id="rId7"/>
    <p:sldId id="342" r:id="rId8"/>
    <p:sldId id="343" r:id="rId9"/>
    <p:sldId id="344" r:id="rId10"/>
    <p:sldId id="346" r:id="rId11"/>
    <p:sldId id="348" r:id="rId12"/>
    <p:sldId id="349" r:id="rId13"/>
    <p:sldId id="350" r:id="rId14"/>
    <p:sldId id="351" r:id="rId15"/>
    <p:sldId id="352" r:id="rId16"/>
    <p:sldId id="412" r:id="rId17"/>
    <p:sldId id="353" r:id="rId18"/>
    <p:sldId id="354" r:id="rId19"/>
    <p:sldId id="355" r:id="rId20"/>
    <p:sldId id="358" r:id="rId21"/>
    <p:sldId id="356" r:id="rId22"/>
    <p:sldId id="357" r:id="rId23"/>
    <p:sldId id="360" r:id="rId24"/>
    <p:sldId id="361" r:id="rId25"/>
    <p:sldId id="363" r:id="rId26"/>
    <p:sldId id="364" r:id="rId27"/>
    <p:sldId id="365" r:id="rId28"/>
    <p:sldId id="366" r:id="rId29"/>
    <p:sldId id="367" r:id="rId30"/>
    <p:sldId id="368" r:id="rId31"/>
    <p:sldId id="369" r:id="rId32"/>
    <p:sldId id="370" r:id="rId33"/>
    <p:sldId id="371" r:id="rId34"/>
    <p:sldId id="372" r:id="rId35"/>
    <p:sldId id="373" r:id="rId36"/>
    <p:sldId id="374" r:id="rId37"/>
    <p:sldId id="375" r:id="rId38"/>
    <p:sldId id="376" r:id="rId39"/>
    <p:sldId id="377" r:id="rId40"/>
    <p:sldId id="378" r:id="rId41"/>
    <p:sldId id="379" r:id="rId42"/>
    <p:sldId id="380" r:id="rId43"/>
    <p:sldId id="381" r:id="rId44"/>
    <p:sldId id="383" r:id="rId45"/>
    <p:sldId id="305" r:id="rId46"/>
    <p:sldId id="384" r:id="rId47"/>
    <p:sldId id="304" r:id="rId48"/>
    <p:sldId id="411" r:id="rId49"/>
    <p:sldId id="385" r:id="rId50"/>
    <p:sldId id="388" r:id="rId51"/>
    <p:sldId id="386" r:id="rId52"/>
    <p:sldId id="387" r:id="rId53"/>
    <p:sldId id="390" r:id="rId54"/>
    <p:sldId id="394" r:id="rId55"/>
    <p:sldId id="392" r:id="rId56"/>
    <p:sldId id="393" r:id="rId57"/>
    <p:sldId id="417" r:id="rId58"/>
    <p:sldId id="395" r:id="rId59"/>
    <p:sldId id="396" r:id="rId60"/>
    <p:sldId id="397" r:id="rId61"/>
    <p:sldId id="398" r:id="rId62"/>
    <p:sldId id="399" r:id="rId63"/>
    <p:sldId id="400" r:id="rId64"/>
    <p:sldId id="401" r:id="rId65"/>
    <p:sldId id="402" r:id="rId66"/>
    <p:sldId id="403" r:id="rId67"/>
    <p:sldId id="404" r:id="rId68"/>
    <p:sldId id="405" r:id="rId69"/>
    <p:sldId id="406" r:id="rId70"/>
    <p:sldId id="407" r:id="rId71"/>
    <p:sldId id="408" r:id="rId72"/>
    <p:sldId id="409" r:id="rId73"/>
    <p:sldId id="410" r:id="rId74"/>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9" autoAdjust="0"/>
    <p:restoredTop sz="94660"/>
  </p:normalViewPr>
  <p:slideViewPr>
    <p:cSldViewPr>
      <p:cViewPr>
        <p:scale>
          <a:sx n="100" d="100"/>
          <a:sy n="100" d="100"/>
        </p:scale>
        <p:origin x="-1230" y="-1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742"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7513" y="0"/>
            <a:ext cx="2982742" cy="465138"/>
          </a:xfrm>
          <a:prstGeom prst="rect">
            <a:avLst/>
          </a:prstGeom>
        </p:spPr>
        <p:txBody>
          <a:bodyPr vert="horz" lIns="91440" tIns="45720" rIns="91440" bIns="45720" rtlCol="0"/>
          <a:lstStyle>
            <a:lvl1pPr algn="r">
              <a:defRPr sz="1200"/>
            </a:lvl1pPr>
          </a:lstStyle>
          <a:p>
            <a:fld id="{DE6A4A87-2755-411A-9FBD-CC2717E942F4}" type="datetimeFigureOut">
              <a:rPr lang="en-US" smtClean="0"/>
              <a:t>6/25/2015</a:t>
            </a:fld>
            <a:endParaRPr lang="en-US"/>
          </a:p>
        </p:txBody>
      </p:sp>
      <p:sp>
        <p:nvSpPr>
          <p:cNvPr id="4" name="Footer Placeholder 3"/>
          <p:cNvSpPr>
            <a:spLocks noGrp="1"/>
          </p:cNvSpPr>
          <p:nvPr>
            <p:ph type="ftr" sz="quarter" idx="2"/>
          </p:nvPr>
        </p:nvSpPr>
        <p:spPr>
          <a:xfrm>
            <a:off x="1" y="8829675"/>
            <a:ext cx="2982742"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7513" y="8829675"/>
            <a:ext cx="2982742" cy="465138"/>
          </a:xfrm>
          <a:prstGeom prst="rect">
            <a:avLst/>
          </a:prstGeom>
        </p:spPr>
        <p:txBody>
          <a:bodyPr vert="horz" lIns="91440" tIns="45720" rIns="91440" bIns="45720" rtlCol="0" anchor="b"/>
          <a:lstStyle>
            <a:lvl1pPr algn="r">
              <a:defRPr sz="1200"/>
            </a:lvl1pPr>
          </a:lstStyle>
          <a:p>
            <a:fld id="{D6F23ACE-880C-46EC-95F0-58C22C66E46B}" type="slidenum">
              <a:rPr lang="en-US" smtClean="0"/>
              <a:t>‹#›</a:t>
            </a:fld>
            <a:endParaRPr lang="en-US"/>
          </a:p>
        </p:txBody>
      </p:sp>
    </p:spTree>
    <p:extLst>
      <p:ext uri="{BB962C8B-B14F-4D97-AF65-F5344CB8AC3E}">
        <p14:creationId xmlns:p14="http://schemas.microsoft.com/office/powerpoint/2010/main" val="2978141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98102" y="0"/>
            <a:ext cx="2982119" cy="464820"/>
          </a:xfrm>
          <a:prstGeom prst="rect">
            <a:avLst/>
          </a:prstGeom>
        </p:spPr>
        <p:txBody>
          <a:bodyPr vert="horz" lIns="93177" tIns="46589" rIns="93177" bIns="46589" rtlCol="0"/>
          <a:lstStyle>
            <a:lvl1pPr algn="r">
              <a:defRPr sz="1200"/>
            </a:lvl1pPr>
          </a:lstStyle>
          <a:p>
            <a:fld id="{87E7BCDD-D9B6-496E-B128-4D12222B64CB}" type="datetimeFigureOut">
              <a:rPr lang="en-US" smtClean="0"/>
              <a:t>6/25/2015</a:t>
            </a:fld>
            <a:endParaRPr lang="en-US" dirty="0"/>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3177" tIns="46589" rIns="93177" bIns="46589" rtlCol="0" anchor="b"/>
          <a:lstStyle>
            <a:lvl1pPr algn="r">
              <a:defRPr sz="1200"/>
            </a:lvl1pPr>
          </a:lstStyle>
          <a:p>
            <a:fld id="{735A1C2C-1D5D-4B13-ADBE-25CE6E730970}" type="slidenum">
              <a:rPr lang="en-US" smtClean="0"/>
              <a:t>‹#›</a:t>
            </a:fld>
            <a:endParaRPr lang="en-US" dirty="0"/>
          </a:p>
        </p:txBody>
      </p:sp>
    </p:spTree>
    <p:extLst>
      <p:ext uri="{BB962C8B-B14F-4D97-AF65-F5344CB8AC3E}">
        <p14:creationId xmlns:p14="http://schemas.microsoft.com/office/powerpoint/2010/main" val="3125769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1</a:t>
            </a:fld>
            <a:endParaRPr lang="en-US" dirty="0"/>
          </a:p>
        </p:txBody>
      </p:sp>
    </p:spTree>
    <p:extLst>
      <p:ext uri="{BB962C8B-B14F-4D97-AF65-F5344CB8AC3E}">
        <p14:creationId xmlns:p14="http://schemas.microsoft.com/office/powerpoint/2010/main" val="37596446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10</a:t>
            </a:fld>
            <a:endParaRPr lang="en-US" dirty="0"/>
          </a:p>
        </p:txBody>
      </p:sp>
    </p:spTree>
    <p:extLst>
      <p:ext uri="{BB962C8B-B14F-4D97-AF65-F5344CB8AC3E}">
        <p14:creationId xmlns:p14="http://schemas.microsoft.com/office/powerpoint/2010/main" val="27730938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11</a:t>
            </a:fld>
            <a:endParaRPr lang="en-US" dirty="0"/>
          </a:p>
        </p:txBody>
      </p:sp>
    </p:spTree>
    <p:extLst>
      <p:ext uri="{BB962C8B-B14F-4D97-AF65-F5344CB8AC3E}">
        <p14:creationId xmlns:p14="http://schemas.microsoft.com/office/powerpoint/2010/main" val="37753248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12</a:t>
            </a:fld>
            <a:endParaRPr lang="en-US" dirty="0"/>
          </a:p>
        </p:txBody>
      </p:sp>
    </p:spTree>
    <p:extLst>
      <p:ext uri="{BB962C8B-B14F-4D97-AF65-F5344CB8AC3E}">
        <p14:creationId xmlns:p14="http://schemas.microsoft.com/office/powerpoint/2010/main" val="15119343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13</a:t>
            </a:fld>
            <a:endParaRPr lang="en-US" dirty="0"/>
          </a:p>
        </p:txBody>
      </p:sp>
    </p:spTree>
    <p:extLst>
      <p:ext uri="{BB962C8B-B14F-4D97-AF65-F5344CB8AC3E}">
        <p14:creationId xmlns:p14="http://schemas.microsoft.com/office/powerpoint/2010/main" val="12171666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14</a:t>
            </a:fld>
            <a:endParaRPr lang="en-US" dirty="0"/>
          </a:p>
        </p:txBody>
      </p:sp>
    </p:spTree>
    <p:extLst>
      <p:ext uri="{BB962C8B-B14F-4D97-AF65-F5344CB8AC3E}">
        <p14:creationId xmlns:p14="http://schemas.microsoft.com/office/powerpoint/2010/main" val="32768710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15</a:t>
            </a:fld>
            <a:endParaRPr lang="en-US" dirty="0"/>
          </a:p>
        </p:txBody>
      </p:sp>
    </p:spTree>
    <p:extLst>
      <p:ext uri="{BB962C8B-B14F-4D97-AF65-F5344CB8AC3E}">
        <p14:creationId xmlns:p14="http://schemas.microsoft.com/office/powerpoint/2010/main" val="26510023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16</a:t>
            </a:fld>
            <a:endParaRPr lang="en-US" dirty="0"/>
          </a:p>
        </p:txBody>
      </p:sp>
    </p:spTree>
    <p:extLst>
      <p:ext uri="{BB962C8B-B14F-4D97-AF65-F5344CB8AC3E}">
        <p14:creationId xmlns:p14="http://schemas.microsoft.com/office/powerpoint/2010/main" val="39967333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17</a:t>
            </a:fld>
            <a:endParaRPr lang="en-US" dirty="0"/>
          </a:p>
        </p:txBody>
      </p:sp>
    </p:spTree>
    <p:extLst>
      <p:ext uri="{BB962C8B-B14F-4D97-AF65-F5344CB8AC3E}">
        <p14:creationId xmlns:p14="http://schemas.microsoft.com/office/powerpoint/2010/main" val="39967333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18</a:t>
            </a:fld>
            <a:endParaRPr lang="en-US" dirty="0"/>
          </a:p>
        </p:txBody>
      </p:sp>
    </p:spTree>
    <p:extLst>
      <p:ext uri="{BB962C8B-B14F-4D97-AF65-F5344CB8AC3E}">
        <p14:creationId xmlns:p14="http://schemas.microsoft.com/office/powerpoint/2010/main" val="23532191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19</a:t>
            </a:fld>
            <a:endParaRPr lang="en-US" dirty="0"/>
          </a:p>
        </p:txBody>
      </p:sp>
    </p:spTree>
    <p:extLst>
      <p:ext uri="{BB962C8B-B14F-4D97-AF65-F5344CB8AC3E}">
        <p14:creationId xmlns:p14="http://schemas.microsoft.com/office/powerpoint/2010/main" val="2217591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2</a:t>
            </a:fld>
            <a:endParaRPr lang="en-US" dirty="0"/>
          </a:p>
        </p:txBody>
      </p:sp>
    </p:spTree>
    <p:extLst>
      <p:ext uri="{BB962C8B-B14F-4D97-AF65-F5344CB8AC3E}">
        <p14:creationId xmlns:p14="http://schemas.microsoft.com/office/powerpoint/2010/main" val="40842347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5A1C2C-1D5D-4B13-ADBE-25CE6E730970}" type="slidenum">
              <a:rPr lang="en-US" smtClean="0"/>
              <a:t>20</a:t>
            </a:fld>
            <a:endParaRPr lang="en-US" dirty="0"/>
          </a:p>
        </p:txBody>
      </p:sp>
    </p:spTree>
    <p:extLst>
      <p:ext uri="{BB962C8B-B14F-4D97-AF65-F5344CB8AC3E}">
        <p14:creationId xmlns:p14="http://schemas.microsoft.com/office/powerpoint/2010/main" val="23004366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21</a:t>
            </a:fld>
            <a:endParaRPr lang="en-US" dirty="0"/>
          </a:p>
        </p:txBody>
      </p:sp>
    </p:spTree>
    <p:extLst>
      <p:ext uri="{BB962C8B-B14F-4D97-AF65-F5344CB8AC3E}">
        <p14:creationId xmlns:p14="http://schemas.microsoft.com/office/powerpoint/2010/main" val="38457317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22</a:t>
            </a:fld>
            <a:endParaRPr lang="en-US" dirty="0"/>
          </a:p>
        </p:txBody>
      </p:sp>
    </p:spTree>
    <p:extLst>
      <p:ext uri="{BB962C8B-B14F-4D97-AF65-F5344CB8AC3E}">
        <p14:creationId xmlns:p14="http://schemas.microsoft.com/office/powerpoint/2010/main" val="13316568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23</a:t>
            </a:fld>
            <a:endParaRPr lang="en-US" dirty="0"/>
          </a:p>
        </p:txBody>
      </p:sp>
    </p:spTree>
    <p:extLst>
      <p:ext uri="{BB962C8B-B14F-4D97-AF65-F5344CB8AC3E}">
        <p14:creationId xmlns:p14="http://schemas.microsoft.com/office/powerpoint/2010/main" val="5067313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24</a:t>
            </a:fld>
            <a:endParaRPr lang="en-US" dirty="0"/>
          </a:p>
        </p:txBody>
      </p:sp>
    </p:spTree>
    <p:extLst>
      <p:ext uri="{BB962C8B-B14F-4D97-AF65-F5344CB8AC3E}">
        <p14:creationId xmlns:p14="http://schemas.microsoft.com/office/powerpoint/2010/main" val="13420909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25</a:t>
            </a:fld>
            <a:endParaRPr lang="en-US" dirty="0"/>
          </a:p>
        </p:txBody>
      </p:sp>
    </p:spTree>
    <p:extLst>
      <p:ext uri="{BB962C8B-B14F-4D97-AF65-F5344CB8AC3E}">
        <p14:creationId xmlns:p14="http://schemas.microsoft.com/office/powerpoint/2010/main" val="25882737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26</a:t>
            </a:fld>
            <a:endParaRPr lang="en-US" dirty="0"/>
          </a:p>
        </p:txBody>
      </p:sp>
    </p:spTree>
    <p:extLst>
      <p:ext uri="{BB962C8B-B14F-4D97-AF65-F5344CB8AC3E}">
        <p14:creationId xmlns:p14="http://schemas.microsoft.com/office/powerpoint/2010/main" val="31968925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27</a:t>
            </a:fld>
            <a:endParaRPr lang="en-US" dirty="0"/>
          </a:p>
        </p:txBody>
      </p:sp>
    </p:spTree>
    <p:extLst>
      <p:ext uri="{BB962C8B-B14F-4D97-AF65-F5344CB8AC3E}">
        <p14:creationId xmlns:p14="http://schemas.microsoft.com/office/powerpoint/2010/main" val="94674401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28</a:t>
            </a:fld>
            <a:endParaRPr lang="en-US" dirty="0"/>
          </a:p>
        </p:txBody>
      </p:sp>
    </p:spTree>
    <p:extLst>
      <p:ext uri="{BB962C8B-B14F-4D97-AF65-F5344CB8AC3E}">
        <p14:creationId xmlns:p14="http://schemas.microsoft.com/office/powerpoint/2010/main" val="21465880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29</a:t>
            </a:fld>
            <a:endParaRPr lang="en-US" dirty="0"/>
          </a:p>
        </p:txBody>
      </p:sp>
    </p:spTree>
    <p:extLst>
      <p:ext uri="{BB962C8B-B14F-4D97-AF65-F5344CB8AC3E}">
        <p14:creationId xmlns:p14="http://schemas.microsoft.com/office/powerpoint/2010/main" val="4002242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3</a:t>
            </a:fld>
            <a:endParaRPr lang="en-US" dirty="0"/>
          </a:p>
        </p:txBody>
      </p:sp>
    </p:spTree>
    <p:extLst>
      <p:ext uri="{BB962C8B-B14F-4D97-AF65-F5344CB8AC3E}">
        <p14:creationId xmlns:p14="http://schemas.microsoft.com/office/powerpoint/2010/main" val="408423477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30</a:t>
            </a:fld>
            <a:endParaRPr lang="en-US" dirty="0"/>
          </a:p>
        </p:txBody>
      </p:sp>
    </p:spTree>
    <p:extLst>
      <p:ext uri="{BB962C8B-B14F-4D97-AF65-F5344CB8AC3E}">
        <p14:creationId xmlns:p14="http://schemas.microsoft.com/office/powerpoint/2010/main" val="11200195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31</a:t>
            </a:fld>
            <a:endParaRPr lang="en-US" dirty="0"/>
          </a:p>
        </p:txBody>
      </p:sp>
    </p:spTree>
    <p:extLst>
      <p:ext uri="{BB962C8B-B14F-4D97-AF65-F5344CB8AC3E}">
        <p14:creationId xmlns:p14="http://schemas.microsoft.com/office/powerpoint/2010/main" val="799101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32</a:t>
            </a:fld>
            <a:endParaRPr lang="en-US" dirty="0"/>
          </a:p>
        </p:txBody>
      </p:sp>
    </p:spTree>
    <p:extLst>
      <p:ext uri="{BB962C8B-B14F-4D97-AF65-F5344CB8AC3E}">
        <p14:creationId xmlns:p14="http://schemas.microsoft.com/office/powerpoint/2010/main" val="192328894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33</a:t>
            </a:fld>
            <a:endParaRPr lang="en-US" dirty="0"/>
          </a:p>
        </p:txBody>
      </p:sp>
    </p:spTree>
    <p:extLst>
      <p:ext uri="{BB962C8B-B14F-4D97-AF65-F5344CB8AC3E}">
        <p14:creationId xmlns:p14="http://schemas.microsoft.com/office/powerpoint/2010/main" val="243819291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34</a:t>
            </a:fld>
            <a:endParaRPr lang="en-US" dirty="0"/>
          </a:p>
        </p:txBody>
      </p:sp>
    </p:spTree>
    <p:extLst>
      <p:ext uri="{BB962C8B-B14F-4D97-AF65-F5344CB8AC3E}">
        <p14:creationId xmlns:p14="http://schemas.microsoft.com/office/powerpoint/2010/main" val="31198559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35</a:t>
            </a:fld>
            <a:endParaRPr lang="en-US" dirty="0"/>
          </a:p>
        </p:txBody>
      </p:sp>
    </p:spTree>
    <p:extLst>
      <p:ext uri="{BB962C8B-B14F-4D97-AF65-F5344CB8AC3E}">
        <p14:creationId xmlns:p14="http://schemas.microsoft.com/office/powerpoint/2010/main" val="165697031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36</a:t>
            </a:fld>
            <a:endParaRPr lang="en-US" dirty="0"/>
          </a:p>
        </p:txBody>
      </p:sp>
    </p:spTree>
    <p:extLst>
      <p:ext uri="{BB962C8B-B14F-4D97-AF65-F5344CB8AC3E}">
        <p14:creationId xmlns:p14="http://schemas.microsoft.com/office/powerpoint/2010/main" val="403637147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37</a:t>
            </a:fld>
            <a:endParaRPr lang="en-US" dirty="0"/>
          </a:p>
        </p:txBody>
      </p:sp>
    </p:spTree>
    <p:extLst>
      <p:ext uri="{BB962C8B-B14F-4D97-AF65-F5344CB8AC3E}">
        <p14:creationId xmlns:p14="http://schemas.microsoft.com/office/powerpoint/2010/main" val="312354282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38</a:t>
            </a:fld>
            <a:endParaRPr lang="en-US" dirty="0"/>
          </a:p>
        </p:txBody>
      </p:sp>
    </p:spTree>
    <p:extLst>
      <p:ext uri="{BB962C8B-B14F-4D97-AF65-F5344CB8AC3E}">
        <p14:creationId xmlns:p14="http://schemas.microsoft.com/office/powerpoint/2010/main" val="346107646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39</a:t>
            </a:fld>
            <a:endParaRPr lang="en-US" dirty="0"/>
          </a:p>
        </p:txBody>
      </p:sp>
    </p:spTree>
    <p:extLst>
      <p:ext uri="{BB962C8B-B14F-4D97-AF65-F5344CB8AC3E}">
        <p14:creationId xmlns:p14="http://schemas.microsoft.com/office/powerpoint/2010/main" val="1500377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4</a:t>
            </a:fld>
            <a:endParaRPr lang="en-US" dirty="0"/>
          </a:p>
        </p:txBody>
      </p:sp>
    </p:spTree>
    <p:extLst>
      <p:ext uri="{BB962C8B-B14F-4D97-AF65-F5344CB8AC3E}">
        <p14:creationId xmlns:p14="http://schemas.microsoft.com/office/powerpoint/2010/main" val="408423477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40</a:t>
            </a:fld>
            <a:endParaRPr lang="en-US" dirty="0"/>
          </a:p>
        </p:txBody>
      </p:sp>
    </p:spTree>
    <p:extLst>
      <p:ext uri="{BB962C8B-B14F-4D97-AF65-F5344CB8AC3E}">
        <p14:creationId xmlns:p14="http://schemas.microsoft.com/office/powerpoint/2010/main" val="338710463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41</a:t>
            </a:fld>
            <a:endParaRPr lang="en-US" dirty="0"/>
          </a:p>
        </p:txBody>
      </p:sp>
    </p:spTree>
    <p:extLst>
      <p:ext uri="{BB962C8B-B14F-4D97-AF65-F5344CB8AC3E}">
        <p14:creationId xmlns:p14="http://schemas.microsoft.com/office/powerpoint/2010/main" val="192171621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42</a:t>
            </a:fld>
            <a:endParaRPr lang="en-US" dirty="0"/>
          </a:p>
        </p:txBody>
      </p:sp>
    </p:spTree>
    <p:extLst>
      <p:ext uri="{BB962C8B-B14F-4D97-AF65-F5344CB8AC3E}">
        <p14:creationId xmlns:p14="http://schemas.microsoft.com/office/powerpoint/2010/main" val="90679463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43</a:t>
            </a:fld>
            <a:endParaRPr lang="en-US" dirty="0"/>
          </a:p>
        </p:txBody>
      </p:sp>
    </p:spTree>
    <p:extLst>
      <p:ext uri="{BB962C8B-B14F-4D97-AF65-F5344CB8AC3E}">
        <p14:creationId xmlns:p14="http://schemas.microsoft.com/office/powerpoint/2010/main" val="107277823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5A1C2C-1D5D-4B13-ADBE-25CE6E730970}" type="slidenum">
              <a:rPr lang="en-US" smtClean="0"/>
              <a:t>44</a:t>
            </a:fld>
            <a:endParaRPr lang="en-US" dirty="0"/>
          </a:p>
        </p:txBody>
      </p:sp>
    </p:spTree>
    <p:extLst>
      <p:ext uri="{BB962C8B-B14F-4D97-AF65-F5344CB8AC3E}">
        <p14:creationId xmlns:p14="http://schemas.microsoft.com/office/powerpoint/2010/main" val="153539647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45</a:t>
            </a:fld>
            <a:endParaRPr lang="en-US" dirty="0"/>
          </a:p>
        </p:txBody>
      </p:sp>
    </p:spTree>
    <p:extLst>
      <p:ext uri="{BB962C8B-B14F-4D97-AF65-F5344CB8AC3E}">
        <p14:creationId xmlns:p14="http://schemas.microsoft.com/office/powerpoint/2010/main" val="193012898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46</a:t>
            </a:fld>
            <a:endParaRPr lang="en-US" dirty="0"/>
          </a:p>
        </p:txBody>
      </p:sp>
    </p:spTree>
    <p:extLst>
      <p:ext uri="{BB962C8B-B14F-4D97-AF65-F5344CB8AC3E}">
        <p14:creationId xmlns:p14="http://schemas.microsoft.com/office/powerpoint/2010/main" val="180526940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47</a:t>
            </a:fld>
            <a:endParaRPr lang="en-US" dirty="0"/>
          </a:p>
        </p:txBody>
      </p:sp>
    </p:spTree>
    <p:extLst>
      <p:ext uri="{BB962C8B-B14F-4D97-AF65-F5344CB8AC3E}">
        <p14:creationId xmlns:p14="http://schemas.microsoft.com/office/powerpoint/2010/main" val="326030778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48</a:t>
            </a:fld>
            <a:endParaRPr lang="en-US" dirty="0"/>
          </a:p>
        </p:txBody>
      </p:sp>
    </p:spTree>
    <p:extLst>
      <p:ext uri="{BB962C8B-B14F-4D97-AF65-F5344CB8AC3E}">
        <p14:creationId xmlns:p14="http://schemas.microsoft.com/office/powerpoint/2010/main" val="350306852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49</a:t>
            </a:fld>
            <a:endParaRPr lang="en-US" dirty="0"/>
          </a:p>
        </p:txBody>
      </p:sp>
    </p:spTree>
    <p:extLst>
      <p:ext uri="{BB962C8B-B14F-4D97-AF65-F5344CB8AC3E}">
        <p14:creationId xmlns:p14="http://schemas.microsoft.com/office/powerpoint/2010/main" val="3518213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5</a:t>
            </a:fld>
            <a:endParaRPr lang="en-US" dirty="0"/>
          </a:p>
        </p:txBody>
      </p:sp>
    </p:spTree>
    <p:extLst>
      <p:ext uri="{BB962C8B-B14F-4D97-AF65-F5344CB8AC3E}">
        <p14:creationId xmlns:p14="http://schemas.microsoft.com/office/powerpoint/2010/main" val="202647119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50</a:t>
            </a:fld>
            <a:endParaRPr lang="en-US" dirty="0"/>
          </a:p>
        </p:txBody>
      </p:sp>
    </p:spTree>
    <p:extLst>
      <p:ext uri="{BB962C8B-B14F-4D97-AF65-F5344CB8AC3E}">
        <p14:creationId xmlns:p14="http://schemas.microsoft.com/office/powerpoint/2010/main" val="218391355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51</a:t>
            </a:fld>
            <a:endParaRPr lang="en-US" dirty="0"/>
          </a:p>
        </p:txBody>
      </p:sp>
    </p:spTree>
    <p:extLst>
      <p:ext uri="{BB962C8B-B14F-4D97-AF65-F5344CB8AC3E}">
        <p14:creationId xmlns:p14="http://schemas.microsoft.com/office/powerpoint/2010/main" val="183792484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52</a:t>
            </a:fld>
            <a:endParaRPr lang="en-US" dirty="0"/>
          </a:p>
        </p:txBody>
      </p:sp>
    </p:spTree>
    <p:extLst>
      <p:ext uri="{BB962C8B-B14F-4D97-AF65-F5344CB8AC3E}">
        <p14:creationId xmlns:p14="http://schemas.microsoft.com/office/powerpoint/2010/main" val="189860773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53</a:t>
            </a:fld>
            <a:endParaRPr lang="en-US" dirty="0"/>
          </a:p>
        </p:txBody>
      </p:sp>
    </p:spTree>
    <p:extLst>
      <p:ext uri="{BB962C8B-B14F-4D97-AF65-F5344CB8AC3E}">
        <p14:creationId xmlns:p14="http://schemas.microsoft.com/office/powerpoint/2010/main" val="105452208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54</a:t>
            </a:fld>
            <a:endParaRPr lang="en-US" dirty="0"/>
          </a:p>
        </p:txBody>
      </p:sp>
    </p:spTree>
    <p:extLst>
      <p:ext uri="{BB962C8B-B14F-4D97-AF65-F5344CB8AC3E}">
        <p14:creationId xmlns:p14="http://schemas.microsoft.com/office/powerpoint/2010/main" val="288483321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55</a:t>
            </a:fld>
            <a:endParaRPr lang="en-US" dirty="0"/>
          </a:p>
        </p:txBody>
      </p:sp>
    </p:spTree>
    <p:extLst>
      <p:ext uri="{BB962C8B-B14F-4D97-AF65-F5344CB8AC3E}">
        <p14:creationId xmlns:p14="http://schemas.microsoft.com/office/powerpoint/2010/main" val="275192190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56</a:t>
            </a:fld>
            <a:endParaRPr lang="en-US" dirty="0"/>
          </a:p>
        </p:txBody>
      </p:sp>
    </p:spTree>
    <p:extLst>
      <p:ext uri="{BB962C8B-B14F-4D97-AF65-F5344CB8AC3E}">
        <p14:creationId xmlns:p14="http://schemas.microsoft.com/office/powerpoint/2010/main" val="175027560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57</a:t>
            </a:fld>
            <a:endParaRPr lang="en-US" dirty="0"/>
          </a:p>
        </p:txBody>
      </p:sp>
    </p:spTree>
    <p:extLst>
      <p:ext uri="{BB962C8B-B14F-4D97-AF65-F5344CB8AC3E}">
        <p14:creationId xmlns:p14="http://schemas.microsoft.com/office/powerpoint/2010/main" val="288483321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58</a:t>
            </a:fld>
            <a:endParaRPr lang="en-US" dirty="0"/>
          </a:p>
        </p:txBody>
      </p:sp>
    </p:spTree>
    <p:extLst>
      <p:ext uri="{BB962C8B-B14F-4D97-AF65-F5344CB8AC3E}">
        <p14:creationId xmlns:p14="http://schemas.microsoft.com/office/powerpoint/2010/main" val="310909618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59</a:t>
            </a:fld>
            <a:endParaRPr lang="en-US" dirty="0"/>
          </a:p>
        </p:txBody>
      </p:sp>
    </p:spTree>
    <p:extLst>
      <p:ext uri="{BB962C8B-B14F-4D97-AF65-F5344CB8AC3E}">
        <p14:creationId xmlns:p14="http://schemas.microsoft.com/office/powerpoint/2010/main" val="3589466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6</a:t>
            </a:fld>
            <a:endParaRPr lang="en-US" dirty="0"/>
          </a:p>
        </p:txBody>
      </p:sp>
    </p:spTree>
    <p:extLst>
      <p:ext uri="{BB962C8B-B14F-4D97-AF65-F5344CB8AC3E}">
        <p14:creationId xmlns:p14="http://schemas.microsoft.com/office/powerpoint/2010/main" val="1839941966"/>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60</a:t>
            </a:fld>
            <a:endParaRPr lang="en-US" dirty="0"/>
          </a:p>
        </p:txBody>
      </p:sp>
    </p:spTree>
    <p:extLst>
      <p:ext uri="{BB962C8B-B14F-4D97-AF65-F5344CB8AC3E}">
        <p14:creationId xmlns:p14="http://schemas.microsoft.com/office/powerpoint/2010/main" val="19484025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61</a:t>
            </a:fld>
            <a:endParaRPr lang="en-US" dirty="0"/>
          </a:p>
        </p:txBody>
      </p:sp>
    </p:spTree>
    <p:extLst>
      <p:ext uri="{BB962C8B-B14F-4D97-AF65-F5344CB8AC3E}">
        <p14:creationId xmlns:p14="http://schemas.microsoft.com/office/powerpoint/2010/main" val="203927313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62</a:t>
            </a:fld>
            <a:endParaRPr lang="en-US" dirty="0"/>
          </a:p>
        </p:txBody>
      </p:sp>
    </p:spTree>
    <p:extLst>
      <p:ext uri="{BB962C8B-B14F-4D97-AF65-F5344CB8AC3E}">
        <p14:creationId xmlns:p14="http://schemas.microsoft.com/office/powerpoint/2010/main" val="289395407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63</a:t>
            </a:fld>
            <a:endParaRPr lang="en-US" dirty="0"/>
          </a:p>
        </p:txBody>
      </p:sp>
    </p:spTree>
    <p:extLst>
      <p:ext uri="{BB962C8B-B14F-4D97-AF65-F5344CB8AC3E}">
        <p14:creationId xmlns:p14="http://schemas.microsoft.com/office/powerpoint/2010/main" val="666849554"/>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64</a:t>
            </a:fld>
            <a:endParaRPr lang="en-US" dirty="0"/>
          </a:p>
        </p:txBody>
      </p:sp>
    </p:spTree>
    <p:extLst>
      <p:ext uri="{BB962C8B-B14F-4D97-AF65-F5344CB8AC3E}">
        <p14:creationId xmlns:p14="http://schemas.microsoft.com/office/powerpoint/2010/main" val="3148661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65</a:t>
            </a:fld>
            <a:endParaRPr lang="en-US" dirty="0"/>
          </a:p>
        </p:txBody>
      </p:sp>
    </p:spTree>
    <p:extLst>
      <p:ext uri="{BB962C8B-B14F-4D97-AF65-F5344CB8AC3E}">
        <p14:creationId xmlns:p14="http://schemas.microsoft.com/office/powerpoint/2010/main" val="356790669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5A1C2C-1D5D-4B13-ADBE-25CE6E730970}" type="slidenum">
              <a:rPr lang="en-US" smtClean="0"/>
              <a:t>66</a:t>
            </a:fld>
            <a:endParaRPr lang="en-US" dirty="0"/>
          </a:p>
        </p:txBody>
      </p:sp>
    </p:spTree>
    <p:extLst>
      <p:ext uri="{BB962C8B-B14F-4D97-AF65-F5344CB8AC3E}">
        <p14:creationId xmlns:p14="http://schemas.microsoft.com/office/powerpoint/2010/main" val="2313423338"/>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67</a:t>
            </a:fld>
            <a:endParaRPr lang="en-US" dirty="0"/>
          </a:p>
        </p:txBody>
      </p:sp>
    </p:spTree>
    <p:extLst>
      <p:ext uri="{BB962C8B-B14F-4D97-AF65-F5344CB8AC3E}">
        <p14:creationId xmlns:p14="http://schemas.microsoft.com/office/powerpoint/2010/main" val="31434371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68</a:t>
            </a:fld>
            <a:endParaRPr lang="en-US" dirty="0"/>
          </a:p>
        </p:txBody>
      </p:sp>
    </p:spTree>
    <p:extLst>
      <p:ext uri="{BB962C8B-B14F-4D97-AF65-F5344CB8AC3E}">
        <p14:creationId xmlns:p14="http://schemas.microsoft.com/office/powerpoint/2010/main" val="3005174118"/>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69</a:t>
            </a:fld>
            <a:endParaRPr lang="en-US" dirty="0"/>
          </a:p>
        </p:txBody>
      </p:sp>
    </p:spTree>
    <p:extLst>
      <p:ext uri="{BB962C8B-B14F-4D97-AF65-F5344CB8AC3E}">
        <p14:creationId xmlns:p14="http://schemas.microsoft.com/office/powerpoint/2010/main" val="31970035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7</a:t>
            </a:fld>
            <a:endParaRPr lang="en-US" dirty="0"/>
          </a:p>
        </p:txBody>
      </p:sp>
    </p:spTree>
    <p:extLst>
      <p:ext uri="{BB962C8B-B14F-4D97-AF65-F5344CB8AC3E}">
        <p14:creationId xmlns:p14="http://schemas.microsoft.com/office/powerpoint/2010/main" val="1032507865"/>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70</a:t>
            </a:fld>
            <a:endParaRPr lang="en-US" dirty="0"/>
          </a:p>
        </p:txBody>
      </p:sp>
    </p:spTree>
    <p:extLst>
      <p:ext uri="{BB962C8B-B14F-4D97-AF65-F5344CB8AC3E}">
        <p14:creationId xmlns:p14="http://schemas.microsoft.com/office/powerpoint/2010/main" val="3563158006"/>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71</a:t>
            </a:fld>
            <a:endParaRPr lang="en-US" dirty="0"/>
          </a:p>
        </p:txBody>
      </p:sp>
    </p:spTree>
    <p:extLst>
      <p:ext uri="{BB962C8B-B14F-4D97-AF65-F5344CB8AC3E}">
        <p14:creationId xmlns:p14="http://schemas.microsoft.com/office/powerpoint/2010/main" val="1701586962"/>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72</a:t>
            </a:fld>
            <a:endParaRPr lang="en-US" dirty="0"/>
          </a:p>
        </p:txBody>
      </p:sp>
    </p:spTree>
    <p:extLst>
      <p:ext uri="{BB962C8B-B14F-4D97-AF65-F5344CB8AC3E}">
        <p14:creationId xmlns:p14="http://schemas.microsoft.com/office/powerpoint/2010/main" val="52115136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73</a:t>
            </a:fld>
            <a:endParaRPr lang="en-US" dirty="0"/>
          </a:p>
        </p:txBody>
      </p:sp>
    </p:spTree>
    <p:extLst>
      <p:ext uri="{BB962C8B-B14F-4D97-AF65-F5344CB8AC3E}">
        <p14:creationId xmlns:p14="http://schemas.microsoft.com/office/powerpoint/2010/main" val="32373187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8</a:t>
            </a:fld>
            <a:endParaRPr lang="en-US" dirty="0"/>
          </a:p>
        </p:txBody>
      </p:sp>
    </p:spTree>
    <p:extLst>
      <p:ext uri="{BB962C8B-B14F-4D97-AF65-F5344CB8AC3E}">
        <p14:creationId xmlns:p14="http://schemas.microsoft.com/office/powerpoint/2010/main" val="24856225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5A1C2C-1D5D-4B13-ADBE-25CE6E730970}" type="slidenum">
              <a:rPr lang="en-US" smtClean="0"/>
              <a:t>9</a:t>
            </a:fld>
            <a:endParaRPr lang="en-US" dirty="0"/>
          </a:p>
        </p:txBody>
      </p:sp>
    </p:spTree>
    <p:extLst>
      <p:ext uri="{BB962C8B-B14F-4D97-AF65-F5344CB8AC3E}">
        <p14:creationId xmlns:p14="http://schemas.microsoft.com/office/powerpoint/2010/main" val="730168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07E529-C9B7-4E5D-9AC0-F7CB69D12870}" type="datetime1">
              <a:rPr lang="en-US" smtClean="0"/>
              <a:t>6/25/2015</a:t>
            </a:fld>
            <a:endParaRPr lang="en-US" dirty="0"/>
          </a:p>
        </p:txBody>
      </p:sp>
      <p:sp>
        <p:nvSpPr>
          <p:cNvPr id="5" name="Footer Placeholder 4"/>
          <p:cNvSpPr>
            <a:spLocks noGrp="1"/>
          </p:cNvSpPr>
          <p:nvPr>
            <p:ph type="ftr" sz="quarter" idx="11"/>
          </p:nvPr>
        </p:nvSpPr>
        <p:spPr/>
        <p:txBody>
          <a:bodyPr/>
          <a:lstStyle/>
          <a:p>
            <a:r>
              <a:rPr lang="en-US" dirty="0" smtClean="0"/>
              <a:t>Water &amp; Wastewater Manual</a:t>
            </a:r>
            <a:endParaRPr lang="en-US" dirty="0"/>
          </a:p>
        </p:txBody>
      </p:sp>
      <p:sp>
        <p:nvSpPr>
          <p:cNvPr id="6" name="Slide Number Placeholder 5"/>
          <p:cNvSpPr>
            <a:spLocks noGrp="1"/>
          </p:cNvSpPr>
          <p:nvPr>
            <p:ph type="sldNum" sz="quarter" idx="12"/>
          </p:nvPr>
        </p:nvSpPr>
        <p:spPr/>
        <p:txBody>
          <a:bodyPr/>
          <a:lstStyle/>
          <a:p>
            <a:fld id="{E864792E-CA1E-442C-9F96-7EFE2E6E48CC}" type="slidenum">
              <a:rPr lang="en-US" smtClean="0"/>
              <a:t>‹#›</a:t>
            </a:fld>
            <a:endParaRPr lang="en-US" dirty="0"/>
          </a:p>
        </p:txBody>
      </p:sp>
    </p:spTree>
    <p:extLst>
      <p:ext uri="{BB962C8B-B14F-4D97-AF65-F5344CB8AC3E}">
        <p14:creationId xmlns:p14="http://schemas.microsoft.com/office/powerpoint/2010/main" val="1217872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4CCD23-4F50-4B02-BA3C-F56DFBC3A11F}" type="datetime1">
              <a:rPr lang="en-US" smtClean="0"/>
              <a:t>6/25/2015</a:t>
            </a:fld>
            <a:endParaRPr lang="en-US" dirty="0"/>
          </a:p>
        </p:txBody>
      </p:sp>
      <p:sp>
        <p:nvSpPr>
          <p:cNvPr id="5" name="Footer Placeholder 4"/>
          <p:cNvSpPr>
            <a:spLocks noGrp="1"/>
          </p:cNvSpPr>
          <p:nvPr>
            <p:ph type="ftr" sz="quarter" idx="11"/>
          </p:nvPr>
        </p:nvSpPr>
        <p:spPr/>
        <p:txBody>
          <a:bodyPr/>
          <a:lstStyle/>
          <a:p>
            <a:r>
              <a:rPr lang="en-US" dirty="0" smtClean="0"/>
              <a:t>Water &amp; Wastewater Manual</a:t>
            </a:r>
            <a:endParaRPr lang="en-US" dirty="0"/>
          </a:p>
        </p:txBody>
      </p:sp>
      <p:sp>
        <p:nvSpPr>
          <p:cNvPr id="6" name="Slide Number Placeholder 5"/>
          <p:cNvSpPr>
            <a:spLocks noGrp="1"/>
          </p:cNvSpPr>
          <p:nvPr>
            <p:ph type="sldNum" sz="quarter" idx="12"/>
          </p:nvPr>
        </p:nvSpPr>
        <p:spPr/>
        <p:txBody>
          <a:bodyPr/>
          <a:lstStyle/>
          <a:p>
            <a:fld id="{E864792E-CA1E-442C-9F96-7EFE2E6E48CC}" type="slidenum">
              <a:rPr lang="en-US" smtClean="0"/>
              <a:t>‹#›</a:t>
            </a:fld>
            <a:endParaRPr lang="en-US" dirty="0"/>
          </a:p>
        </p:txBody>
      </p:sp>
    </p:spTree>
    <p:extLst>
      <p:ext uri="{BB962C8B-B14F-4D97-AF65-F5344CB8AC3E}">
        <p14:creationId xmlns:p14="http://schemas.microsoft.com/office/powerpoint/2010/main" val="3340339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5A68B8-DA8E-44D0-AA3E-079564788794}" type="datetime1">
              <a:rPr lang="en-US" smtClean="0"/>
              <a:t>6/25/2015</a:t>
            </a:fld>
            <a:endParaRPr lang="en-US" dirty="0"/>
          </a:p>
        </p:txBody>
      </p:sp>
      <p:sp>
        <p:nvSpPr>
          <p:cNvPr id="5" name="Footer Placeholder 4"/>
          <p:cNvSpPr>
            <a:spLocks noGrp="1"/>
          </p:cNvSpPr>
          <p:nvPr>
            <p:ph type="ftr" sz="quarter" idx="11"/>
          </p:nvPr>
        </p:nvSpPr>
        <p:spPr/>
        <p:txBody>
          <a:bodyPr/>
          <a:lstStyle/>
          <a:p>
            <a:r>
              <a:rPr lang="en-US" dirty="0" smtClean="0"/>
              <a:t>Water &amp; Wastewater Manual</a:t>
            </a:r>
            <a:endParaRPr lang="en-US" dirty="0"/>
          </a:p>
        </p:txBody>
      </p:sp>
      <p:sp>
        <p:nvSpPr>
          <p:cNvPr id="6" name="Slide Number Placeholder 5"/>
          <p:cNvSpPr>
            <a:spLocks noGrp="1"/>
          </p:cNvSpPr>
          <p:nvPr>
            <p:ph type="sldNum" sz="quarter" idx="12"/>
          </p:nvPr>
        </p:nvSpPr>
        <p:spPr/>
        <p:txBody>
          <a:bodyPr/>
          <a:lstStyle/>
          <a:p>
            <a:fld id="{E864792E-CA1E-442C-9F96-7EFE2E6E48CC}" type="slidenum">
              <a:rPr lang="en-US" smtClean="0"/>
              <a:t>‹#›</a:t>
            </a:fld>
            <a:endParaRPr lang="en-US" dirty="0"/>
          </a:p>
        </p:txBody>
      </p:sp>
    </p:spTree>
    <p:extLst>
      <p:ext uri="{BB962C8B-B14F-4D97-AF65-F5344CB8AC3E}">
        <p14:creationId xmlns:p14="http://schemas.microsoft.com/office/powerpoint/2010/main" val="2703002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086285-2AF9-49B7-A72F-167836DDF6E5}" type="datetime1">
              <a:rPr lang="en-US" smtClean="0"/>
              <a:t>6/25/2015</a:t>
            </a:fld>
            <a:endParaRPr lang="en-US" dirty="0"/>
          </a:p>
        </p:txBody>
      </p:sp>
      <p:sp>
        <p:nvSpPr>
          <p:cNvPr id="5" name="Footer Placeholder 4"/>
          <p:cNvSpPr>
            <a:spLocks noGrp="1"/>
          </p:cNvSpPr>
          <p:nvPr>
            <p:ph type="ftr" sz="quarter" idx="11"/>
          </p:nvPr>
        </p:nvSpPr>
        <p:spPr/>
        <p:txBody>
          <a:bodyPr/>
          <a:lstStyle/>
          <a:p>
            <a:r>
              <a:rPr lang="en-US" dirty="0" smtClean="0"/>
              <a:t>Water &amp; Wastewater Manual</a:t>
            </a:r>
            <a:endParaRPr lang="en-US" dirty="0"/>
          </a:p>
        </p:txBody>
      </p:sp>
      <p:sp>
        <p:nvSpPr>
          <p:cNvPr id="6" name="Slide Number Placeholder 5"/>
          <p:cNvSpPr>
            <a:spLocks noGrp="1"/>
          </p:cNvSpPr>
          <p:nvPr>
            <p:ph type="sldNum" sz="quarter" idx="12"/>
          </p:nvPr>
        </p:nvSpPr>
        <p:spPr/>
        <p:txBody>
          <a:bodyPr/>
          <a:lstStyle/>
          <a:p>
            <a:fld id="{E864792E-CA1E-442C-9F96-7EFE2E6E48CC}" type="slidenum">
              <a:rPr lang="en-US" smtClean="0"/>
              <a:t>‹#›</a:t>
            </a:fld>
            <a:endParaRPr lang="en-US" dirty="0"/>
          </a:p>
        </p:txBody>
      </p:sp>
    </p:spTree>
    <p:extLst>
      <p:ext uri="{BB962C8B-B14F-4D97-AF65-F5344CB8AC3E}">
        <p14:creationId xmlns:p14="http://schemas.microsoft.com/office/powerpoint/2010/main" val="848172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82FDB4-0F01-4A1A-8C81-AE120E37AE7C}" type="datetime1">
              <a:rPr lang="en-US" smtClean="0"/>
              <a:t>6/25/2015</a:t>
            </a:fld>
            <a:endParaRPr lang="en-US" dirty="0"/>
          </a:p>
        </p:txBody>
      </p:sp>
      <p:sp>
        <p:nvSpPr>
          <p:cNvPr id="5" name="Footer Placeholder 4"/>
          <p:cNvSpPr>
            <a:spLocks noGrp="1"/>
          </p:cNvSpPr>
          <p:nvPr>
            <p:ph type="ftr" sz="quarter" idx="11"/>
          </p:nvPr>
        </p:nvSpPr>
        <p:spPr/>
        <p:txBody>
          <a:bodyPr/>
          <a:lstStyle/>
          <a:p>
            <a:r>
              <a:rPr lang="en-US" dirty="0" smtClean="0"/>
              <a:t>Water &amp; Wastewater Manual</a:t>
            </a:r>
            <a:endParaRPr lang="en-US" dirty="0"/>
          </a:p>
        </p:txBody>
      </p:sp>
      <p:sp>
        <p:nvSpPr>
          <p:cNvPr id="6" name="Slide Number Placeholder 5"/>
          <p:cNvSpPr>
            <a:spLocks noGrp="1"/>
          </p:cNvSpPr>
          <p:nvPr>
            <p:ph type="sldNum" sz="quarter" idx="12"/>
          </p:nvPr>
        </p:nvSpPr>
        <p:spPr/>
        <p:txBody>
          <a:bodyPr/>
          <a:lstStyle/>
          <a:p>
            <a:fld id="{E864792E-CA1E-442C-9F96-7EFE2E6E48CC}" type="slidenum">
              <a:rPr lang="en-US" smtClean="0"/>
              <a:t>‹#›</a:t>
            </a:fld>
            <a:endParaRPr lang="en-US" dirty="0"/>
          </a:p>
        </p:txBody>
      </p:sp>
    </p:spTree>
    <p:extLst>
      <p:ext uri="{BB962C8B-B14F-4D97-AF65-F5344CB8AC3E}">
        <p14:creationId xmlns:p14="http://schemas.microsoft.com/office/powerpoint/2010/main" val="84054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536F29-BB95-4764-A6EE-2C6B5F9CB9F9}" type="datetime1">
              <a:rPr lang="en-US" smtClean="0"/>
              <a:t>6/25/2015</a:t>
            </a:fld>
            <a:endParaRPr lang="en-US" dirty="0"/>
          </a:p>
        </p:txBody>
      </p:sp>
      <p:sp>
        <p:nvSpPr>
          <p:cNvPr id="6" name="Footer Placeholder 5"/>
          <p:cNvSpPr>
            <a:spLocks noGrp="1"/>
          </p:cNvSpPr>
          <p:nvPr>
            <p:ph type="ftr" sz="quarter" idx="11"/>
          </p:nvPr>
        </p:nvSpPr>
        <p:spPr/>
        <p:txBody>
          <a:bodyPr/>
          <a:lstStyle/>
          <a:p>
            <a:r>
              <a:rPr lang="en-US" dirty="0" smtClean="0"/>
              <a:t>Water &amp; Wastewater Manual</a:t>
            </a:r>
            <a:endParaRPr lang="en-US" dirty="0"/>
          </a:p>
        </p:txBody>
      </p:sp>
      <p:sp>
        <p:nvSpPr>
          <p:cNvPr id="7" name="Slide Number Placeholder 6"/>
          <p:cNvSpPr>
            <a:spLocks noGrp="1"/>
          </p:cNvSpPr>
          <p:nvPr>
            <p:ph type="sldNum" sz="quarter" idx="12"/>
          </p:nvPr>
        </p:nvSpPr>
        <p:spPr/>
        <p:txBody>
          <a:bodyPr/>
          <a:lstStyle/>
          <a:p>
            <a:fld id="{E864792E-CA1E-442C-9F96-7EFE2E6E48CC}" type="slidenum">
              <a:rPr lang="en-US" smtClean="0"/>
              <a:t>‹#›</a:t>
            </a:fld>
            <a:endParaRPr lang="en-US" dirty="0"/>
          </a:p>
        </p:txBody>
      </p:sp>
    </p:spTree>
    <p:extLst>
      <p:ext uri="{BB962C8B-B14F-4D97-AF65-F5344CB8AC3E}">
        <p14:creationId xmlns:p14="http://schemas.microsoft.com/office/powerpoint/2010/main" val="3807682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60CFE5-2120-494A-A66B-6532A3F3B24E}" type="datetime1">
              <a:rPr lang="en-US" smtClean="0"/>
              <a:t>6/25/2015</a:t>
            </a:fld>
            <a:endParaRPr lang="en-US" dirty="0"/>
          </a:p>
        </p:txBody>
      </p:sp>
      <p:sp>
        <p:nvSpPr>
          <p:cNvPr id="8" name="Footer Placeholder 7"/>
          <p:cNvSpPr>
            <a:spLocks noGrp="1"/>
          </p:cNvSpPr>
          <p:nvPr>
            <p:ph type="ftr" sz="quarter" idx="11"/>
          </p:nvPr>
        </p:nvSpPr>
        <p:spPr/>
        <p:txBody>
          <a:bodyPr/>
          <a:lstStyle/>
          <a:p>
            <a:r>
              <a:rPr lang="en-US" dirty="0" smtClean="0"/>
              <a:t>Water &amp; Wastewater Manual</a:t>
            </a:r>
            <a:endParaRPr lang="en-US" dirty="0"/>
          </a:p>
        </p:txBody>
      </p:sp>
      <p:sp>
        <p:nvSpPr>
          <p:cNvPr id="9" name="Slide Number Placeholder 8"/>
          <p:cNvSpPr>
            <a:spLocks noGrp="1"/>
          </p:cNvSpPr>
          <p:nvPr>
            <p:ph type="sldNum" sz="quarter" idx="12"/>
          </p:nvPr>
        </p:nvSpPr>
        <p:spPr/>
        <p:txBody>
          <a:bodyPr/>
          <a:lstStyle/>
          <a:p>
            <a:fld id="{E864792E-CA1E-442C-9F96-7EFE2E6E48CC}" type="slidenum">
              <a:rPr lang="en-US" smtClean="0"/>
              <a:t>‹#›</a:t>
            </a:fld>
            <a:endParaRPr lang="en-US" dirty="0"/>
          </a:p>
        </p:txBody>
      </p:sp>
    </p:spTree>
    <p:extLst>
      <p:ext uri="{BB962C8B-B14F-4D97-AF65-F5344CB8AC3E}">
        <p14:creationId xmlns:p14="http://schemas.microsoft.com/office/powerpoint/2010/main" val="3663992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042E68-128F-4627-AF97-9311CB7D5138}" type="datetime1">
              <a:rPr lang="en-US" smtClean="0"/>
              <a:t>6/25/2015</a:t>
            </a:fld>
            <a:endParaRPr lang="en-US" dirty="0"/>
          </a:p>
        </p:txBody>
      </p:sp>
      <p:sp>
        <p:nvSpPr>
          <p:cNvPr id="4" name="Footer Placeholder 3"/>
          <p:cNvSpPr>
            <a:spLocks noGrp="1"/>
          </p:cNvSpPr>
          <p:nvPr>
            <p:ph type="ftr" sz="quarter" idx="11"/>
          </p:nvPr>
        </p:nvSpPr>
        <p:spPr/>
        <p:txBody>
          <a:bodyPr/>
          <a:lstStyle/>
          <a:p>
            <a:r>
              <a:rPr lang="en-US" dirty="0" smtClean="0"/>
              <a:t>Water &amp; Wastewater Manual</a:t>
            </a:r>
            <a:endParaRPr lang="en-US" dirty="0"/>
          </a:p>
        </p:txBody>
      </p:sp>
      <p:sp>
        <p:nvSpPr>
          <p:cNvPr id="5" name="Slide Number Placeholder 4"/>
          <p:cNvSpPr>
            <a:spLocks noGrp="1"/>
          </p:cNvSpPr>
          <p:nvPr>
            <p:ph type="sldNum" sz="quarter" idx="12"/>
          </p:nvPr>
        </p:nvSpPr>
        <p:spPr/>
        <p:txBody>
          <a:bodyPr/>
          <a:lstStyle/>
          <a:p>
            <a:fld id="{E864792E-CA1E-442C-9F96-7EFE2E6E48CC}" type="slidenum">
              <a:rPr lang="en-US" smtClean="0"/>
              <a:t>‹#›</a:t>
            </a:fld>
            <a:endParaRPr lang="en-US" dirty="0"/>
          </a:p>
        </p:txBody>
      </p:sp>
    </p:spTree>
    <p:extLst>
      <p:ext uri="{BB962C8B-B14F-4D97-AF65-F5344CB8AC3E}">
        <p14:creationId xmlns:p14="http://schemas.microsoft.com/office/powerpoint/2010/main" val="566305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7AC40C-347A-48E5-837E-927E896B61F5}" type="datetime1">
              <a:rPr lang="en-US" smtClean="0"/>
              <a:t>6/25/2015</a:t>
            </a:fld>
            <a:endParaRPr lang="en-US" dirty="0"/>
          </a:p>
        </p:txBody>
      </p:sp>
      <p:sp>
        <p:nvSpPr>
          <p:cNvPr id="3" name="Footer Placeholder 2"/>
          <p:cNvSpPr>
            <a:spLocks noGrp="1"/>
          </p:cNvSpPr>
          <p:nvPr>
            <p:ph type="ftr" sz="quarter" idx="11"/>
          </p:nvPr>
        </p:nvSpPr>
        <p:spPr/>
        <p:txBody>
          <a:bodyPr/>
          <a:lstStyle/>
          <a:p>
            <a:r>
              <a:rPr lang="en-US" dirty="0" smtClean="0"/>
              <a:t>Water &amp; Wastewater Manual</a:t>
            </a:r>
            <a:endParaRPr lang="en-US" dirty="0"/>
          </a:p>
        </p:txBody>
      </p:sp>
      <p:sp>
        <p:nvSpPr>
          <p:cNvPr id="4" name="Slide Number Placeholder 3"/>
          <p:cNvSpPr>
            <a:spLocks noGrp="1"/>
          </p:cNvSpPr>
          <p:nvPr>
            <p:ph type="sldNum" sz="quarter" idx="12"/>
          </p:nvPr>
        </p:nvSpPr>
        <p:spPr/>
        <p:txBody>
          <a:bodyPr/>
          <a:lstStyle/>
          <a:p>
            <a:fld id="{E864792E-CA1E-442C-9F96-7EFE2E6E48CC}" type="slidenum">
              <a:rPr lang="en-US" smtClean="0"/>
              <a:t>‹#›</a:t>
            </a:fld>
            <a:endParaRPr lang="en-US" dirty="0"/>
          </a:p>
        </p:txBody>
      </p:sp>
    </p:spTree>
    <p:extLst>
      <p:ext uri="{BB962C8B-B14F-4D97-AF65-F5344CB8AC3E}">
        <p14:creationId xmlns:p14="http://schemas.microsoft.com/office/powerpoint/2010/main" val="2721146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0154EE-8FFB-4D4C-AA7E-3B0115FDFB3F}" type="datetime1">
              <a:rPr lang="en-US" smtClean="0"/>
              <a:t>6/25/2015</a:t>
            </a:fld>
            <a:endParaRPr lang="en-US" dirty="0"/>
          </a:p>
        </p:txBody>
      </p:sp>
      <p:sp>
        <p:nvSpPr>
          <p:cNvPr id="6" name="Footer Placeholder 5"/>
          <p:cNvSpPr>
            <a:spLocks noGrp="1"/>
          </p:cNvSpPr>
          <p:nvPr>
            <p:ph type="ftr" sz="quarter" idx="11"/>
          </p:nvPr>
        </p:nvSpPr>
        <p:spPr/>
        <p:txBody>
          <a:bodyPr/>
          <a:lstStyle/>
          <a:p>
            <a:r>
              <a:rPr lang="en-US" dirty="0" smtClean="0"/>
              <a:t>Water &amp; Wastewater Manual</a:t>
            </a:r>
            <a:endParaRPr lang="en-US" dirty="0"/>
          </a:p>
        </p:txBody>
      </p:sp>
      <p:sp>
        <p:nvSpPr>
          <p:cNvPr id="7" name="Slide Number Placeholder 6"/>
          <p:cNvSpPr>
            <a:spLocks noGrp="1"/>
          </p:cNvSpPr>
          <p:nvPr>
            <p:ph type="sldNum" sz="quarter" idx="12"/>
          </p:nvPr>
        </p:nvSpPr>
        <p:spPr/>
        <p:txBody>
          <a:bodyPr/>
          <a:lstStyle/>
          <a:p>
            <a:fld id="{E864792E-CA1E-442C-9F96-7EFE2E6E48CC}" type="slidenum">
              <a:rPr lang="en-US" smtClean="0"/>
              <a:t>‹#›</a:t>
            </a:fld>
            <a:endParaRPr lang="en-US" dirty="0"/>
          </a:p>
        </p:txBody>
      </p:sp>
    </p:spTree>
    <p:extLst>
      <p:ext uri="{BB962C8B-B14F-4D97-AF65-F5344CB8AC3E}">
        <p14:creationId xmlns:p14="http://schemas.microsoft.com/office/powerpoint/2010/main" val="996307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666595-405B-4924-B552-D09E27984CD6}" type="datetime1">
              <a:rPr lang="en-US" smtClean="0"/>
              <a:t>6/25/2015</a:t>
            </a:fld>
            <a:endParaRPr lang="en-US" dirty="0"/>
          </a:p>
        </p:txBody>
      </p:sp>
      <p:sp>
        <p:nvSpPr>
          <p:cNvPr id="6" name="Footer Placeholder 5"/>
          <p:cNvSpPr>
            <a:spLocks noGrp="1"/>
          </p:cNvSpPr>
          <p:nvPr>
            <p:ph type="ftr" sz="quarter" idx="11"/>
          </p:nvPr>
        </p:nvSpPr>
        <p:spPr/>
        <p:txBody>
          <a:bodyPr/>
          <a:lstStyle/>
          <a:p>
            <a:r>
              <a:rPr lang="en-US" dirty="0" smtClean="0"/>
              <a:t>Water &amp; Wastewater Manual</a:t>
            </a:r>
            <a:endParaRPr lang="en-US" dirty="0"/>
          </a:p>
        </p:txBody>
      </p:sp>
      <p:sp>
        <p:nvSpPr>
          <p:cNvPr id="7" name="Slide Number Placeholder 6"/>
          <p:cNvSpPr>
            <a:spLocks noGrp="1"/>
          </p:cNvSpPr>
          <p:nvPr>
            <p:ph type="sldNum" sz="quarter" idx="12"/>
          </p:nvPr>
        </p:nvSpPr>
        <p:spPr/>
        <p:txBody>
          <a:bodyPr/>
          <a:lstStyle/>
          <a:p>
            <a:fld id="{E864792E-CA1E-442C-9F96-7EFE2E6E48CC}" type="slidenum">
              <a:rPr lang="en-US" smtClean="0"/>
              <a:t>‹#›</a:t>
            </a:fld>
            <a:endParaRPr lang="en-US" dirty="0"/>
          </a:p>
        </p:txBody>
      </p:sp>
    </p:spTree>
    <p:extLst>
      <p:ext uri="{BB962C8B-B14F-4D97-AF65-F5344CB8AC3E}">
        <p14:creationId xmlns:p14="http://schemas.microsoft.com/office/powerpoint/2010/main" val="589383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525232-F8C3-40FA-9160-344EACBF0AA2}" type="datetime1">
              <a:rPr lang="en-US" smtClean="0"/>
              <a:t>6/25/2015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Water &amp; Wastewater Manual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64792E-CA1E-442C-9F96-7EFE2E6E48CC}" type="slidenum">
              <a:rPr lang="en-US" smtClean="0"/>
              <a:t>‹#›</a:t>
            </a:fld>
            <a:endParaRPr lang="en-US" dirty="0"/>
          </a:p>
        </p:txBody>
      </p:sp>
    </p:spTree>
    <p:extLst>
      <p:ext uri="{BB962C8B-B14F-4D97-AF65-F5344CB8AC3E}">
        <p14:creationId xmlns:p14="http://schemas.microsoft.com/office/powerpoint/2010/main" val="9907203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floridapsc.com/dockets/cm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7.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floridapsc.com/utilities/waterwastewater/"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5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mailto:contact@psc.state.fl.us" TargetMode="External"/><Relationship Id="rId2" Type="http://schemas.openxmlformats.org/officeDocument/2006/relationships/notesSlide" Target="../notesSlides/notesSlide52.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5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500" y="1447800"/>
            <a:ext cx="7772400" cy="1905000"/>
          </a:xfrm>
        </p:spPr>
        <p:txBody>
          <a:bodyPr>
            <a:noAutofit/>
          </a:bodyPr>
          <a:lstStyle/>
          <a:p>
            <a:r>
              <a:rPr lang="en-US" sz="3300" dirty="0" smtClean="0">
                <a:latin typeface="Arial" panose="020B0604020202020204" pitchFamily="34" charset="0"/>
              </a:rPr>
              <a:t>Staff Assisted Rate Cases</a:t>
            </a:r>
            <a:br>
              <a:rPr lang="en-US" sz="3300" dirty="0" smtClean="0">
                <a:latin typeface="Arial" panose="020B0604020202020204" pitchFamily="34" charset="0"/>
              </a:rPr>
            </a:br>
            <a:r>
              <a:rPr lang="en-US" sz="3300" dirty="0">
                <a:latin typeface="Arial" panose="020B0604020202020204" pitchFamily="34" charset="0"/>
                <a:cs typeface="Arial" panose="020B0604020202020204" pitchFamily="34" charset="0"/>
              </a:rPr>
              <a:t>(</a:t>
            </a:r>
            <a:r>
              <a:rPr lang="en-US" sz="3300" dirty="0" smtClean="0">
                <a:latin typeface="Arial" panose="020B0604020202020204" pitchFamily="34" charset="0"/>
                <a:cs typeface="Arial" panose="020B0604020202020204" pitchFamily="34" charset="0"/>
              </a:rPr>
              <a:t>SARCs)</a:t>
            </a:r>
            <a:r>
              <a:rPr lang="en-US" sz="3200" dirty="0">
                <a:latin typeface="Arial" panose="020B0604020202020204" pitchFamily="34" charset="0"/>
                <a:cs typeface="Arial" panose="020B0604020202020204" pitchFamily="34" charset="0"/>
              </a:rPr>
              <a:t/>
            </a:r>
            <a:br>
              <a:rPr lang="en-US" sz="3200" dirty="0">
                <a:latin typeface="Arial" panose="020B0604020202020204" pitchFamily="34" charset="0"/>
                <a:cs typeface="Arial" panose="020B0604020202020204" pitchFamily="34" charset="0"/>
              </a:rPr>
            </a:br>
            <a:endParaRPr lang="en-US" sz="3300" dirty="0">
              <a:latin typeface="Arial" panose="020B0604020202020204"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1</a:t>
            </a:fld>
            <a:endParaRPr lang="en-US" sz="1000" dirty="0">
              <a:latin typeface="Arial" panose="020B0604020202020204" pitchFamily="34" charset="0"/>
              <a:cs typeface="Arial" panose="020B0604020202020204" pitchFamily="34" charset="0"/>
            </a:endParaRPr>
          </a:p>
        </p:txBody>
      </p:sp>
      <p:sp>
        <p:nvSpPr>
          <p:cNvPr id="9" name="Title 1"/>
          <p:cNvSpPr txBox="1">
            <a:spLocks/>
          </p:cNvSpPr>
          <p:nvPr/>
        </p:nvSpPr>
        <p:spPr>
          <a:xfrm>
            <a:off x="914400" y="2895600"/>
            <a:ext cx="7086600" cy="3048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2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2200" dirty="0" smtClean="0">
              <a:latin typeface="Arial" panose="020B0604020202020204" pitchFamily="34" charset="0"/>
              <a:cs typeface="Arial" panose="020B0604020202020204" pitchFamily="34" charset="0"/>
            </a:endParaRPr>
          </a:p>
          <a:p>
            <a:pPr algn="l"/>
            <a:endParaRPr lang="en-US" sz="2500" dirty="0" smtClean="0"/>
          </a:p>
        </p:txBody>
      </p:sp>
      <p:sp>
        <p:nvSpPr>
          <p:cNvPr id="5" name="Subtitle 4"/>
          <p:cNvSpPr>
            <a:spLocks noGrp="1"/>
          </p:cNvSpPr>
          <p:nvPr>
            <p:ph type="subTitle" idx="1"/>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50218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Processing of Application</a:t>
            </a:r>
          </a:p>
        </p:txBody>
      </p:sp>
      <p:sp>
        <p:nvSpPr>
          <p:cNvPr id="3" name="Content Placeholder 2"/>
          <p:cNvSpPr>
            <a:spLocks noGrp="1"/>
          </p:cNvSpPr>
          <p:nvPr>
            <p:ph idx="1"/>
          </p:nvPr>
        </p:nvSpPr>
        <p:spPr/>
        <p:txBody>
          <a:bodyPr>
            <a:normAutofit/>
          </a:bodyPr>
          <a:lstStyle/>
          <a:p>
            <a:pPr algn="just">
              <a:spcBef>
                <a:spcPts val="800"/>
              </a:spcBef>
            </a:pPr>
            <a:r>
              <a:rPr lang="en-US" sz="2200" dirty="0">
                <a:latin typeface="Arial" panose="020B0604020202020204" pitchFamily="34" charset="0"/>
              </a:rPr>
              <a:t>Once the application review has been completed, the utility will receive a letter from the staff which indicates</a:t>
            </a:r>
            <a:r>
              <a:rPr lang="en-US" sz="2200" dirty="0" smtClean="0">
                <a:latin typeface="Arial" panose="020B0604020202020204" pitchFamily="34" charset="0"/>
              </a:rPr>
              <a:t>: (1) whether the </a:t>
            </a:r>
            <a:r>
              <a:rPr lang="en-US" sz="2200" dirty="0">
                <a:latin typeface="Arial" panose="020B0604020202020204" pitchFamily="34" charset="0"/>
              </a:rPr>
              <a:t>SARC application has been </a:t>
            </a:r>
            <a:r>
              <a:rPr lang="en-US" sz="2200" dirty="0" smtClean="0">
                <a:latin typeface="Arial" panose="020B0604020202020204" pitchFamily="34" charset="0"/>
              </a:rPr>
              <a:t>approved, (2) what </a:t>
            </a:r>
            <a:r>
              <a:rPr lang="en-US" sz="2200" dirty="0">
                <a:latin typeface="Arial" panose="020B0604020202020204" pitchFamily="34" charset="0"/>
              </a:rPr>
              <a:t>the appropriate filing fee </a:t>
            </a:r>
            <a:r>
              <a:rPr lang="en-US" sz="2200" dirty="0" smtClean="0">
                <a:latin typeface="Arial" panose="020B0604020202020204" pitchFamily="34" charset="0"/>
              </a:rPr>
              <a:t>is, and (3) when the </a:t>
            </a:r>
            <a:r>
              <a:rPr lang="en-US" sz="2200" dirty="0">
                <a:latin typeface="Arial" panose="020B0604020202020204" pitchFamily="34" charset="0"/>
              </a:rPr>
              <a:t>filing fee is </a:t>
            </a:r>
            <a:r>
              <a:rPr lang="en-US" sz="2200" dirty="0" smtClean="0">
                <a:latin typeface="Arial" panose="020B0604020202020204" pitchFamily="34" charset="0"/>
              </a:rPr>
              <a:t>due.</a:t>
            </a:r>
            <a:endParaRPr lang="en-US" sz="800" dirty="0">
              <a:latin typeface="Arial" panose="020B0604020202020204" pitchFamily="34" charset="0"/>
            </a:endParaRPr>
          </a:p>
          <a:p>
            <a:pPr algn="just">
              <a:spcBef>
                <a:spcPts val="800"/>
              </a:spcBef>
            </a:pPr>
            <a:r>
              <a:rPr lang="en-US" sz="2200" dirty="0" smtClean="0">
                <a:latin typeface="Arial" panose="020B0604020202020204" pitchFamily="34" charset="0"/>
              </a:rPr>
              <a:t>If the SARC application has been approved, the </a:t>
            </a:r>
            <a:r>
              <a:rPr lang="en-US" sz="2200" dirty="0">
                <a:latin typeface="Arial" panose="020B0604020202020204" pitchFamily="34" charset="0"/>
              </a:rPr>
              <a:t>utility will receive another letter from audit staff </a:t>
            </a:r>
            <a:r>
              <a:rPr lang="en-US" sz="2200" dirty="0" smtClean="0">
                <a:latin typeface="Arial" panose="020B0604020202020204" pitchFamily="34" charset="0"/>
              </a:rPr>
              <a:t>indicating</a:t>
            </a:r>
            <a:r>
              <a:rPr lang="en-US" sz="2200" dirty="0">
                <a:latin typeface="Arial" panose="020B0604020202020204" pitchFamily="34" charset="0"/>
              </a:rPr>
              <a:t> </a:t>
            </a:r>
            <a:r>
              <a:rPr lang="en-US" sz="2200" dirty="0" smtClean="0">
                <a:latin typeface="Arial" panose="020B0604020202020204" pitchFamily="34" charset="0"/>
              </a:rPr>
              <a:t>when </a:t>
            </a:r>
            <a:r>
              <a:rPr lang="en-US" sz="2200" dirty="0">
                <a:latin typeface="Arial" panose="020B0604020202020204" pitchFamily="34" charset="0"/>
              </a:rPr>
              <a:t>the </a:t>
            </a:r>
            <a:r>
              <a:rPr lang="en-US" sz="2200" dirty="0" smtClean="0">
                <a:latin typeface="Arial" panose="020B0604020202020204" pitchFamily="34" charset="0"/>
              </a:rPr>
              <a:t>audit </a:t>
            </a:r>
            <a:r>
              <a:rPr lang="en-US" sz="2200" dirty="0">
                <a:latin typeface="Arial" panose="020B0604020202020204" pitchFamily="34" charset="0"/>
              </a:rPr>
              <a:t>will occur </a:t>
            </a:r>
            <a:r>
              <a:rPr lang="en-US" sz="2200" dirty="0" smtClean="0">
                <a:latin typeface="Arial" panose="020B0604020202020204" pitchFamily="34" charset="0"/>
              </a:rPr>
              <a:t>and information </a:t>
            </a:r>
            <a:r>
              <a:rPr lang="en-US" sz="2200" dirty="0">
                <a:latin typeface="Arial" panose="020B0604020202020204" pitchFamily="34" charset="0"/>
              </a:rPr>
              <a:t>to have </a:t>
            </a:r>
            <a:r>
              <a:rPr lang="en-US" sz="2200" dirty="0" smtClean="0">
                <a:latin typeface="Arial" panose="020B0604020202020204" pitchFamily="34" charset="0"/>
              </a:rPr>
              <a:t>available.</a:t>
            </a:r>
            <a:endParaRPr lang="en-US" sz="2200" dirty="0">
              <a:latin typeface="Arial" panose="020B0604020202020204" pitchFamily="34" charset="0"/>
            </a:endParaRPr>
          </a:p>
          <a:p>
            <a:pPr algn="just">
              <a:spcBef>
                <a:spcPts val="800"/>
              </a:spcBef>
            </a:pPr>
            <a:r>
              <a:rPr lang="en-US" sz="2200" dirty="0" smtClean="0">
                <a:latin typeface="Arial" panose="020B0604020202020204" pitchFamily="34" charset="0"/>
              </a:rPr>
              <a:t>The utility </a:t>
            </a:r>
            <a:r>
              <a:rPr lang="en-US" sz="2200" dirty="0">
                <a:latin typeface="Arial" panose="020B0604020202020204" pitchFamily="34" charset="0"/>
              </a:rPr>
              <a:t>will receive another letter from the engineer indicating when the engineer inspection will occur and information to have available</a:t>
            </a:r>
            <a:r>
              <a:rPr lang="en-US" sz="2200" dirty="0" smtClean="0">
                <a:latin typeface="Arial" panose="020B0604020202020204" pitchFamily="34" charset="0"/>
              </a:rPr>
              <a:t>.</a:t>
            </a:r>
            <a:endParaRPr lang="en-US" sz="2200" dirty="0">
              <a:latin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10</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347925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Filing Fees</a:t>
            </a:r>
          </a:p>
        </p:txBody>
      </p:sp>
      <p:sp>
        <p:nvSpPr>
          <p:cNvPr id="3" name="Content Placeholder 2"/>
          <p:cNvSpPr>
            <a:spLocks noGrp="1"/>
          </p:cNvSpPr>
          <p:nvPr>
            <p:ph idx="1"/>
          </p:nvPr>
        </p:nvSpPr>
        <p:spPr/>
        <p:txBody>
          <a:bodyPr>
            <a:normAutofit/>
          </a:bodyPr>
          <a:lstStyle/>
          <a:p>
            <a:pPr marL="0" indent="0" algn="just">
              <a:buNone/>
            </a:pPr>
            <a:r>
              <a:rPr lang="en-US" sz="2200" dirty="0">
                <a:latin typeface="Arial" panose="020B0604020202020204" pitchFamily="34" charset="0"/>
                <a:cs typeface="Arial" panose="020B0604020202020204" pitchFamily="34" charset="0"/>
              </a:rPr>
              <a:t>SARC Filing </a:t>
            </a:r>
            <a:r>
              <a:rPr lang="en-US" sz="2200" dirty="0" smtClean="0">
                <a:latin typeface="Arial" panose="020B0604020202020204" pitchFamily="34" charset="0"/>
                <a:cs typeface="Arial" panose="020B0604020202020204" pitchFamily="34" charset="0"/>
              </a:rPr>
              <a:t>Fees, </a:t>
            </a:r>
            <a:r>
              <a:rPr lang="en-US" sz="2200" dirty="0">
                <a:latin typeface="Arial" panose="020B0604020202020204" pitchFamily="34" charset="0"/>
                <a:cs typeface="Arial" panose="020B0604020202020204" pitchFamily="34" charset="0"/>
              </a:rPr>
              <a:t>per Rule 25-30.020, </a:t>
            </a:r>
            <a:r>
              <a:rPr lang="en-US" sz="2200" dirty="0" smtClean="0">
                <a:latin typeface="Arial" panose="020B0604020202020204" pitchFamily="34" charset="0"/>
                <a:cs typeface="Arial" panose="020B0604020202020204" pitchFamily="34" charset="0"/>
              </a:rPr>
              <a:t>F.A.C</a:t>
            </a:r>
            <a:r>
              <a:rPr lang="en-US" sz="2200" dirty="0">
                <a:latin typeface="Arial" panose="020B0604020202020204" pitchFamily="34" charset="0"/>
                <a:cs typeface="Arial" panose="020B0604020202020204" pitchFamily="34" charset="0"/>
              </a:rPr>
              <a:t>., </a:t>
            </a:r>
            <a:r>
              <a:rPr lang="en-US" sz="2200" i="1" dirty="0">
                <a:latin typeface="Arial" panose="020B0604020202020204" pitchFamily="34" charset="0"/>
                <a:cs typeface="Arial" panose="020B0604020202020204" pitchFamily="34" charset="0"/>
              </a:rPr>
              <a:t>Fees Required to be Paid by Water and Wastewater </a:t>
            </a:r>
            <a:r>
              <a:rPr lang="en-US" sz="2200" i="1" dirty="0" smtClean="0">
                <a:latin typeface="Arial" panose="020B0604020202020204" pitchFamily="34" charset="0"/>
                <a:cs typeface="Arial" panose="020B0604020202020204" pitchFamily="34" charset="0"/>
              </a:rPr>
              <a:t>Utilities</a:t>
            </a:r>
            <a:r>
              <a:rPr lang="en-US" sz="2200" dirty="0" smtClean="0">
                <a:latin typeface="Arial" panose="020B0604020202020204" pitchFamily="34" charset="0"/>
                <a:cs typeface="Arial" panose="020B0604020202020204" pitchFamily="34" charset="0"/>
              </a:rPr>
              <a:t>, are based </a:t>
            </a:r>
            <a:r>
              <a:rPr lang="en-US" sz="2200" dirty="0">
                <a:latin typeface="Arial" panose="020B0604020202020204" pitchFamily="34" charset="0"/>
                <a:cs typeface="Arial" panose="020B0604020202020204" pitchFamily="34" charset="0"/>
              </a:rPr>
              <a:t>upon the </a:t>
            </a:r>
            <a:r>
              <a:rPr lang="en-US" sz="2200" dirty="0" smtClean="0">
                <a:latin typeface="Arial" panose="020B0604020202020204" pitchFamily="34" charset="0"/>
                <a:cs typeface="Arial" panose="020B0604020202020204" pitchFamily="34" charset="0"/>
              </a:rPr>
              <a:t>equivalent residential connections (ERCs) capacity </a:t>
            </a:r>
            <a:r>
              <a:rPr lang="en-US" sz="2200" dirty="0">
                <a:latin typeface="Arial" panose="020B0604020202020204" pitchFamily="34" charset="0"/>
                <a:cs typeface="Arial" panose="020B0604020202020204" pitchFamily="34" charset="0"/>
              </a:rPr>
              <a:t>of the </a:t>
            </a:r>
            <a:r>
              <a:rPr lang="en-US" sz="2200" dirty="0" smtClean="0">
                <a:latin typeface="Arial" panose="020B0604020202020204" pitchFamily="34" charset="0"/>
                <a:cs typeface="Arial" panose="020B0604020202020204" pitchFamily="34" charset="0"/>
              </a:rPr>
              <a:t>system</a:t>
            </a:r>
            <a:r>
              <a:rPr lang="en-US" sz="2200" dirty="0">
                <a:latin typeface="Arial" panose="020B0604020202020204" pitchFamily="34" charset="0"/>
                <a:cs typeface="Arial" panose="020B0604020202020204" pitchFamily="34" charset="0"/>
              </a:rPr>
              <a:t>.</a:t>
            </a:r>
            <a:endParaRPr lang="en-US" sz="2200" dirty="0" smtClean="0">
              <a:latin typeface="Arial" panose="020B0604020202020204" pitchFamily="34" charset="0"/>
              <a:cs typeface="Arial" panose="020B0604020202020204" pitchFamily="34" charset="0"/>
            </a:endParaRPr>
          </a:p>
          <a:p>
            <a:endParaRPr lang="en-US" sz="2200" dirty="0" smtClean="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11</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3178175"/>
            <a:ext cx="3475037" cy="192722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2345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Interim Rates  367.0814(4), F.S.</a:t>
            </a:r>
          </a:p>
        </p:txBody>
      </p:sp>
      <p:sp>
        <p:nvSpPr>
          <p:cNvPr id="3" name="Content Placeholder 2"/>
          <p:cNvSpPr>
            <a:spLocks noGrp="1"/>
          </p:cNvSpPr>
          <p:nvPr>
            <p:ph idx="1"/>
          </p:nvPr>
        </p:nvSpPr>
        <p:spPr/>
        <p:txBody>
          <a:bodyPr>
            <a:normAutofit/>
          </a:bodyPr>
          <a:lstStyle/>
          <a:p>
            <a:pPr algn="just">
              <a:spcBef>
                <a:spcPts val="800"/>
              </a:spcBef>
            </a:pPr>
            <a:r>
              <a:rPr lang="en-US" sz="2200" dirty="0">
                <a:latin typeface="Arial" panose="020B0604020202020204" pitchFamily="34" charset="0"/>
                <a:cs typeface="Arial" panose="020B0604020202020204" pitchFamily="34" charset="0"/>
              </a:rPr>
              <a:t>The Commission may, upon its own motion, or upon petition from the regulated utility, authorize the collection of interim rates until the effective date of the final order</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Such interim rates may be based upon a test period different from the test period used in the request for permanent rate relief.</a:t>
            </a: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12</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086480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Interim Rates  367.0814(4), F.S</a:t>
            </a:r>
            <a:r>
              <a:rPr lang="en-US" sz="3300" dirty="0" smtClean="0">
                <a:latin typeface="Arial" panose="020B0604020202020204" pitchFamily="34" charset="0"/>
                <a:cs typeface="Arial" panose="020B0604020202020204" pitchFamily="34" charset="0"/>
              </a:rPr>
              <a:t>. (cont.)</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just"/>
            <a:r>
              <a:rPr lang="en-US" sz="2200" dirty="0" smtClean="0">
                <a:latin typeface="Arial" panose="020B0604020202020204" pitchFamily="34" charset="0"/>
                <a:cs typeface="Arial" panose="020B0604020202020204" pitchFamily="34" charset="0"/>
              </a:rPr>
              <a:t>To </a:t>
            </a:r>
            <a:r>
              <a:rPr lang="en-US" sz="2200" dirty="0">
                <a:latin typeface="Arial" panose="020B0604020202020204" pitchFamily="34" charset="0"/>
                <a:cs typeface="Arial" panose="020B0604020202020204" pitchFamily="34" charset="0"/>
              </a:rPr>
              <a:t>establish interim relief, there must be a demonstration that the operation and maintenance expenses exceed the revenues of the regulated </a:t>
            </a:r>
            <a:r>
              <a:rPr lang="en-US" sz="2200" dirty="0" smtClean="0">
                <a:latin typeface="Arial" panose="020B0604020202020204" pitchFamily="34" charset="0"/>
                <a:cs typeface="Arial" panose="020B0604020202020204" pitchFamily="34" charset="0"/>
              </a:rPr>
              <a:t>utility. Interim </a:t>
            </a:r>
            <a:r>
              <a:rPr lang="en-US" sz="2200" dirty="0">
                <a:latin typeface="Arial" panose="020B0604020202020204" pitchFamily="34" charset="0"/>
                <a:cs typeface="Arial" panose="020B0604020202020204" pitchFamily="34" charset="0"/>
              </a:rPr>
              <a:t>rates shall not exceed the level necessary to cover operation and maintenance expenses as defined by the Uniform System of Accounts for Class C Water and Wastewater Utilities (1996) of the National Association of Regulatory Utility Commissioners.</a:t>
            </a: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13</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555571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SARC Interim Rates</a:t>
            </a:r>
          </a:p>
        </p:txBody>
      </p:sp>
      <p:sp>
        <p:nvSpPr>
          <p:cNvPr id="3" name="Content Placeholder 2"/>
          <p:cNvSpPr>
            <a:spLocks noGrp="1"/>
          </p:cNvSpPr>
          <p:nvPr>
            <p:ph idx="1"/>
          </p:nvPr>
        </p:nvSpPr>
        <p:spPr/>
        <p:txBody>
          <a:bodyPr>
            <a:normAutofit/>
          </a:bodyPr>
          <a:lstStyle/>
          <a:p>
            <a:pPr marL="0" indent="0" algn="just">
              <a:buNone/>
            </a:pPr>
            <a:r>
              <a:rPr lang="en-US" sz="2200" dirty="0">
                <a:latin typeface="Arial" panose="020B0604020202020204" pitchFamily="34" charset="0"/>
                <a:cs typeface="Arial" panose="020B0604020202020204" pitchFamily="34" charset="0"/>
              </a:rPr>
              <a:t>The Commission may require that the difference between the interim rates and the previously authorized rates be collected under bond, escrow, letter of credit, or corporate undertaking subject to refund with interest at a rate ordered by the </a:t>
            </a:r>
            <a:r>
              <a:rPr lang="en-US" sz="2200" dirty="0" smtClean="0">
                <a:latin typeface="Arial" panose="020B0604020202020204" pitchFamily="34" charset="0"/>
                <a:cs typeface="Arial" panose="020B0604020202020204" pitchFamily="34" charset="0"/>
              </a:rPr>
              <a:t>Commission</a:t>
            </a:r>
            <a:r>
              <a:rPr lang="en-US" sz="2200" dirty="0">
                <a:latin typeface="Arial" panose="020B0604020202020204" pitchFamily="34" charset="0"/>
                <a:cs typeface="Arial" panose="020B0604020202020204" pitchFamily="34" charset="0"/>
              </a:rPr>
              <a:t>.</a:t>
            </a: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14</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605329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Staff Assistance Statute - 367.0814(8), F.S.</a:t>
            </a:r>
          </a:p>
        </p:txBody>
      </p:sp>
      <p:sp>
        <p:nvSpPr>
          <p:cNvPr id="3" name="Content Placeholder 2"/>
          <p:cNvSpPr>
            <a:spLocks noGrp="1"/>
          </p:cNvSpPr>
          <p:nvPr>
            <p:ph idx="1"/>
          </p:nvPr>
        </p:nvSpPr>
        <p:spPr/>
        <p:txBody>
          <a:bodyPr>
            <a:normAutofit/>
          </a:bodyPr>
          <a:lstStyle/>
          <a:p>
            <a:pPr marL="0" indent="0" algn="just">
              <a:spcBef>
                <a:spcPts val="800"/>
              </a:spcBef>
              <a:buNone/>
            </a:pPr>
            <a:r>
              <a:rPr lang="en-US" sz="2200" dirty="0">
                <a:latin typeface="Arial" panose="020B0604020202020204" pitchFamily="34" charset="0"/>
                <a:cs typeface="Arial" panose="020B0604020202020204" pitchFamily="34" charset="0"/>
              </a:rPr>
              <a:t>If a utility becomes exempt from </a:t>
            </a:r>
            <a:r>
              <a:rPr lang="en-US" sz="2200" dirty="0" smtClean="0">
                <a:latin typeface="Arial" panose="020B0604020202020204" pitchFamily="34" charset="0"/>
                <a:cs typeface="Arial" panose="020B0604020202020204" pitchFamily="34" charset="0"/>
              </a:rPr>
              <a:t>Commission </a:t>
            </a:r>
            <a:r>
              <a:rPr lang="en-US" sz="2200" dirty="0">
                <a:latin typeface="Arial" panose="020B0604020202020204" pitchFamily="34" charset="0"/>
                <a:cs typeface="Arial" panose="020B0604020202020204" pitchFamily="34" charset="0"/>
              </a:rPr>
              <a:t>regulation or jurisdiction during pendency of a staff assisted rate case</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marL="800100" algn="just">
              <a:spcBef>
                <a:spcPts val="800"/>
              </a:spcBef>
            </a:pPr>
            <a:r>
              <a:rPr lang="en-US" sz="2200" dirty="0">
                <a:latin typeface="Arial" panose="020B0604020202020204" pitchFamily="34" charset="0"/>
                <a:cs typeface="Arial" panose="020B0604020202020204" pitchFamily="34" charset="0"/>
              </a:rPr>
              <a:t>The request for rate relief is deemed to have been withdrawn</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marL="800100" algn="just">
              <a:spcBef>
                <a:spcPts val="800"/>
              </a:spcBef>
            </a:pPr>
            <a:r>
              <a:rPr lang="en-US" sz="2200" dirty="0">
                <a:latin typeface="Arial" panose="020B0604020202020204" pitchFamily="34" charset="0"/>
                <a:cs typeface="Arial" panose="020B0604020202020204" pitchFamily="34" charset="0"/>
              </a:rPr>
              <a:t>Interim </a:t>
            </a:r>
            <a:r>
              <a:rPr lang="en-US" sz="2200" dirty="0" smtClean="0">
                <a:latin typeface="Arial" panose="020B0604020202020204" pitchFamily="34" charset="0"/>
                <a:cs typeface="Arial" panose="020B0604020202020204" pitchFamily="34" charset="0"/>
              </a:rPr>
              <a:t>rates, </a:t>
            </a:r>
            <a:r>
              <a:rPr lang="en-US" sz="2200" dirty="0">
                <a:latin typeface="Arial" panose="020B0604020202020204" pitchFamily="34" charset="0"/>
                <a:cs typeface="Arial" panose="020B0604020202020204" pitchFamily="34" charset="0"/>
              </a:rPr>
              <a:t>if previously approved, shall become final</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marL="800100" algn="just">
              <a:spcBef>
                <a:spcPts val="800"/>
              </a:spcBef>
            </a:pPr>
            <a:r>
              <a:rPr lang="en-US" sz="2200" dirty="0">
                <a:latin typeface="Arial" panose="020B0604020202020204" pitchFamily="34" charset="0"/>
                <a:cs typeface="Arial" panose="020B0604020202020204" pitchFamily="34" charset="0"/>
              </a:rPr>
              <a:t>Temporary rates, if previously approved, must be discontinued, and any money collected pursuant to the temporary rates, or the difference between temporary and interim rates, if previously approved, must be refunded to the customers of the utility with interest.</a:t>
            </a: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15</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1106882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Case Assignment &amp; </a:t>
            </a:r>
            <a:br>
              <a:rPr lang="en-US" sz="3300" dirty="0">
                <a:latin typeface="Arial" panose="020B0604020202020204" pitchFamily="34" charset="0"/>
                <a:cs typeface="Arial" panose="020B0604020202020204" pitchFamily="34" charset="0"/>
              </a:rPr>
            </a:br>
            <a:r>
              <a:rPr lang="en-US" sz="3300" dirty="0">
                <a:latin typeface="Arial" panose="020B0604020202020204" pitchFamily="34" charset="0"/>
                <a:cs typeface="Arial" panose="020B0604020202020204" pitchFamily="34" charset="0"/>
              </a:rPr>
              <a:t>Scheduling Record (CASR)</a:t>
            </a:r>
          </a:p>
        </p:txBody>
      </p:sp>
      <p:sp>
        <p:nvSpPr>
          <p:cNvPr id="3" name="Content Placeholder 2"/>
          <p:cNvSpPr>
            <a:spLocks noGrp="1"/>
          </p:cNvSpPr>
          <p:nvPr>
            <p:ph idx="1"/>
          </p:nvPr>
        </p:nvSpPr>
        <p:spPr/>
        <p:txBody>
          <a:bodyPr>
            <a:normAutofit/>
          </a:bodyPr>
          <a:lstStyle/>
          <a:p>
            <a:pPr>
              <a:spcBef>
                <a:spcPts val="800"/>
              </a:spcBef>
            </a:pPr>
            <a:r>
              <a:rPr lang="en-US" sz="2200" dirty="0">
                <a:latin typeface="Arial" panose="020B0604020202020204" pitchFamily="34" charset="0"/>
                <a:cs typeface="Arial" panose="020B0604020202020204" pitchFamily="34" charset="0"/>
              </a:rPr>
              <a:t>The CASR lists actions to be undertaken in a filed case along with the due date for each action</a:t>
            </a:r>
            <a:r>
              <a:rPr lang="en-US" sz="2200" dirty="0" smtClean="0">
                <a:latin typeface="Arial" panose="020B0604020202020204" pitchFamily="34" charset="0"/>
                <a:cs typeface="Arial" panose="020B0604020202020204" pitchFamily="34" charset="0"/>
              </a:rPr>
              <a:t>.</a:t>
            </a:r>
          </a:p>
          <a:p>
            <a:pPr>
              <a:spcBef>
                <a:spcPts val="800"/>
              </a:spcBef>
            </a:pPr>
            <a:r>
              <a:rPr lang="en-US" sz="2200" dirty="0" smtClean="0">
                <a:latin typeface="Arial" panose="020B0604020202020204" pitchFamily="34" charset="0"/>
                <a:cs typeface="Arial" panose="020B0604020202020204" pitchFamily="34" charset="0"/>
              </a:rPr>
              <a:t>A CASR can be accessed from the Commission’s website as follows:</a:t>
            </a:r>
          </a:p>
          <a:p>
            <a:pPr marL="457200" indent="0">
              <a:spcBef>
                <a:spcPts val="800"/>
              </a:spcBef>
              <a:buSzPct val="100000"/>
              <a:buNone/>
            </a:pPr>
            <a:r>
              <a:rPr lang="en-US" sz="2200" dirty="0" smtClean="0">
                <a:latin typeface="Arial" panose="020B0604020202020204" pitchFamily="34" charset="0"/>
                <a:cs typeface="Arial" panose="020B0604020202020204" pitchFamily="34" charset="0"/>
              </a:rPr>
              <a:t>(1)	Follow </a:t>
            </a:r>
            <a:r>
              <a:rPr lang="en-US" sz="2200" dirty="0">
                <a:latin typeface="Arial" panose="020B0604020202020204" pitchFamily="34" charset="0"/>
                <a:cs typeface="Arial" panose="020B0604020202020204" pitchFamily="34" charset="0"/>
              </a:rPr>
              <a:t>the link below</a:t>
            </a:r>
            <a:r>
              <a:rPr lang="en-US" sz="2200" dirty="0" smtClean="0">
                <a:latin typeface="Arial" panose="020B0604020202020204" pitchFamily="34" charset="0"/>
                <a:cs typeface="Arial" panose="020B0604020202020204" pitchFamily="34" charset="0"/>
              </a:rPr>
              <a:t>:</a:t>
            </a:r>
          </a:p>
          <a:p>
            <a:pPr marL="857250" lvl="1" indent="0">
              <a:spcBef>
                <a:spcPts val="800"/>
              </a:spcBef>
              <a:buSzPct val="100000"/>
              <a:buNone/>
            </a:pPr>
            <a:r>
              <a:rPr lang="en-US"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hlinkClick r:id="rId3"/>
              </a:rPr>
              <a:t>http://www.floridapsc.com/dockets/cms</a:t>
            </a:r>
            <a:r>
              <a:rPr lang="en-US" sz="1800" dirty="0" smtClean="0">
                <a:latin typeface="Arial" panose="020B0604020202020204" pitchFamily="34" charset="0"/>
                <a:cs typeface="Arial" panose="020B0604020202020204" pitchFamily="34" charset="0"/>
                <a:hlinkClick r:id="rId3"/>
              </a:rPr>
              <a:t>/</a:t>
            </a:r>
            <a:endParaRPr lang="en-US" sz="1800" dirty="0" smtClean="0">
              <a:latin typeface="Arial" panose="020B0604020202020204" pitchFamily="34" charset="0"/>
              <a:cs typeface="Arial" panose="020B0604020202020204" pitchFamily="34" charset="0"/>
            </a:endParaRPr>
          </a:p>
          <a:p>
            <a:pPr marL="457200" indent="0">
              <a:spcBef>
                <a:spcPts val="800"/>
              </a:spcBef>
              <a:buSzPct val="100000"/>
              <a:buNone/>
            </a:pPr>
            <a:r>
              <a:rPr lang="en-US" sz="2200" dirty="0" smtClean="0">
                <a:latin typeface="Arial" panose="020B0604020202020204" pitchFamily="34" charset="0"/>
                <a:cs typeface="Arial" panose="020B0604020202020204" pitchFamily="34" charset="0"/>
              </a:rPr>
              <a:t>(2)	Search </a:t>
            </a:r>
            <a:r>
              <a:rPr lang="en-US" sz="2200" dirty="0">
                <a:latin typeface="Arial" panose="020B0604020202020204" pitchFamily="34" charset="0"/>
                <a:cs typeface="Arial" panose="020B0604020202020204" pitchFamily="34" charset="0"/>
              </a:rPr>
              <a:t>“By Docket Number” using only the first six digits </a:t>
            </a:r>
            <a:r>
              <a:rPr lang="en-US" sz="2200" dirty="0" smtClean="0">
                <a:latin typeface="Arial" panose="020B0604020202020204" pitchFamily="34" charset="0"/>
                <a:cs typeface="Arial" panose="020B0604020202020204" pitchFamily="34" charset="0"/>
              </a:rPr>
              <a:t>	of </a:t>
            </a:r>
            <a:r>
              <a:rPr lang="en-US" sz="2200" dirty="0">
                <a:latin typeface="Arial" panose="020B0604020202020204" pitchFamily="34" charset="0"/>
                <a:cs typeface="Arial" panose="020B0604020202020204" pitchFamily="34" charset="0"/>
              </a:rPr>
              <a:t>the docket </a:t>
            </a:r>
            <a:r>
              <a:rPr lang="en-US" sz="2200" dirty="0" smtClean="0">
                <a:latin typeface="Arial" panose="020B0604020202020204" pitchFamily="34" charset="0"/>
                <a:cs typeface="Arial" panose="020B0604020202020204" pitchFamily="34" charset="0"/>
              </a:rPr>
              <a:t>number</a:t>
            </a:r>
          </a:p>
          <a:p>
            <a:pPr>
              <a:spcBef>
                <a:spcPts val="800"/>
              </a:spcBef>
            </a:pPr>
            <a:r>
              <a:rPr lang="en-US" sz="2200" dirty="0" smtClean="0">
                <a:latin typeface="Arial" panose="020B0604020202020204" pitchFamily="34" charset="0"/>
                <a:cs typeface="Arial" panose="020B0604020202020204" pitchFamily="34" charset="0"/>
              </a:rPr>
              <a:t>The table on this page details the actions to be taken in the case and the due date for each action.</a:t>
            </a:r>
          </a:p>
          <a:p>
            <a:pPr marL="0" indent="0">
              <a:buNone/>
            </a:pPr>
            <a:endParaRPr lang="en-US" sz="2200" dirty="0" smtClean="0">
              <a:latin typeface="Arial" panose="020B0604020202020204" pitchFamily="34" charset="0"/>
              <a:cs typeface="Arial" panose="020B0604020202020204" pitchFamily="34" charset="0"/>
            </a:endParaRPr>
          </a:p>
          <a:p>
            <a:pPr marL="0" indent="0">
              <a:buNone/>
            </a:pPr>
            <a:endParaRPr lang="en-US" sz="2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16</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39436753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smtClean="0">
                <a:latin typeface="Arial" panose="020B0604020202020204" pitchFamily="34" charset="0"/>
                <a:cs typeface="Arial" panose="020B0604020202020204" pitchFamily="34" charset="0"/>
              </a:rPr>
              <a:t>Timeline</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just">
              <a:spcBef>
                <a:spcPts val="800"/>
              </a:spcBef>
            </a:pPr>
            <a:r>
              <a:rPr lang="en-US" sz="2200" dirty="0" smtClean="0">
                <a:latin typeface="Arial" panose="020B0604020202020204" pitchFamily="34" charset="0"/>
                <a:cs typeface="Arial" panose="020B0604020202020204" pitchFamily="34" charset="0"/>
              </a:rPr>
              <a:t>The official filing date for a SARC is </a:t>
            </a:r>
            <a:r>
              <a:rPr lang="en-US" sz="2200" dirty="0">
                <a:latin typeface="Arial" panose="020B0604020202020204" pitchFamily="34" charset="0"/>
                <a:cs typeface="Arial" panose="020B0604020202020204" pitchFamily="34" charset="0"/>
              </a:rPr>
              <a:t>30 days after official acceptance of the </a:t>
            </a:r>
            <a:r>
              <a:rPr lang="en-US" sz="2200" dirty="0" smtClean="0">
                <a:latin typeface="Arial" panose="020B0604020202020204" pitchFamily="34" charset="0"/>
                <a:cs typeface="Arial" panose="020B0604020202020204" pitchFamily="34" charset="0"/>
              </a:rPr>
              <a:t>application.</a:t>
            </a:r>
            <a:endParaRPr lang="en-US" sz="800" dirty="0">
              <a:latin typeface="Arial" panose="020B0604020202020204" pitchFamily="34" charset="0"/>
              <a:cs typeface="Arial" panose="020B0604020202020204" pitchFamily="34" charset="0"/>
            </a:endParaRPr>
          </a:p>
          <a:p>
            <a:pPr algn="just">
              <a:spcBef>
                <a:spcPts val="800"/>
              </a:spcBef>
            </a:pPr>
            <a:r>
              <a:rPr lang="en-US" sz="2200" dirty="0" smtClean="0">
                <a:latin typeface="Arial" panose="020B0604020202020204" pitchFamily="34" charset="0"/>
                <a:cs typeface="Arial" panose="020B0604020202020204" pitchFamily="34" charset="0"/>
              </a:rPr>
              <a:t>A SARC has a 15-month statutory deadline.</a:t>
            </a:r>
            <a:endParaRPr lang="en-US" sz="800" dirty="0">
              <a:latin typeface="Arial" panose="020B0604020202020204" pitchFamily="34" charset="0"/>
              <a:cs typeface="Arial" panose="020B0604020202020204" pitchFamily="34" charset="0"/>
            </a:endParaRPr>
          </a:p>
          <a:p>
            <a:pPr algn="just">
              <a:spcBef>
                <a:spcPts val="800"/>
              </a:spcBef>
            </a:pPr>
            <a:r>
              <a:rPr lang="en-US" sz="2200" dirty="0" smtClean="0">
                <a:latin typeface="Arial" panose="020B0604020202020204" pitchFamily="34" charset="0"/>
                <a:cs typeface="Arial" panose="020B0604020202020204" pitchFamily="34" charset="0"/>
              </a:rPr>
              <a:t>It takes approximately six to seven </a:t>
            </a:r>
            <a:r>
              <a:rPr lang="en-US" sz="2200" dirty="0">
                <a:latin typeface="Arial" panose="020B0604020202020204" pitchFamily="34" charset="0"/>
                <a:cs typeface="Arial" panose="020B0604020202020204" pitchFamily="34" charset="0"/>
              </a:rPr>
              <a:t>months </a:t>
            </a:r>
            <a:r>
              <a:rPr lang="en-US" sz="2200" dirty="0" smtClean="0">
                <a:latin typeface="Arial" panose="020B0604020202020204" pitchFamily="34" charset="0"/>
                <a:cs typeface="Arial" panose="020B0604020202020204" pitchFamily="34" charset="0"/>
              </a:rPr>
              <a:t>for a SARC application to be considered by the Commission at a regularly scheduled Commission Conference.</a:t>
            </a:r>
            <a:endParaRPr lang="en-US" sz="2200" dirty="0">
              <a:latin typeface="Arial" panose="020B0604020202020204" pitchFamily="34" charset="0"/>
              <a:cs typeface="Arial" panose="020B0604020202020204" pitchFamily="34" charset="0"/>
            </a:endParaRPr>
          </a:p>
          <a:p>
            <a:pPr marL="0" indent="0">
              <a:buNone/>
            </a:pPr>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17</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3479716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Approximate Timeline</a:t>
            </a:r>
          </a:p>
        </p:txBody>
      </p:sp>
      <p:sp>
        <p:nvSpPr>
          <p:cNvPr id="3" name="Content Placeholder 2"/>
          <p:cNvSpPr>
            <a:spLocks noGrp="1"/>
          </p:cNvSpPr>
          <p:nvPr>
            <p:ph idx="1"/>
          </p:nvPr>
        </p:nvSpPr>
        <p:spPr/>
        <p:txBody>
          <a:bodyPr>
            <a:normAutofit/>
          </a:bodyPr>
          <a:lstStyle/>
          <a:p>
            <a:pPr marL="0" indent="0" algn="ctr">
              <a:buNone/>
            </a:pPr>
            <a:r>
              <a:rPr lang="en-US" sz="2200" dirty="0" smtClean="0">
                <a:latin typeface="Arial" panose="020B0604020202020204" pitchFamily="34" charset="0"/>
                <a:cs typeface="Arial" panose="020B0604020202020204" pitchFamily="34" charset="0"/>
              </a:rPr>
              <a:t>From Receipt </a:t>
            </a:r>
            <a:r>
              <a:rPr lang="en-US" sz="2200" dirty="0">
                <a:latin typeface="Arial" panose="020B0604020202020204" pitchFamily="34" charset="0"/>
                <a:cs typeface="Arial" panose="020B0604020202020204" pitchFamily="34" charset="0"/>
              </a:rPr>
              <a:t>of </a:t>
            </a:r>
            <a:r>
              <a:rPr lang="en-US" sz="2200" dirty="0" smtClean="0">
                <a:latin typeface="Arial" panose="020B0604020202020204" pitchFamily="34" charset="0"/>
                <a:cs typeface="Arial" panose="020B0604020202020204" pitchFamily="34" charset="0"/>
              </a:rPr>
              <a:t>Application</a:t>
            </a:r>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278367631"/>
              </p:ext>
            </p:extLst>
          </p:nvPr>
        </p:nvGraphicFramePr>
        <p:xfrm>
          <a:off x="2209800" y="2082800"/>
          <a:ext cx="5562600" cy="3708400"/>
        </p:xfrm>
        <a:graphic>
          <a:graphicData uri="http://schemas.openxmlformats.org/drawingml/2006/table">
            <a:tbl>
              <a:tblPr firstRow="1" bandRow="1">
                <a:tableStyleId>{2D5ABB26-0587-4C30-8999-92F81FD0307C}</a:tableStyleId>
              </a:tblPr>
              <a:tblGrid>
                <a:gridCol w="3048000"/>
                <a:gridCol w="2514600"/>
              </a:tblGrid>
              <a:tr h="370840">
                <a:tc>
                  <a:txBody>
                    <a:bodyPr/>
                    <a:lstStyle/>
                    <a:p>
                      <a:pPr marL="285750" indent="-285750">
                        <a:buFont typeface="Arial" panose="020B0604020202020204" pitchFamily="34" charset="0"/>
                        <a:buChar char="•"/>
                      </a:pPr>
                      <a:r>
                        <a:rPr lang="en-US" dirty="0" smtClean="0">
                          <a:latin typeface="Arial" panose="020B0604020202020204" pitchFamily="34" charset="0"/>
                          <a:cs typeface="Arial" panose="020B0604020202020204" pitchFamily="34" charset="0"/>
                        </a:rPr>
                        <a:t>Approval or Denial</a:t>
                      </a:r>
                      <a:endParaRPr lang="en-US" dirty="0">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rial" panose="020B0604020202020204" pitchFamily="34" charset="0"/>
                          <a:cs typeface="Arial" panose="020B0604020202020204" pitchFamily="34" charset="0"/>
                        </a:rPr>
                        <a:t>1 month</a:t>
                      </a:r>
                    </a:p>
                  </a:txBody>
                  <a:tcPr/>
                </a:tc>
              </a:tr>
              <a:tr h="370840">
                <a:tc>
                  <a:txBody>
                    <a:bodyPr/>
                    <a:lstStyle/>
                    <a:p>
                      <a:pPr marL="285750" indent="-285750">
                        <a:buFont typeface="Arial" panose="020B0604020202020204" pitchFamily="34" charset="0"/>
                        <a:buChar char="•"/>
                      </a:pPr>
                      <a:r>
                        <a:rPr lang="en-US" dirty="0" smtClean="0">
                          <a:latin typeface="Arial" panose="020B0604020202020204" pitchFamily="34" charset="0"/>
                          <a:cs typeface="Arial" panose="020B0604020202020204" pitchFamily="34" charset="0"/>
                        </a:rPr>
                        <a:t>Filing</a:t>
                      </a:r>
                      <a:r>
                        <a:rPr lang="en-US" baseline="0" dirty="0" smtClean="0">
                          <a:latin typeface="Arial" panose="020B0604020202020204" pitchFamily="34" charset="0"/>
                          <a:cs typeface="Arial" panose="020B0604020202020204" pitchFamily="34" charset="0"/>
                        </a:rPr>
                        <a:t> Fee Due</a:t>
                      </a:r>
                      <a:endParaRPr lang="en-US" dirty="0">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2 months</a:t>
                      </a:r>
                      <a:endParaRPr lang="en-US" dirty="0">
                        <a:latin typeface="Arial" panose="020B0604020202020204" pitchFamily="34" charset="0"/>
                        <a:cs typeface="Arial" panose="020B0604020202020204" pitchFamily="34" charset="0"/>
                      </a:endParaRPr>
                    </a:p>
                  </a:txBody>
                  <a:tcPr/>
                </a:tc>
              </a:tr>
              <a:tr h="370840">
                <a:tc>
                  <a:txBody>
                    <a:bodyPr/>
                    <a:lstStyle/>
                    <a:p>
                      <a:pPr marL="285750" indent="-285750">
                        <a:buFont typeface="Arial" panose="020B0604020202020204" pitchFamily="34" charset="0"/>
                        <a:buChar char="•"/>
                      </a:pPr>
                      <a:r>
                        <a:rPr lang="en-US" dirty="0" smtClean="0">
                          <a:latin typeface="Arial" panose="020B0604020202020204" pitchFamily="34" charset="0"/>
                          <a:cs typeface="Arial" panose="020B0604020202020204" pitchFamily="34" charset="0"/>
                        </a:rPr>
                        <a:t>Audit</a:t>
                      </a:r>
                      <a:endParaRPr lang="en-US" dirty="0">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1-2 months</a:t>
                      </a:r>
                      <a:endParaRPr lang="en-US" dirty="0">
                        <a:latin typeface="Arial" panose="020B0604020202020204" pitchFamily="34" charset="0"/>
                        <a:cs typeface="Arial" panose="020B0604020202020204" pitchFamily="34" charset="0"/>
                      </a:endParaRPr>
                    </a:p>
                  </a:txBody>
                  <a:tcPr/>
                </a:tc>
              </a:tr>
              <a:tr h="370840">
                <a:tc>
                  <a:txBody>
                    <a:bodyPr/>
                    <a:lstStyle/>
                    <a:p>
                      <a:pPr marL="285750" indent="-285750">
                        <a:buFont typeface="Arial" panose="020B0604020202020204" pitchFamily="34" charset="0"/>
                        <a:buChar char="•"/>
                      </a:pPr>
                      <a:r>
                        <a:rPr lang="en-US" dirty="0" smtClean="0">
                          <a:latin typeface="Arial" panose="020B0604020202020204" pitchFamily="34" charset="0"/>
                          <a:cs typeface="Arial" panose="020B0604020202020204" pitchFamily="34" charset="0"/>
                        </a:rPr>
                        <a:t>Engineering Inspection</a:t>
                      </a:r>
                      <a:endParaRPr lang="en-US" dirty="0">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1-3 months</a:t>
                      </a:r>
                      <a:endParaRPr lang="en-US" dirty="0">
                        <a:latin typeface="Arial" panose="020B0604020202020204" pitchFamily="34" charset="0"/>
                        <a:cs typeface="Arial" panose="020B0604020202020204" pitchFamily="34" charset="0"/>
                      </a:endParaRPr>
                    </a:p>
                  </a:txBody>
                  <a:tcPr/>
                </a:tc>
              </a:tr>
              <a:tr h="370840">
                <a:tc>
                  <a:txBody>
                    <a:bodyPr/>
                    <a:lstStyle/>
                    <a:p>
                      <a:pPr marL="285750" indent="-285750">
                        <a:buFont typeface="Arial" panose="020B0604020202020204" pitchFamily="34" charset="0"/>
                        <a:buChar char="•"/>
                      </a:pPr>
                      <a:r>
                        <a:rPr lang="en-US" dirty="0" smtClean="0">
                          <a:latin typeface="Arial" panose="020B0604020202020204" pitchFamily="34" charset="0"/>
                          <a:cs typeface="Arial" panose="020B0604020202020204" pitchFamily="34" charset="0"/>
                        </a:rPr>
                        <a:t>Staff Report Finished</a:t>
                      </a:r>
                      <a:endParaRPr lang="en-US" dirty="0">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4 months</a:t>
                      </a:r>
                      <a:endParaRPr lang="en-US" dirty="0">
                        <a:latin typeface="Arial" panose="020B0604020202020204" pitchFamily="34" charset="0"/>
                        <a:cs typeface="Arial" panose="020B0604020202020204" pitchFamily="34" charset="0"/>
                      </a:endParaRPr>
                    </a:p>
                  </a:txBody>
                  <a:tcPr/>
                </a:tc>
              </a:tr>
              <a:tr h="370840">
                <a:tc>
                  <a:txBody>
                    <a:bodyPr/>
                    <a:lstStyle/>
                    <a:p>
                      <a:pPr marL="285750" indent="-285750">
                        <a:buFont typeface="Arial" panose="020B0604020202020204" pitchFamily="34" charset="0"/>
                        <a:buChar char="•"/>
                      </a:pPr>
                      <a:r>
                        <a:rPr lang="en-US" dirty="0" smtClean="0">
                          <a:latin typeface="Arial" panose="020B0604020202020204" pitchFamily="34" charset="0"/>
                          <a:cs typeface="Arial" panose="020B0604020202020204" pitchFamily="34" charset="0"/>
                        </a:rPr>
                        <a:t>Customer Meeting</a:t>
                      </a:r>
                      <a:endParaRPr lang="en-US" dirty="0">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5 months</a:t>
                      </a:r>
                      <a:endParaRPr lang="en-US" dirty="0">
                        <a:latin typeface="Arial" panose="020B0604020202020204" pitchFamily="34" charset="0"/>
                        <a:cs typeface="Arial" panose="020B0604020202020204" pitchFamily="34" charset="0"/>
                      </a:endParaRPr>
                    </a:p>
                  </a:txBody>
                  <a:tcPr/>
                </a:tc>
              </a:tr>
              <a:tr h="370840">
                <a:tc>
                  <a:txBody>
                    <a:bodyPr/>
                    <a:lstStyle/>
                    <a:p>
                      <a:pPr marL="285750" indent="-285750">
                        <a:buFont typeface="Arial" panose="020B0604020202020204" pitchFamily="34" charset="0"/>
                        <a:buChar char="•"/>
                      </a:pPr>
                      <a:r>
                        <a:rPr lang="en-US" dirty="0" smtClean="0">
                          <a:latin typeface="Arial" panose="020B0604020202020204" pitchFamily="34" charset="0"/>
                          <a:cs typeface="Arial" panose="020B0604020202020204" pitchFamily="34" charset="0"/>
                        </a:rPr>
                        <a:t>Initial Commission Vote</a:t>
                      </a:r>
                      <a:endParaRPr lang="en-US" dirty="0">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6-7 months</a:t>
                      </a:r>
                      <a:endParaRPr lang="en-US" dirty="0">
                        <a:latin typeface="Arial" panose="020B0604020202020204" pitchFamily="34" charset="0"/>
                        <a:cs typeface="Arial" panose="020B0604020202020204" pitchFamily="34" charset="0"/>
                      </a:endParaRPr>
                    </a:p>
                  </a:txBody>
                  <a:tcPr/>
                </a:tc>
              </a:tr>
              <a:tr h="370840">
                <a:tc>
                  <a:txBody>
                    <a:bodyPr/>
                    <a:lstStyle/>
                    <a:p>
                      <a:pPr marL="285750" indent="-285750">
                        <a:buFont typeface="Arial" panose="020B0604020202020204" pitchFamily="34" charset="0"/>
                        <a:buChar char="•"/>
                      </a:pPr>
                      <a:r>
                        <a:rPr lang="en-US" dirty="0" smtClean="0">
                          <a:latin typeface="Arial" panose="020B0604020202020204" pitchFamily="34" charset="0"/>
                          <a:cs typeface="Arial" panose="020B0604020202020204" pitchFamily="34" charset="0"/>
                        </a:rPr>
                        <a:t>Rates Effective</a:t>
                      </a:r>
                      <a:endParaRPr lang="en-US" dirty="0">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8-9 months</a:t>
                      </a:r>
                      <a:endParaRPr lang="en-US" dirty="0">
                        <a:latin typeface="Arial" panose="020B0604020202020204" pitchFamily="34" charset="0"/>
                        <a:cs typeface="Arial" panose="020B0604020202020204" pitchFamily="34" charset="0"/>
                      </a:endParaRPr>
                    </a:p>
                  </a:txBody>
                  <a:tcPr/>
                </a:tc>
              </a:tr>
              <a:tr h="370840">
                <a:tc>
                  <a:txBody>
                    <a:bodyPr/>
                    <a:lstStyle/>
                    <a:p>
                      <a:pPr marL="285750" indent="-285750">
                        <a:buFont typeface="Arial" panose="020B0604020202020204" pitchFamily="34" charset="0"/>
                        <a:buChar char="•"/>
                      </a:pPr>
                      <a:r>
                        <a:rPr lang="en-US" dirty="0" smtClean="0">
                          <a:latin typeface="Arial" panose="020B0604020202020204" pitchFamily="34" charset="0"/>
                          <a:cs typeface="Arial" panose="020B0604020202020204" pitchFamily="34" charset="0"/>
                        </a:rPr>
                        <a:t>Hearing (if necessary)</a:t>
                      </a:r>
                      <a:endParaRPr lang="en-US" dirty="0">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12 months</a:t>
                      </a:r>
                      <a:endParaRPr lang="en-US" dirty="0">
                        <a:latin typeface="Arial" panose="020B0604020202020204" pitchFamily="34" charset="0"/>
                        <a:cs typeface="Arial" panose="020B0604020202020204" pitchFamily="34" charset="0"/>
                      </a:endParaRPr>
                    </a:p>
                  </a:txBody>
                  <a:tcPr/>
                </a:tc>
              </a:tr>
              <a:tr h="370840">
                <a:tc>
                  <a:txBody>
                    <a:bodyPr/>
                    <a:lstStyle/>
                    <a:p>
                      <a:pPr marL="285750" indent="-285750">
                        <a:buFont typeface="Arial" panose="020B0604020202020204" pitchFamily="34" charset="0"/>
                        <a:buChar char="•"/>
                      </a:pPr>
                      <a:r>
                        <a:rPr lang="en-US" dirty="0" smtClean="0">
                          <a:latin typeface="Arial" panose="020B0604020202020204" pitchFamily="34" charset="0"/>
                          <a:cs typeface="Arial" panose="020B0604020202020204" pitchFamily="34" charset="0"/>
                        </a:rPr>
                        <a:t>Final</a:t>
                      </a:r>
                      <a:r>
                        <a:rPr lang="en-US" baseline="0" dirty="0" smtClean="0">
                          <a:latin typeface="Arial" panose="020B0604020202020204" pitchFamily="34" charset="0"/>
                          <a:cs typeface="Arial" panose="020B0604020202020204" pitchFamily="34" charset="0"/>
                        </a:rPr>
                        <a:t> Vote (if necessary)</a:t>
                      </a:r>
                      <a:endParaRPr lang="en-US" dirty="0">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15 months</a:t>
                      </a:r>
                      <a:endParaRPr lang="en-US" dirty="0">
                        <a:latin typeface="Arial" panose="020B0604020202020204" pitchFamily="34" charset="0"/>
                        <a:cs typeface="Arial" panose="020B0604020202020204" pitchFamily="34" charset="0"/>
                      </a:endParaRPr>
                    </a:p>
                  </a:txBody>
                  <a:tcPr/>
                </a:tc>
              </a:tr>
            </a:tbl>
          </a:graphicData>
        </a:graphic>
      </p:graphicFrame>
      <p:sp>
        <p:nvSpPr>
          <p:cNvPr id="8" name="Slide Number Placeholder 7"/>
          <p:cNvSpPr>
            <a:spLocks noGrp="1"/>
          </p:cNvSpPr>
          <p:nvPr>
            <p:ph type="sldNum" sz="quarter" idx="12"/>
          </p:nvPr>
        </p:nvSpPr>
        <p:spPr/>
        <p:txBody>
          <a:bodyPr/>
          <a:lstStyle/>
          <a:p>
            <a:fld id="{E864792E-CA1E-442C-9F96-7EFE2E6E48CC}" type="slidenum">
              <a:rPr lang="en-US" smtClean="0"/>
              <a:t>18</a:t>
            </a:fld>
            <a:endParaRPr lang="en-US" dirty="0"/>
          </a:p>
        </p:txBody>
      </p:sp>
      <p:sp>
        <p:nvSpPr>
          <p:cNvPr id="9" name="Footer Placeholder 8"/>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32392529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smtClean="0">
                <a:latin typeface="Arial" panose="020B0604020202020204" pitchFamily="34" charset="0"/>
                <a:cs typeface="Arial" panose="020B0604020202020204" pitchFamily="34" charset="0"/>
              </a:rPr>
              <a:t>Audit</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570037"/>
            <a:ext cx="8229600" cy="4525963"/>
          </a:xfrm>
        </p:spPr>
        <p:txBody>
          <a:bodyPr>
            <a:normAutofit/>
          </a:bodyPr>
          <a:lstStyle/>
          <a:p>
            <a:pPr marL="342900" lvl="1" indent="-342900" algn="just">
              <a:spcBef>
                <a:spcPts val="800"/>
              </a:spcBef>
              <a:buFont typeface="Arial" panose="020B0604020202020204" pitchFamily="34" charset="0"/>
              <a:buChar char="•"/>
            </a:pPr>
            <a:r>
              <a:rPr lang="en-US" sz="2200" dirty="0" smtClean="0">
                <a:latin typeface="Arial" panose="020B0604020202020204" pitchFamily="34" charset="0"/>
                <a:cs typeface="Arial" panose="020B0604020202020204" pitchFamily="34" charset="0"/>
              </a:rPr>
              <a:t>As part of the SARC process, technical </a:t>
            </a:r>
            <a:r>
              <a:rPr lang="en-US" sz="2200" dirty="0">
                <a:latin typeface="Arial" panose="020B0604020202020204" pitchFamily="34" charset="0"/>
                <a:cs typeface="Arial" panose="020B0604020202020204" pitchFamily="34" charset="0"/>
              </a:rPr>
              <a:t>staff requests that an audit be </a:t>
            </a:r>
            <a:r>
              <a:rPr lang="en-US" sz="2200" dirty="0" smtClean="0">
                <a:latin typeface="Arial" panose="020B0604020202020204" pitchFamily="34" charset="0"/>
                <a:cs typeface="Arial" panose="020B0604020202020204" pitchFamily="34" charset="0"/>
              </a:rPr>
              <a:t>conducted. The </a:t>
            </a:r>
            <a:r>
              <a:rPr lang="en-US" sz="2200" dirty="0">
                <a:latin typeface="Arial" panose="020B0604020202020204" pitchFamily="34" charset="0"/>
                <a:cs typeface="Arial" panose="020B0604020202020204" pitchFamily="34" charset="0"/>
              </a:rPr>
              <a:t>appropriate field office will send an auditor to conduct a preliminary </a:t>
            </a:r>
            <a:r>
              <a:rPr lang="en-US" sz="2200" dirty="0" smtClean="0">
                <a:latin typeface="Arial" panose="020B0604020202020204" pitchFamily="34" charset="0"/>
                <a:cs typeface="Arial" panose="020B0604020202020204" pitchFamily="34" charset="0"/>
              </a:rPr>
              <a:t>evaluation. The audit is usually completed two months after the SARC application is filed.</a:t>
            </a:r>
            <a:endParaRPr lang="en-US" sz="800" dirty="0">
              <a:latin typeface="Arial" panose="020B0604020202020204" pitchFamily="34" charset="0"/>
              <a:cs typeface="Arial" panose="020B0604020202020204" pitchFamily="34" charset="0"/>
            </a:endParaRPr>
          </a:p>
          <a:p>
            <a:pPr algn="just">
              <a:spcBef>
                <a:spcPts val="800"/>
              </a:spcBef>
            </a:pPr>
            <a:r>
              <a:rPr lang="en-US" sz="2200" dirty="0" smtClean="0">
                <a:latin typeface="Arial" panose="020B0604020202020204" pitchFamily="34" charset="0"/>
                <a:cs typeface="Arial" panose="020B0604020202020204" pitchFamily="34" charset="0"/>
              </a:rPr>
              <a:t>The auditor </a:t>
            </a:r>
            <a:r>
              <a:rPr lang="en-US" sz="2200" dirty="0">
                <a:latin typeface="Arial" panose="020B0604020202020204" pitchFamily="34" charset="0"/>
                <a:cs typeface="Arial" panose="020B0604020202020204" pitchFamily="34" charset="0"/>
              </a:rPr>
              <a:t>sends </a:t>
            </a:r>
            <a:r>
              <a:rPr lang="en-US" sz="2200" dirty="0" smtClean="0">
                <a:latin typeface="Arial" panose="020B0604020202020204" pitchFamily="34" charset="0"/>
                <a:cs typeface="Arial" panose="020B0604020202020204" pitchFamily="34" charset="0"/>
              </a:rPr>
              <a:t>a letter </a:t>
            </a:r>
            <a:r>
              <a:rPr lang="en-US" sz="2200" dirty="0">
                <a:latin typeface="Arial" panose="020B0604020202020204" pitchFamily="34" charset="0"/>
                <a:cs typeface="Arial" panose="020B0604020202020204" pitchFamily="34" charset="0"/>
              </a:rPr>
              <a:t>outlining information to have available and proposed dates of field </a:t>
            </a:r>
            <a:r>
              <a:rPr lang="en-US" sz="2200" dirty="0" smtClean="0">
                <a:latin typeface="Arial" panose="020B0604020202020204" pitchFamily="34" charset="0"/>
                <a:cs typeface="Arial" panose="020B0604020202020204" pitchFamily="34" charset="0"/>
              </a:rPr>
              <a:t>work. The auditor </a:t>
            </a:r>
            <a:r>
              <a:rPr lang="en-US" sz="2200" dirty="0">
                <a:latin typeface="Arial" panose="020B0604020202020204" pitchFamily="34" charset="0"/>
                <a:cs typeface="Arial" panose="020B0604020202020204" pitchFamily="34" charset="0"/>
              </a:rPr>
              <a:t>will contact the utility </a:t>
            </a:r>
            <a:r>
              <a:rPr lang="en-US" sz="2200" dirty="0" smtClean="0">
                <a:latin typeface="Arial" panose="020B0604020202020204" pitchFamily="34" charset="0"/>
                <a:cs typeface="Arial" panose="020B0604020202020204" pitchFamily="34" charset="0"/>
              </a:rPr>
              <a:t>one </a:t>
            </a:r>
            <a:r>
              <a:rPr lang="en-US" sz="2200" dirty="0">
                <a:latin typeface="Arial" panose="020B0604020202020204" pitchFamily="34" charset="0"/>
                <a:cs typeface="Arial" panose="020B0604020202020204" pitchFamily="34" charset="0"/>
              </a:rPr>
              <a:t>week before the </a:t>
            </a:r>
            <a:r>
              <a:rPr lang="en-US" sz="2200" dirty="0" smtClean="0">
                <a:latin typeface="Arial" panose="020B0604020202020204" pitchFamily="34" charset="0"/>
                <a:cs typeface="Arial" panose="020B0604020202020204" pitchFamily="34" charset="0"/>
              </a:rPr>
              <a:t>audit commences.</a:t>
            </a:r>
            <a:endParaRPr lang="en-US" sz="800" dirty="0">
              <a:latin typeface="Arial" panose="020B0604020202020204" pitchFamily="34" charset="0"/>
              <a:cs typeface="Arial" panose="020B0604020202020204" pitchFamily="34" charset="0"/>
            </a:endParaRPr>
          </a:p>
          <a:p>
            <a:pPr algn="just">
              <a:spcBef>
                <a:spcPts val="800"/>
              </a:spcBef>
            </a:pPr>
            <a:r>
              <a:rPr lang="en-US" sz="2200" dirty="0" smtClean="0">
                <a:latin typeface="Arial" panose="020B0604020202020204" pitchFamily="34" charset="0"/>
                <a:cs typeface="Arial" panose="020B0604020202020204" pitchFamily="34" charset="0"/>
              </a:rPr>
              <a:t>The field audit work may </a:t>
            </a:r>
            <a:r>
              <a:rPr lang="en-US" sz="2200" dirty="0">
                <a:latin typeface="Arial" panose="020B0604020202020204" pitchFamily="34" charset="0"/>
                <a:cs typeface="Arial" panose="020B0604020202020204" pitchFamily="34" charset="0"/>
              </a:rPr>
              <a:t>last up to </a:t>
            </a:r>
            <a:r>
              <a:rPr lang="en-US" sz="2200" dirty="0" smtClean="0">
                <a:latin typeface="Arial" panose="020B0604020202020204" pitchFamily="34" charset="0"/>
                <a:cs typeface="Arial" panose="020B0604020202020204" pitchFamily="34" charset="0"/>
              </a:rPr>
              <a:t>three </a:t>
            </a:r>
            <a:r>
              <a:rPr lang="en-US" sz="2200" dirty="0">
                <a:latin typeface="Arial" panose="020B0604020202020204" pitchFamily="34" charset="0"/>
                <a:cs typeface="Arial" panose="020B0604020202020204" pitchFamily="34" charset="0"/>
              </a:rPr>
              <a:t>weeks depending on </a:t>
            </a:r>
            <a:r>
              <a:rPr lang="en-US" sz="2200" dirty="0" smtClean="0">
                <a:latin typeface="Arial" panose="020B0604020202020204" pitchFamily="34" charset="0"/>
                <a:cs typeface="Arial" panose="020B0604020202020204" pitchFamily="34" charset="0"/>
              </a:rPr>
              <a:t>the condition of the utility’s records.</a:t>
            </a:r>
            <a:endParaRPr lang="en-US" sz="800" dirty="0">
              <a:latin typeface="Arial" panose="020B0604020202020204" pitchFamily="34" charset="0"/>
              <a:cs typeface="Arial" panose="020B0604020202020204" pitchFamily="34" charset="0"/>
            </a:endParaRPr>
          </a:p>
          <a:p>
            <a:pPr algn="just">
              <a:spcBef>
                <a:spcPts val="800"/>
              </a:spcBef>
            </a:pPr>
            <a:r>
              <a:rPr lang="en-US" sz="2200" dirty="0" smtClean="0">
                <a:latin typeface="Arial" panose="020B0604020202020204" pitchFamily="34" charset="0"/>
                <a:cs typeface="Arial" panose="020B0604020202020204" pitchFamily="34" charset="0"/>
              </a:rPr>
              <a:t>After the field audit work is completed, the auditor prepares the Audit </a:t>
            </a:r>
            <a:r>
              <a:rPr lang="en-US" sz="2200" dirty="0">
                <a:latin typeface="Arial" panose="020B0604020202020204" pitchFamily="34" charset="0"/>
                <a:cs typeface="Arial" panose="020B0604020202020204" pitchFamily="34" charset="0"/>
              </a:rPr>
              <a:t>Report</a:t>
            </a:r>
            <a:r>
              <a:rPr lang="en-US" sz="2200" dirty="0" smtClean="0">
                <a:latin typeface="Arial" panose="020B0604020202020204" pitchFamily="34" charset="0"/>
                <a:cs typeface="Arial" panose="020B0604020202020204" pitchFamily="34" charset="0"/>
              </a:rPr>
              <a:t>.</a:t>
            </a:r>
          </a:p>
          <a:p>
            <a:endParaRPr lang="en-US" sz="2200" dirty="0">
              <a:latin typeface="Arial" panose="020B0604020202020204" pitchFamily="34" charset="0"/>
              <a:cs typeface="Arial" panose="020B0604020202020204" pitchFamily="34" charset="0"/>
            </a:endParaRP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19</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187711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100" dirty="0" smtClean="0">
                <a:latin typeface="Arial" panose="020B0604020202020204" pitchFamily="34" charset="0"/>
                <a:cs typeface="Arial" panose="020B0604020202020204" pitchFamily="34" charset="0"/>
              </a:rPr>
              <a:t>Types of Rate Relief </a:t>
            </a:r>
            <a:endParaRPr lang="en-US" sz="31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lgn="just">
              <a:spcBef>
                <a:spcPts val="800"/>
              </a:spcBef>
              <a:buNone/>
            </a:pPr>
            <a:r>
              <a:rPr lang="en-US" sz="2200" dirty="0" smtClean="0">
                <a:latin typeface="Arial" panose="020B0604020202020204" pitchFamily="34" charset="0"/>
                <a:cs typeface="Arial" panose="020B0604020202020204" pitchFamily="34" charset="0"/>
              </a:rPr>
              <a:t>There are multiple mechanisms of rate relief available to Class C water and wastewater utilities. These types of rate relief are discussed in separate sections of this manual and include the following:</a:t>
            </a:r>
          </a:p>
          <a:p>
            <a:pPr marL="800100" algn="just">
              <a:spcBef>
                <a:spcPts val="800"/>
              </a:spcBef>
            </a:pPr>
            <a:r>
              <a:rPr lang="en-US" sz="2200" dirty="0" smtClean="0">
                <a:latin typeface="Arial" panose="020B0604020202020204" pitchFamily="34" charset="0"/>
                <a:cs typeface="Arial" panose="020B0604020202020204" pitchFamily="34" charset="0"/>
              </a:rPr>
              <a:t>Staff Assisted Rate Case (SARC) - </a:t>
            </a:r>
            <a:r>
              <a:rPr lang="en-US" sz="2200" dirty="0">
                <a:latin typeface="Arial" panose="020B0604020202020204" pitchFamily="34" charset="0"/>
                <a:cs typeface="Arial" panose="020B0604020202020204" pitchFamily="34" charset="0"/>
              </a:rPr>
              <a:t>procedure whereby a utility qualifying for staff assistance </a:t>
            </a:r>
            <a:r>
              <a:rPr lang="en-US" sz="2200" dirty="0" smtClean="0">
                <a:latin typeface="Arial" panose="020B0604020202020204" pitchFamily="34" charset="0"/>
                <a:cs typeface="Arial" panose="020B0604020202020204" pitchFamily="34" charset="0"/>
              </a:rPr>
              <a:t>petitions for approval to increase rates based on based on financial and operating data determined by staff</a:t>
            </a:r>
          </a:p>
          <a:p>
            <a:pPr marL="800100" algn="just">
              <a:spcBef>
                <a:spcPts val="800"/>
              </a:spcBef>
            </a:pPr>
            <a:r>
              <a:rPr lang="en-US" sz="2200" dirty="0" smtClean="0">
                <a:latin typeface="Arial" panose="020B0604020202020204" pitchFamily="34" charset="0"/>
                <a:cs typeface="Arial" panose="020B0604020202020204" pitchFamily="34" charset="0"/>
              </a:rPr>
              <a:t>Limited Proceeding - </a:t>
            </a:r>
            <a:r>
              <a:rPr lang="en-US" sz="2200" dirty="0">
                <a:latin typeface="Arial" panose="020B0604020202020204" pitchFamily="34" charset="0"/>
                <a:cs typeface="Arial" panose="020B0604020202020204" pitchFamily="34" charset="0"/>
              </a:rPr>
              <a:t>a procedure whereby a utility can seek an increase in rates for specifically identified costs</a:t>
            </a:r>
            <a:endParaRPr lang="en-US" sz="2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2</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6506238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The Audit Report</a:t>
            </a:r>
          </a:p>
        </p:txBody>
      </p:sp>
      <p:sp>
        <p:nvSpPr>
          <p:cNvPr id="3" name="Content Placeholder 2"/>
          <p:cNvSpPr>
            <a:spLocks noGrp="1"/>
          </p:cNvSpPr>
          <p:nvPr>
            <p:ph idx="1"/>
          </p:nvPr>
        </p:nvSpPr>
        <p:spPr/>
        <p:txBody>
          <a:bodyPr>
            <a:normAutofit/>
          </a:bodyPr>
          <a:lstStyle/>
          <a:p>
            <a:pPr algn="just">
              <a:spcBef>
                <a:spcPts val="800"/>
              </a:spcBef>
            </a:pPr>
            <a:r>
              <a:rPr lang="en-US" sz="2200" dirty="0" smtClean="0">
                <a:latin typeface="Arial" panose="020B0604020202020204" pitchFamily="34" charset="0"/>
                <a:cs typeface="Arial" panose="020B0604020202020204" pitchFamily="34" charset="0"/>
              </a:rPr>
              <a:t>The Audit </a:t>
            </a:r>
            <a:r>
              <a:rPr lang="en-US" sz="2200" dirty="0">
                <a:latin typeface="Arial" panose="020B0604020202020204" pitchFamily="34" charset="0"/>
                <a:cs typeface="Arial" panose="020B0604020202020204" pitchFamily="34" charset="0"/>
              </a:rPr>
              <a:t>R</a:t>
            </a:r>
            <a:r>
              <a:rPr lang="en-US" sz="2200" dirty="0" smtClean="0">
                <a:latin typeface="Arial" panose="020B0604020202020204" pitchFamily="34" charset="0"/>
                <a:cs typeface="Arial" panose="020B0604020202020204" pitchFamily="34" charset="0"/>
              </a:rPr>
              <a:t>eport contains findings that can include, but are not limit to, the following: </a:t>
            </a:r>
            <a:endParaRPr lang="en-US" sz="800" dirty="0">
              <a:latin typeface="Arial" panose="020B0604020202020204" pitchFamily="34" charset="0"/>
              <a:cs typeface="Arial" panose="020B0604020202020204" pitchFamily="34" charset="0"/>
            </a:endParaRPr>
          </a:p>
          <a:p>
            <a:pPr marL="800100" lvl="1" indent="-342900" algn="just">
              <a:spcBef>
                <a:spcPts val="800"/>
              </a:spcBef>
              <a:buSzPct val="60000"/>
              <a:buFont typeface="Courier New" panose="02070309020205020404" pitchFamily="49" charset="0"/>
              <a:buChar char="o"/>
            </a:pPr>
            <a:r>
              <a:rPr lang="en-US" sz="2200" dirty="0" smtClean="0">
                <a:latin typeface="Arial" panose="020B0604020202020204" pitchFamily="34" charset="0"/>
                <a:cs typeface="Arial" panose="020B0604020202020204" pitchFamily="34" charset="0"/>
              </a:rPr>
              <a:t>Assessment of whether the utility’s book conform with the National Association of Regulatory Utility Commissioners Uniform System of Accounts</a:t>
            </a:r>
            <a:endParaRPr lang="en-US" sz="800" dirty="0" smtClean="0">
              <a:latin typeface="Arial" panose="020B0604020202020204" pitchFamily="34" charset="0"/>
              <a:cs typeface="Arial" panose="020B0604020202020204" pitchFamily="34" charset="0"/>
            </a:endParaRPr>
          </a:p>
          <a:p>
            <a:pPr marL="800100" lvl="1" indent="-342900" algn="just">
              <a:spcBef>
                <a:spcPts val="800"/>
              </a:spcBef>
              <a:buSzPct val="60000"/>
              <a:buFont typeface="Courier New" panose="02070309020205020404" pitchFamily="49" charset="0"/>
              <a:buChar char="o"/>
            </a:pPr>
            <a:r>
              <a:rPr lang="en-US" sz="2200" dirty="0" smtClean="0">
                <a:latin typeface="Arial" panose="020B0604020202020204" pitchFamily="34" charset="0"/>
                <a:cs typeface="Arial" panose="020B0604020202020204" pitchFamily="34" charset="0"/>
              </a:rPr>
              <a:t>Identification of misclassified capital plant investments or operating expenses</a:t>
            </a:r>
            <a:endParaRPr lang="en-US" sz="800" dirty="0" smtClean="0">
              <a:latin typeface="Arial" panose="020B0604020202020204" pitchFamily="34" charset="0"/>
              <a:cs typeface="Arial" panose="020B0604020202020204" pitchFamily="34" charset="0"/>
            </a:endParaRPr>
          </a:p>
          <a:p>
            <a:pPr marL="800100" lvl="1" indent="-342900" algn="just">
              <a:spcBef>
                <a:spcPts val="800"/>
              </a:spcBef>
              <a:buSzPct val="60000"/>
              <a:buFont typeface="Courier New" panose="02070309020205020404" pitchFamily="49" charset="0"/>
              <a:buChar char="o"/>
            </a:pPr>
            <a:r>
              <a:rPr lang="en-US" sz="2200" dirty="0" smtClean="0">
                <a:latin typeface="Arial" panose="020B0604020202020204" pitchFamily="34" charset="0"/>
                <a:cs typeface="Arial" panose="020B0604020202020204" pitchFamily="34" charset="0"/>
              </a:rPr>
              <a:t>Identification of unallocated costs from affiliated entities</a:t>
            </a:r>
            <a:endParaRPr lang="en-US" sz="1200" dirty="0" smtClean="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The utility is given a copy and may respond in writing to the </a:t>
            </a:r>
            <a:r>
              <a:rPr lang="en-US" sz="2200" dirty="0" smtClean="0">
                <a:latin typeface="Arial" panose="020B0604020202020204" pitchFamily="34" charset="0"/>
                <a:cs typeface="Arial" panose="020B0604020202020204" pitchFamily="34" charset="0"/>
              </a:rPr>
              <a:t>Audit </a:t>
            </a:r>
            <a:r>
              <a:rPr lang="en-US" sz="2200" dirty="0">
                <a:latin typeface="Arial" panose="020B0604020202020204" pitchFamily="34" charset="0"/>
                <a:cs typeface="Arial" panose="020B0604020202020204" pitchFamily="34" charset="0"/>
              </a:rPr>
              <a:t>R</a:t>
            </a:r>
            <a:r>
              <a:rPr lang="en-US" sz="2200" dirty="0" smtClean="0">
                <a:latin typeface="Arial" panose="020B0604020202020204" pitchFamily="34" charset="0"/>
                <a:cs typeface="Arial" panose="020B0604020202020204" pitchFamily="34" charset="0"/>
              </a:rPr>
              <a:t>eport</a:t>
            </a:r>
            <a:r>
              <a:rPr lang="en-US" sz="2200" dirty="0">
                <a:latin typeface="Arial" panose="020B0604020202020204" pitchFamily="34" charset="0"/>
                <a:cs typeface="Arial" panose="020B0604020202020204" pitchFamily="34" charset="0"/>
              </a:rPr>
              <a:t>.</a:t>
            </a:r>
          </a:p>
          <a:p>
            <a:pPr algn="just"/>
            <a:endParaRPr lang="en-US" sz="2200" dirty="0" smtClean="0">
              <a:latin typeface="Arial" panose="020B0604020202020204" pitchFamily="34" charset="0"/>
              <a:cs typeface="Arial" panose="020B0604020202020204" pitchFamily="34" charset="0"/>
            </a:endParaRPr>
          </a:p>
          <a:p>
            <a:pPr marL="0" indent="0">
              <a:buNone/>
            </a:pPr>
            <a:endParaRPr lang="en-US" sz="2200" dirty="0">
              <a:latin typeface="Arial" panose="020B0604020202020204" pitchFamily="34" charset="0"/>
              <a:cs typeface="Arial" panose="020B0604020202020204" pitchFamily="34" charset="0"/>
            </a:endParaRP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20</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8621489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Books and Records</a:t>
            </a:r>
          </a:p>
        </p:txBody>
      </p:sp>
      <p:sp>
        <p:nvSpPr>
          <p:cNvPr id="3" name="Content Placeholder 2"/>
          <p:cNvSpPr>
            <a:spLocks noGrp="1"/>
          </p:cNvSpPr>
          <p:nvPr>
            <p:ph idx="1"/>
          </p:nvPr>
        </p:nvSpPr>
        <p:spPr/>
        <p:txBody>
          <a:bodyPr>
            <a:normAutofit/>
          </a:bodyPr>
          <a:lstStyle/>
          <a:p>
            <a:pPr marL="0" indent="0" algn="just">
              <a:spcBef>
                <a:spcPts val="800"/>
              </a:spcBef>
              <a:buNone/>
            </a:pPr>
            <a:r>
              <a:rPr lang="en-US" sz="2200" dirty="0">
                <a:latin typeface="Arial" panose="020B0604020202020204" pitchFamily="34" charset="0"/>
                <a:cs typeface="Arial" panose="020B0604020202020204" pitchFamily="34" charset="0"/>
              </a:rPr>
              <a:t>Water and wastewater utilities should</a:t>
            </a:r>
            <a:r>
              <a:rPr lang="en-US" sz="2200" dirty="0" smtClean="0">
                <a:latin typeface="Arial" panose="020B0604020202020204" pitchFamily="34" charset="0"/>
                <a:cs typeface="Arial" panose="020B0604020202020204" pitchFamily="34" charset="0"/>
              </a:rPr>
              <a:t>: </a:t>
            </a:r>
            <a:endParaRPr lang="en-US" sz="800" dirty="0">
              <a:latin typeface="Arial" panose="020B0604020202020204" pitchFamily="34" charset="0"/>
              <a:cs typeface="Arial" panose="020B0604020202020204" pitchFamily="34" charset="0"/>
            </a:endParaRPr>
          </a:p>
          <a:p>
            <a:pPr marL="800100" algn="just">
              <a:spcBef>
                <a:spcPts val="800"/>
              </a:spcBef>
            </a:pPr>
            <a:r>
              <a:rPr lang="en-US" sz="2200" dirty="0">
                <a:latin typeface="Arial" panose="020B0604020202020204" pitchFamily="34" charset="0"/>
                <a:cs typeface="Arial" panose="020B0604020202020204" pitchFamily="34" charset="0"/>
              </a:rPr>
              <a:t>U</a:t>
            </a:r>
            <a:r>
              <a:rPr lang="en-US" sz="2200" dirty="0" smtClean="0">
                <a:latin typeface="Arial" panose="020B0604020202020204" pitchFamily="34" charset="0"/>
                <a:cs typeface="Arial" panose="020B0604020202020204" pitchFamily="34" charset="0"/>
              </a:rPr>
              <a:t>se </a:t>
            </a:r>
            <a:r>
              <a:rPr lang="en-US" sz="2200" dirty="0">
                <a:latin typeface="Arial" panose="020B0604020202020204" pitchFamily="34" charset="0"/>
                <a:cs typeface="Arial" panose="020B0604020202020204" pitchFamily="34" charset="0"/>
              </a:rPr>
              <a:t>the 1996 NARUC Uniform System of </a:t>
            </a:r>
            <a:r>
              <a:rPr lang="en-US" sz="2200" dirty="0" smtClean="0">
                <a:latin typeface="Arial" panose="020B0604020202020204" pitchFamily="34" charset="0"/>
                <a:cs typeface="Arial" panose="020B0604020202020204" pitchFamily="34" charset="0"/>
              </a:rPr>
              <a:t>Accounts.</a:t>
            </a:r>
            <a:endParaRPr lang="en-US" sz="800" dirty="0" smtClean="0">
              <a:latin typeface="Arial" panose="020B0604020202020204" pitchFamily="34" charset="0"/>
              <a:cs typeface="Arial" panose="020B0604020202020204" pitchFamily="34" charset="0"/>
            </a:endParaRPr>
          </a:p>
          <a:p>
            <a:pPr marL="800100" algn="just">
              <a:spcBef>
                <a:spcPts val="800"/>
              </a:spcBef>
            </a:pPr>
            <a:r>
              <a:rPr lang="en-US" sz="2200" dirty="0" smtClean="0">
                <a:latin typeface="Arial" panose="020B0604020202020204" pitchFamily="34" charset="0"/>
                <a:cs typeface="Arial" panose="020B0604020202020204" pitchFamily="34" charset="0"/>
              </a:rPr>
              <a:t>Keep </a:t>
            </a:r>
            <a:r>
              <a:rPr lang="en-US" sz="2200" dirty="0">
                <a:latin typeface="Arial" panose="020B0604020202020204" pitchFamily="34" charset="0"/>
                <a:cs typeface="Arial" panose="020B0604020202020204" pitchFamily="34" charset="0"/>
              </a:rPr>
              <a:t>all receipts, check stubs, and cancelled checks for </a:t>
            </a:r>
            <a:r>
              <a:rPr lang="en-US" sz="2200" dirty="0" smtClean="0">
                <a:latin typeface="Arial" panose="020B0604020202020204" pitchFamily="34" charset="0"/>
                <a:cs typeface="Arial" panose="020B0604020202020204" pitchFamily="34" charset="0"/>
              </a:rPr>
              <a:t>all expenses.</a:t>
            </a:r>
            <a:endParaRPr lang="en-US" sz="800" dirty="0" smtClean="0">
              <a:latin typeface="Arial" panose="020B0604020202020204" pitchFamily="34" charset="0"/>
              <a:cs typeface="Arial" panose="020B0604020202020204" pitchFamily="34" charset="0"/>
            </a:endParaRPr>
          </a:p>
          <a:p>
            <a:pPr marL="800100" algn="just">
              <a:spcBef>
                <a:spcPts val="800"/>
              </a:spcBef>
            </a:pPr>
            <a:r>
              <a:rPr lang="en-US" sz="2200" dirty="0">
                <a:latin typeface="Arial" panose="020B0604020202020204" pitchFamily="34" charset="0"/>
                <a:cs typeface="Arial" panose="020B0604020202020204" pitchFamily="34" charset="0"/>
              </a:rPr>
              <a:t>K</a:t>
            </a:r>
            <a:r>
              <a:rPr lang="en-US" sz="2200" dirty="0" smtClean="0">
                <a:latin typeface="Arial" panose="020B0604020202020204" pitchFamily="34" charset="0"/>
                <a:cs typeface="Arial" panose="020B0604020202020204" pitchFamily="34" charset="0"/>
              </a:rPr>
              <a:t>eep </a:t>
            </a:r>
            <a:r>
              <a:rPr lang="en-US" sz="2200" dirty="0">
                <a:latin typeface="Arial" panose="020B0604020202020204" pitchFamily="34" charset="0"/>
                <a:cs typeface="Arial" panose="020B0604020202020204" pitchFamily="34" charset="0"/>
              </a:rPr>
              <a:t>all </a:t>
            </a:r>
            <a:r>
              <a:rPr lang="en-US" sz="2200" dirty="0" smtClean="0">
                <a:latin typeface="Arial" panose="020B0604020202020204" pitchFamily="34" charset="0"/>
                <a:cs typeface="Arial" panose="020B0604020202020204" pitchFamily="34" charset="0"/>
              </a:rPr>
              <a:t>contracts.</a:t>
            </a:r>
            <a:endParaRPr lang="en-US" sz="800" dirty="0" smtClean="0">
              <a:latin typeface="Arial" panose="020B0604020202020204" pitchFamily="34" charset="0"/>
              <a:cs typeface="Arial" panose="020B0604020202020204" pitchFamily="34" charset="0"/>
            </a:endParaRPr>
          </a:p>
          <a:p>
            <a:pPr marL="800100" algn="just">
              <a:spcBef>
                <a:spcPts val="800"/>
              </a:spcBef>
            </a:pPr>
            <a:r>
              <a:rPr lang="en-US" sz="2200" dirty="0">
                <a:latin typeface="Arial" panose="020B0604020202020204" pitchFamily="34" charset="0"/>
                <a:cs typeface="Arial" panose="020B0604020202020204" pitchFamily="34" charset="0"/>
              </a:rPr>
              <a:t>K</a:t>
            </a:r>
            <a:r>
              <a:rPr lang="en-US" sz="2200" dirty="0" smtClean="0">
                <a:latin typeface="Arial" panose="020B0604020202020204" pitchFamily="34" charset="0"/>
                <a:cs typeface="Arial" panose="020B0604020202020204" pitchFamily="34" charset="0"/>
              </a:rPr>
              <a:t>eep </a:t>
            </a:r>
            <a:r>
              <a:rPr lang="en-US" sz="2200" dirty="0">
                <a:latin typeface="Arial" panose="020B0604020202020204" pitchFamily="34" charset="0"/>
                <a:cs typeface="Arial" panose="020B0604020202020204" pitchFamily="34" charset="0"/>
              </a:rPr>
              <a:t>all documentation of cost and work done for all capital </a:t>
            </a:r>
            <a:r>
              <a:rPr lang="en-US" sz="2200" dirty="0" smtClean="0">
                <a:latin typeface="Arial" panose="020B0604020202020204" pitchFamily="34" charset="0"/>
                <a:cs typeface="Arial" panose="020B0604020202020204" pitchFamily="34" charset="0"/>
              </a:rPr>
              <a:t>expenditures.</a:t>
            </a:r>
            <a:endParaRPr lang="en-US" sz="800" dirty="0" smtClean="0">
              <a:latin typeface="Arial" panose="020B0604020202020204" pitchFamily="34" charset="0"/>
              <a:cs typeface="Arial" panose="020B0604020202020204" pitchFamily="34" charset="0"/>
            </a:endParaRPr>
          </a:p>
          <a:p>
            <a:pPr marL="800100" algn="just">
              <a:spcBef>
                <a:spcPts val="800"/>
              </a:spcBef>
            </a:pPr>
            <a:r>
              <a:rPr lang="en-US" sz="2200" dirty="0" smtClean="0">
                <a:latin typeface="Arial" panose="020B0604020202020204" pitchFamily="34" charset="0"/>
                <a:cs typeface="Arial" panose="020B0604020202020204" pitchFamily="34" charset="0"/>
              </a:rPr>
              <a:t>Properly record </a:t>
            </a:r>
            <a:r>
              <a:rPr lang="en-US" sz="2200" dirty="0">
                <a:latin typeface="Arial" panose="020B0604020202020204" pitchFamily="34" charset="0"/>
                <a:cs typeface="Arial" panose="020B0604020202020204" pitchFamily="34" charset="0"/>
              </a:rPr>
              <a:t>all allocated expenses.</a:t>
            </a:r>
          </a:p>
          <a:p>
            <a:endParaRPr lang="en-US" sz="2200" dirty="0">
              <a:latin typeface="Arial" panose="020B0604020202020204" pitchFamily="34" charset="0"/>
              <a:cs typeface="Arial" panose="020B0604020202020204" pitchFamily="34" charset="0"/>
            </a:endParaRP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21</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3822758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000" dirty="0">
                <a:latin typeface="Arial" panose="020B0604020202020204" pitchFamily="34" charset="0"/>
                <a:cs typeface="Arial" panose="020B0604020202020204" pitchFamily="34" charset="0"/>
              </a:rPr>
              <a:t>25-30.433(10), </a:t>
            </a:r>
            <a:r>
              <a:rPr lang="en-US" sz="3000" dirty="0" smtClean="0">
                <a:latin typeface="Arial" panose="020B0604020202020204" pitchFamily="34" charset="0"/>
                <a:cs typeface="Arial" panose="020B0604020202020204" pitchFamily="34" charset="0"/>
              </a:rPr>
              <a:t>F.A.C. - Water </a:t>
            </a:r>
            <a:r>
              <a:rPr lang="en-US" sz="3000" dirty="0">
                <a:latin typeface="Arial" panose="020B0604020202020204" pitchFamily="34" charset="0"/>
                <a:cs typeface="Arial" panose="020B0604020202020204" pitchFamily="34" charset="0"/>
              </a:rPr>
              <a:t>Treatment and Storage Used and Useful Calculations</a:t>
            </a:r>
          </a:p>
        </p:txBody>
      </p:sp>
      <p:sp>
        <p:nvSpPr>
          <p:cNvPr id="3" name="Content Placeholder 2"/>
          <p:cNvSpPr>
            <a:spLocks noGrp="1"/>
          </p:cNvSpPr>
          <p:nvPr>
            <p:ph idx="1"/>
          </p:nvPr>
        </p:nvSpPr>
        <p:spPr/>
        <p:txBody>
          <a:bodyPr>
            <a:normAutofit/>
          </a:bodyPr>
          <a:lstStyle/>
          <a:p>
            <a:pPr algn="just">
              <a:spcBef>
                <a:spcPts val="800"/>
              </a:spcBef>
            </a:pPr>
            <a:r>
              <a:rPr lang="en-US" sz="2200" dirty="0">
                <a:latin typeface="Arial" panose="020B0604020202020204" pitchFamily="34" charset="0"/>
                <a:cs typeface="Arial" panose="020B0604020202020204" pitchFamily="34" charset="0"/>
              </a:rPr>
              <a:t>A utility is required to own the land upon which the utility treatment facilities are located, or possess the right to the continued use of the land, such as a 99-year lease</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The Commission may consider a written easement or other cost-effective alternative</a:t>
            </a:r>
            <a:r>
              <a:rPr lang="en-US" sz="2200" dirty="0"/>
              <a:t>.</a:t>
            </a:r>
          </a:p>
          <a:p>
            <a:endParaRPr lang="en-US" sz="2200" dirty="0">
              <a:latin typeface="Arial" panose="020B0604020202020204" pitchFamily="34" charset="0"/>
              <a:cs typeface="Arial" panose="020B0604020202020204" pitchFamily="34" charset="0"/>
            </a:endParaRP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22</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7751550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The Engineering Analysis</a:t>
            </a:r>
          </a:p>
        </p:txBody>
      </p:sp>
      <p:sp>
        <p:nvSpPr>
          <p:cNvPr id="3" name="Content Placeholder 2"/>
          <p:cNvSpPr>
            <a:spLocks noGrp="1"/>
          </p:cNvSpPr>
          <p:nvPr>
            <p:ph idx="1"/>
          </p:nvPr>
        </p:nvSpPr>
        <p:spPr/>
        <p:txBody>
          <a:bodyPr>
            <a:normAutofit/>
          </a:bodyPr>
          <a:lstStyle/>
          <a:p>
            <a:pPr marL="0" indent="0" algn="just">
              <a:buNone/>
            </a:pPr>
            <a:r>
              <a:rPr lang="en-US" sz="2200" dirty="0" smtClean="0">
                <a:latin typeface="Arial" panose="020B0604020202020204" pitchFamily="34" charset="0"/>
                <a:cs typeface="Arial" panose="020B0604020202020204" pitchFamily="34" charset="0"/>
              </a:rPr>
              <a:t>As part of the SARC, an engineering analysis is undertaken. The engineering analysis can include an examination of plant in service, used and usefulness of water and wastewater facilities, quality </a:t>
            </a:r>
            <a:r>
              <a:rPr lang="en-US" sz="2200" dirty="0">
                <a:latin typeface="Arial" panose="020B0604020202020204" pitchFamily="34" charset="0"/>
                <a:cs typeface="Arial" panose="020B0604020202020204" pitchFamily="34" charset="0"/>
              </a:rPr>
              <a:t>of </a:t>
            </a:r>
            <a:r>
              <a:rPr lang="en-US" sz="2200" dirty="0" smtClean="0">
                <a:latin typeface="Arial" panose="020B0604020202020204" pitchFamily="34" charset="0"/>
                <a:cs typeface="Arial" panose="020B0604020202020204" pitchFamily="34" charset="0"/>
              </a:rPr>
              <a:t>service, original cost study, pro forma improvements, and operational </a:t>
            </a:r>
            <a:r>
              <a:rPr lang="en-US" sz="2200" dirty="0">
                <a:latin typeface="Arial" panose="020B0604020202020204" pitchFamily="34" charset="0"/>
                <a:cs typeface="Arial" panose="020B0604020202020204" pitchFamily="34" charset="0"/>
              </a:rPr>
              <a:t>and </a:t>
            </a:r>
            <a:r>
              <a:rPr lang="en-US" sz="2200" dirty="0" smtClean="0">
                <a:latin typeface="Arial" panose="020B0604020202020204" pitchFamily="34" charset="0"/>
                <a:cs typeface="Arial" panose="020B0604020202020204" pitchFamily="34" charset="0"/>
              </a:rPr>
              <a:t>maintenance expenses.</a:t>
            </a:r>
          </a:p>
          <a:p>
            <a:endParaRPr lang="en-US" sz="800" dirty="0">
              <a:latin typeface="Arial" panose="020B0604020202020204" pitchFamily="34" charset="0"/>
              <a:cs typeface="Arial" panose="020B0604020202020204" pitchFamily="34" charset="0"/>
            </a:endParaRPr>
          </a:p>
          <a:p>
            <a:pPr marL="0" indent="0">
              <a:buNone/>
            </a:pPr>
            <a:endParaRPr lang="en-US" sz="2200" dirty="0">
              <a:latin typeface="Arial" panose="020B0604020202020204" pitchFamily="34" charset="0"/>
              <a:cs typeface="Arial" panose="020B0604020202020204" pitchFamily="34" charset="0"/>
            </a:endParaRP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23</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4186095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Field Inspection</a:t>
            </a:r>
          </a:p>
        </p:txBody>
      </p:sp>
      <p:sp>
        <p:nvSpPr>
          <p:cNvPr id="3" name="Content Placeholder 2"/>
          <p:cNvSpPr>
            <a:spLocks noGrp="1"/>
          </p:cNvSpPr>
          <p:nvPr>
            <p:ph idx="1"/>
          </p:nvPr>
        </p:nvSpPr>
        <p:spPr/>
        <p:txBody>
          <a:bodyPr>
            <a:normAutofit/>
          </a:bodyPr>
          <a:lstStyle/>
          <a:p>
            <a:pPr algn="just">
              <a:spcBef>
                <a:spcPts val="800"/>
              </a:spcBef>
            </a:pPr>
            <a:r>
              <a:rPr lang="en-US" sz="2200" dirty="0" smtClean="0">
                <a:latin typeface="Arial" panose="020B0604020202020204" pitchFamily="34" charset="0"/>
                <a:cs typeface="Arial" panose="020B0604020202020204" pitchFamily="34" charset="0"/>
              </a:rPr>
              <a:t>As applicable, the </a:t>
            </a:r>
            <a:r>
              <a:rPr lang="en-US" sz="2200" dirty="0">
                <a:latin typeface="Arial" panose="020B0604020202020204" pitchFamily="34" charset="0"/>
                <a:cs typeface="Arial" panose="020B0604020202020204" pitchFamily="34" charset="0"/>
              </a:rPr>
              <a:t>staff engineer’s inspection will include </a:t>
            </a:r>
            <a:r>
              <a:rPr lang="en-US" sz="2200" dirty="0" smtClean="0">
                <a:latin typeface="Arial" panose="020B0604020202020204" pitchFamily="34" charset="0"/>
                <a:cs typeface="Arial" panose="020B0604020202020204" pitchFamily="34" charset="0"/>
              </a:rPr>
              <a:t>an on-site review of the utility’s water </a:t>
            </a:r>
            <a:r>
              <a:rPr lang="en-US" sz="2200" dirty="0">
                <a:latin typeface="Arial" panose="020B0604020202020204" pitchFamily="34" charset="0"/>
                <a:cs typeface="Arial" panose="020B0604020202020204" pitchFamily="34" charset="0"/>
              </a:rPr>
              <a:t>t</a:t>
            </a:r>
            <a:r>
              <a:rPr lang="en-US" sz="2200" dirty="0" smtClean="0">
                <a:latin typeface="Arial" panose="020B0604020202020204" pitchFamily="34" charset="0"/>
                <a:cs typeface="Arial" panose="020B0604020202020204" pitchFamily="34" charset="0"/>
              </a:rPr>
              <a:t>reatment facilities, wastewater </a:t>
            </a:r>
            <a:r>
              <a:rPr lang="en-US" sz="2200" dirty="0">
                <a:latin typeface="Arial" panose="020B0604020202020204" pitchFamily="34" charset="0"/>
                <a:cs typeface="Arial" panose="020B0604020202020204" pitchFamily="34" charset="0"/>
              </a:rPr>
              <a:t>t</a:t>
            </a:r>
            <a:r>
              <a:rPr lang="en-US" sz="2200" dirty="0" smtClean="0">
                <a:latin typeface="Arial" panose="020B0604020202020204" pitchFamily="34" charset="0"/>
                <a:cs typeface="Arial" panose="020B0604020202020204" pitchFamily="34" charset="0"/>
              </a:rPr>
              <a:t>reatment facilities, reuse facilities, and general service area.</a:t>
            </a:r>
            <a:endParaRPr lang="en-US" sz="800" dirty="0">
              <a:latin typeface="Arial" panose="020B0604020202020204" pitchFamily="34" charset="0"/>
              <a:cs typeface="Arial" panose="020B0604020202020204" pitchFamily="34" charset="0"/>
            </a:endParaRPr>
          </a:p>
          <a:p>
            <a:pPr algn="just">
              <a:spcBef>
                <a:spcPts val="800"/>
              </a:spcBef>
            </a:pPr>
            <a:r>
              <a:rPr lang="en-US" sz="2200" dirty="0" smtClean="0">
                <a:latin typeface="Arial" panose="020B0604020202020204" pitchFamily="34" charset="0"/>
                <a:cs typeface="Arial" panose="020B0604020202020204" pitchFamily="34" charset="0"/>
              </a:rPr>
              <a:t>The staff engineer also reviews </a:t>
            </a:r>
            <a:r>
              <a:rPr lang="en-US" sz="2200" dirty="0">
                <a:latin typeface="Arial" panose="020B0604020202020204" pitchFamily="34" charset="0"/>
                <a:cs typeface="Arial" panose="020B0604020202020204" pitchFamily="34" charset="0"/>
              </a:rPr>
              <a:t>the </a:t>
            </a:r>
            <a:r>
              <a:rPr lang="en-US" sz="2200" dirty="0" smtClean="0">
                <a:latin typeface="Arial" panose="020B0604020202020204" pitchFamily="34" charset="0"/>
                <a:cs typeface="Arial" panose="020B0604020202020204" pitchFamily="34" charset="0"/>
              </a:rPr>
              <a:t>utility’s operation </a:t>
            </a:r>
            <a:r>
              <a:rPr lang="en-US" sz="2200" dirty="0">
                <a:latin typeface="Arial" panose="020B0604020202020204" pitchFamily="34" charset="0"/>
                <a:cs typeface="Arial" panose="020B0604020202020204" pitchFamily="34" charset="0"/>
              </a:rPr>
              <a:t>and </a:t>
            </a:r>
            <a:r>
              <a:rPr lang="en-US" sz="2200" dirty="0" smtClean="0">
                <a:latin typeface="Arial" panose="020B0604020202020204" pitchFamily="34" charset="0"/>
                <a:cs typeface="Arial" panose="020B0604020202020204" pitchFamily="34" charset="0"/>
              </a:rPr>
              <a:t>maintenance records, plant monthly operator reports </a:t>
            </a:r>
            <a:r>
              <a:rPr lang="en-US" sz="2200" dirty="0">
                <a:latin typeface="Arial" panose="020B0604020202020204" pitchFamily="34" charset="0"/>
                <a:cs typeface="Arial" panose="020B0604020202020204" pitchFamily="34" charset="0"/>
              </a:rPr>
              <a:t>(MORs</a:t>
            </a:r>
            <a:r>
              <a:rPr lang="en-US" sz="2200" dirty="0" smtClean="0">
                <a:latin typeface="Arial" panose="020B0604020202020204" pitchFamily="34" charset="0"/>
                <a:cs typeface="Arial" panose="020B0604020202020204" pitchFamily="34" charset="0"/>
              </a:rPr>
              <a:t>), customer complaint records, and customer consumption data.</a:t>
            </a:r>
            <a:endParaRPr lang="en-US" sz="2200" dirty="0">
              <a:latin typeface="Arial" panose="020B0604020202020204" pitchFamily="34" charset="0"/>
              <a:cs typeface="Arial" panose="020B0604020202020204" pitchFamily="34" charset="0"/>
            </a:endParaRP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24</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31476444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smtClean="0">
                <a:latin typeface="Arial" panose="020B0604020202020204" pitchFamily="34" charset="0"/>
                <a:cs typeface="Arial" panose="020B0604020202020204" pitchFamily="34" charset="0"/>
              </a:rPr>
              <a:t>Plant in Service</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just">
              <a:spcBef>
                <a:spcPts val="800"/>
              </a:spcBef>
            </a:pPr>
            <a:r>
              <a:rPr lang="en-US" sz="2200" dirty="0" smtClean="0">
                <a:latin typeface="Arial" panose="020B0604020202020204" pitchFamily="34" charset="0"/>
                <a:cs typeface="Arial" panose="020B0604020202020204" pitchFamily="34" charset="0"/>
              </a:rPr>
              <a:t>Plant in service is the utility’s plant investment devoted to public use for the provisions of water and wastewater service.</a:t>
            </a:r>
            <a:endParaRPr lang="en-US" sz="800" dirty="0" smtClean="0">
              <a:latin typeface="Arial" panose="020B0604020202020204" pitchFamily="34" charset="0"/>
              <a:cs typeface="Arial" panose="020B0604020202020204" pitchFamily="34" charset="0"/>
            </a:endParaRPr>
          </a:p>
          <a:p>
            <a:pPr algn="just">
              <a:spcBef>
                <a:spcPts val="800"/>
              </a:spcBef>
            </a:pPr>
            <a:r>
              <a:rPr lang="en-US" sz="2200" dirty="0" smtClean="0">
                <a:latin typeface="Arial" panose="020B0604020202020204" pitchFamily="34" charset="0"/>
                <a:cs typeface="Arial" panose="020B0604020202020204" pitchFamily="34" charset="0"/>
              </a:rPr>
              <a:t>Plant in service includes any of the following:</a:t>
            </a:r>
            <a:endParaRPr lang="en-US" sz="800" dirty="0" smtClean="0">
              <a:latin typeface="Arial" panose="020B0604020202020204" pitchFamily="34" charset="0"/>
              <a:cs typeface="Arial" panose="020B0604020202020204" pitchFamily="34" charset="0"/>
            </a:endParaRPr>
          </a:p>
          <a:p>
            <a:pPr marL="800100" lvl="1" indent="-342900" algn="just">
              <a:spcBef>
                <a:spcPts val="800"/>
              </a:spcBef>
              <a:buSzPct val="60000"/>
              <a:buFont typeface="Courier New" panose="02070309020205020404" pitchFamily="49" charset="0"/>
              <a:buChar char="o"/>
            </a:pPr>
            <a:r>
              <a:rPr lang="en-US" sz="2200" dirty="0" smtClean="0">
                <a:latin typeface="Arial" panose="020B0604020202020204" pitchFamily="34" charset="0"/>
                <a:cs typeface="Arial" panose="020B0604020202020204" pitchFamily="34" charset="0"/>
              </a:rPr>
              <a:t>Water treatment plant </a:t>
            </a:r>
            <a:endParaRPr lang="en-US" sz="800" dirty="0" smtClean="0">
              <a:latin typeface="Arial" panose="020B0604020202020204" pitchFamily="34" charset="0"/>
              <a:cs typeface="Arial" panose="020B0604020202020204" pitchFamily="34" charset="0"/>
            </a:endParaRPr>
          </a:p>
          <a:p>
            <a:pPr marL="800100" lvl="1" indent="-342900" algn="just">
              <a:spcBef>
                <a:spcPts val="800"/>
              </a:spcBef>
              <a:buSzPct val="60000"/>
              <a:buFont typeface="Courier New" panose="02070309020205020404" pitchFamily="49" charset="0"/>
              <a:buChar char="o"/>
            </a:pPr>
            <a:r>
              <a:rPr lang="en-US" sz="2200" dirty="0">
                <a:latin typeface="Arial" panose="020B0604020202020204" pitchFamily="34" charset="0"/>
                <a:cs typeface="Arial" panose="020B0604020202020204" pitchFamily="34" charset="0"/>
              </a:rPr>
              <a:t>W</a:t>
            </a:r>
            <a:r>
              <a:rPr lang="en-US" sz="2200" dirty="0" smtClean="0">
                <a:latin typeface="Arial" panose="020B0604020202020204" pitchFamily="34" charset="0"/>
                <a:cs typeface="Arial" panose="020B0604020202020204" pitchFamily="34" charset="0"/>
              </a:rPr>
              <a:t>astewater treatment plant </a:t>
            </a:r>
            <a:endParaRPr lang="en-US" sz="800" dirty="0" smtClean="0">
              <a:latin typeface="Arial" panose="020B0604020202020204" pitchFamily="34" charset="0"/>
              <a:cs typeface="Arial" panose="020B0604020202020204" pitchFamily="34" charset="0"/>
            </a:endParaRPr>
          </a:p>
          <a:p>
            <a:pPr marL="800100" lvl="1" indent="-342900" algn="just">
              <a:spcBef>
                <a:spcPts val="800"/>
              </a:spcBef>
              <a:buSzPct val="60000"/>
              <a:buFont typeface="Courier New" panose="02070309020205020404" pitchFamily="49" charset="0"/>
              <a:buChar char="o"/>
            </a:pPr>
            <a:r>
              <a:rPr lang="en-US" sz="2200" dirty="0">
                <a:latin typeface="Arial" panose="020B0604020202020204" pitchFamily="34" charset="0"/>
                <a:cs typeface="Arial" panose="020B0604020202020204" pitchFamily="34" charset="0"/>
              </a:rPr>
              <a:t>W</a:t>
            </a:r>
            <a:r>
              <a:rPr lang="en-US" sz="2200" dirty="0" smtClean="0">
                <a:latin typeface="Arial" panose="020B0604020202020204" pitchFamily="34" charset="0"/>
                <a:cs typeface="Arial" panose="020B0604020202020204" pitchFamily="34" charset="0"/>
              </a:rPr>
              <a:t>ater transmission and distribution system</a:t>
            </a:r>
            <a:endParaRPr lang="en-US" sz="800" dirty="0" smtClean="0">
              <a:latin typeface="Arial" panose="020B0604020202020204" pitchFamily="34" charset="0"/>
              <a:cs typeface="Arial" panose="020B0604020202020204" pitchFamily="34" charset="0"/>
            </a:endParaRPr>
          </a:p>
          <a:p>
            <a:pPr marL="800100" lvl="1" indent="-342900" algn="just">
              <a:spcBef>
                <a:spcPts val="800"/>
              </a:spcBef>
              <a:buSzPct val="60000"/>
              <a:buFont typeface="Courier New" panose="02070309020205020404" pitchFamily="49" charset="0"/>
              <a:buChar char="o"/>
            </a:pPr>
            <a:r>
              <a:rPr lang="en-US" sz="2200" dirty="0">
                <a:latin typeface="Arial" panose="020B0604020202020204" pitchFamily="34" charset="0"/>
                <a:cs typeface="Arial" panose="020B0604020202020204" pitchFamily="34" charset="0"/>
              </a:rPr>
              <a:t>W</a:t>
            </a:r>
            <a:r>
              <a:rPr lang="en-US" sz="2200" dirty="0" smtClean="0">
                <a:latin typeface="Arial" panose="020B0604020202020204" pitchFamily="34" charset="0"/>
                <a:cs typeface="Arial" panose="020B0604020202020204" pitchFamily="34" charset="0"/>
              </a:rPr>
              <a:t>astewater collection system</a:t>
            </a:r>
            <a:endParaRPr lang="en-US" sz="800" dirty="0" smtClean="0">
              <a:latin typeface="Arial" panose="020B0604020202020204" pitchFamily="34" charset="0"/>
              <a:cs typeface="Arial" panose="020B0604020202020204" pitchFamily="34" charset="0"/>
            </a:endParaRPr>
          </a:p>
          <a:p>
            <a:pPr marL="800100" lvl="1" indent="-342900" algn="just">
              <a:spcBef>
                <a:spcPts val="800"/>
              </a:spcBef>
              <a:buSzPct val="60000"/>
              <a:buFont typeface="Courier New" panose="02070309020205020404" pitchFamily="49" charset="0"/>
              <a:buChar char="o"/>
            </a:pPr>
            <a:r>
              <a:rPr lang="en-US" sz="2200" dirty="0" smtClean="0">
                <a:latin typeface="Arial" panose="020B0604020202020204" pitchFamily="34" charset="0"/>
                <a:cs typeface="Arial" panose="020B0604020202020204" pitchFamily="34" charset="0"/>
              </a:rPr>
              <a:t>Reuse facilities</a:t>
            </a:r>
            <a:endParaRPr lang="en-US" sz="2200" dirty="0">
              <a:latin typeface="Arial" panose="020B0604020202020204" pitchFamily="34" charset="0"/>
              <a:cs typeface="Arial" panose="020B0604020202020204" pitchFamily="34" charset="0"/>
            </a:endParaRP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25</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6334598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Original Cost Study</a:t>
            </a:r>
          </a:p>
        </p:txBody>
      </p:sp>
      <p:sp>
        <p:nvSpPr>
          <p:cNvPr id="3" name="Content Placeholder 2"/>
          <p:cNvSpPr>
            <a:spLocks noGrp="1"/>
          </p:cNvSpPr>
          <p:nvPr>
            <p:ph idx="1"/>
          </p:nvPr>
        </p:nvSpPr>
        <p:spPr/>
        <p:txBody>
          <a:bodyPr>
            <a:normAutofit/>
          </a:bodyPr>
          <a:lstStyle/>
          <a:p>
            <a:pPr algn="just">
              <a:spcBef>
                <a:spcPts val="800"/>
              </a:spcBef>
            </a:pPr>
            <a:r>
              <a:rPr lang="en-US" sz="2200" dirty="0" smtClean="0">
                <a:latin typeface="Arial" panose="020B0604020202020204" pitchFamily="34" charset="0"/>
                <a:cs typeface="Arial" panose="020B0604020202020204" pitchFamily="34" charset="0"/>
              </a:rPr>
              <a:t>An original cost study is necessary </a:t>
            </a:r>
            <a:r>
              <a:rPr lang="en-US" sz="2200" dirty="0">
                <a:latin typeface="Arial" panose="020B0604020202020204" pitchFamily="34" charset="0"/>
                <a:cs typeface="Arial" panose="020B0604020202020204" pitchFamily="34" charset="0"/>
              </a:rPr>
              <a:t>when sufficient records are not available to support utility rate base and/or total system cost</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The utility should provide the staff engineer anything that would help orient him/her to </a:t>
            </a:r>
            <a:r>
              <a:rPr lang="en-US" sz="2200" dirty="0" smtClean="0">
                <a:latin typeface="Arial" panose="020B0604020202020204" pitchFamily="34" charset="0"/>
                <a:cs typeface="Arial" panose="020B0604020202020204" pitchFamily="34" charset="0"/>
              </a:rPr>
              <a:t>area-specific </a:t>
            </a:r>
            <a:r>
              <a:rPr lang="en-US" sz="2200" dirty="0">
                <a:latin typeface="Arial" panose="020B0604020202020204" pitchFamily="34" charset="0"/>
                <a:cs typeface="Arial" panose="020B0604020202020204" pitchFamily="34" charset="0"/>
              </a:rPr>
              <a:t>pricing and construction cost to the utility, as well as in-service dates. </a:t>
            </a:r>
          </a:p>
          <a:p>
            <a:endParaRPr lang="en-US" sz="2200" dirty="0">
              <a:latin typeface="Arial" panose="020B0604020202020204" pitchFamily="34" charset="0"/>
              <a:cs typeface="Arial" panose="020B0604020202020204" pitchFamily="34" charset="0"/>
            </a:endParaRP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26</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1822038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Used &amp; </a:t>
            </a:r>
            <a:r>
              <a:rPr lang="en-US" sz="3300" dirty="0" smtClean="0">
                <a:latin typeface="Arial" panose="020B0604020202020204" pitchFamily="34" charset="0"/>
                <a:cs typeface="Arial" panose="020B0604020202020204" pitchFamily="34" charset="0"/>
              </a:rPr>
              <a:t>Useful Definition</a:t>
            </a:r>
            <a:r>
              <a:rPr lang="en-US" sz="3300" dirty="0">
                <a:latin typeface="Arial" panose="020B0604020202020204" pitchFamily="34" charset="0"/>
                <a:cs typeface="Arial" panose="020B0604020202020204" pitchFamily="34" charset="0"/>
              </a:rPr>
              <a:t/>
            </a:r>
            <a:br>
              <a:rPr lang="en-US" sz="3300" dirty="0">
                <a:latin typeface="Arial" panose="020B0604020202020204" pitchFamily="34" charset="0"/>
                <a:cs typeface="Arial" panose="020B0604020202020204" pitchFamily="34" charset="0"/>
              </a:rPr>
            </a:br>
            <a:r>
              <a:rPr lang="en-US" sz="3300" dirty="0">
                <a:latin typeface="Arial" panose="020B0604020202020204" pitchFamily="34" charset="0"/>
                <a:cs typeface="Arial" panose="020B0604020202020204" pitchFamily="34" charset="0"/>
              </a:rPr>
              <a:t>Section 367.081, F.S.</a:t>
            </a:r>
          </a:p>
        </p:txBody>
      </p:sp>
      <p:sp>
        <p:nvSpPr>
          <p:cNvPr id="3" name="Content Placeholder 2"/>
          <p:cNvSpPr>
            <a:spLocks noGrp="1"/>
          </p:cNvSpPr>
          <p:nvPr>
            <p:ph idx="1"/>
          </p:nvPr>
        </p:nvSpPr>
        <p:spPr/>
        <p:txBody>
          <a:bodyPr>
            <a:normAutofit/>
          </a:bodyPr>
          <a:lstStyle/>
          <a:p>
            <a:pPr algn="just">
              <a:spcBef>
                <a:spcPts val="800"/>
              </a:spcBef>
            </a:pPr>
            <a:r>
              <a:rPr lang="en-US" sz="2200" dirty="0" smtClean="0">
                <a:latin typeface="Arial" panose="020B0604020202020204" pitchFamily="34" charset="0"/>
                <a:cs typeface="Arial" panose="020B0604020202020204" pitchFamily="34" charset="0"/>
              </a:rPr>
              <a:t>A utility is only allowed a rate </a:t>
            </a:r>
            <a:r>
              <a:rPr lang="en-US" sz="2200" dirty="0">
                <a:latin typeface="Arial" panose="020B0604020202020204" pitchFamily="34" charset="0"/>
                <a:cs typeface="Arial" panose="020B0604020202020204" pitchFamily="34" charset="0"/>
              </a:rPr>
              <a:t>of return on used and useful </a:t>
            </a:r>
            <a:r>
              <a:rPr lang="en-US" sz="2200" dirty="0" smtClean="0">
                <a:latin typeface="Arial" panose="020B0604020202020204" pitchFamily="34" charset="0"/>
                <a:cs typeface="Arial" panose="020B0604020202020204" pitchFamily="34" charset="0"/>
              </a:rPr>
              <a:t>plant in service.</a:t>
            </a:r>
            <a:endParaRPr lang="en-US" sz="800" dirty="0">
              <a:latin typeface="Arial" panose="020B0604020202020204" pitchFamily="34" charset="0"/>
              <a:cs typeface="Arial" panose="020B0604020202020204" pitchFamily="34" charset="0"/>
            </a:endParaRPr>
          </a:p>
          <a:p>
            <a:pPr algn="just">
              <a:spcBef>
                <a:spcPts val="800"/>
              </a:spcBef>
            </a:pPr>
            <a:r>
              <a:rPr lang="en-US" sz="2200" dirty="0" smtClean="0">
                <a:latin typeface="Arial" panose="020B0604020202020204" pitchFamily="34" charset="0"/>
                <a:cs typeface="Arial" panose="020B0604020202020204" pitchFamily="34" charset="0"/>
              </a:rPr>
              <a:t>The Commission shall consider </a:t>
            </a:r>
            <a:r>
              <a:rPr lang="en-US" sz="2200" dirty="0">
                <a:latin typeface="Arial" panose="020B0604020202020204" pitchFamily="34" charset="0"/>
                <a:cs typeface="Arial" panose="020B0604020202020204" pitchFamily="34" charset="0"/>
              </a:rPr>
              <a:t>property constructed or to be constructed to serve current customers</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The Commission shall </a:t>
            </a:r>
            <a:r>
              <a:rPr lang="en-US" sz="2200" dirty="0" smtClean="0">
                <a:latin typeface="Arial" panose="020B0604020202020204" pitchFamily="34" charset="0"/>
                <a:cs typeface="Arial" panose="020B0604020202020204" pitchFamily="34" charset="0"/>
              </a:rPr>
              <a:t>consider </a:t>
            </a:r>
            <a:r>
              <a:rPr lang="en-US" sz="2200" dirty="0">
                <a:latin typeface="Arial" panose="020B0604020202020204" pitchFamily="34" charset="0"/>
                <a:cs typeface="Arial" panose="020B0604020202020204" pitchFamily="34" charset="0"/>
              </a:rPr>
              <a:t>property constructed </a:t>
            </a:r>
            <a:r>
              <a:rPr lang="en-US" sz="2200" dirty="0" smtClean="0">
                <a:latin typeface="Arial" panose="020B0604020202020204" pitchFamily="34" charset="0"/>
                <a:cs typeface="Arial" panose="020B0604020202020204" pitchFamily="34" charset="0"/>
              </a:rPr>
              <a:t>(or </a:t>
            </a:r>
            <a:r>
              <a:rPr lang="en-US" sz="2200" dirty="0">
                <a:latin typeface="Arial" panose="020B0604020202020204" pitchFamily="34" charset="0"/>
                <a:cs typeface="Arial" panose="020B0604020202020204" pitchFamily="34" charset="0"/>
              </a:rPr>
              <a:t>to be </a:t>
            </a:r>
            <a:r>
              <a:rPr lang="en-US" sz="2200" dirty="0" smtClean="0">
                <a:latin typeface="Arial" panose="020B0604020202020204" pitchFamily="34" charset="0"/>
                <a:cs typeface="Arial" panose="020B0604020202020204" pitchFamily="34" charset="0"/>
              </a:rPr>
              <a:t>constructed) that is </a:t>
            </a:r>
            <a:r>
              <a:rPr lang="en-US" sz="2200" dirty="0">
                <a:latin typeface="Arial" panose="020B0604020202020204" pitchFamily="34" charset="0"/>
                <a:cs typeface="Arial" panose="020B0604020202020204" pitchFamily="34" charset="0"/>
              </a:rPr>
              <a:t>needed to serve customers </a:t>
            </a:r>
            <a:r>
              <a:rPr lang="en-US" sz="2200" dirty="0" smtClean="0">
                <a:latin typeface="Arial" panose="020B0604020202020204" pitchFamily="34" charset="0"/>
                <a:cs typeface="Arial" panose="020B0604020202020204" pitchFamily="34" charset="0"/>
              </a:rPr>
              <a:t>five </a:t>
            </a:r>
            <a:r>
              <a:rPr lang="en-US" sz="2200" dirty="0">
                <a:latin typeface="Arial" panose="020B0604020202020204" pitchFamily="34" charset="0"/>
                <a:cs typeface="Arial" panose="020B0604020202020204" pitchFamily="34" charset="0"/>
              </a:rPr>
              <a:t>years after the end of test year at a growth rate not to exceed </a:t>
            </a:r>
            <a:r>
              <a:rPr lang="en-US" sz="2200" dirty="0" smtClean="0">
                <a:latin typeface="Arial" panose="020B0604020202020204" pitchFamily="34" charset="0"/>
                <a:cs typeface="Arial" panose="020B0604020202020204" pitchFamily="34" charset="0"/>
              </a:rPr>
              <a:t>five </a:t>
            </a:r>
            <a:r>
              <a:rPr lang="en-US" sz="2200" dirty="0">
                <a:latin typeface="Arial" panose="020B0604020202020204" pitchFamily="34" charset="0"/>
                <a:cs typeface="Arial" panose="020B0604020202020204" pitchFamily="34" charset="0"/>
              </a:rPr>
              <a:t>percent per year</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The Commission shall </a:t>
            </a:r>
            <a:r>
              <a:rPr lang="en-US" sz="2200" dirty="0" smtClean="0">
                <a:latin typeface="Arial" panose="020B0604020202020204" pitchFamily="34" charset="0"/>
                <a:cs typeface="Arial" panose="020B0604020202020204" pitchFamily="34" charset="0"/>
              </a:rPr>
              <a:t>consider </a:t>
            </a:r>
            <a:r>
              <a:rPr lang="en-US" sz="2200" dirty="0">
                <a:latin typeface="Arial" panose="020B0604020202020204" pitchFamily="34" charset="0"/>
                <a:cs typeface="Arial" panose="020B0604020202020204" pitchFamily="34" charset="0"/>
              </a:rPr>
              <a:t>property constructed </a:t>
            </a:r>
            <a:r>
              <a:rPr lang="en-US" sz="2200" dirty="0" smtClean="0">
                <a:latin typeface="Arial" panose="020B0604020202020204" pitchFamily="34" charset="0"/>
                <a:cs typeface="Arial" panose="020B0604020202020204" pitchFamily="34" charset="0"/>
              </a:rPr>
              <a:t>(or </a:t>
            </a:r>
            <a:r>
              <a:rPr lang="en-US" sz="2200" dirty="0">
                <a:latin typeface="Arial" panose="020B0604020202020204" pitchFamily="34" charset="0"/>
                <a:cs typeface="Arial" panose="020B0604020202020204" pitchFamily="34" charset="0"/>
              </a:rPr>
              <a:t>which needs to be </a:t>
            </a:r>
            <a:r>
              <a:rPr lang="en-US" sz="2200" dirty="0" smtClean="0">
                <a:latin typeface="Arial" panose="020B0604020202020204" pitchFamily="34" charset="0"/>
                <a:cs typeface="Arial" panose="020B0604020202020204" pitchFamily="34" charset="0"/>
              </a:rPr>
              <a:t>constructed) </a:t>
            </a:r>
            <a:r>
              <a:rPr lang="en-US" sz="2200" dirty="0">
                <a:latin typeface="Arial" panose="020B0604020202020204" pitchFamily="34" charset="0"/>
                <a:cs typeface="Arial" panose="020B0604020202020204" pitchFamily="34" charset="0"/>
              </a:rPr>
              <a:t>to serve customers more than </a:t>
            </a:r>
            <a:r>
              <a:rPr lang="en-US" sz="2200" dirty="0" smtClean="0">
                <a:latin typeface="Arial" panose="020B0604020202020204" pitchFamily="34" charset="0"/>
                <a:cs typeface="Arial" panose="020B0604020202020204" pitchFamily="34" charset="0"/>
              </a:rPr>
              <a:t>five years </a:t>
            </a:r>
            <a:r>
              <a:rPr lang="en-US" sz="2200" dirty="0">
                <a:latin typeface="Arial" panose="020B0604020202020204" pitchFamily="34" charset="0"/>
                <a:cs typeface="Arial" panose="020B0604020202020204" pitchFamily="34" charset="0"/>
              </a:rPr>
              <a:t>after the end of test year only to extent the utility provides clear and convincing evidence.</a:t>
            </a:r>
          </a:p>
          <a:p>
            <a:endParaRPr lang="en-US" sz="2200" dirty="0">
              <a:latin typeface="Arial" panose="020B0604020202020204" pitchFamily="34" charset="0"/>
              <a:cs typeface="Arial" panose="020B0604020202020204" pitchFamily="34" charset="0"/>
            </a:endParaRP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27</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37875261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Used &amp; Useful</a:t>
            </a:r>
            <a:br>
              <a:rPr lang="en-US" sz="3300" dirty="0">
                <a:latin typeface="Arial" panose="020B0604020202020204" pitchFamily="34" charset="0"/>
                <a:cs typeface="Arial" panose="020B0604020202020204" pitchFamily="34" charset="0"/>
              </a:rPr>
            </a:br>
            <a:r>
              <a:rPr lang="en-US" sz="3300" dirty="0">
                <a:latin typeface="Arial" panose="020B0604020202020204" pitchFamily="34" charset="0"/>
                <a:cs typeface="Arial" panose="020B0604020202020204" pitchFamily="34" charset="0"/>
              </a:rPr>
              <a:t>Section 367.081, F.S</a:t>
            </a:r>
            <a:r>
              <a:rPr lang="en-US" sz="3300" dirty="0" smtClean="0">
                <a:latin typeface="Arial" panose="020B0604020202020204" pitchFamily="34" charset="0"/>
                <a:cs typeface="Arial" panose="020B0604020202020204" pitchFamily="34" charset="0"/>
              </a:rPr>
              <a:t>. (cont.)</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just">
              <a:spcBef>
                <a:spcPts val="800"/>
              </a:spcBef>
            </a:pPr>
            <a:r>
              <a:rPr lang="en-US" sz="2200" dirty="0">
                <a:latin typeface="Arial" panose="020B0604020202020204" pitchFamily="34" charset="0"/>
                <a:cs typeface="Arial" panose="020B0604020202020204" pitchFamily="34" charset="0"/>
              </a:rPr>
              <a:t>All environmental compliance costs shall be considered 100 percent used and useful</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Environmental compliance costs shall include all reasonable expenses and fair return on any prudent investment incurred in complying with the requirements or conditions contained in any permitting, </a:t>
            </a:r>
            <a:r>
              <a:rPr lang="en-US" sz="2200" dirty="0" smtClean="0">
                <a:latin typeface="Arial" panose="020B0604020202020204" pitchFamily="34" charset="0"/>
                <a:cs typeface="Arial" panose="020B0604020202020204" pitchFamily="34" charset="0"/>
              </a:rPr>
              <a:t>enforcement, </a:t>
            </a:r>
            <a:r>
              <a:rPr lang="en-US" sz="2200" dirty="0">
                <a:latin typeface="Arial" panose="020B0604020202020204" pitchFamily="34" charset="0"/>
                <a:cs typeface="Arial" panose="020B0604020202020204" pitchFamily="34" charset="0"/>
              </a:rPr>
              <a:t>or similar decisions of the </a:t>
            </a:r>
            <a:r>
              <a:rPr lang="en-US" sz="2200" dirty="0" smtClean="0">
                <a:latin typeface="Arial" panose="020B0604020202020204" pitchFamily="34" charset="0"/>
                <a:cs typeface="Arial" panose="020B0604020202020204" pitchFamily="34" charset="0"/>
              </a:rPr>
              <a:t>US Environmental Protection Agency (EPA), Florida Department of Environmental Protection (DEP), Water Management Districts (WMDs), </a:t>
            </a:r>
            <a:r>
              <a:rPr lang="en-US" sz="2200" dirty="0">
                <a:latin typeface="Arial" panose="020B0604020202020204" pitchFamily="34" charset="0"/>
                <a:cs typeface="Arial" panose="020B0604020202020204" pitchFamily="34" charset="0"/>
              </a:rPr>
              <a:t>or any other similar governmental entity.</a:t>
            </a:r>
          </a:p>
          <a:p>
            <a:endParaRPr lang="en-US" sz="2200" dirty="0">
              <a:latin typeface="Arial" panose="020B0604020202020204" pitchFamily="34" charset="0"/>
              <a:cs typeface="Arial" panose="020B0604020202020204" pitchFamily="34" charset="0"/>
            </a:endParaRP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28</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6300525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Used &amp; Useful </a:t>
            </a:r>
            <a:r>
              <a:rPr lang="en-US" sz="3300" dirty="0" smtClean="0">
                <a:latin typeface="Arial" panose="020B0604020202020204" pitchFamily="34" charset="0"/>
                <a:cs typeface="Arial" panose="020B0604020202020204" pitchFamily="34" charset="0"/>
              </a:rPr>
              <a:t>Methodology</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sz="2200" dirty="0">
                <a:latin typeface="Arial" panose="020B0604020202020204" pitchFamily="34" charset="0"/>
                <a:cs typeface="Arial" panose="020B0604020202020204" pitchFamily="34" charset="0"/>
              </a:rPr>
              <a:t>Water Treatment Plant</a:t>
            </a:r>
          </a:p>
          <a:p>
            <a:pPr marL="0" indent="0">
              <a:buNone/>
            </a:pPr>
            <a:endParaRPr lang="en-US" sz="2200" dirty="0">
              <a:latin typeface="Arial" panose="020B0604020202020204" pitchFamily="34" charset="0"/>
              <a:cs typeface="Arial" panose="020B0604020202020204" pitchFamily="34" charset="0"/>
            </a:endParaRPr>
          </a:p>
          <a:p>
            <a:pPr marL="0" indent="0" algn="ctr">
              <a:buNone/>
            </a:pPr>
            <a:r>
              <a:rPr lang="en-US" sz="2200" dirty="0">
                <a:latin typeface="Arial" panose="020B0604020202020204" pitchFamily="34" charset="0"/>
                <a:cs typeface="Arial" panose="020B0604020202020204" pitchFamily="34" charset="0"/>
              </a:rPr>
              <a:t>Max Flow + Fire Flow + </a:t>
            </a:r>
          </a:p>
          <a:p>
            <a:pPr marL="0" indent="0" algn="ctr">
              <a:buNone/>
            </a:pPr>
            <a:r>
              <a:rPr lang="en-US" sz="2200" dirty="0">
                <a:latin typeface="Arial" panose="020B0604020202020204" pitchFamily="34" charset="0"/>
                <a:cs typeface="Arial" panose="020B0604020202020204" pitchFamily="34" charset="0"/>
              </a:rPr>
              <a:t>Growth Factor – Unaccounted for </a:t>
            </a:r>
            <a:r>
              <a:rPr lang="en-US" sz="2200" dirty="0" smtClean="0">
                <a:latin typeface="Arial" panose="020B0604020202020204" pitchFamily="34" charset="0"/>
                <a:cs typeface="Arial" panose="020B0604020202020204" pitchFamily="34" charset="0"/>
              </a:rPr>
              <a:t>Water</a:t>
            </a:r>
            <a:endParaRPr lang="en-US" sz="2200" dirty="0">
              <a:latin typeface="Arial" panose="020B0604020202020204" pitchFamily="34" charset="0"/>
              <a:cs typeface="Arial" panose="020B0604020202020204" pitchFamily="34" charset="0"/>
            </a:endParaRPr>
          </a:p>
          <a:p>
            <a:pPr marL="0" indent="0" algn="ctr">
              <a:buNone/>
            </a:pPr>
            <a:r>
              <a:rPr lang="en-US" sz="2200" dirty="0" smtClean="0">
                <a:latin typeface="Arial" panose="020B0604020202020204" pitchFamily="34" charset="0"/>
                <a:cs typeface="Arial" panose="020B0604020202020204" pitchFamily="34" charset="0"/>
              </a:rPr>
              <a:t>Plant </a:t>
            </a:r>
            <a:r>
              <a:rPr lang="en-US" sz="2200" dirty="0">
                <a:latin typeface="Arial" panose="020B0604020202020204" pitchFamily="34" charset="0"/>
                <a:cs typeface="Arial" panose="020B0604020202020204" pitchFamily="34" charset="0"/>
              </a:rPr>
              <a:t>Capacity</a:t>
            </a: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cxnSp>
        <p:nvCxnSpPr>
          <p:cNvPr id="7" name="Straight Connector 6"/>
          <p:cNvCxnSpPr/>
          <p:nvPr/>
        </p:nvCxnSpPr>
        <p:spPr>
          <a:xfrm>
            <a:off x="1981200" y="3200400"/>
            <a:ext cx="512064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E864792E-CA1E-442C-9F96-7EFE2E6E48CC}" type="slidenum">
              <a:rPr lang="en-US" smtClean="0"/>
              <a:t>29</a:t>
            </a:fld>
            <a:endParaRPr lang="en-US" dirty="0"/>
          </a:p>
        </p:txBody>
      </p:sp>
      <p:sp>
        <p:nvSpPr>
          <p:cNvPr id="9" name="Footer Placeholder 8"/>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505610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100" dirty="0" smtClean="0">
                <a:latin typeface="Arial" panose="020B0604020202020204" pitchFamily="34" charset="0"/>
                <a:cs typeface="Arial" panose="020B0604020202020204" pitchFamily="34" charset="0"/>
              </a:rPr>
              <a:t>Types of Rate Relief (cont.) </a:t>
            </a:r>
            <a:endParaRPr lang="en-US" sz="31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524000"/>
            <a:ext cx="8229600" cy="4525963"/>
          </a:xfrm>
        </p:spPr>
        <p:txBody>
          <a:bodyPr>
            <a:normAutofit/>
          </a:bodyPr>
          <a:lstStyle/>
          <a:p>
            <a:pPr marL="0" indent="0" algn="just">
              <a:spcBef>
                <a:spcPts val="800"/>
              </a:spcBef>
              <a:buNone/>
            </a:pPr>
            <a:r>
              <a:rPr lang="en-US" sz="2200" dirty="0" smtClean="0">
                <a:latin typeface="Arial" panose="020B0604020202020204" pitchFamily="34" charset="0"/>
                <a:cs typeface="Arial" panose="020B0604020202020204" pitchFamily="34" charset="0"/>
              </a:rPr>
              <a:t>There are multiple mechanisms of rate relief available to Class C water and wastewater utilities. These types of rate relief are discussed in separate sections of this manual and include the following (cont.):</a:t>
            </a:r>
          </a:p>
          <a:p>
            <a:pPr marL="800100" algn="just">
              <a:spcBef>
                <a:spcPts val="800"/>
              </a:spcBef>
            </a:pPr>
            <a:r>
              <a:rPr lang="en-US" sz="2200" dirty="0">
                <a:latin typeface="Arial" panose="020B0604020202020204" pitchFamily="34" charset="0"/>
                <a:cs typeface="Arial" panose="020B0604020202020204" pitchFamily="34" charset="0"/>
              </a:rPr>
              <a:t>File &amp; Suspend Rate Case</a:t>
            </a:r>
            <a:r>
              <a:rPr lang="en-US" sz="2200" dirty="0">
                <a:solidFill>
                  <a:prstClr val="black"/>
                </a:solidFill>
                <a:latin typeface="Arial" panose="020B0604020202020204" pitchFamily="34" charset="0"/>
                <a:cs typeface="Arial" panose="020B0604020202020204" pitchFamily="34" charset="0"/>
              </a:rPr>
              <a:t> – a procedure whereby the utility petitions for approval to increase rates and files detailed financial and operating data to support its proposed rates. </a:t>
            </a:r>
            <a:endParaRPr lang="en-US" sz="2200" dirty="0" smtClean="0">
              <a:latin typeface="Arial" panose="020B0604020202020204" pitchFamily="34" charset="0"/>
              <a:cs typeface="Arial" panose="020B0604020202020204" pitchFamily="34" charset="0"/>
            </a:endParaRPr>
          </a:p>
          <a:p>
            <a:pPr marL="800100" algn="just">
              <a:spcBef>
                <a:spcPts val="800"/>
              </a:spcBef>
            </a:pPr>
            <a:r>
              <a:rPr lang="en-US" sz="2200" dirty="0" smtClean="0">
                <a:latin typeface="Arial" panose="020B0604020202020204" pitchFamily="34" charset="0"/>
                <a:cs typeface="Arial" panose="020B0604020202020204" pitchFamily="34" charset="0"/>
              </a:rPr>
              <a:t>Annual Price Index – an annual application that </a:t>
            </a:r>
            <a:r>
              <a:rPr lang="en-US" sz="2200" dirty="0">
                <a:latin typeface="Arial" panose="020B0604020202020204" pitchFamily="34" charset="0"/>
                <a:cs typeface="Arial" panose="020B0604020202020204" pitchFamily="34" charset="0"/>
              </a:rPr>
              <a:t>allows </a:t>
            </a:r>
            <a:r>
              <a:rPr lang="en-US" sz="2200" dirty="0" smtClean="0">
                <a:latin typeface="Arial" panose="020B0604020202020204" pitchFamily="34" charset="0"/>
                <a:cs typeface="Arial" panose="020B0604020202020204" pitchFamily="34" charset="0"/>
              </a:rPr>
              <a:t>a utility to </a:t>
            </a:r>
            <a:r>
              <a:rPr lang="en-US" sz="2200" dirty="0">
                <a:latin typeface="Arial" panose="020B0604020202020204" pitchFamily="34" charset="0"/>
                <a:cs typeface="Arial" panose="020B0604020202020204" pitchFamily="34" charset="0"/>
              </a:rPr>
              <a:t>adjust rates based on current specific expenses without applying for a rate </a:t>
            </a:r>
            <a:r>
              <a:rPr lang="en-US" sz="2200" dirty="0" smtClean="0">
                <a:latin typeface="Arial" panose="020B0604020202020204" pitchFamily="34" charset="0"/>
                <a:cs typeface="Arial" panose="020B0604020202020204" pitchFamily="34" charset="0"/>
              </a:rPr>
              <a:t>case</a:t>
            </a:r>
            <a:endParaRPr lang="en-US" sz="8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3</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8308060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Used &amp; Useful </a:t>
            </a:r>
            <a:r>
              <a:rPr lang="en-US" sz="3300" dirty="0" smtClean="0">
                <a:latin typeface="Arial" panose="020B0604020202020204" pitchFamily="34" charset="0"/>
                <a:cs typeface="Arial" panose="020B0604020202020204" pitchFamily="34" charset="0"/>
              </a:rPr>
              <a:t>Methodology (cont.)</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sz="2200" dirty="0">
                <a:latin typeface="Arial" panose="020B0604020202020204" pitchFamily="34" charset="0"/>
                <a:cs typeface="Arial" panose="020B0604020202020204" pitchFamily="34" charset="0"/>
              </a:rPr>
              <a:t>Wastewater Treatment Plant</a:t>
            </a:r>
          </a:p>
          <a:p>
            <a:endParaRPr lang="en-US" sz="2200" dirty="0">
              <a:latin typeface="Arial" panose="020B0604020202020204" pitchFamily="34" charset="0"/>
              <a:cs typeface="Arial" panose="020B0604020202020204" pitchFamily="34" charset="0"/>
            </a:endParaRPr>
          </a:p>
          <a:p>
            <a:pPr marL="0" indent="0" algn="ctr">
              <a:buNone/>
            </a:pPr>
            <a:r>
              <a:rPr lang="en-US" sz="2200" dirty="0">
                <a:latin typeface="Arial" panose="020B0604020202020204" pitchFamily="34" charset="0"/>
                <a:cs typeface="Arial" panose="020B0604020202020204" pitchFamily="34" charset="0"/>
              </a:rPr>
              <a:t>Average Daily Flow* + Growth Factor</a:t>
            </a:r>
          </a:p>
          <a:p>
            <a:pPr marL="0" indent="0" algn="ctr">
              <a:buNone/>
            </a:pPr>
            <a:r>
              <a:rPr lang="en-US" sz="2200"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Infiltration</a:t>
            </a:r>
          </a:p>
          <a:p>
            <a:pPr marL="0" indent="0" algn="ctr">
              <a:buNone/>
            </a:pPr>
            <a:r>
              <a:rPr lang="en-US" sz="2200" dirty="0">
                <a:latin typeface="Arial" panose="020B0604020202020204" pitchFamily="34" charset="0"/>
                <a:cs typeface="Arial" panose="020B0604020202020204" pitchFamily="34" charset="0"/>
              </a:rPr>
              <a:t>Plant Capacity*</a:t>
            </a:r>
          </a:p>
          <a:p>
            <a:pPr marL="0" indent="0" algn="ctr">
              <a:buNone/>
            </a:pPr>
            <a:endParaRPr lang="en-US" sz="2200" dirty="0">
              <a:latin typeface="Arial" panose="020B0604020202020204" pitchFamily="34" charset="0"/>
              <a:cs typeface="Arial" panose="020B0604020202020204" pitchFamily="34" charset="0"/>
            </a:endParaRPr>
          </a:p>
          <a:p>
            <a:pPr marL="0" indent="0" algn="ctr">
              <a:buNone/>
            </a:pPr>
            <a:r>
              <a:rPr lang="en-US" sz="2200" dirty="0">
                <a:latin typeface="Arial" panose="020B0604020202020204" pitchFamily="34" charset="0"/>
                <a:cs typeface="Arial" panose="020B0604020202020204" pitchFamily="34" charset="0"/>
              </a:rPr>
              <a:t>* Based upon permitted capacity</a:t>
            </a:r>
          </a:p>
          <a:p>
            <a:endParaRPr lang="en-US" sz="2200" dirty="0">
              <a:latin typeface="Arial" panose="020B0604020202020204" pitchFamily="34" charset="0"/>
              <a:cs typeface="Arial" panose="020B0604020202020204" pitchFamily="34" charset="0"/>
            </a:endParaRP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cxnSp>
        <p:nvCxnSpPr>
          <p:cNvPr id="7" name="Straight Connector 6"/>
          <p:cNvCxnSpPr/>
          <p:nvPr/>
        </p:nvCxnSpPr>
        <p:spPr>
          <a:xfrm>
            <a:off x="1981200" y="3200400"/>
            <a:ext cx="512064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E864792E-CA1E-442C-9F96-7EFE2E6E48CC}" type="slidenum">
              <a:rPr lang="en-US" smtClean="0"/>
              <a:t>30</a:t>
            </a:fld>
            <a:endParaRPr lang="en-US" dirty="0"/>
          </a:p>
        </p:txBody>
      </p:sp>
      <p:sp>
        <p:nvSpPr>
          <p:cNvPr id="9" name="Footer Placeholder 8"/>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9548917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Used &amp; Useful Methodology (cont.)</a:t>
            </a:r>
          </a:p>
        </p:txBody>
      </p:sp>
      <p:sp>
        <p:nvSpPr>
          <p:cNvPr id="3" name="Content Placeholder 2"/>
          <p:cNvSpPr>
            <a:spLocks noGrp="1"/>
          </p:cNvSpPr>
          <p:nvPr>
            <p:ph idx="1"/>
          </p:nvPr>
        </p:nvSpPr>
        <p:spPr/>
        <p:txBody>
          <a:bodyPr>
            <a:normAutofit/>
          </a:bodyPr>
          <a:lstStyle/>
          <a:p>
            <a:r>
              <a:rPr lang="en-US" sz="2200" dirty="0" smtClean="0">
                <a:latin typeface="Arial" panose="020B0604020202020204" pitchFamily="34" charset="0"/>
                <a:cs typeface="Arial" panose="020B0604020202020204" pitchFamily="34" charset="0"/>
              </a:rPr>
              <a:t>Water Distribution/Wastewater Collection</a:t>
            </a:r>
            <a:endParaRPr lang="en-US" sz="2200" dirty="0">
              <a:latin typeface="Arial" panose="020B0604020202020204" pitchFamily="34" charset="0"/>
              <a:cs typeface="Arial" panose="020B0604020202020204" pitchFamily="34" charset="0"/>
            </a:endParaRPr>
          </a:p>
          <a:p>
            <a:pPr marL="0" indent="0" algn="ctr">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pPr marL="0" indent="0" algn="ctr">
              <a:buNone/>
            </a:pPr>
            <a:r>
              <a:rPr lang="en-US" sz="2200" dirty="0">
                <a:latin typeface="Arial" panose="020B0604020202020204" pitchFamily="34" charset="0"/>
                <a:cs typeface="Arial" panose="020B0604020202020204" pitchFamily="34" charset="0"/>
              </a:rPr>
              <a:t>Connections in ERCs + Growth Factor</a:t>
            </a:r>
          </a:p>
          <a:p>
            <a:pPr marL="0" indent="0" algn="ctr">
              <a:buNone/>
            </a:pPr>
            <a:r>
              <a:rPr lang="en-US" sz="2200" dirty="0" smtClean="0">
                <a:latin typeface="Arial" panose="020B0604020202020204" pitchFamily="34" charset="0"/>
                <a:cs typeface="Arial" panose="020B0604020202020204" pitchFamily="34" charset="0"/>
              </a:rPr>
              <a:t>Total </a:t>
            </a:r>
            <a:r>
              <a:rPr lang="en-US" sz="2200" dirty="0">
                <a:latin typeface="Arial" panose="020B0604020202020204" pitchFamily="34" charset="0"/>
                <a:cs typeface="Arial" panose="020B0604020202020204" pitchFamily="34" charset="0"/>
              </a:rPr>
              <a:t>Connections in ERCs</a:t>
            </a: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cxnSp>
        <p:nvCxnSpPr>
          <p:cNvPr id="7" name="Straight Connector 6"/>
          <p:cNvCxnSpPr/>
          <p:nvPr/>
        </p:nvCxnSpPr>
        <p:spPr>
          <a:xfrm>
            <a:off x="1981200" y="3200400"/>
            <a:ext cx="512064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E864792E-CA1E-442C-9F96-7EFE2E6E48CC}" type="slidenum">
              <a:rPr lang="en-US" smtClean="0"/>
              <a:t>31</a:t>
            </a:fld>
            <a:endParaRPr lang="en-US" dirty="0"/>
          </a:p>
        </p:txBody>
      </p:sp>
      <p:sp>
        <p:nvSpPr>
          <p:cNvPr id="9" name="Footer Placeholder 8"/>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6768126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Water – Fire Flow Capacity</a:t>
            </a:r>
          </a:p>
        </p:txBody>
      </p:sp>
      <p:sp>
        <p:nvSpPr>
          <p:cNvPr id="3" name="Content Placeholder 2"/>
          <p:cNvSpPr>
            <a:spLocks noGrp="1"/>
          </p:cNvSpPr>
          <p:nvPr>
            <p:ph idx="1"/>
          </p:nvPr>
        </p:nvSpPr>
        <p:spPr/>
        <p:txBody>
          <a:bodyPr>
            <a:normAutofit/>
          </a:bodyPr>
          <a:lstStyle/>
          <a:p>
            <a:pPr marL="342900" lvl="1" indent="-342900">
              <a:spcBef>
                <a:spcPts val="800"/>
              </a:spcBef>
              <a:buFont typeface="Arial" panose="020B0604020202020204" pitchFamily="34" charset="0"/>
              <a:buChar char="•"/>
            </a:pPr>
            <a:r>
              <a:rPr lang="en-US" sz="2200" dirty="0" smtClean="0">
                <a:latin typeface="Arial" panose="020B0604020202020204" pitchFamily="34" charset="0"/>
                <a:cs typeface="Arial" panose="020B0604020202020204" pitchFamily="34" charset="0"/>
              </a:rPr>
              <a:t>Fire flow capacity is a </a:t>
            </a:r>
            <a:r>
              <a:rPr lang="en-US" sz="2200" dirty="0">
                <a:latin typeface="Arial" panose="020B0604020202020204" pitchFamily="34" charset="0"/>
                <a:cs typeface="Arial" panose="020B0604020202020204" pitchFamily="34" charset="0"/>
              </a:rPr>
              <a:t>recognition of the </a:t>
            </a:r>
            <a:r>
              <a:rPr lang="en-US" sz="2200" dirty="0" smtClean="0">
                <a:latin typeface="Arial" panose="020B0604020202020204" pitchFamily="34" charset="0"/>
                <a:cs typeface="Arial" panose="020B0604020202020204" pitchFamily="34" charset="0"/>
              </a:rPr>
              <a:t>utility’s ability </a:t>
            </a:r>
            <a:r>
              <a:rPr lang="en-US" sz="2200" dirty="0">
                <a:latin typeface="Arial" panose="020B0604020202020204" pitchFamily="34" charset="0"/>
                <a:cs typeface="Arial" panose="020B0604020202020204" pitchFamily="34" charset="0"/>
              </a:rPr>
              <a:t>to furnish fire </a:t>
            </a:r>
            <a:r>
              <a:rPr lang="en-US" sz="2200" dirty="0" smtClean="0">
                <a:latin typeface="Arial" panose="020B0604020202020204" pitchFamily="34" charset="0"/>
                <a:cs typeface="Arial" panose="020B0604020202020204" pitchFamily="34" charset="0"/>
              </a:rPr>
              <a:t>protection.</a:t>
            </a:r>
            <a:endParaRPr lang="en-US" sz="800" dirty="0">
              <a:latin typeface="Arial" panose="020B0604020202020204" pitchFamily="34" charset="0"/>
              <a:cs typeface="Arial" panose="020B0604020202020204" pitchFamily="34" charset="0"/>
            </a:endParaRPr>
          </a:p>
          <a:p>
            <a:pPr marL="342900" lvl="1" indent="-342900">
              <a:spcBef>
                <a:spcPts val="800"/>
              </a:spcBef>
              <a:buFont typeface="Arial" panose="020B0604020202020204" pitchFamily="34" charset="0"/>
              <a:buChar char="•"/>
            </a:pPr>
            <a:r>
              <a:rPr lang="en-US" sz="2200" dirty="0" smtClean="0">
                <a:latin typeface="Arial" panose="020B0604020202020204" pitchFamily="34" charset="0"/>
                <a:cs typeface="Arial" panose="020B0604020202020204" pitchFamily="34" charset="0"/>
              </a:rPr>
              <a:t>The minimum standard is 500 </a:t>
            </a:r>
            <a:r>
              <a:rPr lang="en-US" sz="2200" dirty="0">
                <a:latin typeface="Arial" panose="020B0604020202020204" pitchFamily="34" charset="0"/>
                <a:cs typeface="Arial" panose="020B0604020202020204" pitchFamily="34" charset="0"/>
              </a:rPr>
              <a:t>gallons per minute(gpm) for two </a:t>
            </a:r>
            <a:r>
              <a:rPr lang="en-US" sz="2200" dirty="0" smtClean="0">
                <a:latin typeface="Arial" panose="020B0604020202020204" pitchFamily="34" charset="0"/>
                <a:cs typeface="Arial" panose="020B0604020202020204" pitchFamily="34" charset="0"/>
              </a:rPr>
              <a:t>hours.</a:t>
            </a:r>
            <a:endParaRPr lang="en-US" sz="800" dirty="0">
              <a:latin typeface="Arial" panose="020B0604020202020204" pitchFamily="34" charset="0"/>
              <a:cs typeface="Arial" panose="020B0604020202020204" pitchFamily="34" charset="0"/>
            </a:endParaRPr>
          </a:p>
          <a:p>
            <a:pPr marL="342900" lvl="1" indent="-342900">
              <a:spcBef>
                <a:spcPts val="800"/>
              </a:spcBef>
              <a:buFont typeface="Arial" panose="020B0604020202020204" pitchFamily="34" charset="0"/>
              <a:buChar char="•"/>
            </a:pPr>
            <a:r>
              <a:rPr lang="en-US" sz="2200" dirty="0">
                <a:latin typeface="Arial" panose="020B0604020202020204" pitchFamily="34" charset="0"/>
                <a:cs typeface="Arial" panose="020B0604020202020204" pitchFamily="34" charset="0"/>
              </a:rPr>
              <a:t>Higher standards may prevail in higher population density conditions or through special Fire Marshall </a:t>
            </a:r>
            <a:r>
              <a:rPr lang="en-US" sz="2200" dirty="0" smtClean="0">
                <a:latin typeface="Arial" panose="020B0604020202020204" pitchFamily="34" charset="0"/>
                <a:cs typeface="Arial" panose="020B0604020202020204" pitchFamily="34" charset="0"/>
              </a:rPr>
              <a:t>specifications.</a:t>
            </a:r>
            <a:endParaRPr lang="en-US" sz="2200" dirty="0">
              <a:latin typeface="Arial" panose="020B0604020202020204" pitchFamily="34" charset="0"/>
              <a:cs typeface="Arial" panose="020B0604020202020204" pitchFamily="34" charset="0"/>
            </a:endParaRPr>
          </a:p>
          <a:p>
            <a:pPr algn="just"/>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8" name="Slide Number Placeholder 7"/>
          <p:cNvSpPr>
            <a:spLocks noGrp="1"/>
          </p:cNvSpPr>
          <p:nvPr>
            <p:ph type="sldNum" sz="quarter" idx="12"/>
          </p:nvPr>
        </p:nvSpPr>
        <p:spPr/>
        <p:txBody>
          <a:bodyPr/>
          <a:lstStyle/>
          <a:p>
            <a:fld id="{E864792E-CA1E-442C-9F96-7EFE2E6E48CC}" type="slidenum">
              <a:rPr lang="en-US" smtClean="0"/>
              <a:t>32</a:t>
            </a:fld>
            <a:endParaRPr lang="en-US" dirty="0"/>
          </a:p>
        </p:txBody>
      </p:sp>
      <p:sp>
        <p:nvSpPr>
          <p:cNvPr id="7" name="Footer Placeholder 6"/>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7713646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noAutofit/>
          </a:bodyPr>
          <a:lstStyle/>
          <a:p>
            <a:r>
              <a:rPr lang="en-US" sz="3300" dirty="0" smtClean="0">
                <a:latin typeface="Arial" panose="020B0604020202020204" pitchFamily="34" charset="0"/>
                <a:cs typeface="Arial" panose="020B0604020202020204" pitchFamily="34" charset="0"/>
              </a:rPr>
              <a:t>Unaccounted </a:t>
            </a:r>
            <a:r>
              <a:rPr lang="en-US" sz="3300" dirty="0">
                <a:latin typeface="Arial" panose="020B0604020202020204" pitchFamily="34" charset="0"/>
                <a:cs typeface="Arial" panose="020B0604020202020204" pitchFamily="34" charset="0"/>
              </a:rPr>
              <a:t>for Water</a:t>
            </a:r>
          </a:p>
        </p:txBody>
      </p:sp>
      <p:sp>
        <p:nvSpPr>
          <p:cNvPr id="3" name="Content Placeholder 2"/>
          <p:cNvSpPr>
            <a:spLocks noGrp="1"/>
          </p:cNvSpPr>
          <p:nvPr>
            <p:ph idx="1"/>
          </p:nvPr>
        </p:nvSpPr>
        <p:spPr/>
        <p:txBody>
          <a:bodyPr>
            <a:normAutofit/>
          </a:bodyPr>
          <a:lstStyle/>
          <a:p>
            <a:pPr algn="just">
              <a:spcBef>
                <a:spcPts val="800"/>
              </a:spcBef>
            </a:pPr>
            <a:r>
              <a:rPr lang="en-US" sz="2200" dirty="0" smtClean="0">
                <a:latin typeface="Arial" panose="020B0604020202020204" pitchFamily="34" charset="0"/>
                <a:cs typeface="Arial" panose="020B0604020202020204" pitchFamily="34" charset="0"/>
              </a:rPr>
              <a:t>Unaccounted for water is water </a:t>
            </a:r>
            <a:r>
              <a:rPr lang="en-US" sz="2200" dirty="0">
                <a:latin typeface="Arial" panose="020B0604020202020204" pitchFamily="34" charset="0"/>
                <a:cs typeface="Arial" panose="020B0604020202020204" pitchFamily="34" charset="0"/>
              </a:rPr>
              <a:t>is taken from a source into a distribution system which is not delivered to the customers or otherwise </a:t>
            </a:r>
            <a:r>
              <a:rPr lang="en-US" sz="2200" dirty="0" smtClean="0">
                <a:latin typeface="Arial" panose="020B0604020202020204" pitchFamily="34" charset="0"/>
                <a:cs typeface="Arial" panose="020B0604020202020204" pitchFamily="34" charset="0"/>
              </a:rPr>
              <a:t>accounted. The Commission practice </a:t>
            </a:r>
            <a:r>
              <a:rPr lang="en-US" sz="2200" dirty="0">
                <a:latin typeface="Arial" panose="020B0604020202020204" pitchFamily="34" charset="0"/>
                <a:cs typeface="Arial" panose="020B0604020202020204" pitchFamily="34" charset="0"/>
              </a:rPr>
              <a:t>is </a:t>
            </a:r>
            <a:r>
              <a:rPr lang="en-US" sz="2200" dirty="0" smtClean="0">
                <a:latin typeface="Arial" panose="020B0604020202020204" pitchFamily="34" charset="0"/>
                <a:cs typeface="Arial" panose="020B0604020202020204" pitchFamily="34" charset="0"/>
              </a:rPr>
              <a:t>to recognize an acceptable threshold of 10 percent unaccounted for water.</a:t>
            </a:r>
            <a:endParaRPr lang="en-US" sz="8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Examples of </a:t>
            </a:r>
            <a:r>
              <a:rPr lang="en-US" sz="2200" dirty="0" smtClean="0">
                <a:latin typeface="Arial" panose="020B0604020202020204" pitchFamily="34" charset="0"/>
                <a:cs typeface="Arial" panose="020B0604020202020204" pitchFamily="34" charset="0"/>
              </a:rPr>
              <a:t>accounted </a:t>
            </a:r>
            <a:r>
              <a:rPr lang="en-US" sz="2200" dirty="0">
                <a:latin typeface="Arial" panose="020B0604020202020204" pitchFamily="34" charset="0"/>
                <a:cs typeface="Arial" panose="020B0604020202020204" pitchFamily="34" charset="0"/>
              </a:rPr>
              <a:t>for </a:t>
            </a:r>
            <a:r>
              <a:rPr lang="en-US" sz="2200" dirty="0" smtClean="0">
                <a:latin typeface="Arial" panose="020B0604020202020204" pitchFamily="34" charset="0"/>
                <a:cs typeface="Arial" panose="020B0604020202020204" pitchFamily="34" charset="0"/>
              </a:rPr>
              <a:t>water include water </a:t>
            </a:r>
            <a:r>
              <a:rPr lang="en-US" sz="2200" dirty="0">
                <a:latin typeface="Arial" panose="020B0604020202020204" pitchFamily="34" charset="0"/>
                <a:cs typeface="Arial" panose="020B0604020202020204" pitchFamily="34" charset="0"/>
              </a:rPr>
              <a:t>used for plant </a:t>
            </a:r>
            <a:r>
              <a:rPr lang="en-US" sz="2200" dirty="0" smtClean="0">
                <a:latin typeface="Arial" panose="020B0604020202020204" pitchFamily="34" charset="0"/>
                <a:cs typeface="Arial" panose="020B0604020202020204" pitchFamily="34" charset="0"/>
              </a:rPr>
              <a:t>operations, line flushing, hydrant testing, hydrant use, sewer cleaning, and street cleaning.</a:t>
            </a:r>
            <a:endParaRPr lang="en-US" sz="2200" dirty="0">
              <a:latin typeface="Arial" panose="020B0604020202020204" pitchFamily="34" charset="0"/>
              <a:cs typeface="Arial" panose="020B0604020202020204" pitchFamily="34" charset="0"/>
            </a:endParaRP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33</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2994594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smtClean="0">
                <a:latin typeface="Arial" panose="020B0604020202020204" pitchFamily="34" charset="0"/>
                <a:cs typeface="Arial" panose="020B0604020202020204" pitchFamily="34" charset="0"/>
              </a:rPr>
              <a:t>Wastewater Infiltration/Inflow</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just">
              <a:spcBef>
                <a:spcPts val="800"/>
              </a:spcBef>
            </a:pPr>
            <a:r>
              <a:rPr lang="en-US" sz="2200" dirty="0" smtClean="0">
                <a:latin typeface="Arial" panose="020B0604020202020204" pitchFamily="34" charset="0"/>
                <a:cs typeface="Arial" panose="020B0604020202020204" pitchFamily="34" charset="0"/>
              </a:rPr>
              <a:t>Infiltration is defined as extraneous </a:t>
            </a:r>
            <a:r>
              <a:rPr lang="en-US" sz="2200" dirty="0">
                <a:latin typeface="Arial" panose="020B0604020202020204" pitchFamily="34" charset="0"/>
                <a:cs typeface="Arial" panose="020B0604020202020204" pitchFamily="34" charset="0"/>
              </a:rPr>
              <a:t>flows (usually from ground water) that </a:t>
            </a:r>
            <a:r>
              <a:rPr lang="en-US" sz="2200" dirty="0" smtClean="0">
                <a:latin typeface="Arial" panose="020B0604020202020204" pitchFamily="34" charset="0"/>
                <a:cs typeface="Arial" panose="020B0604020202020204" pitchFamily="34" charset="0"/>
              </a:rPr>
              <a:t>enter </a:t>
            </a:r>
            <a:r>
              <a:rPr lang="en-US" sz="2200" dirty="0">
                <a:latin typeface="Arial" panose="020B0604020202020204" pitchFamily="34" charset="0"/>
                <a:cs typeface="Arial" panose="020B0604020202020204" pitchFamily="34" charset="0"/>
              </a:rPr>
              <a:t>the wastewater </a:t>
            </a:r>
            <a:r>
              <a:rPr lang="en-US" sz="2200" dirty="0" smtClean="0">
                <a:latin typeface="Arial" panose="020B0604020202020204" pitchFamily="34" charset="0"/>
                <a:cs typeface="Arial" panose="020B0604020202020204" pitchFamily="34" charset="0"/>
              </a:rPr>
              <a:t>system </a:t>
            </a:r>
            <a:r>
              <a:rPr lang="en-US" sz="2200" dirty="0">
                <a:latin typeface="Arial" panose="020B0604020202020204" pitchFamily="34" charset="0"/>
                <a:cs typeface="Arial" panose="020B0604020202020204" pitchFamily="34" charset="0"/>
              </a:rPr>
              <a:t>through </a:t>
            </a:r>
            <a:r>
              <a:rPr lang="en-US" sz="2200" dirty="0" smtClean="0">
                <a:latin typeface="Arial" panose="020B0604020202020204" pitchFamily="34" charset="0"/>
                <a:cs typeface="Arial" panose="020B0604020202020204" pitchFamily="34" charset="0"/>
              </a:rPr>
              <a:t>openings </a:t>
            </a:r>
            <a:r>
              <a:rPr lang="en-US" sz="2200" dirty="0">
                <a:latin typeface="Arial" panose="020B0604020202020204" pitchFamily="34" charset="0"/>
                <a:cs typeface="Arial" panose="020B0604020202020204" pitchFamily="34" charset="0"/>
              </a:rPr>
              <a:t>in </a:t>
            </a:r>
            <a:r>
              <a:rPr lang="en-US" sz="2200" dirty="0" smtClean="0">
                <a:latin typeface="Arial" panose="020B0604020202020204" pitchFamily="34" charset="0"/>
                <a:cs typeface="Arial" panose="020B0604020202020204" pitchFamily="34" charset="0"/>
              </a:rPr>
              <a:t>pipes.</a:t>
            </a:r>
            <a:endParaRPr lang="en-US" sz="800" dirty="0" smtClean="0">
              <a:latin typeface="Arial" panose="020B0604020202020204" pitchFamily="34" charset="0"/>
              <a:cs typeface="Arial" panose="020B0604020202020204" pitchFamily="34" charset="0"/>
            </a:endParaRPr>
          </a:p>
          <a:p>
            <a:pPr algn="just">
              <a:spcBef>
                <a:spcPts val="800"/>
              </a:spcBef>
            </a:pPr>
            <a:r>
              <a:rPr lang="en-US" sz="2200" dirty="0" smtClean="0">
                <a:latin typeface="Arial" panose="020B0604020202020204" pitchFamily="34" charset="0"/>
                <a:cs typeface="Arial" panose="020B0604020202020204" pitchFamily="34" charset="0"/>
              </a:rPr>
              <a:t>Inflow is defined as extraneous </a:t>
            </a:r>
            <a:r>
              <a:rPr lang="en-US" sz="2200" dirty="0">
                <a:latin typeface="Arial" panose="020B0604020202020204" pitchFamily="34" charset="0"/>
                <a:cs typeface="Arial" panose="020B0604020202020204" pitchFamily="34" charset="0"/>
              </a:rPr>
              <a:t>flows from sources other than infiltration, such as surface water run-off into manholes or from unauthorized </a:t>
            </a:r>
            <a:r>
              <a:rPr lang="en-US" sz="2200" dirty="0" smtClean="0">
                <a:latin typeface="Arial" panose="020B0604020202020204" pitchFamily="34" charset="0"/>
                <a:cs typeface="Arial" panose="020B0604020202020204" pitchFamily="34" charset="0"/>
              </a:rPr>
              <a:t>connections</a:t>
            </a:r>
            <a:r>
              <a:rPr lang="en-US" sz="2200" dirty="0">
                <a:latin typeface="Arial" panose="020B0604020202020204" pitchFamily="34" charset="0"/>
                <a:cs typeface="Arial" panose="020B0604020202020204" pitchFamily="34" charset="0"/>
              </a:rPr>
              <a:t>. </a:t>
            </a:r>
            <a:endParaRPr lang="en-US" sz="800" dirty="0">
              <a:latin typeface="Arial" panose="020B0604020202020204" pitchFamily="34" charset="0"/>
              <a:cs typeface="Arial" panose="020B0604020202020204" pitchFamily="34" charset="0"/>
            </a:endParaRPr>
          </a:p>
          <a:p>
            <a:pPr algn="just">
              <a:spcBef>
                <a:spcPts val="800"/>
              </a:spcBef>
            </a:pPr>
            <a:r>
              <a:rPr lang="en-US" sz="2200" dirty="0" smtClean="0">
                <a:latin typeface="Arial" panose="020B0604020202020204" pitchFamily="34" charset="0"/>
                <a:cs typeface="Arial" panose="020B0604020202020204" pitchFamily="34" charset="0"/>
              </a:rPr>
              <a:t>An </a:t>
            </a:r>
            <a:r>
              <a:rPr lang="en-US" sz="2200" dirty="0">
                <a:latin typeface="Arial" panose="020B0604020202020204" pitchFamily="34" charset="0"/>
                <a:cs typeface="Arial" panose="020B0604020202020204" pitchFamily="34" charset="0"/>
              </a:rPr>
              <a:t>acceptable level of infiltration and inflow is 500 </a:t>
            </a:r>
            <a:r>
              <a:rPr lang="en-US" sz="2200" dirty="0" err="1">
                <a:latin typeface="Arial" panose="020B0604020202020204" pitchFamily="34" charset="0"/>
                <a:cs typeface="Arial" panose="020B0604020202020204" pitchFamily="34" charset="0"/>
              </a:rPr>
              <a:t>gpm</a:t>
            </a:r>
            <a:r>
              <a:rPr lang="en-US" sz="2200" dirty="0">
                <a:latin typeface="Arial" panose="020B0604020202020204" pitchFamily="34" charset="0"/>
                <a:cs typeface="Arial" panose="020B0604020202020204" pitchFamily="34" charset="0"/>
              </a:rPr>
              <a:t>/inch diameter </a:t>
            </a:r>
            <a:r>
              <a:rPr lang="en-US" sz="2200" dirty="0" smtClean="0">
                <a:latin typeface="Arial" panose="020B0604020202020204" pitchFamily="34" charset="0"/>
                <a:cs typeface="Arial" panose="020B0604020202020204" pitchFamily="34" charset="0"/>
              </a:rPr>
              <a:t>pipe/mile.</a:t>
            </a:r>
            <a:endParaRPr lang="en-US" sz="800" dirty="0" smtClean="0">
              <a:latin typeface="Arial" panose="020B0604020202020204" pitchFamily="34" charset="0"/>
              <a:cs typeface="Arial" panose="020B0604020202020204" pitchFamily="34" charset="0"/>
            </a:endParaRPr>
          </a:p>
          <a:p>
            <a:pPr algn="just">
              <a:spcBef>
                <a:spcPts val="800"/>
              </a:spcBef>
            </a:pPr>
            <a:r>
              <a:rPr lang="en-US" sz="2200" dirty="0" smtClean="0">
                <a:latin typeface="Arial" panose="020B0604020202020204" pitchFamily="34" charset="0"/>
                <a:cs typeface="Arial" panose="020B0604020202020204" pitchFamily="34" charset="0"/>
              </a:rPr>
              <a:t>Indications of possible infiltration/inflow include biological </a:t>
            </a:r>
            <a:r>
              <a:rPr lang="en-US" sz="2200" dirty="0">
                <a:latin typeface="Arial" panose="020B0604020202020204" pitchFamily="34" charset="0"/>
                <a:cs typeface="Arial" panose="020B0604020202020204" pitchFamily="34" charset="0"/>
              </a:rPr>
              <a:t>strength of the wastewater, </a:t>
            </a:r>
            <a:r>
              <a:rPr lang="en-US" sz="2200" dirty="0" smtClean="0">
                <a:latin typeface="Arial" panose="020B0604020202020204" pitchFamily="34" charset="0"/>
                <a:cs typeface="Arial" panose="020B0604020202020204" pitchFamily="34" charset="0"/>
              </a:rPr>
              <a:t>chloride content</a:t>
            </a:r>
            <a:r>
              <a:rPr lang="en-US" sz="2200"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and wet </a:t>
            </a:r>
            <a:r>
              <a:rPr lang="en-US" sz="2200" dirty="0">
                <a:latin typeface="Arial" panose="020B0604020202020204" pitchFamily="34" charset="0"/>
                <a:cs typeface="Arial" panose="020B0604020202020204" pitchFamily="34" charset="0"/>
              </a:rPr>
              <a:t>weather flow </a:t>
            </a:r>
            <a:r>
              <a:rPr lang="en-US" sz="2200" dirty="0" smtClean="0">
                <a:latin typeface="Arial" panose="020B0604020202020204" pitchFamily="34" charset="0"/>
                <a:cs typeface="Arial" panose="020B0604020202020204" pitchFamily="34" charset="0"/>
              </a:rPr>
              <a:t>fluctuations.</a:t>
            </a:r>
            <a:endParaRPr lang="en-US" sz="2200" dirty="0">
              <a:latin typeface="Arial" panose="020B0604020202020204" pitchFamily="34" charset="0"/>
              <a:cs typeface="Arial" panose="020B0604020202020204" pitchFamily="34" charset="0"/>
            </a:endParaRP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34</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5226828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Quality of Service</a:t>
            </a:r>
          </a:p>
        </p:txBody>
      </p:sp>
      <p:sp>
        <p:nvSpPr>
          <p:cNvPr id="3" name="Content Placeholder 2"/>
          <p:cNvSpPr>
            <a:spLocks noGrp="1"/>
          </p:cNvSpPr>
          <p:nvPr>
            <p:ph idx="1"/>
          </p:nvPr>
        </p:nvSpPr>
        <p:spPr/>
        <p:txBody>
          <a:bodyPr>
            <a:normAutofit/>
          </a:bodyPr>
          <a:lstStyle/>
          <a:p>
            <a:pPr algn="just">
              <a:spcBef>
                <a:spcPts val="800"/>
              </a:spcBef>
            </a:pPr>
            <a:r>
              <a:rPr lang="en-US" sz="2200" dirty="0" smtClean="0">
                <a:latin typeface="Arial" panose="020B0604020202020204" pitchFamily="34" charset="0"/>
                <a:cs typeface="Arial" panose="020B0604020202020204" pitchFamily="34" charset="0"/>
              </a:rPr>
              <a:t>Pursuant to Rule 25-30.433(1), F.A.C</a:t>
            </a:r>
            <a:r>
              <a:rPr lang="en-US" sz="2200" dirty="0">
                <a:latin typeface="Arial" panose="020B0604020202020204" pitchFamily="34" charset="0"/>
                <a:cs typeface="Arial" panose="020B0604020202020204" pitchFamily="34" charset="0"/>
              </a:rPr>
              <a:t>., </a:t>
            </a:r>
            <a:r>
              <a:rPr lang="en-US" sz="2200" i="1" dirty="0">
                <a:latin typeface="Arial" panose="020B0604020202020204" pitchFamily="34" charset="0"/>
                <a:cs typeface="Arial" panose="020B0604020202020204" pitchFamily="34" charset="0"/>
              </a:rPr>
              <a:t>Rate Case </a:t>
            </a:r>
            <a:r>
              <a:rPr lang="en-US" sz="2200" i="1" dirty="0" smtClean="0">
                <a:latin typeface="Arial" panose="020B0604020202020204" pitchFamily="34" charset="0"/>
                <a:cs typeface="Arial" panose="020B0604020202020204" pitchFamily="34" charset="0"/>
              </a:rPr>
              <a:t>Proceedings</a:t>
            </a:r>
            <a:r>
              <a:rPr lang="en-US" sz="2200" dirty="0" smtClean="0">
                <a:latin typeface="Arial" panose="020B0604020202020204" pitchFamily="34" charset="0"/>
                <a:cs typeface="Arial" panose="020B0604020202020204" pitchFamily="34" charset="0"/>
              </a:rPr>
              <a:t>, the </a:t>
            </a:r>
            <a:r>
              <a:rPr lang="en-US" sz="2200" dirty="0">
                <a:latin typeface="Arial" panose="020B0604020202020204" pitchFamily="34" charset="0"/>
                <a:cs typeface="Arial" panose="020B0604020202020204" pitchFamily="34" charset="0"/>
              </a:rPr>
              <a:t>Commission in every rate case shall make a determination of the quality of service provided by the </a:t>
            </a:r>
            <a:r>
              <a:rPr lang="en-US" sz="2200" dirty="0" smtClean="0">
                <a:latin typeface="Arial" panose="020B0604020202020204" pitchFamily="34" charset="0"/>
                <a:cs typeface="Arial" panose="020B0604020202020204" pitchFamily="34" charset="0"/>
              </a:rPr>
              <a:t>utility.</a:t>
            </a:r>
            <a:endParaRPr lang="en-US" sz="800" dirty="0">
              <a:latin typeface="Arial" panose="020B0604020202020204" pitchFamily="34" charset="0"/>
              <a:cs typeface="Arial" panose="020B0604020202020204" pitchFamily="34" charset="0"/>
            </a:endParaRPr>
          </a:p>
          <a:p>
            <a:pPr algn="just">
              <a:spcBef>
                <a:spcPts val="800"/>
              </a:spcBef>
            </a:pPr>
            <a:r>
              <a:rPr lang="en-US" sz="2200" dirty="0" smtClean="0">
                <a:latin typeface="Arial" panose="020B0604020202020204" pitchFamily="34" charset="0"/>
                <a:cs typeface="Arial" panose="020B0604020202020204" pitchFamily="34" charset="0"/>
              </a:rPr>
              <a:t>The Commission’s determination </a:t>
            </a:r>
            <a:r>
              <a:rPr lang="en-US" sz="2200" dirty="0">
                <a:latin typeface="Arial" panose="020B0604020202020204" pitchFamily="34" charset="0"/>
                <a:cs typeface="Arial" panose="020B0604020202020204" pitchFamily="34" charset="0"/>
              </a:rPr>
              <a:t>shall be derived from an evaluation of three separate components of water and wastewater utility operations: quality of utility’s product (water and wastewater</a:t>
            </a:r>
            <a:r>
              <a:rPr lang="en-US" sz="2200" dirty="0" smtClean="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operational conditions of utility’s plant and </a:t>
            </a:r>
            <a:r>
              <a:rPr lang="en-US" sz="2200" dirty="0" smtClean="0">
                <a:latin typeface="Arial" panose="020B0604020202020204" pitchFamily="34" charset="0"/>
                <a:cs typeface="Arial" panose="020B0604020202020204" pitchFamily="34" charset="0"/>
              </a:rPr>
              <a:t>facilities, </a:t>
            </a:r>
            <a:r>
              <a:rPr lang="en-US" sz="2200" dirty="0">
                <a:latin typeface="Arial" panose="020B0604020202020204" pitchFamily="34" charset="0"/>
                <a:cs typeface="Arial" panose="020B0604020202020204" pitchFamily="34" charset="0"/>
              </a:rPr>
              <a:t>and the utility’s attempt to address customer satisfaction. </a:t>
            </a: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35</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9716620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smtClean="0">
                <a:latin typeface="Arial" panose="020B0604020202020204" pitchFamily="34" charset="0"/>
                <a:cs typeface="Arial" panose="020B0604020202020204" pitchFamily="34" charset="0"/>
              </a:rPr>
              <a:t>Determining Quality </a:t>
            </a:r>
            <a:r>
              <a:rPr lang="en-US" sz="3300" dirty="0">
                <a:latin typeface="Arial" panose="020B0604020202020204" pitchFamily="34" charset="0"/>
                <a:cs typeface="Arial" panose="020B0604020202020204" pitchFamily="34" charset="0"/>
              </a:rPr>
              <a:t>of Utility’s Product</a:t>
            </a:r>
          </a:p>
        </p:txBody>
      </p:sp>
      <p:sp>
        <p:nvSpPr>
          <p:cNvPr id="3" name="Content Placeholder 2"/>
          <p:cNvSpPr>
            <a:spLocks noGrp="1"/>
          </p:cNvSpPr>
          <p:nvPr>
            <p:ph idx="1"/>
          </p:nvPr>
        </p:nvSpPr>
        <p:spPr/>
        <p:txBody>
          <a:bodyPr>
            <a:normAutofit/>
          </a:bodyPr>
          <a:lstStyle/>
          <a:p>
            <a:pPr marL="0" indent="0" algn="ctr">
              <a:spcBef>
                <a:spcPts val="800"/>
              </a:spcBef>
              <a:buNone/>
            </a:pPr>
            <a:r>
              <a:rPr lang="en-US" sz="2200" dirty="0">
                <a:latin typeface="Arial" panose="020B0604020202020204" pitchFamily="34" charset="0"/>
                <a:cs typeface="Arial" panose="020B0604020202020204" pitchFamily="34" charset="0"/>
              </a:rPr>
              <a:t>Water System</a:t>
            </a:r>
          </a:p>
          <a:p>
            <a:pPr marL="0" indent="0" algn="ctr">
              <a:spcBef>
                <a:spcPts val="800"/>
              </a:spcBef>
              <a:buNone/>
            </a:pPr>
            <a:r>
              <a:rPr lang="en-US" sz="2200" dirty="0">
                <a:latin typeface="Arial" panose="020B0604020202020204" pitchFamily="34" charset="0"/>
                <a:cs typeface="Arial" panose="020B0604020202020204" pitchFamily="34" charset="0"/>
              </a:rPr>
              <a:t>Chemical Analysis and Test </a:t>
            </a:r>
            <a:r>
              <a:rPr lang="en-US" sz="2200" dirty="0" smtClean="0">
                <a:latin typeface="Arial" panose="020B0604020202020204" pitchFamily="34" charset="0"/>
                <a:cs typeface="Arial" panose="020B0604020202020204" pitchFamily="34" charset="0"/>
              </a:rPr>
              <a:t>Results</a:t>
            </a:r>
            <a:endParaRPr lang="en-US" sz="22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Does the product meet DEP standards for safe drinking water</a:t>
            </a:r>
            <a:r>
              <a:rPr lang="en-US" sz="2200" dirty="0" smtClean="0">
                <a:latin typeface="Arial" panose="020B0604020202020204" pitchFamily="34" charset="0"/>
                <a:cs typeface="Arial" panose="020B0604020202020204" pitchFamily="34" charset="0"/>
              </a:rPr>
              <a:t>?</a:t>
            </a:r>
            <a:endParaRPr lang="en-US" sz="22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What does the </a:t>
            </a:r>
            <a:r>
              <a:rPr lang="en-US" sz="2200" dirty="0" smtClean="0">
                <a:latin typeface="Arial" panose="020B0604020202020204" pitchFamily="34" charset="0"/>
                <a:cs typeface="Arial" panose="020B0604020202020204" pitchFamily="34" charset="0"/>
              </a:rPr>
              <a:t>secondary test results </a:t>
            </a:r>
            <a:r>
              <a:rPr lang="en-US" sz="2200" dirty="0">
                <a:latin typeface="Arial" panose="020B0604020202020204" pitchFamily="34" charset="0"/>
                <a:cs typeface="Arial" panose="020B0604020202020204" pitchFamily="34" charset="0"/>
              </a:rPr>
              <a:t>look like</a:t>
            </a:r>
            <a:r>
              <a:rPr lang="en-US" sz="2200" dirty="0" smtClean="0">
                <a:latin typeface="Arial" panose="020B0604020202020204" pitchFamily="34" charset="0"/>
                <a:cs typeface="Arial" panose="020B0604020202020204" pitchFamily="34" charset="0"/>
              </a:rPr>
              <a:t>?</a:t>
            </a:r>
            <a:endParaRPr lang="en-US" sz="22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Has the </a:t>
            </a:r>
            <a:r>
              <a:rPr lang="en-US" sz="2200" dirty="0" smtClean="0">
                <a:latin typeface="Arial" panose="020B0604020202020204" pitchFamily="34" charset="0"/>
                <a:cs typeface="Arial" panose="020B0604020202020204" pitchFamily="34" charset="0"/>
              </a:rPr>
              <a:t>utility completed all testing </a:t>
            </a:r>
            <a:r>
              <a:rPr lang="en-US" sz="2200" dirty="0">
                <a:latin typeface="Arial" panose="020B0604020202020204" pitchFamily="34" charset="0"/>
                <a:cs typeface="Arial" panose="020B0604020202020204" pitchFamily="34" charset="0"/>
              </a:rPr>
              <a:t>p</a:t>
            </a:r>
            <a:r>
              <a:rPr lang="en-US" sz="2200" dirty="0" smtClean="0">
                <a:latin typeface="Arial" panose="020B0604020202020204" pitchFamily="34" charset="0"/>
                <a:cs typeface="Arial" panose="020B0604020202020204" pitchFamily="34" charset="0"/>
              </a:rPr>
              <a:t>arameters?</a:t>
            </a:r>
            <a:endParaRPr lang="en-US" sz="22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Does the </a:t>
            </a:r>
            <a:r>
              <a:rPr lang="en-US" sz="2200" dirty="0" smtClean="0">
                <a:latin typeface="Arial" panose="020B0604020202020204" pitchFamily="34" charset="0"/>
                <a:cs typeface="Arial" panose="020B0604020202020204" pitchFamily="34" charset="0"/>
              </a:rPr>
              <a:t>utility monitor all unregulated standards?</a:t>
            </a:r>
            <a:endParaRPr lang="en-US" sz="22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Is </a:t>
            </a:r>
            <a:r>
              <a:rPr lang="en-US" sz="2200" dirty="0" smtClean="0">
                <a:latin typeface="Arial" panose="020B0604020202020204" pitchFamily="34" charset="0"/>
                <a:cs typeface="Arial" panose="020B0604020202020204" pitchFamily="34" charset="0"/>
              </a:rPr>
              <a:t>disinfection maintained throughout </a:t>
            </a:r>
            <a:r>
              <a:rPr lang="en-US" sz="2200" dirty="0">
                <a:latin typeface="Arial" panose="020B0604020202020204" pitchFamily="34" charset="0"/>
                <a:cs typeface="Arial" panose="020B0604020202020204" pitchFamily="34" charset="0"/>
              </a:rPr>
              <a:t>the </a:t>
            </a:r>
            <a:r>
              <a:rPr lang="en-US" sz="2200" dirty="0" smtClean="0">
                <a:latin typeface="Arial" panose="020B0604020202020204" pitchFamily="34" charset="0"/>
                <a:cs typeface="Arial" panose="020B0604020202020204" pitchFamily="34" charset="0"/>
              </a:rPr>
              <a:t>system?</a:t>
            </a:r>
            <a:endParaRPr lang="en-US" sz="22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Is pressure in the </a:t>
            </a:r>
            <a:r>
              <a:rPr lang="en-US" sz="2200" dirty="0" smtClean="0">
                <a:latin typeface="Arial" panose="020B0604020202020204" pitchFamily="34" charset="0"/>
                <a:cs typeface="Arial" panose="020B0604020202020204" pitchFamily="34" charset="0"/>
              </a:rPr>
              <a:t>system maintained above </a:t>
            </a:r>
            <a:r>
              <a:rPr lang="en-US" sz="2200" dirty="0">
                <a:latin typeface="Arial" panose="020B0604020202020204" pitchFamily="34" charset="0"/>
                <a:cs typeface="Arial" panose="020B0604020202020204" pitchFamily="34" charset="0"/>
              </a:rPr>
              <a:t>the </a:t>
            </a:r>
            <a:r>
              <a:rPr lang="en-US" sz="2200" dirty="0" smtClean="0">
                <a:latin typeface="Arial" panose="020B0604020202020204" pitchFamily="34" charset="0"/>
                <a:cs typeface="Arial" panose="020B0604020202020204" pitchFamily="34" charset="0"/>
              </a:rPr>
              <a:t>minimum</a:t>
            </a:r>
            <a:r>
              <a:rPr lang="en-US" sz="2200" dirty="0">
                <a:latin typeface="Arial" panose="020B0604020202020204" pitchFamily="34" charset="0"/>
                <a:cs typeface="Arial" panose="020B0604020202020204" pitchFamily="34" charset="0"/>
              </a:rPr>
              <a:t>?</a:t>
            </a: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36</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7847757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smtClean="0">
                <a:latin typeface="Arial" panose="020B0604020202020204" pitchFamily="34" charset="0"/>
                <a:cs typeface="Arial" panose="020B0604020202020204" pitchFamily="34" charset="0"/>
              </a:rPr>
              <a:t>Determining Quality </a:t>
            </a:r>
            <a:r>
              <a:rPr lang="en-US" sz="3300" dirty="0">
                <a:latin typeface="Arial" panose="020B0604020202020204" pitchFamily="34" charset="0"/>
                <a:cs typeface="Arial" panose="020B0604020202020204" pitchFamily="34" charset="0"/>
              </a:rPr>
              <a:t>of Utility’s </a:t>
            </a:r>
            <a:r>
              <a:rPr lang="en-US" sz="3300" dirty="0" smtClean="0">
                <a:latin typeface="Arial" panose="020B0604020202020204" pitchFamily="34" charset="0"/>
                <a:cs typeface="Arial" panose="020B0604020202020204" pitchFamily="34" charset="0"/>
              </a:rPr>
              <a:t>Product (cont.)</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lgn="ctr">
              <a:spcBef>
                <a:spcPts val="800"/>
              </a:spcBef>
              <a:buNone/>
            </a:pPr>
            <a:r>
              <a:rPr lang="en-US" sz="2200" dirty="0">
                <a:latin typeface="Arial" panose="020B0604020202020204" pitchFamily="34" charset="0"/>
                <a:cs typeface="Arial" panose="020B0604020202020204" pitchFamily="34" charset="0"/>
              </a:rPr>
              <a:t>Wastewater System</a:t>
            </a:r>
          </a:p>
          <a:p>
            <a:pPr marL="0" indent="0" algn="ctr">
              <a:spcBef>
                <a:spcPts val="800"/>
              </a:spcBef>
              <a:buNone/>
            </a:pPr>
            <a:r>
              <a:rPr lang="en-US" sz="2200" dirty="0">
                <a:latin typeface="Arial" panose="020B0604020202020204" pitchFamily="34" charset="0"/>
                <a:cs typeface="Arial" panose="020B0604020202020204" pitchFamily="34" charset="0"/>
              </a:rPr>
              <a:t>Chemical Analysis and Test </a:t>
            </a:r>
            <a:r>
              <a:rPr lang="en-US" sz="2200" dirty="0" smtClean="0">
                <a:latin typeface="Arial" panose="020B0604020202020204" pitchFamily="34" charset="0"/>
                <a:cs typeface="Arial" panose="020B0604020202020204" pitchFamily="34" charset="0"/>
              </a:rPr>
              <a:t>Results</a:t>
            </a:r>
            <a:endParaRPr lang="en-US" sz="2200" b="1"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Does the </a:t>
            </a:r>
            <a:r>
              <a:rPr lang="en-US" sz="2200" dirty="0" smtClean="0">
                <a:latin typeface="Arial" panose="020B0604020202020204" pitchFamily="34" charset="0"/>
                <a:cs typeface="Arial" panose="020B0604020202020204" pitchFamily="34" charset="0"/>
              </a:rPr>
              <a:t>utility </a:t>
            </a:r>
            <a:r>
              <a:rPr lang="en-US" sz="2200" dirty="0">
                <a:latin typeface="Arial" panose="020B0604020202020204" pitchFamily="34" charset="0"/>
                <a:cs typeface="Arial" panose="020B0604020202020204" pitchFamily="34" charset="0"/>
              </a:rPr>
              <a:t>meet DEP standards for </a:t>
            </a:r>
            <a:r>
              <a:rPr lang="en-US" sz="2200" dirty="0" smtClean="0">
                <a:latin typeface="Arial" panose="020B0604020202020204" pitchFamily="34" charset="0"/>
                <a:cs typeface="Arial" panose="020B0604020202020204" pitchFamily="34" charset="0"/>
              </a:rPr>
              <a:t>effluent discharge?</a:t>
            </a:r>
            <a:endParaRPr lang="en-US" sz="22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Does </a:t>
            </a:r>
            <a:r>
              <a:rPr lang="en-US" sz="2200" dirty="0" smtClean="0">
                <a:latin typeface="Arial" panose="020B0604020202020204" pitchFamily="34" charset="0"/>
                <a:cs typeface="Arial" panose="020B0604020202020204" pitchFamily="34" charset="0"/>
              </a:rPr>
              <a:t>the utility </a:t>
            </a:r>
            <a:r>
              <a:rPr lang="en-US" sz="2200" dirty="0">
                <a:latin typeface="Arial" panose="020B0604020202020204" pitchFamily="34" charset="0"/>
                <a:cs typeface="Arial" panose="020B0604020202020204" pitchFamily="34" charset="0"/>
              </a:rPr>
              <a:t>meet </a:t>
            </a:r>
            <a:r>
              <a:rPr lang="en-US" sz="2200" dirty="0" smtClean="0">
                <a:latin typeface="Arial" panose="020B0604020202020204" pitchFamily="34" charset="0"/>
                <a:cs typeface="Arial" panose="020B0604020202020204" pitchFamily="34" charset="0"/>
              </a:rPr>
              <a:t>standards </a:t>
            </a:r>
            <a:r>
              <a:rPr lang="en-US" sz="2200" dirty="0">
                <a:latin typeface="Arial" panose="020B0604020202020204" pitchFamily="34" charset="0"/>
                <a:cs typeface="Arial" panose="020B0604020202020204" pitchFamily="34" charset="0"/>
              </a:rPr>
              <a:t>of </a:t>
            </a:r>
            <a:r>
              <a:rPr lang="en-US" sz="2200" dirty="0" smtClean="0">
                <a:latin typeface="Arial" panose="020B0604020202020204" pitchFamily="34" charset="0"/>
                <a:cs typeface="Arial" panose="020B0604020202020204" pitchFamily="34" charset="0"/>
              </a:rPr>
              <a:t>treatment levels?</a:t>
            </a:r>
            <a:endParaRPr lang="en-US" sz="22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What does the </a:t>
            </a:r>
            <a:r>
              <a:rPr lang="en-US" sz="2200" dirty="0" smtClean="0">
                <a:latin typeface="Arial" panose="020B0604020202020204" pitchFamily="34" charset="0"/>
                <a:cs typeface="Arial" panose="020B0604020202020204" pitchFamily="34" charset="0"/>
              </a:rPr>
              <a:t>monitoring test results </a:t>
            </a:r>
            <a:r>
              <a:rPr lang="en-US" sz="2200" dirty="0">
                <a:latin typeface="Arial" panose="020B0604020202020204" pitchFamily="34" charset="0"/>
                <a:cs typeface="Arial" panose="020B0604020202020204" pitchFamily="34" charset="0"/>
              </a:rPr>
              <a:t>look like</a:t>
            </a:r>
            <a:r>
              <a:rPr lang="en-US" sz="2200" dirty="0" smtClean="0">
                <a:latin typeface="Arial" panose="020B0604020202020204" pitchFamily="34" charset="0"/>
                <a:cs typeface="Arial" panose="020B0604020202020204" pitchFamily="34" charset="0"/>
              </a:rPr>
              <a:t>?</a:t>
            </a:r>
            <a:endParaRPr lang="en-US" sz="22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Has the </a:t>
            </a:r>
            <a:r>
              <a:rPr lang="en-US" sz="2200" dirty="0" smtClean="0">
                <a:latin typeface="Arial" panose="020B0604020202020204" pitchFamily="34" charset="0"/>
                <a:cs typeface="Arial" panose="020B0604020202020204" pitchFamily="34" charset="0"/>
              </a:rPr>
              <a:t>utility completed all testing parameters?</a:t>
            </a:r>
            <a:endParaRPr lang="en-US" sz="22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Does the </a:t>
            </a:r>
            <a:r>
              <a:rPr lang="en-US" sz="2200" dirty="0" smtClean="0">
                <a:latin typeface="Arial" panose="020B0604020202020204" pitchFamily="34" charset="0"/>
                <a:cs typeface="Arial" panose="020B0604020202020204" pitchFamily="34" charset="0"/>
              </a:rPr>
              <a:t>utility maintain proper levels </a:t>
            </a:r>
            <a:r>
              <a:rPr lang="en-US" sz="2200" dirty="0">
                <a:latin typeface="Arial" panose="020B0604020202020204" pitchFamily="34" charset="0"/>
                <a:cs typeface="Arial" panose="020B0604020202020204" pitchFamily="34" charset="0"/>
              </a:rPr>
              <a:t>of pH</a:t>
            </a:r>
            <a:r>
              <a:rPr lang="en-US" sz="2200" dirty="0" smtClean="0">
                <a:latin typeface="Arial" panose="020B0604020202020204" pitchFamily="34" charset="0"/>
                <a:cs typeface="Arial" panose="020B0604020202020204" pitchFamily="34" charset="0"/>
              </a:rPr>
              <a:t>?</a:t>
            </a:r>
            <a:endParaRPr lang="en-US" sz="22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Is </a:t>
            </a:r>
            <a:r>
              <a:rPr lang="en-US" sz="2200" dirty="0" smtClean="0">
                <a:latin typeface="Arial" panose="020B0604020202020204" pitchFamily="34" charset="0"/>
                <a:cs typeface="Arial" panose="020B0604020202020204" pitchFamily="34" charset="0"/>
              </a:rPr>
              <a:t>proper retention </a:t>
            </a:r>
            <a:r>
              <a:rPr lang="en-US" sz="2200" dirty="0">
                <a:latin typeface="Arial" panose="020B0604020202020204" pitchFamily="34" charset="0"/>
                <a:cs typeface="Arial" panose="020B0604020202020204" pitchFamily="34" charset="0"/>
              </a:rPr>
              <a:t>maintained in Cl2 </a:t>
            </a:r>
            <a:r>
              <a:rPr lang="en-US" sz="2200" dirty="0" smtClean="0">
                <a:latin typeface="Arial" panose="020B0604020202020204" pitchFamily="34" charset="0"/>
                <a:cs typeface="Arial" panose="020B0604020202020204" pitchFamily="34" charset="0"/>
              </a:rPr>
              <a:t>contact chamber?</a:t>
            </a:r>
            <a:endParaRPr lang="en-US" sz="22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Does the </a:t>
            </a:r>
            <a:r>
              <a:rPr lang="en-US" sz="2200" dirty="0" smtClean="0">
                <a:latin typeface="Arial" panose="020B0604020202020204" pitchFamily="34" charset="0"/>
                <a:cs typeface="Arial" panose="020B0604020202020204" pitchFamily="34" charset="0"/>
              </a:rPr>
              <a:t>utility reach surface water</a:t>
            </a:r>
            <a:r>
              <a:rPr lang="en-US" sz="2200"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ocean alcohol levels?</a:t>
            </a:r>
          </a:p>
          <a:p>
            <a:pPr algn="just"/>
            <a:endParaRPr lang="en-US" sz="1000" dirty="0">
              <a:latin typeface="Arial" panose="020B0604020202020204" pitchFamily="34" charset="0"/>
              <a:cs typeface="Arial" panose="020B0604020202020204" pitchFamily="34" charset="0"/>
            </a:endParaRP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37</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38160183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smtClean="0">
                <a:latin typeface="Arial" panose="020B0604020202020204" pitchFamily="34" charset="0"/>
                <a:cs typeface="Arial" panose="020B0604020202020204" pitchFamily="34" charset="0"/>
              </a:rPr>
              <a:t>Determining Quality </a:t>
            </a:r>
            <a:r>
              <a:rPr lang="en-US" sz="3300" dirty="0">
                <a:latin typeface="Arial" panose="020B0604020202020204" pitchFamily="34" charset="0"/>
                <a:cs typeface="Arial" panose="020B0604020202020204" pitchFamily="34" charset="0"/>
              </a:rPr>
              <a:t>of Utility’s </a:t>
            </a:r>
            <a:r>
              <a:rPr lang="en-US" sz="3300" dirty="0" smtClean="0">
                <a:latin typeface="Arial" panose="020B0604020202020204" pitchFamily="34" charset="0"/>
                <a:cs typeface="Arial" panose="020B0604020202020204" pitchFamily="34" charset="0"/>
              </a:rPr>
              <a:t>Product (cont.)</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lgn="ctr">
              <a:spcBef>
                <a:spcPts val="800"/>
              </a:spcBef>
              <a:buNone/>
            </a:pPr>
            <a:r>
              <a:rPr lang="en-US" sz="2200" dirty="0">
                <a:latin typeface="Arial" panose="020B0604020202020204" pitchFamily="34" charset="0"/>
                <a:cs typeface="Arial" panose="020B0604020202020204" pitchFamily="34" charset="0"/>
              </a:rPr>
              <a:t>Wastewater System</a:t>
            </a:r>
          </a:p>
          <a:p>
            <a:pPr marL="0" indent="0" algn="ctr">
              <a:spcBef>
                <a:spcPts val="800"/>
              </a:spcBef>
              <a:buNone/>
            </a:pPr>
            <a:r>
              <a:rPr lang="en-US" sz="2200" dirty="0">
                <a:latin typeface="Arial" panose="020B0604020202020204" pitchFamily="34" charset="0"/>
                <a:cs typeface="Arial" panose="020B0604020202020204" pitchFamily="34" charset="0"/>
              </a:rPr>
              <a:t>Chemical Analysis and Test </a:t>
            </a:r>
            <a:r>
              <a:rPr lang="en-US" sz="2200" dirty="0" smtClean="0">
                <a:latin typeface="Arial" panose="020B0604020202020204" pitchFamily="34" charset="0"/>
                <a:cs typeface="Arial" panose="020B0604020202020204" pitchFamily="34" charset="0"/>
              </a:rPr>
              <a:t>Results (cont.)</a:t>
            </a:r>
            <a:endParaRPr lang="en-US" sz="1300" b="1" dirty="0">
              <a:latin typeface="Arial" panose="020B0604020202020204" pitchFamily="34" charset="0"/>
              <a:cs typeface="Arial" panose="020B0604020202020204" pitchFamily="34" charset="0"/>
            </a:endParaRPr>
          </a:p>
          <a:p>
            <a:pPr algn="just">
              <a:spcBef>
                <a:spcPts val="800"/>
              </a:spcBef>
            </a:pPr>
            <a:r>
              <a:rPr lang="en-US" sz="2200" dirty="0" smtClean="0">
                <a:latin typeface="Arial" panose="020B0604020202020204" pitchFamily="34" charset="0"/>
                <a:cs typeface="Arial" panose="020B0604020202020204" pitchFamily="34" charset="0"/>
              </a:rPr>
              <a:t>Does the utility discharge wastewater through spray irrigation or wetland discharge?</a:t>
            </a:r>
          </a:p>
          <a:p>
            <a:pPr algn="just"/>
            <a:endParaRPr lang="en-US" sz="800" dirty="0">
              <a:latin typeface="Arial" panose="020B0604020202020204" pitchFamily="34" charset="0"/>
              <a:cs typeface="Arial" panose="020B0604020202020204" pitchFamily="34" charset="0"/>
            </a:endParaRP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38</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40773587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smtClean="0">
                <a:latin typeface="Arial" panose="020B0604020202020204" pitchFamily="34" charset="0"/>
                <a:cs typeface="Arial" panose="020B0604020202020204" pitchFamily="34" charset="0"/>
              </a:rPr>
              <a:t>Determining Quality </a:t>
            </a:r>
            <a:r>
              <a:rPr lang="en-US" sz="3300" dirty="0">
                <a:latin typeface="Arial" panose="020B0604020202020204" pitchFamily="34" charset="0"/>
                <a:cs typeface="Arial" panose="020B0604020202020204" pitchFamily="34" charset="0"/>
              </a:rPr>
              <a:t>of Utility’s Plant</a:t>
            </a:r>
          </a:p>
        </p:txBody>
      </p:sp>
      <p:sp>
        <p:nvSpPr>
          <p:cNvPr id="3" name="Content Placeholder 2"/>
          <p:cNvSpPr>
            <a:spLocks noGrp="1"/>
          </p:cNvSpPr>
          <p:nvPr>
            <p:ph idx="1"/>
          </p:nvPr>
        </p:nvSpPr>
        <p:spPr/>
        <p:txBody>
          <a:bodyPr>
            <a:normAutofit/>
          </a:bodyPr>
          <a:lstStyle/>
          <a:p>
            <a:pPr marL="0" indent="0" algn="ctr">
              <a:spcBef>
                <a:spcPts val="800"/>
              </a:spcBef>
              <a:buNone/>
            </a:pPr>
            <a:r>
              <a:rPr lang="en-US" sz="2200" dirty="0">
                <a:latin typeface="Arial" panose="020B0604020202020204" pitchFamily="34" charset="0"/>
                <a:cs typeface="Arial" panose="020B0604020202020204" pitchFamily="34" charset="0"/>
              </a:rPr>
              <a:t>O</a:t>
            </a:r>
            <a:r>
              <a:rPr lang="en-US" sz="2200" dirty="0" smtClean="0">
                <a:latin typeface="Arial" panose="020B0604020202020204" pitchFamily="34" charset="0"/>
                <a:cs typeface="Arial" panose="020B0604020202020204" pitchFamily="34" charset="0"/>
              </a:rPr>
              <a:t>perational </a:t>
            </a:r>
            <a:r>
              <a:rPr lang="en-US" sz="2200" dirty="0">
                <a:latin typeface="Arial" panose="020B0604020202020204" pitchFamily="34" charset="0"/>
                <a:cs typeface="Arial" panose="020B0604020202020204" pitchFamily="34" charset="0"/>
              </a:rPr>
              <a:t>Conditions at the Water &amp; Wastewater Treatment </a:t>
            </a:r>
            <a:r>
              <a:rPr lang="en-US" sz="2200" dirty="0" smtClean="0">
                <a:latin typeface="Arial" panose="020B0604020202020204" pitchFamily="34" charset="0"/>
                <a:cs typeface="Arial" panose="020B0604020202020204" pitchFamily="34" charset="0"/>
              </a:rPr>
              <a:t>Plant</a:t>
            </a:r>
            <a:endParaRPr lang="en-US" sz="800" dirty="0">
              <a:latin typeface="Arial" panose="020B0604020202020204" pitchFamily="34" charset="0"/>
              <a:cs typeface="Arial" panose="020B0604020202020204" pitchFamily="34" charset="0"/>
            </a:endParaRPr>
          </a:p>
          <a:p>
            <a:pPr marL="342900" lvl="1" indent="-342900">
              <a:spcBef>
                <a:spcPts val="800"/>
              </a:spcBef>
              <a:buFont typeface="Arial" panose="020B0604020202020204" pitchFamily="34" charset="0"/>
              <a:buChar char="•"/>
            </a:pPr>
            <a:r>
              <a:rPr lang="en-US" sz="2200" dirty="0">
                <a:latin typeface="Arial" panose="020B0604020202020204" pitchFamily="34" charset="0"/>
                <a:cs typeface="Arial" panose="020B0604020202020204" pitchFamily="34" charset="0"/>
              </a:rPr>
              <a:t>What </a:t>
            </a:r>
            <a:r>
              <a:rPr lang="en-US" sz="2200" dirty="0" smtClean="0">
                <a:latin typeface="Arial" panose="020B0604020202020204" pitchFamily="34" charset="0"/>
                <a:cs typeface="Arial" panose="020B0604020202020204" pitchFamily="34" charset="0"/>
              </a:rPr>
              <a:t>is the general condition of the facilities?</a:t>
            </a:r>
            <a:endParaRPr lang="en-US" sz="800" dirty="0">
              <a:latin typeface="Arial" panose="020B0604020202020204" pitchFamily="34" charset="0"/>
              <a:cs typeface="Arial" panose="020B0604020202020204" pitchFamily="34" charset="0"/>
            </a:endParaRPr>
          </a:p>
          <a:p>
            <a:pPr marL="342900" lvl="1" indent="-342900">
              <a:spcBef>
                <a:spcPts val="800"/>
              </a:spcBef>
              <a:buFont typeface="Arial" panose="020B0604020202020204" pitchFamily="34" charset="0"/>
              <a:buChar char="•"/>
            </a:pPr>
            <a:r>
              <a:rPr lang="en-US" sz="2200" dirty="0">
                <a:latin typeface="Arial" panose="020B0604020202020204" pitchFamily="34" charset="0"/>
                <a:cs typeface="Arial" panose="020B0604020202020204" pitchFamily="34" charset="0"/>
              </a:rPr>
              <a:t>Does repair and maintenance occur on a regular basis</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marL="342900" lvl="1" indent="-342900">
              <a:spcBef>
                <a:spcPts val="800"/>
              </a:spcBef>
              <a:buFont typeface="Arial" panose="020B0604020202020204" pitchFamily="34" charset="0"/>
              <a:buChar char="•"/>
            </a:pPr>
            <a:r>
              <a:rPr lang="en-US" sz="2200" dirty="0">
                <a:latin typeface="Arial" panose="020B0604020202020204" pitchFamily="34" charset="0"/>
                <a:cs typeface="Arial" panose="020B0604020202020204" pitchFamily="34" charset="0"/>
              </a:rPr>
              <a:t>Are there any plant in service citations</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marL="342900" lvl="1" indent="-342900">
              <a:spcBef>
                <a:spcPts val="800"/>
              </a:spcBef>
              <a:buFont typeface="Arial" panose="020B0604020202020204" pitchFamily="34" charset="0"/>
              <a:buChar char="•"/>
            </a:pPr>
            <a:r>
              <a:rPr lang="en-US" sz="2200" dirty="0">
                <a:latin typeface="Arial" panose="020B0604020202020204" pitchFamily="34" charset="0"/>
                <a:cs typeface="Arial" panose="020B0604020202020204" pitchFamily="34" charset="0"/>
              </a:rPr>
              <a:t>Are there any violations or corrective orders?</a:t>
            </a: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39</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668939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100" dirty="0" smtClean="0">
                <a:latin typeface="Arial" panose="020B0604020202020204" pitchFamily="34" charset="0"/>
                <a:cs typeface="Arial" panose="020B0604020202020204" pitchFamily="34" charset="0"/>
              </a:rPr>
              <a:t>Types of Rate Relief (cont.)</a:t>
            </a:r>
            <a:endParaRPr lang="en-US" sz="31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524000"/>
            <a:ext cx="8229600" cy="4525963"/>
          </a:xfrm>
        </p:spPr>
        <p:txBody>
          <a:bodyPr>
            <a:normAutofit/>
          </a:bodyPr>
          <a:lstStyle/>
          <a:p>
            <a:pPr marL="0" indent="0" algn="just">
              <a:spcBef>
                <a:spcPts val="800"/>
              </a:spcBef>
              <a:buNone/>
            </a:pPr>
            <a:r>
              <a:rPr lang="en-US" sz="2200" dirty="0" smtClean="0">
                <a:latin typeface="Arial" panose="020B0604020202020204" pitchFamily="34" charset="0"/>
                <a:cs typeface="Arial" panose="020B0604020202020204" pitchFamily="34" charset="0"/>
              </a:rPr>
              <a:t>There are multiple mechanisms of rate relief available to Class C water and wastewater utilities. These types of rate relief are discussed in separate sections of this manual and include the following (cont.):</a:t>
            </a:r>
          </a:p>
          <a:p>
            <a:pPr marL="800100" algn="just">
              <a:spcBef>
                <a:spcPts val="800"/>
              </a:spcBef>
            </a:pPr>
            <a:r>
              <a:rPr lang="en-US" sz="2200" dirty="0">
                <a:latin typeface="Arial" panose="020B0604020202020204" pitchFamily="34" charset="0"/>
                <a:cs typeface="Arial" panose="020B0604020202020204" pitchFamily="34" charset="0"/>
              </a:rPr>
              <a:t>Pass Through Rate Adjustment</a:t>
            </a:r>
            <a:r>
              <a:rPr lang="en-US" altLang="en-US" sz="2200" dirty="0">
                <a:latin typeface="Arial" panose="020B0604020202020204" pitchFamily="34" charset="0"/>
                <a:cs typeface="Arial" panose="020B0604020202020204" pitchFamily="34" charset="0"/>
              </a:rPr>
              <a:t> – a process that allows a utility to recover increases or decreases in certain eligible expenses within a 45-day time </a:t>
            </a:r>
            <a:r>
              <a:rPr lang="en-US" altLang="en-US" sz="2200" dirty="0" smtClean="0">
                <a:latin typeface="Arial" panose="020B0604020202020204" pitchFamily="34" charset="0"/>
                <a:cs typeface="Arial" panose="020B0604020202020204" pitchFamily="34" charset="0"/>
              </a:rPr>
              <a:t>frame</a:t>
            </a:r>
            <a:endParaRPr lang="en-US" sz="2200" dirty="0" smtClean="0">
              <a:latin typeface="Arial" panose="020B0604020202020204" pitchFamily="34" charset="0"/>
              <a:cs typeface="Arial" panose="020B0604020202020204" pitchFamily="34" charset="0"/>
            </a:endParaRPr>
          </a:p>
          <a:p>
            <a:pPr marL="800100" algn="just">
              <a:spcBef>
                <a:spcPts val="800"/>
              </a:spcBef>
            </a:pPr>
            <a:r>
              <a:rPr lang="en-US" sz="2200" dirty="0" smtClean="0">
                <a:latin typeface="Arial" panose="020B0604020202020204" pitchFamily="34" charset="0"/>
                <a:cs typeface="Arial" panose="020B0604020202020204" pitchFamily="34" charset="0"/>
              </a:rPr>
              <a:t>Alternate Rate Setting – procedure </a:t>
            </a:r>
            <a:r>
              <a:rPr lang="en-US" sz="2200" dirty="0">
                <a:latin typeface="Arial" panose="020B0604020202020204" pitchFamily="34" charset="0"/>
                <a:cs typeface="Arial" panose="020B0604020202020204" pitchFamily="34" charset="0"/>
              </a:rPr>
              <a:t>whereby a utility qualifying for staff assistance can obtain a rate </a:t>
            </a:r>
            <a:r>
              <a:rPr lang="en-US" sz="2200" dirty="0" smtClean="0">
                <a:latin typeface="Arial" panose="020B0604020202020204" pitchFamily="34" charset="0"/>
                <a:cs typeface="Arial" panose="020B0604020202020204" pitchFamily="34" charset="0"/>
              </a:rPr>
              <a:t>increase, limited to 50 percent of test year revenues, in </a:t>
            </a:r>
            <a:r>
              <a:rPr lang="en-US" sz="2200" dirty="0">
                <a:latin typeface="Arial" panose="020B0604020202020204" pitchFamily="34" charset="0"/>
                <a:cs typeface="Arial" panose="020B0604020202020204" pitchFamily="34" charset="0"/>
              </a:rPr>
              <a:t>an expedited manner to recover specifically identified costs</a:t>
            </a: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4</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3406963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smtClean="0">
                <a:latin typeface="Arial" panose="020B0604020202020204" pitchFamily="34" charset="0"/>
                <a:cs typeface="Arial" panose="020B0604020202020204" pitchFamily="34" charset="0"/>
              </a:rPr>
              <a:t>Determining Quality </a:t>
            </a:r>
            <a:r>
              <a:rPr lang="en-US" sz="3300" dirty="0">
                <a:latin typeface="Arial" panose="020B0604020202020204" pitchFamily="34" charset="0"/>
                <a:cs typeface="Arial" panose="020B0604020202020204" pitchFamily="34" charset="0"/>
              </a:rPr>
              <a:t>of Utility’s Public Relations</a:t>
            </a:r>
          </a:p>
        </p:txBody>
      </p:sp>
      <p:sp>
        <p:nvSpPr>
          <p:cNvPr id="3" name="Content Placeholder 2"/>
          <p:cNvSpPr>
            <a:spLocks noGrp="1"/>
          </p:cNvSpPr>
          <p:nvPr>
            <p:ph idx="1"/>
          </p:nvPr>
        </p:nvSpPr>
        <p:spPr/>
        <p:txBody>
          <a:bodyPr>
            <a:normAutofit/>
          </a:bodyPr>
          <a:lstStyle/>
          <a:p>
            <a:pPr marL="0" indent="0" algn="ctr">
              <a:spcBef>
                <a:spcPts val="800"/>
              </a:spcBef>
              <a:buNone/>
            </a:pPr>
            <a:r>
              <a:rPr lang="en-US" sz="2200" dirty="0">
                <a:latin typeface="Arial" panose="020B0604020202020204" pitchFamily="34" charset="0"/>
                <a:cs typeface="Arial" panose="020B0604020202020204" pitchFamily="34" charset="0"/>
              </a:rPr>
              <a:t>Customer </a:t>
            </a:r>
            <a:r>
              <a:rPr lang="en-US" sz="2200" dirty="0" smtClean="0">
                <a:latin typeface="Arial" panose="020B0604020202020204" pitchFamily="34" charset="0"/>
                <a:cs typeface="Arial" panose="020B0604020202020204" pitchFamily="34" charset="0"/>
              </a:rPr>
              <a:t>Satisfaction</a:t>
            </a:r>
            <a:endParaRPr lang="en-US" sz="800" dirty="0">
              <a:latin typeface="Arial" panose="020B0604020202020204" pitchFamily="34" charset="0"/>
              <a:cs typeface="Arial" panose="020B0604020202020204" pitchFamily="34" charset="0"/>
            </a:endParaRPr>
          </a:p>
          <a:p>
            <a:pPr>
              <a:spcBef>
                <a:spcPts val="800"/>
              </a:spcBef>
            </a:pPr>
            <a:r>
              <a:rPr lang="en-US" sz="2200" dirty="0">
                <a:latin typeface="Arial" panose="020B0604020202020204" pitchFamily="34" charset="0"/>
                <a:cs typeface="Arial" panose="020B0604020202020204" pitchFamily="34" charset="0"/>
              </a:rPr>
              <a:t>Are there any customer complaints</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spcBef>
                <a:spcPts val="800"/>
              </a:spcBef>
            </a:pPr>
            <a:r>
              <a:rPr lang="en-US" sz="2200" dirty="0">
                <a:latin typeface="Arial" panose="020B0604020202020204" pitchFamily="34" charset="0"/>
                <a:cs typeface="Arial" panose="020B0604020202020204" pitchFamily="34" charset="0"/>
              </a:rPr>
              <a:t>Does the </a:t>
            </a:r>
            <a:r>
              <a:rPr lang="en-US" sz="2200" dirty="0" smtClean="0">
                <a:latin typeface="Arial" panose="020B0604020202020204" pitchFamily="34" charset="0"/>
                <a:cs typeface="Arial" panose="020B0604020202020204" pitchFamily="34" charset="0"/>
              </a:rPr>
              <a:t>utility </a:t>
            </a:r>
            <a:r>
              <a:rPr lang="en-US" sz="2200" dirty="0">
                <a:latin typeface="Arial" panose="020B0604020202020204" pitchFamily="34" charset="0"/>
                <a:cs typeface="Arial" panose="020B0604020202020204" pitchFamily="34" charset="0"/>
              </a:rPr>
              <a:t>keep a complaint log</a:t>
            </a:r>
            <a:r>
              <a:rPr lang="en-US" sz="2200" dirty="0" smtClean="0">
                <a:latin typeface="Arial" panose="020B0604020202020204" pitchFamily="34" charset="0"/>
                <a:cs typeface="Arial" panose="020B0604020202020204" pitchFamily="34" charset="0"/>
              </a:rPr>
              <a:t>?</a:t>
            </a:r>
          </a:p>
          <a:p>
            <a:pPr>
              <a:spcBef>
                <a:spcPts val="800"/>
              </a:spcBef>
            </a:pPr>
            <a:r>
              <a:rPr lang="en-US" sz="2200" dirty="0">
                <a:latin typeface="Arial" panose="020B0604020202020204" pitchFamily="34" charset="0"/>
                <a:cs typeface="Arial" panose="020B0604020202020204" pitchFamily="34" charset="0"/>
              </a:rPr>
              <a:t>How quickly do complaints get resolved</a:t>
            </a:r>
            <a:r>
              <a:rPr lang="en-US" sz="2200" dirty="0" smtClean="0">
                <a:latin typeface="Arial" panose="020B0604020202020204" pitchFamily="34" charset="0"/>
                <a:cs typeface="Arial" panose="020B0604020202020204" pitchFamily="34" charset="0"/>
              </a:rPr>
              <a:t>?</a:t>
            </a:r>
            <a:endParaRPr lang="en-US" sz="2200" dirty="0">
              <a:latin typeface="Arial" panose="020B0604020202020204" pitchFamily="34" charset="0"/>
              <a:cs typeface="Arial" panose="020B0604020202020204" pitchFamily="34" charset="0"/>
            </a:endParaRPr>
          </a:p>
          <a:p>
            <a:pPr>
              <a:spcBef>
                <a:spcPts val="800"/>
              </a:spcBef>
            </a:pPr>
            <a:r>
              <a:rPr lang="en-US" sz="2200" dirty="0">
                <a:latin typeface="Arial" panose="020B0604020202020204" pitchFamily="34" charset="0"/>
                <a:cs typeface="Arial" panose="020B0604020202020204" pitchFamily="34" charset="0"/>
              </a:rPr>
              <a:t>How many </a:t>
            </a:r>
            <a:r>
              <a:rPr lang="en-US" sz="2200" dirty="0" smtClean="0">
                <a:latin typeface="Arial" panose="020B0604020202020204" pitchFamily="34" charset="0"/>
                <a:cs typeface="Arial" panose="020B0604020202020204" pitchFamily="34" charset="0"/>
              </a:rPr>
              <a:t>billing and service </a:t>
            </a:r>
            <a:r>
              <a:rPr lang="en-US" sz="2200" dirty="0">
                <a:latin typeface="Arial" panose="020B0604020202020204" pitchFamily="34" charset="0"/>
                <a:cs typeface="Arial" panose="020B0604020202020204" pitchFamily="34" charset="0"/>
              </a:rPr>
              <a:t>complaints are there</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spcBef>
                <a:spcPts val="800"/>
              </a:spcBef>
            </a:pPr>
            <a:r>
              <a:rPr lang="en-US" sz="2200" dirty="0">
                <a:latin typeface="Arial" panose="020B0604020202020204" pitchFamily="34" charset="0"/>
                <a:cs typeface="Arial" panose="020B0604020202020204" pitchFamily="34" charset="0"/>
              </a:rPr>
              <a:t>Are there frequent service interruptions</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spcBef>
                <a:spcPts val="800"/>
              </a:spcBef>
            </a:pPr>
            <a:r>
              <a:rPr lang="en-US" sz="2200" dirty="0">
                <a:latin typeface="Arial" panose="020B0604020202020204" pitchFamily="34" charset="0"/>
                <a:cs typeface="Arial" panose="020B0604020202020204" pitchFamily="34" charset="0"/>
              </a:rPr>
              <a:t>Are there frequent sewer backups</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spcBef>
                <a:spcPts val="800"/>
              </a:spcBef>
            </a:pPr>
            <a:r>
              <a:rPr lang="en-US" sz="2200" dirty="0" smtClean="0">
                <a:latin typeface="Arial" panose="020B0604020202020204" pitchFamily="34" charset="0"/>
                <a:cs typeface="Arial" panose="020B0604020202020204" pitchFamily="34" charset="0"/>
              </a:rPr>
              <a:t>Is the company testing meter accuracy upon request?</a:t>
            </a:r>
          </a:p>
          <a:p>
            <a:pPr>
              <a:spcBef>
                <a:spcPts val="800"/>
              </a:spcBef>
            </a:pPr>
            <a:r>
              <a:rPr lang="en-US" sz="2200" dirty="0" smtClean="0">
                <a:latin typeface="Arial" panose="020B0604020202020204" pitchFamily="34" charset="0"/>
                <a:cs typeface="Arial" panose="020B0604020202020204" pitchFamily="34" charset="0"/>
              </a:rPr>
              <a:t>Is the company proactively monitoring meter accuracy?</a:t>
            </a:r>
            <a:endParaRPr lang="en-US" sz="2400" dirty="0"/>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40</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8368768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Pro Forma Adjustments</a:t>
            </a:r>
          </a:p>
        </p:txBody>
      </p:sp>
      <p:sp>
        <p:nvSpPr>
          <p:cNvPr id="3" name="Content Placeholder 2"/>
          <p:cNvSpPr>
            <a:spLocks noGrp="1"/>
          </p:cNvSpPr>
          <p:nvPr>
            <p:ph idx="1"/>
          </p:nvPr>
        </p:nvSpPr>
        <p:spPr/>
        <p:txBody>
          <a:bodyPr>
            <a:normAutofit/>
          </a:bodyPr>
          <a:lstStyle/>
          <a:p>
            <a:pPr algn="just">
              <a:spcBef>
                <a:spcPts val="800"/>
              </a:spcBef>
            </a:pPr>
            <a:r>
              <a:rPr lang="en-US" sz="2200" dirty="0">
                <a:latin typeface="Arial" panose="020B0604020202020204" pitchFamily="34" charset="0"/>
                <a:cs typeface="Arial" panose="020B0604020202020204" pitchFamily="34" charset="0"/>
              </a:rPr>
              <a:t>Pro </a:t>
            </a:r>
            <a:r>
              <a:rPr lang="en-US" sz="2200" dirty="0" smtClean="0">
                <a:latin typeface="Arial" panose="020B0604020202020204" pitchFamily="34" charset="0"/>
                <a:cs typeface="Arial" panose="020B0604020202020204" pitchFamily="34" charset="0"/>
              </a:rPr>
              <a:t>Forma </a:t>
            </a:r>
            <a:r>
              <a:rPr lang="en-US" sz="2200" dirty="0">
                <a:latin typeface="Arial" panose="020B0604020202020204" pitchFamily="34" charset="0"/>
                <a:cs typeface="Arial" panose="020B0604020202020204" pitchFamily="34" charset="0"/>
              </a:rPr>
              <a:t>Plant </a:t>
            </a:r>
            <a:r>
              <a:rPr lang="en-US" sz="2200" dirty="0" smtClean="0">
                <a:latin typeface="Arial" panose="020B0604020202020204" pitchFamily="34" charset="0"/>
                <a:cs typeface="Arial" panose="020B0604020202020204" pitchFamily="34" charset="0"/>
              </a:rPr>
              <a:t>is defined as plant improvements to </a:t>
            </a:r>
            <a:r>
              <a:rPr lang="en-US" sz="2200" dirty="0">
                <a:latin typeface="Arial" panose="020B0604020202020204" pitchFamily="34" charset="0"/>
                <a:cs typeface="Arial" panose="020B0604020202020204" pitchFamily="34" charset="0"/>
              </a:rPr>
              <a:t>be completed after the end of the test </a:t>
            </a:r>
            <a:r>
              <a:rPr lang="en-US" sz="2200" dirty="0" smtClean="0">
                <a:latin typeface="Arial" panose="020B0604020202020204" pitchFamily="34" charset="0"/>
                <a:cs typeface="Arial" panose="020B0604020202020204" pitchFamily="34" charset="0"/>
              </a:rPr>
              <a:t>year.</a:t>
            </a:r>
            <a:endParaRPr lang="en-US" sz="8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Pro </a:t>
            </a:r>
            <a:r>
              <a:rPr lang="en-US" sz="2200" dirty="0" smtClean="0">
                <a:latin typeface="Arial" panose="020B0604020202020204" pitchFamily="34" charset="0"/>
                <a:cs typeface="Arial" panose="020B0604020202020204" pitchFamily="34" charset="0"/>
              </a:rPr>
              <a:t>Forma Expense is defined as an expense increase/decrease to be incurred after the end of the test year.</a:t>
            </a:r>
            <a:endParaRPr lang="en-US" sz="2200" dirty="0">
              <a:latin typeface="Arial" panose="020B0604020202020204" pitchFamily="34" charset="0"/>
              <a:cs typeface="Arial" panose="020B0604020202020204" pitchFamily="34" charset="0"/>
            </a:endParaRP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41</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34671368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Factors </a:t>
            </a:r>
            <a:r>
              <a:rPr lang="en-US" sz="3300" dirty="0" smtClean="0">
                <a:latin typeface="Arial" panose="020B0604020202020204" pitchFamily="34" charset="0"/>
                <a:cs typeface="Arial" panose="020B0604020202020204" pitchFamily="34" charset="0"/>
              </a:rPr>
              <a:t>Analyst </a:t>
            </a:r>
            <a:r>
              <a:rPr lang="en-US" sz="3300" dirty="0">
                <a:latin typeface="Arial" panose="020B0604020202020204" pitchFamily="34" charset="0"/>
                <a:cs typeface="Arial" panose="020B0604020202020204" pitchFamily="34" charset="0"/>
              </a:rPr>
              <a:t>Considers</a:t>
            </a:r>
          </a:p>
        </p:txBody>
      </p:sp>
      <p:sp>
        <p:nvSpPr>
          <p:cNvPr id="3" name="Content Placeholder 2"/>
          <p:cNvSpPr>
            <a:spLocks noGrp="1"/>
          </p:cNvSpPr>
          <p:nvPr>
            <p:ph idx="1"/>
          </p:nvPr>
        </p:nvSpPr>
        <p:spPr/>
        <p:txBody>
          <a:bodyPr>
            <a:normAutofit/>
          </a:bodyPr>
          <a:lstStyle/>
          <a:p>
            <a:pPr marL="0" indent="0" algn="just">
              <a:spcBef>
                <a:spcPts val="800"/>
              </a:spcBef>
              <a:buNone/>
            </a:pPr>
            <a:r>
              <a:rPr lang="en-US" sz="2200" dirty="0" smtClean="0">
                <a:latin typeface="Arial" panose="020B0604020202020204" pitchFamily="34" charset="0"/>
                <a:cs typeface="Arial" panose="020B0604020202020204" pitchFamily="34" charset="0"/>
              </a:rPr>
              <a:t>Factors staff analysts consider include the following:</a:t>
            </a:r>
            <a:endParaRPr lang="en-US" sz="800" dirty="0" smtClean="0">
              <a:latin typeface="Arial" panose="020B0604020202020204" pitchFamily="34" charset="0"/>
              <a:cs typeface="Arial" panose="020B0604020202020204" pitchFamily="34" charset="0"/>
            </a:endParaRPr>
          </a:p>
          <a:p>
            <a:pPr marL="685800" algn="just">
              <a:spcBef>
                <a:spcPts val="800"/>
              </a:spcBef>
            </a:pPr>
            <a:r>
              <a:rPr lang="en-US" sz="2200" dirty="0" smtClean="0">
                <a:latin typeface="Arial" panose="020B0604020202020204" pitchFamily="34" charset="0"/>
                <a:cs typeface="Arial" panose="020B0604020202020204" pitchFamily="34" charset="0"/>
              </a:rPr>
              <a:t>The engineer’s </a:t>
            </a:r>
            <a:r>
              <a:rPr lang="en-US" sz="2200" dirty="0">
                <a:latin typeface="Arial" panose="020B0604020202020204" pitchFamily="34" charset="0"/>
                <a:cs typeface="Arial" panose="020B0604020202020204" pitchFamily="34" charset="0"/>
              </a:rPr>
              <a:t>recommendations on </a:t>
            </a:r>
            <a:r>
              <a:rPr lang="en-US" sz="2200" dirty="0" smtClean="0">
                <a:latin typeface="Arial" panose="020B0604020202020204" pitchFamily="34" charset="0"/>
                <a:cs typeface="Arial" panose="020B0604020202020204" pitchFamily="34" charset="0"/>
              </a:rPr>
              <a:t>plant, related </a:t>
            </a:r>
            <a:r>
              <a:rPr lang="en-US" sz="2200" dirty="0">
                <a:latin typeface="Arial" panose="020B0604020202020204" pitchFamily="34" charset="0"/>
                <a:cs typeface="Arial" panose="020B0604020202020204" pitchFamily="34" charset="0"/>
              </a:rPr>
              <a:t>operation expenses, </a:t>
            </a:r>
            <a:r>
              <a:rPr lang="en-US" sz="2200" dirty="0" smtClean="0">
                <a:latin typeface="Arial" panose="020B0604020202020204" pitchFamily="34" charset="0"/>
                <a:cs typeface="Arial" panose="020B0604020202020204" pitchFamily="34" charset="0"/>
              </a:rPr>
              <a:t>and used </a:t>
            </a:r>
            <a:r>
              <a:rPr lang="en-US" sz="2200" dirty="0">
                <a:latin typeface="Arial" panose="020B0604020202020204" pitchFamily="34" charset="0"/>
                <a:cs typeface="Arial" panose="020B0604020202020204" pitchFamily="34" charset="0"/>
              </a:rPr>
              <a:t>and </a:t>
            </a:r>
            <a:r>
              <a:rPr lang="en-US" sz="2200" dirty="0" smtClean="0">
                <a:latin typeface="Arial" panose="020B0604020202020204" pitchFamily="34" charset="0"/>
                <a:cs typeface="Arial" panose="020B0604020202020204" pitchFamily="34" charset="0"/>
              </a:rPr>
              <a:t>useful</a:t>
            </a:r>
            <a:endParaRPr lang="en-US" sz="800" dirty="0">
              <a:latin typeface="Arial" panose="020B0604020202020204" pitchFamily="34" charset="0"/>
              <a:cs typeface="Arial" panose="020B0604020202020204" pitchFamily="34" charset="0"/>
            </a:endParaRPr>
          </a:p>
          <a:p>
            <a:pPr marL="685800" algn="just">
              <a:spcBef>
                <a:spcPts val="800"/>
              </a:spcBef>
            </a:pPr>
            <a:r>
              <a:rPr lang="en-US" sz="2200" dirty="0">
                <a:latin typeface="Arial" panose="020B0604020202020204" pitchFamily="34" charset="0"/>
                <a:cs typeface="Arial" panose="020B0604020202020204" pitchFamily="34" charset="0"/>
              </a:rPr>
              <a:t>Reasonableness of hours spent by the utility’s employees performing their </a:t>
            </a:r>
            <a:r>
              <a:rPr lang="en-US" sz="2200" dirty="0" smtClean="0">
                <a:latin typeface="Arial" panose="020B0604020202020204" pitchFamily="34" charset="0"/>
                <a:cs typeface="Arial" panose="020B0604020202020204" pitchFamily="34" charset="0"/>
              </a:rPr>
              <a:t>tasks (considerations </a:t>
            </a:r>
            <a:r>
              <a:rPr lang="en-US" sz="2200" dirty="0">
                <a:latin typeface="Arial" panose="020B0604020202020204" pitchFamily="34" charset="0"/>
                <a:cs typeface="Arial" panose="020B0604020202020204" pitchFamily="34" charset="0"/>
              </a:rPr>
              <a:t>include size, condition of plant, location, etc</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marL="685800" algn="just">
              <a:spcBef>
                <a:spcPts val="800"/>
              </a:spcBef>
            </a:pPr>
            <a:r>
              <a:rPr lang="en-US" sz="2200" dirty="0">
                <a:latin typeface="Arial" panose="020B0604020202020204" pitchFamily="34" charset="0"/>
                <a:cs typeface="Arial" panose="020B0604020202020204" pitchFamily="34" charset="0"/>
              </a:rPr>
              <a:t>Comparison to previous </a:t>
            </a:r>
            <a:r>
              <a:rPr lang="en-US" sz="2200" dirty="0" smtClean="0">
                <a:latin typeface="Arial" panose="020B0604020202020204" pitchFamily="34" charset="0"/>
                <a:cs typeface="Arial" panose="020B0604020202020204" pitchFamily="34" charset="0"/>
              </a:rPr>
              <a:t>cases and other utilities</a:t>
            </a:r>
            <a:endParaRPr lang="en-US" sz="800" dirty="0">
              <a:latin typeface="Arial" panose="020B0604020202020204" pitchFamily="34" charset="0"/>
              <a:cs typeface="Arial" panose="020B0604020202020204" pitchFamily="34" charset="0"/>
            </a:endParaRPr>
          </a:p>
          <a:p>
            <a:pPr marL="685800" algn="just">
              <a:spcBef>
                <a:spcPts val="800"/>
              </a:spcBef>
            </a:pPr>
            <a:r>
              <a:rPr lang="en-US" sz="2200" dirty="0">
                <a:latin typeface="Arial" panose="020B0604020202020204" pitchFamily="34" charset="0"/>
                <a:cs typeface="Arial" panose="020B0604020202020204" pitchFamily="34" charset="0"/>
              </a:rPr>
              <a:t>A</a:t>
            </a:r>
            <a:r>
              <a:rPr lang="en-US" sz="2200" dirty="0" smtClean="0">
                <a:latin typeface="Arial" panose="020B0604020202020204" pitchFamily="34" charset="0"/>
                <a:cs typeface="Arial" panose="020B0604020202020204" pitchFamily="34" charset="0"/>
              </a:rPr>
              <a:t>dequate </a:t>
            </a:r>
            <a:r>
              <a:rPr lang="en-US" sz="2200" dirty="0">
                <a:latin typeface="Arial" panose="020B0604020202020204" pitchFamily="34" charset="0"/>
                <a:cs typeface="Arial" panose="020B0604020202020204" pitchFamily="34" charset="0"/>
              </a:rPr>
              <a:t>documentation of </a:t>
            </a:r>
            <a:r>
              <a:rPr lang="en-US" sz="2200" dirty="0" smtClean="0">
                <a:latin typeface="Arial" panose="020B0604020202020204" pitchFamily="34" charset="0"/>
                <a:cs typeface="Arial" panose="020B0604020202020204" pitchFamily="34" charset="0"/>
              </a:rPr>
              <a:t>plant in service </a:t>
            </a:r>
            <a:r>
              <a:rPr lang="en-US" sz="2200" dirty="0">
                <a:latin typeface="Arial" panose="020B0604020202020204" pitchFamily="34" charset="0"/>
                <a:cs typeface="Arial" panose="020B0604020202020204" pitchFamily="34" charset="0"/>
              </a:rPr>
              <a:t>since last applicable Commission Order </a:t>
            </a:r>
            <a:r>
              <a:rPr lang="en-US" sz="2200" dirty="0" smtClean="0">
                <a:latin typeface="Arial" panose="020B0604020202020204" pitchFamily="34" charset="0"/>
                <a:cs typeface="Arial" panose="020B0604020202020204" pitchFamily="34" charset="0"/>
              </a:rPr>
              <a:t>balance</a:t>
            </a:r>
            <a:endParaRPr lang="en-US" sz="2200" dirty="0">
              <a:latin typeface="Arial" panose="020B0604020202020204" pitchFamily="34" charset="0"/>
              <a:cs typeface="Arial" panose="020B0604020202020204" pitchFamily="34" charset="0"/>
            </a:endParaRPr>
          </a:p>
          <a:p>
            <a:pPr marL="685800"/>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42</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38274381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Factors </a:t>
            </a:r>
            <a:r>
              <a:rPr lang="en-US" sz="3300" dirty="0" smtClean="0">
                <a:latin typeface="Arial" panose="020B0604020202020204" pitchFamily="34" charset="0"/>
                <a:cs typeface="Arial" panose="020B0604020202020204" pitchFamily="34" charset="0"/>
              </a:rPr>
              <a:t>Analyst Considers (cont.)</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00200"/>
            <a:ext cx="8229600" cy="4728210"/>
          </a:xfrm>
        </p:spPr>
        <p:txBody>
          <a:bodyPr>
            <a:normAutofit/>
          </a:bodyPr>
          <a:lstStyle/>
          <a:p>
            <a:pPr marL="0" indent="0" algn="just">
              <a:spcBef>
                <a:spcPts val="800"/>
              </a:spcBef>
              <a:buNone/>
            </a:pPr>
            <a:r>
              <a:rPr lang="en-US" sz="2200" dirty="0">
                <a:latin typeface="Arial" panose="020B0604020202020204" pitchFamily="34" charset="0"/>
                <a:cs typeface="Arial" panose="020B0604020202020204" pitchFamily="34" charset="0"/>
              </a:rPr>
              <a:t>Factors </a:t>
            </a:r>
            <a:r>
              <a:rPr lang="en-US" sz="2200" dirty="0" smtClean="0">
                <a:latin typeface="Arial" panose="020B0604020202020204" pitchFamily="34" charset="0"/>
                <a:cs typeface="Arial" panose="020B0604020202020204" pitchFamily="34" charset="0"/>
              </a:rPr>
              <a:t>staff analysts consider include the following (cont.):</a:t>
            </a:r>
            <a:endParaRPr lang="en-US" sz="800" dirty="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sz="2200" dirty="0" smtClean="0">
                <a:latin typeface="Arial" panose="020B0604020202020204" pitchFamily="34" charset="0"/>
                <a:cs typeface="Arial" panose="020B0604020202020204" pitchFamily="34" charset="0"/>
              </a:rPr>
              <a:t>Depreciation maintained in accordance with Rule </a:t>
            </a:r>
            <a:r>
              <a:rPr lang="en-US" sz="2200" dirty="0">
                <a:latin typeface="Arial" panose="020B0604020202020204" pitchFamily="34" charset="0"/>
                <a:cs typeface="Arial" panose="020B0604020202020204" pitchFamily="34" charset="0"/>
              </a:rPr>
              <a:t>25-30.140, F.A.C. after March 1, </a:t>
            </a:r>
            <a:r>
              <a:rPr lang="en-US" sz="2200" dirty="0" smtClean="0">
                <a:latin typeface="Arial" panose="020B0604020202020204" pitchFamily="34" charset="0"/>
                <a:cs typeface="Arial" panose="020B0604020202020204" pitchFamily="34" charset="0"/>
              </a:rPr>
              <a:t>1984</a:t>
            </a:r>
            <a:endParaRPr lang="en-US" sz="800" dirty="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sz="2200" dirty="0" smtClean="0">
                <a:latin typeface="Arial" panose="020B0604020202020204" pitchFamily="34" charset="0"/>
                <a:cs typeface="Arial" panose="020B0604020202020204" pitchFamily="34" charset="0"/>
              </a:rPr>
              <a:t>Balance of </a:t>
            </a:r>
            <a:r>
              <a:rPr lang="en-US" sz="2200" dirty="0">
                <a:latin typeface="Arial" panose="020B0604020202020204" pitchFamily="34" charset="0"/>
                <a:cs typeface="Arial" panose="020B0604020202020204" pitchFamily="34" charset="0"/>
              </a:rPr>
              <a:t>contributions-in-aid-of-construction (</a:t>
            </a:r>
            <a:r>
              <a:rPr lang="en-US" sz="2200" dirty="0" smtClean="0">
                <a:latin typeface="Arial" panose="020B0604020202020204" pitchFamily="34" charset="0"/>
                <a:cs typeface="Arial" panose="020B0604020202020204" pitchFamily="34" charset="0"/>
              </a:rPr>
              <a:t>CIAC) and amortization of CIAC using </a:t>
            </a:r>
            <a:r>
              <a:rPr lang="en-US" sz="2200" dirty="0">
                <a:latin typeface="Arial" panose="020B0604020202020204" pitchFamily="34" charset="0"/>
                <a:cs typeface="Arial" panose="020B0604020202020204" pitchFamily="34" charset="0"/>
              </a:rPr>
              <a:t>composite </a:t>
            </a:r>
            <a:r>
              <a:rPr lang="en-US" sz="2200" dirty="0" smtClean="0">
                <a:latin typeface="Arial" panose="020B0604020202020204" pitchFamily="34" charset="0"/>
                <a:cs typeface="Arial" panose="020B0604020202020204" pitchFamily="34" charset="0"/>
              </a:rPr>
              <a:t>rate</a:t>
            </a:r>
            <a:endParaRPr lang="en-US" sz="800" dirty="0" smtClean="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sz="2200" dirty="0" smtClean="0">
                <a:latin typeface="Arial" panose="020B0604020202020204" pitchFamily="34" charset="0"/>
                <a:cs typeface="Arial" panose="020B0604020202020204" pitchFamily="34" charset="0"/>
              </a:rPr>
              <a:t>Imputation of CIAC</a:t>
            </a:r>
            <a:endParaRPr lang="en-US" sz="800" dirty="0" smtClean="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sz="2200" dirty="0">
                <a:latin typeface="Arial" panose="020B0604020202020204" pitchFamily="34" charset="0"/>
                <a:cs typeface="Arial" panose="020B0604020202020204" pitchFamily="34" charset="0"/>
              </a:rPr>
              <a:t>Application of used and useful percentage to </a:t>
            </a:r>
            <a:r>
              <a:rPr lang="en-US" sz="2200" dirty="0" smtClean="0">
                <a:latin typeface="Arial" panose="020B0604020202020204" pitchFamily="34" charset="0"/>
                <a:cs typeface="Arial" panose="020B0604020202020204" pitchFamily="34" charset="0"/>
              </a:rPr>
              <a:t>depreciation and CIAC</a:t>
            </a: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2200" dirty="0" smtClean="0">
              <a:latin typeface="Arial" panose="020B0604020202020204" pitchFamily="34" charset="0"/>
              <a:cs typeface="Arial" panose="020B0604020202020204" pitchFamily="34" charset="0"/>
            </a:endParaRP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43</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35821819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Factors </a:t>
            </a:r>
            <a:r>
              <a:rPr lang="en-US" sz="3300" dirty="0" smtClean="0">
                <a:latin typeface="Arial" panose="020B0604020202020204" pitchFamily="34" charset="0"/>
                <a:cs typeface="Arial" panose="020B0604020202020204" pitchFamily="34" charset="0"/>
              </a:rPr>
              <a:t>Analyst Considers (cont.)</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00200"/>
            <a:ext cx="8229600" cy="4728210"/>
          </a:xfrm>
        </p:spPr>
        <p:txBody>
          <a:bodyPr>
            <a:normAutofit/>
          </a:bodyPr>
          <a:lstStyle/>
          <a:p>
            <a:pPr marL="0" indent="0" algn="just">
              <a:spcBef>
                <a:spcPts val="800"/>
              </a:spcBef>
              <a:buNone/>
            </a:pPr>
            <a:r>
              <a:rPr lang="en-US" sz="2200" dirty="0">
                <a:latin typeface="Arial" panose="020B0604020202020204" pitchFamily="34" charset="0"/>
                <a:cs typeface="Arial" panose="020B0604020202020204" pitchFamily="34" charset="0"/>
              </a:rPr>
              <a:t>Factors </a:t>
            </a:r>
            <a:r>
              <a:rPr lang="en-US" sz="2200" dirty="0" smtClean="0">
                <a:latin typeface="Arial" panose="020B0604020202020204" pitchFamily="34" charset="0"/>
                <a:cs typeface="Arial" panose="020B0604020202020204" pitchFamily="34" charset="0"/>
              </a:rPr>
              <a:t>staff analysts consider </a:t>
            </a:r>
            <a:r>
              <a:rPr lang="en-US" sz="2200" dirty="0">
                <a:latin typeface="Arial" panose="020B0604020202020204" pitchFamily="34" charset="0"/>
                <a:cs typeface="Arial" panose="020B0604020202020204" pitchFamily="34" charset="0"/>
              </a:rPr>
              <a:t>include the following (cont</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lvl="1" algn="just">
              <a:spcBef>
                <a:spcPts val="800"/>
              </a:spcBef>
              <a:buFont typeface="Arial" panose="020B0604020202020204" pitchFamily="34" charset="0"/>
              <a:buChar char="•"/>
            </a:pPr>
            <a:r>
              <a:rPr lang="en-US" sz="2200" dirty="0" smtClean="0">
                <a:latin typeface="Arial" panose="020B0604020202020204" pitchFamily="34" charset="0"/>
                <a:cs typeface="Arial" panose="020B0604020202020204" pitchFamily="34" charset="0"/>
              </a:rPr>
              <a:t>Calculation of working </a:t>
            </a:r>
            <a:r>
              <a:rPr lang="en-US" sz="2200" dirty="0">
                <a:latin typeface="Arial" panose="020B0604020202020204" pitchFamily="34" charset="0"/>
                <a:cs typeface="Arial" panose="020B0604020202020204" pitchFamily="34" charset="0"/>
              </a:rPr>
              <a:t>c</a:t>
            </a:r>
            <a:r>
              <a:rPr lang="en-US" sz="2200" dirty="0" smtClean="0">
                <a:latin typeface="Arial" panose="020B0604020202020204" pitchFamily="34" charset="0"/>
                <a:cs typeface="Arial" panose="020B0604020202020204" pitchFamily="34" charset="0"/>
              </a:rPr>
              <a:t>apital allowance</a:t>
            </a:r>
            <a:endParaRPr lang="en-US" sz="800" dirty="0">
              <a:latin typeface="Arial" panose="020B0604020202020204" pitchFamily="34" charset="0"/>
              <a:cs typeface="Arial" panose="020B0604020202020204" pitchFamily="34" charset="0"/>
            </a:endParaRPr>
          </a:p>
          <a:p>
            <a:pPr lvl="1" algn="just">
              <a:spcBef>
                <a:spcPts val="800"/>
              </a:spcBef>
              <a:buFont typeface="Arial" panose="020B0604020202020204" pitchFamily="34" charset="0"/>
              <a:buChar char="•"/>
            </a:pPr>
            <a:r>
              <a:rPr lang="en-US" sz="2200" dirty="0">
                <a:latin typeface="Arial" panose="020B0604020202020204" pitchFamily="34" charset="0"/>
                <a:cs typeface="Arial" panose="020B0604020202020204" pitchFamily="34" charset="0"/>
              </a:rPr>
              <a:t>Capital s</a:t>
            </a:r>
            <a:r>
              <a:rPr lang="en-US" sz="2200" dirty="0" smtClean="0">
                <a:latin typeface="Arial" panose="020B0604020202020204" pitchFamily="34" charset="0"/>
                <a:cs typeface="Arial" panose="020B0604020202020204" pitchFamily="34" charset="0"/>
              </a:rPr>
              <a:t>tructure issues such as return </a:t>
            </a:r>
            <a:r>
              <a:rPr lang="en-US" sz="2200" dirty="0">
                <a:latin typeface="Arial" panose="020B0604020202020204" pitchFamily="34" charset="0"/>
                <a:cs typeface="Arial" panose="020B0604020202020204" pitchFamily="34" charset="0"/>
              </a:rPr>
              <a:t>on </a:t>
            </a:r>
            <a:r>
              <a:rPr lang="en-US" sz="2200" dirty="0" smtClean="0">
                <a:latin typeface="Arial" panose="020B0604020202020204" pitchFamily="34" charset="0"/>
                <a:cs typeface="Arial" panose="020B0604020202020204" pitchFamily="34" charset="0"/>
              </a:rPr>
              <a:t>equity </a:t>
            </a:r>
            <a:r>
              <a:rPr lang="en-US" sz="2200" dirty="0">
                <a:latin typeface="Arial" panose="020B0604020202020204" pitchFamily="34" charset="0"/>
                <a:cs typeface="Arial" panose="020B0604020202020204" pitchFamily="34" charset="0"/>
              </a:rPr>
              <a:t>(ROE) </a:t>
            </a:r>
            <a:r>
              <a:rPr lang="en-US" sz="2200" dirty="0" smtClean="0">
                <a:latin typeface="Arial" panose="020B0604020202020204" pitchFamily="34" charset="0"/>
                <a:cs typeface="Arial" panose="020B0604020202020204" pitchFamily="34" charset="0"/>
              </a:rPr>
              <a:t>determination</a:t>
            </a:r>
            <a:r>
              <a:rPr lang="en-US" sz="2200"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using the leverage graph, the cost of debt, and the weighted average rate on return</a:t>
            </a:r>
            <a:endParaRPr lang="en-US" sz="800" dirty="0">
              <a:latin typeface="Arial" panose="020B0604020202020204" pitchFamily="34" charset="0"/>
              <a:cs typeface="Arial" panose="020B0604020202020204" pitchFamily="34" charset="0"/>
            </a:endParaRPr>
          </a:p>
          <a:p>
            <a:pPr lvl="1" algn="just">
              <a:spcBef>
                <a:spcPts val="800"/>
              </a:spcBef>
              <a:buFont typeface="Arial" panose="020B0604020202020204" pitchFamily="34" charset="0"/>
              <a:buChar char="•"/>
            </a:pPr>
            <a:r>
              <a:rPr lang="en-US" sz="2200" dirty="0" smtClean="0">
                <a:latin typeface="Arial" panose="020B0604020202020204" pitchFamily="34" charset="0"/>
                <a:cs typeface="Arial" panose="020B0604020202020204" pitchFamily="34" charset="0"/>
              </a:rPr>
              <a:t>Miscellaneous </a:t>
            </a:r>
            <a:r>
              <a:rPr lang="en-US" sz="2200" dirty="0">
                <a:latin typeface="Arial" panose="020B0604020202020204" pitchFamily="34" charset="0"/>
                <a:cs typeface="Arial" panose="020B0604020202020204" pitchFamily="34" charset="0"/>
              </a:rPr>
              <a:t>S</a:t>
            </a:r>
            <a:r>
              <a:rPr lang="en-US" sz="2200" dirty="0" smtClean="0">
                <a:latin typeface="Arial" panose="020B0604020202020204" pitchFamily="34" charset="0"/>
                <a:cs typeface="Arial" panose="020B0604020202020204" pitchFamily="34" charset="0"/>
              </a:rPr>
              <a:t>ervice Charges</a:t>
            </a:r>
            <a:endParaRPr lang="en-US" sz="800" dirty="0" smtClean="0">
              <a:latin typeface="Arial" panose="020B0604020202020204" pitchFamily="34" charset="0"/>
              <a:cs typeface="Arial" panose="020B0604020202020204" pitchFamily="34" charset="0"/>
            </a:endParaRPr>
          </a:p>
          <a:p>
            <a:pPr lvl="1" algn="just">
              <a:spcBef>
                <a:spcPts val="800"/>
              </a:spcBef>
              <a:buFont typeface="Arial" panose="020B0604020202020204" pitchFamily="34" charset="0"/>
              <a:buChar char="•"/>
            </a:pPr>
            <a:r>
              <a:rPr lang="en-US" sz="2200" dirty="0" smtClean="0">
                <a:latin typeface="Arial" panose="020B0604020202020204" pitchFamily="34" charset="0"/>
                <a:cs typeface="Arial" panose="020B0604020202020204" pitchFamily="34" charset="0"/>
              </a:rPr>
              <a:t>Customer deposits</a:t>
            </a:r>
            <a:endParaRPr lang="en-US" sz="800" dirty="0" smtClean="0">
              <a:latin typeface="Arial" panose="020B0604020202020204" pitchFamily="34" charset="0"/>
              <a:cs typeface="Arial" panose="020B0604020202020204" pitchFamily="34" charset="0"/>
            </a:endParaRPr>
          </a:p>
          <a:p>
            <a:pPr lvl="1" algn="just">
              <a:spcBef>
                <a:spcPts val="800"/>
              </a:spcBef>
              <a:buFont typeface="Arial" panose="020B0604020202020204" pitchFamily="34" charset="0"/>
              <a:buChar char="•"/>
            </a:pPr>
            <a:r>
              <a:rPr lang="en-US" sz="2200" dirty="0" smtClean="0">
                <a:latin typeface="Arial" panose="020B0604020202020204" pitchFamily="34" charset="0"/>
                <a:cs typeface="Arial" panose="020B0604020202020204" pitchFamily="34" charset="0"/>
              </a:rPr>
              <a:t>Service </a:t>
            </a:r>
            <a:r>
              <a:rPr lang="en-US" sz="2200" dirty="0">
                <a:latin typeface="Arial" panose="020B0604020202020204" pitchFamily="34" charset="0"/>
                <a:cs typeface="Arial" panose="020B0604020202020204" pitchFamily="34" charset="0"/>
              </a:rPr>
              <a:t>Availability Charges</a:t>
            </a: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44</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42079506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3300" dirty="0" smtClean="0">
                <a:latin typeface="Arial" panose="020B0604020202020204" pitchFamily="34" charset="0"/>
                <a:cs typeface="Arial" panose="020B0604020202020204" pitchFamily="34" charset="0"/>
              </a:rPr>
              <a:t>2014 Return on Equity Leverage Formula</a:t>
            </a:r>
            <a:br>
              <a:rPr lang="en-US" sz="3300" dirty="0" smtClean="0">
                <a:latin typeface="Arial" panose="020B0604020202020204" pitchFamily="34" charset="0"/>
                <a:cs typeface="Arial" panose="020B0604020202020204" pitchFamily="34" charset="0"/>
              </a:rPr>
            </a:br>
            <a:r>
              <a:rPr lang="en-US" sz="3300" dirty="0" smtClean="0">
                <a:latin typeface="Arial" panose="020B0604020202020204" pitchFamily="34" charset="0"/>
                <a:cs typeface="Arial" panose="020B0604020202020204" pitchFamily="34" charset="0"/>
              </a:rPr>
              <a:t>(PSC-14-0272-PAA-WS)</a:t>
            </a:r>
            <a:endParaRPr lang="en-US" sz="3300" dirty="0">
              <a:latin typeface="Arial" panose="020B0604020202020204" pitchFamily="34" charset="0"/>
              <a:cs typeface="Arial" panose="020B0604020202020204" pitchFamily="34" charset="0"/>
            </a:endParaRPr>
          </a:p>
        </p:txBody>
      </p:sp>
      <p:sp>
        <p:nvSpPr>
          <p:cNvPr id="6" name="Content Placeholder 5"/>
          <p:cNvSpPr>
            <a:spLocks noGrp="1"/>
          </p:cNvSpPr>
          <p:nvPr>
            <p:ph idx="1"/>
          </p:nvPr>
        </p:nvSpPr>
        <p:spPr>
          <a:xfrm>
            <a:off x="457200" y="1752600"/>
            <a:ext cx="8229600" cy="4419599"/>
          </a:xfrm>
        </p:spPr>
        <p:txBody>
          <a:bodyPr>
            <a:noAutofit/>
          </a:bodyPr>
          <a:lstStyle/>
          <a:p>
            <a:pPr marL="0" indent="0" algn="just">
              <a:spcAft>
                <a:spcPts val="1200"/>
              </a:spcAft>
              <a:buNone/>
            </a:pPr>
            <a:r>
              <a:rPr lang="en-US" sz="2200" dirty="0">
                <a:latin typeface="Arial" panose="020B0604020202020204" pitchFamily="34" charset="0"/>
                <a:cs typeface="Arial" panose="020B0604020202020204" pitchFamily="34" charset="0"/>
              </a:rPr>
              <a:t>The C</a:t>
            </a:r>
            <a:r>
              <a:rPr lang="en-US" sz="2200" dirty="0" smtClean="0">
                <a:latin typeface="Arial" panose="020B0604020202020204" pitchFamily="34" charset="0"/>
                <a:cs typeface="Arial" panose="020B0604020202020204" pitchFamily="34" charset="0"/>
              </a:rPr>
              <a:t>ommission annually establishes </a:t>
            </a:r>
            <a:r>
              <a:rPr lang="en-US" sz="2200" dirty="0">
                <a:latin typeface="Arial" panose="020B0604020202020204" pitchFamily="34" charset="0"/>
                <a:cs typeface="Arial" panose="020B0604020202020204" pitchFamily="34" charset="0"/>
              </a:rPr>
              <a:t>by order a leverage formula </a:t>
            </a:r>
            <a:r>
              <a:rPr lang="en-US" sz="2200" dirty="0" smtClean="0">
                <a:latin typeface="Arial" panose="020B0604020202020204" pitchFamily="34" charset="0"/>
                <a:cs typeface="Arial" panose="020B0604020202020204" pitchFamily="34" charset="0"/>
              </a:rPr>
              <a:t>that </a:t>
            </a:r>
            <a:r>
              <a:rPr lang="en-US" sz="2200" dirty="0">
                <a:latin typeface="Arial" panose="020B0604020202020204" pitchFamily="34" charset="0"/>
                <a:cs typeface="Arial" panose="020B0604020202020204" pitchFamily="34" charset="0"/>
              </a:rPr>
              <a:t>reasonably reflect the range of returns on common equity for an average water or wastewater </a:t>
            </a:r>
            <a:r>
              <a:rPr lang="en-US" sz="2200" dirty="0" smtClean="0">
                <a:latin typeface="Arial" panose="020B0604020202020204" pitchFamily="34" charset="0"/>
                <a:cs typeface="Arial" panose="020B0604020202020204" pitchFamily="34" charset="0"/>
              </a:rPr>
              <a:t>utility. </a:t>
            </a:r>
          </a:p>
          <a:p>
            <a:pPr marL="0" indent="0" algn="ctr">
              <a:buNone/>
            </a:pPr>
            <a:r>
              <a:rPr lang="en-US" sz="2200" dirty="0" smtClean="0">
                <a:latin typeface="Arial" panose="020B0604020202020204" pitchFamily="34" charset="0"/>
                <a:cs typeface="Arial" panose="020B0604020202020204" pitchFamily="34" charset="0"/>
              </a:rPr>
              <a:t> 2014 Return on Common Equity = 7.13% + </a:t>
            </a:r>
          </a:p>
          <a:p>
            <a:pPr marL="0" indent="0" algn="ctr">
              <a:buNone/>
            </a:pPr>
            <a:r>
              <a:rPr lang="en-US" sz="2200" dirty="0" smtClean="0">
                <a:latin typeface="Arial" panose="020B0604020202020204" pitchFamily="34" charset="0"/>
                <a:cs typeface="Arial" panose="020B0604020202020204" pitchFamily="34" charset="0"/>
              </a:rPr>
              <a:t>(1.610/Equity Ratio)</a:t>
            </a:r>
          </a:p>
          <a:p>
            <a:pPr marL="0" indent="0" algn="ctr">
              <a:buNone/>
            </a:pPr>
            <a:r>
              <a:rPr lang="en-US" sz="2200" dirty="0" smtClean="0">
                <a:latin typeface="Arial" panose="020B0604020202020204" pitchFamily="34" charset="0"/>
                <a:cs typeface="Arial" panose="020B0604020202020204" pitchFamily="34" charset="0"/>
              </a:rPr>
              <a:t>Range: 8.74 @ 100% equity</a:t>
            </a:r>
          </a:p>
          <a:p>
            <a:pPr marL="0" indent="0" algn="ctr">
              <a:spcAft>
                <a:spcPts val="1200"/>
              </a:spcAft>
              <a:buNone/>
            </a:pPr>
            <a:r>
              <a:rPr lang="en-US" sz="2200" dirty="0" smtClean="0">
                <a:latin typeface="Arial" panose="020B0604020202020204" pitchFamily="34" charset="0"/>
                <a:cs typeface="Arial" panose="020B0604020202020204" pitchFamily="34" charset="0"/>
              </a:rPr>
              <a:t>To 11.16 @ 40% equity</a:t>
            </a:r>
          </a:p>
          <a:p>
            <a:pPr marL="0" indent="0" algn="just">
              <a:buNone/>
            </a:pPr>
            <a:r>
              <a:rPr lang="en-US" sz="2200" dirty="0" smtClean="0">
                <a:latin typeface="Arial" panose="020B0604020202020204" pitchFamily="34" charset="0"/>
                <a:cs typeface="Arial" panose="020B0604020202020204" pitchFamily="34" charset="0"/>
              </a:rPr>
              <a:t>2015 Return on Equity Leverage Formula should be revised in Summer 2015. The Order will be found on the Commission’s website under Docket No. 150006-WS.</a:t>
            </a:r>
            <a:endParaRPr lang="en-US" sz="22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35980"/>
            <a:ext cx="761993" cy="769620"/>
          </a:xfrm>
          <a:prstGeom prst="rect">
            <a:avLst/>
          </a:prstGeom>
        </p:spPr>
      </p:pic>
      <p:sp>
        <p:nvSpPr>
          <p:cNvPr id="10" name="Rectangle 9"/>
          <p:cNvSpPr/>
          <p:nvPr/>
        </p:nvSpPr>
        <p:spPr>
          <a:xfrm>
            <a:off x="0" y="144780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sp>
        <p:nvSpPr>
          <p:cNvPr id="2" name="Slide Number Placeholder 1"/>
          <p:cNvSpPr>
            <a:spLocks noGrp="1"/>
          </p:cNvSpPr>
          <p:nvPr>
            <p:ph type="sldNum" sz="quarter" idx="12"/>
          </p:nvPr>
        </p:nvSpPr>
        <p:spPr/>
        <p:txBody>
          <a:bodyPr/>
          <a:lstStyle/>
          <a:p>
            <a:fld id="{E864792E-CA1E-442C-9F96-7EFE2E6E48CC}" type="slidenum">
              <a:rPr lang="en-US" smtClean="0"/>
              <a:t>45</a:t>
            </a:fld>
            <a:endParaRPr lang="en-US" dirty="0"/>
          </a:p>
        </p:txBody>
      </p:sp>
      <p:sp>
        <p:nvSpPr>
          <p:cNvPr id="3" name="Footer Placeholder 2"/>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5338140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The Staff Report</a:t>
            </a:r>
          </a:p>
        </p:txBody>
      </p:sp>
      <p:sp>
        <p:nvSpPr>
          <p:cNvPr id="3" name="Content Placeholder 2"/>
          <p:cNvSpPr>
            <a:spLocks noGrp="1"/>
          </p:cNvSpPr>
          <p:nvPr>
            <p:ph idx="1"/>
          </p:nvPr>
        </p:nvSpPr>
        <p:spPr>
          <a:xfrm>
            <a:off x="457200" y="1600200"/>
            <a:ext cx="8229600" cy="4728210"/>
          </a:xfrm>
        </p:spPr>
        <p:txBody>
          <a:bodyPr>
            <a:normAutofit/>
          </a:bodyPr>
          <a:lstStyle/>
          <a:p>
            <a:pPr algn="just">
              <a:spcBef>
                <a:spcPts val="800"/>
              </a:spcBef>
            </a:pPr>
            <a:r>
              <a:rPr lang="en-US" sz="2200" dirty="0" smtClean="0">
                <a:latin typeface="Arial" panose="020B0604020202020204" pitchFamily="34" charset="0"/>
                <a:cs typeface="Arial" panose="020B0604020202020204" pitchFamily="34" charset="0"/>
              </a:rPr>
              <a:t>The Staff Report comprises staff’s preliminary recommendation of the revenue requirement designed to afford the utility an opportunity to earn a fair return on its prudent, used and useful plant investment and recover its reasonable operating expenses.</a:t>
            </a:r>
            <a:endParaRPr lang="en-US" sz="800" dirty="0" smtClean="0">
              <a:latin typeface="Arial" panose="020B0604020202020204" pitchFamily="34" charset="0"/>
              <a:cs typeface="Arial" panose="020B0604020202020204" pitchFamily="34" charset="0"/>
            </a:endParaRPr>
          </a:p>
          <a:p>
            <a:pPr algn="just">
              <a:spcBef>
                <a:spcPts val="800"/>
              </a:spcBef>
            </a:pPr>
            <a:r>
              <a:rPr lang="en-US" sz="2200" dirty="0" smtClean="0">
                <a:latin typeface="Arial" panose="020B0604020202020204" pitchFamily="34" charset="0"/>
                <a:cs typeface="Arial" panose="020B0604020202020204" pitchFamily="34" charset="0"/>
              </a:rPr>
              <a:t>The Staff Report also reflects staff’s preliminary fall-out rates.</a:t>
            </a:r>
            <a:endParaRPr lang="en-US" sz="800" dirty="0">
              <a:latin typeface="Arial" panose="020B0604020202020204" pitchFamily="34" charset="0"/>
              <a:cs typeface="Arial" panose="020B0604020202020204" pitchFamily="34" charset="0"/>
            </a:endParaRPr>
          </a:p>
          <a:p>
            <a:pPr algn="just">
              <a:spcBef>
                <a:spcPts val="800"/>
              </a:spcBef>
            </a:pPr>
            <a:r>
              <a:rPr lang="en-US" sz="2200" dirty="0" smtClean="0">
                <a:latin typeface="Arial" panose="020B0604020202020204" pitchFamily="34" charset="0"/>
                <a:cs typeface="Arial" panose="020B0604020202020204" pitchFamily="34" charset="0"/>
              </a:rPr>
              <a:t>The Staff Report forms </a:t>
            </a:r>
            <a:r>
              <a:rPr lang="en-US" sz="2200" dirty="0">
                <a:latin typeface="Arial" panose="020B0604020202020204" pitchFamily="34" charset="0"/>
                <a:cs typeface="Arial" panose="020B0604020202020204" pitchFamily="34" charset="0"/>
              </a:rPr>
              <a:t>the basis for conducting the customer meeting</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Very often, the rates and requirements in the final recommendation to the Commissioners are different than those in the preliminary Staff Report.</a:t>
            </a: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46</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42098701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354" y="152400"/>
            <a:ext cx="8229600" cy="1143000"/>
          </a:xfrm>
        </p:spPr>
        <p:txBody>
          <a:bodyPr>
            <a:normAutofit/>
          </a:bodyPr>
          <a:lstStyle/>
          <a:p>
            <a:r>
              <a:rPr lang="en-US" sz="3300" dirty="0" smtClean="0">
                <a:latin typeface="Arial" panose="020B0604020202020204" pitchFamily="34" charset="0"/>
                <a:cs typeface="Arial" panose="020B0604020202020204" pitchFamily="34" charset="0"/>
              </a:rPr>
              <a:t>Schedules in the Staff Report</a:t>
            </a:r>
            <a:endParaRPr lang="en-US" sz="3300" dirty="0">
              <a:latin typeface="Arial" panose="020B0604020202020204" pitchFamily="34" charset="0"/>
              <a:cs typeface="Arial" panose="020B0604020202020204" pitchFamily="34" charset="0"/>
            </a:endParaRPr>
          </a:p>
        </p:txBody>
      </p:sp>
      <p:sp>
        <p:nvSpPr>
          <p:cNvPr id="11" name="Content Placeholder 10"/>
          <p:cNvSpPr>
            <a:spLocks noGrp="1"/>
          </p:cNvSpPr>
          <p:nvPr>
            <p:ph sz="half" idx="1"/>
          </p:nvPr>
        </p:nvSpPr>
        <p:spPr>
          <a:xfrm>
            <a:off x="457200" y="1600200"/>
            <a:ext cx="8382000" cy="4191000"/>
          </a:xfrm>
        </p:spPr>
        <p:txBody>
          <a:bodyPr>
            <a:normAutofit/>
          </a:bodyPr>
          <a:lstStyle/>
          <a:p>
            <a:pPr marL="0" indent="0">
              <a:spcBef>
                <a:spcPts val="800"/>
              </a:spcBef>
              <a:buNone/>
            </a:pPr>
            <a:r>
              <a:rPr lang="en-US" sz="2200" dirty="0">
                <a:latin typeface="Arial" panose="020B0604020202020204" pitchFamily="34" charset="0"/>
                <a:cs typeface="Arial" panose="020B0604020202020204" pitchFamily="34" charset="0"/>
              </a:rPr>
              <a:t>The following schedules are included in each Staff Report:</a:t>
            </a:r>
          </a:p>
          <a:p>
            <a:pPr>
              <a:spcBef>
                <a:spcPts val="800"/>
              </a:spcBef>
            </a:pPr>
            <a:r>
              <a:rPr lang="en-US" sz="2200" dirty="0" smtClean="0">
                <a:latin typeface="Arial" panose="020B0604020202020204" pitchFamily="34" charset="0"/>
                <a:cs typeface="Arial" panose="020B0604020202020204" pitchFamily="34" charset="0"/>
              </a:rPr>
              <a:t>Rate Base</a:t>
            </a:r>
          </a:p>
          <a:p>
            <a:pPr>
              <a:spcBef>
                <a:spcPts val="800"/>
              </a:spcBef>
            </a:pPr>
            <a:r>
              <a:rPr lang="en-US" sz="2200" dirty="0" smtClean="0">
                <a:latin typeface="Arial" panose="020B0604020202020204" pitchFamily="34" charset="0"/>
                <a:cs typeface="Arial" panose="020B0604020202020204" pitchFamily="34" charset="0"/>
              </a:rPr>
              <a:t>Adjustments to Rate Base</a:t>
            </a:r>
          </a:p>
          <a:p>
            <a:pPr>
              <a:spcBef>
                <a:spcPts val="800"/>
              </a:spcBef>
            </a:pPr>
            <a:r>
              <a:rPr lang="en-US" sz="2200" dirty="0" smtClean="0">
                <a:latin typeface="Arial" panose="020B0604020202020204" pitchFamily="34" charset="0"/>
                <a:cs typeface="Arial" panose="020B0604020202020204" pitchFamily="34" charset="0"/>
              </a:rPr>
              <a:t>Capital Structure</a:t>
            </a:r>
            <a:endParaRPr lang="en-US" sz="2200" dirty="0">
              <a:latin typeface="Arial" panose="020B0604020202020204" pitchFamily="34" charset="0"/>
              <a:cs typeface="Arial" panose="020B0604020202020204" pitchFamily="34" charset="0"/>
            </a:endParaRPr>
          </a:p>
          <a:p>
            <a:pPr>
              <a:spcBef>
                <a:spcPts val="800"/>
              </a:spcBef>
            </a:pPr>
            <a:r>
              <a:rPr lang="en-US" sz="2200" dirty="0" smtClean="0">
                <a:latin typeface="Arial" panose="020B0604020202020204" pitchFamily="34" charset="0"/>
                <a:cs typeface="Arial" panose="020B0604020202020204" pitchFamily="34" charset="0"/>
              </a:rPr>
              <a:t>Net Operating Income (NOI) – including Revenue Requirement</a:t>
            </a:r>
          </a:p>
          <a:p>
            <a:pPr>
              <a:spcBef>
                <a:spcPts val="800"/>
              </a:spcBef>
            </a:pPr>
            <a:r>
              <a:rPr lang="en-US" sz="2200" dirty="0">
                <a:latin typeface="Arial" panose="020B0604020202020204" pitchFamily="34" charset="0"/>
                <a:cs typeface="Arial" panose="020B0604020202020204" pitchFamily="34" charset="0"/>
              </a:rPr>
              <a:t>Adjustments to NOI (Revenues, Expenses, etc</a:t>
            </a:r>
            <a:r>
              <a:rPr lang="en-US" sz="2200" dirty="0" smtClean="0">
                <a:latin typeface="Arial" panose="020B0604020202020204" pitchFamily="34" charset="0"/>
                <a:cs typeface="Arial" panose="020B0604020202020204" pitchFamily="34" charset="0"/>
              </a:rPr>
              <a:t>.)</a:t>
            </a:r>
            <a:endParaRPr lang="en-US" sz="2200" dirty="0">
              <a:latin typeface="Arial" panose="020B0604020202020204" pitchFamily="34" charset="0"/>
              <a:cs typeface="Arial" panose="020B0604020202020204" pitchFamily="34" charset="0"/>
            </a:endParaRPr>
          </a:p>
          <a:p>
            <a:pPr>
              <a:spcBef>
                <a:spcPts val="800"/>
              </a:spcBef>
            </a:pPr>
            <a:r>
              <a:rPr lang="en-US" sz="2200" dirty="0">
                <a:latin typeface="Arial" panose="020B0604020202020204" pitchFamily="34" charset="0"/>
                <a:cs typeface="Arial" panose="020B0604020202020204" pitchFamily="34" charset="0"/>
              </a:rPr>
              <a:t>Operation &amp; Maintenance (O&amp;M</a:t>
            </a:r>
            <a:r>
              <a:rPr lang="en-US" sz="2200" dirty="0" smtClean="0">
                <a:latin typeface="Arial" panose="020B0604020202020204" pitchFamily="34" charset="0"/>
                <a:cs typeface="Arial" panose="020B0604020202020204" pitchFamily="34" charset="0"/>
              </a:rPr>
              <a:t>)</a:t>
            </a:r>
            <a:endParaRPr lang="en-US" sz="2200" dirty="0">
              <a:latin typeface="Arial" panose="020B0604020202020204" pitchFamily="34" charset="0"/>
              <a:cs typeface="Arial" panose="020B0604020202020204" pitchFamily="34" charset="0"/>
            </a:endParaRPr>
          </a:p>
          <a:p>
            <a:pPr>
              <a:spcBef>
                <a:spcPts val="800"/>
              </a:spcBef>
            </a:pPr>
            <a:r>
              <a:rPr lang="en-US" sz="2200" dirty="0">
                <a:latin typeface="Arial" panose="020B0604020202020204" pitchFamily="34" charset="0"/>
                <a:cs typeface="Arial" panose="020B0604020202020204" pitchFamily="34" charset="0"/>
              </a:rPr>
              <a:t>Four-year Rate </a:t>
            </a:r>
            <a:r>
              <a:rPr lang="en-US" sz="2200" dirty="0" smtClean="0">
                <a:latin typeface="Arial" panose="020B0604020202020204" pitchFamily="34" charset="0"/>
                <a:cs typeface="Arial" panose="020B0604020202020204" pitchFamily="34" charset="0"/>
              </a:rPr>
              <a:t>Reduction</a:t>
            </a:r>
            <a:endParaRPr lang="en-US" sz="2200" dirty="0">
              <a:latin typeface="Arial" panose="020B0604020202020204" pitchFamily="34" charset="0"/>
              <a:cs typeface="Arial" panose="020B0604020202020204" pitchFamily="34" charset="0"/>
            </a:endParaRPr>
          </a:p>
          <a:p>
            <a:pPr>
              <a:spcBef>
                <a:spcPts val="800"/>
              </a:spcBef>
            </a:pPr>
            <a:r>
              <a:rPr lang="en-US" sz="2200" dirty="0">
                <a:latin typeface="Arial" panose="020B0604020202020204" pitchFamily="34" charset="0"/>
                <a:cs typeface="Arial" panose="020B0604020202020204" pitchFamily="34" charset="0"/>
              </a:rPr>
              <a:t>Used &amp; Useful</a:t>
            </a:r>
          </a:p>
          <a:p>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8" name="Rectangle 7"/>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sp>
        <p:nvSpPr>
          <p:cNvPr id="3" name="Slide Number Placeholder 2"/>
          <p:cNvSpPr>
            <a:spLocks noGrp="1"/>
          </p:cNvSpPr>
          <p:nvPr>
            <p:ph type="sldNum" sz="quarter" idx="12"/>
          </p:nvPr>
        </p:nvSpPr>
        <p:spPr/>
        <p:txBody>
          <a:bodyPr/>
          <a:lstStyle/>
          <a:p>
            <a:fld id="{E864792E-CA1E-442C-9F96-7EFE2E6E48CC}" type="slidenum">
              <a:rPr lang="en-US" smtClean="0"/>
              <a:t>47</a:t>
            </a:fld>
            <a:endParaRPr lang="en-US" dirty="0"/>
          </a:p>
        </p:txBody>
      </p:sp>
      <p:sp>
        <p:nvSpPr>
          <p:cNvPr id="4" name="Footer Placeholder 3"/>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3152166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Rule 25-22.0407(9), F.A.C.</a:t>
            </a:r>
            <a:br>
              <a:rPr lang="en-US" sz="3300" dirty="0">
                <a:latin typeface="Arial" panose="020B0604020202020204" pitchFamily="34" charset="0"/>
                <a:cs typeface="Arial" panose="020B0604020202020204" pitchFamily="34" charset="0"/>
              </a:rPr>
            </a:br>
            <a:r>
              <a:rPr lang="en-US" sz="3300" dirty="0">
                <a:latin typeface="Arial" panose="020B0604020202020204" pitchFamily="34" charset="0"/>
                <a:cs typeface="Arial" panose="020B0604020202020204" pitchFamily="34" charset="0"/>
              </a:rPr>
              <a:t>Customer Access</a:t>
            </a:r>
          </a:p>
        </p:txBody>
      </p:sp>
      <p:sp>
        <p:nvSpPr>
          <p:cNvPr id="3" name="Content Placeholder 2"/>
          <p:cNvSpPr>
            <a:spLocks noGrp="1"/>
          </p:cNvSpPr>
          <p:nvPr>
            <p:ph idx="1"/>
          </p:nvPr>
        </p:nvSpPr>
        <p:spPr>
          <a:xfrm>
            <a:off x="457200" y="1672590"/>
            <a:ext cx="8229600" cy="4728210"/>
          </a:xfrm>
        </p:spPr>
        <p:txBody>
          <a:bodyPr>
            <a:normAutofit/>
          </a:bodyPr>
          <a:lstStyle/>
          <a:p>
            <a:pPr algn="just">
              <a:spcBef>
                <a:spcPts val="800"/>
              </a:spcBef>
            </a:pPr>
            <a:r>
              <a:rPr lang="en-US" sz="2200" dirty="0">
                <a:latin typeface="Arial" panose="020B0604020202020204" pitchFamily="34" charset="0"/>
                <a:cs typeface="Arial" panose="020B0604020202020204" pitchFamily="34" charset="0"/>
              </a:rPr>
              <a:t>A copy of the Staff Report must be made available for review by all interested persons at a convenient accessible site</a:t>
            </a:r>
            <a:r>
              <a:rPr lang="en-US" sz="2200" dirty="0" smtClean="0">
                <a:latin typeface="Arial" panose="020B0604020202020204" pitchFamily="34" charset="0"/>
                <a:cs typeface="Arial" panose="020B0604020202020204" pitchFamily="34" charset="0"/>
              </a:rPr>
              <a:t>.</a:t>
            </a:r>
            <a:endParaRPr lang="en-US" sz="800" dirty="0" smtClean="0">
              <a:latin typeface="Arial" panose="020B0604020202020204" pitchFamily="34" charset="0"/>
              <a:cs typeface="Arial" panose="020B0604020202020204" pitchFamily="34" charset="0"/>
            </a:endParaRPr>
          </a:p>
          <a:p>
            <a:pPr algn="just">
              <a:spcBef>
                <a:spcPts val="800"/>
              </a:spcBef>
            </a:pPr>
            <a:r>
              <a:rPr lang="en-US" sz="2200" dirty="0" smtClean="0">
                <a:latin typeface="Arial" panose="020B0604020202020204" pitchFamily="34" charset="0"/>
                <a:cs typeface="Arial" panose="020B0604020202020204" pitchFamily="34" charset="0"/>
              </a:rPr>
              <a:t>Upon </a:t>
            </a:r>
            <a:r>
              <a:rPr lang="en-US" sz="2200" dirty="0">
                <a:latin typeface="Arial" panose="020B0604020202020204" pitchFamily="34" charset="0"/>
                <a:cs typeface="Arial" panose="020B0604020202020204" pitchFamily="34" charset="0"/>
              </a:rPr>
              <a:t>receiving staff reports, </a:t>
            </a:r>
            <a:r>
              <a:rPr lang="en-US" sz="2200" dirty="0" smtClean="0">
                <a:latin typeface="Arial" panose="020B0604020202020204" pitchFamily="34" charset="0"/>
                <a:cs typeface="Arial" panose="020B0604020202020204" pitchFamily="34" charset="0"/>
              </a:rPr>
              <a:t>the utility </a:t>
            </a:r>
            <a:r>
              <a:rPr lang="en-US" sz="2200" dirty="0">
                <a:latin typeface="Arial" panose="020B0604020202020204" pitchFamily="34" charset="0"/>
                <a:cs typeface="Arial" panose="020B0604020202020204" pitchFamily="34" charset="0"/>
              </a:rPr>
              <a:t>shall place two copies of its application and </a:t>
            </a:r>
            <a:r>
              <a:rPr lang="en-US" sz="2200" dirty="0" smtClean="0">
                <a:latin typeface="Arial" panose="020B0604020202020204" pitchFamily="34" charset="0"/>
                <a:cs typeface="Arial" panose="020B0604020202020204" pitchFamily="34" charset="0"/>
              </a:rPr>
              <a:t>Staff Report </a:t>
            </a:r>
            <a:r>
              <a:rPr lang="en-US" sz="2200" dirty="0">
                <a:latin typeface="Arial" panose="020B0604020202020204" pitchFamily="34" charset="0"/>
                <a:cs typeface="Arial" panose="020B0604020202020204" pitchFamily="34" charset="0"/>
              </a:rPr>
              <a:t>at </a:t>
            </a:r>
            <a:r>
              <a:rPr lang="en-US" sz="2200" dirty="0" smtClean="0">
                <a:latin typeface="Arial" panose="020B0604020202020204" pitchFamily="34" charset="0"/>
                <a:cs typeface="Arial" panose="020B0604020202020204" pitchFamily="34" charset="0"/>
              </a:rPr>
              <a:t>its </a:t>
            </a:r>
            <a:r>
              <a:rPr lang="en-US" sz="2200" dirty="0">
                <a:latin typeface="Arial" panose="020B0604020202020204" pitchFamily="34" charset="0"/>
                <a:cs typeface="Arial" panose="020B0604020202020204" pitchFamily="34" charset="0"/>
              </a:rPr>
              <a:t>business offices in service area</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marL="342900" lvl="1" indent="-342900" algn="just">
              <a:spcBef>
                <a:spcPts val="800"/>
              </a:spcBef>
              <a:buFont typeface="Arial" panose="020B0604020202020204" pitchFamily="34" charset="0"/>
              <a:buChar char="•"/>
            </a:pPr>
            <a:r>
              <a:rPr lang="en-US" sz="2200" dirty="0">
                <a:latin typeface="Arial" panose="020B0604020202020204" pitchFamily="34" charset="0"/>
                <a:cs typeface="Arial" panose="020B0604020202020204" pitchFamily="34" charset="0"/>
              </a:rPr>
              <a:t>Copies shall be available for inspection during regular business hours</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marL="342900" lvl="1" indent="-342900" algn="just">
              <a:spcBef>
                <a:spcPts val="800"/>
              </a:spcBef>
              <a:buFont typeface="Arial" panose="020B0604020202020204" pitchFamily="34" charset="0"/>
              <a:buChar char="•"/>
            </a:pPr>
            <a:r>
              <a:rPr lang="en-US" sz="2200" dirty="0">
                <a:latin typeface="Arial" panose="020B0604020202020204" pitchFamily="34" charset="0"/>
                <a:cs typeface="Arial" panose="020B0604020202020204" pitchFamily="34" charset="0"/>
              </a:rPr>
              <a:t>If no </a:t>
            </a:r>
            <a:r>
              <a:rPr lang="en-US" sz="2200" dirty="0" smtClean="0">
                <a:latin typeface="Arial" panose="020B0604020202020204" pitchFamily="34" charset="0"/>
                <a:cs typeface="Arial" panose="020B0604020202020204" pitchFamily="34" charset="0"/>
              </a:rPr>
              <a:t>office is </a:t>
            </a:r>
            <a:r>
              <a:rPr lang="en-US" sz="2200" dirty="0">
                <a:latin typeface="Arial" panose="020B0604020202020204" pitchFamily="34" charset="0"/>
                <a:cs typeface="Arial" panose="020B0604020202020204" pitchFamily="34" charset="0"/>
              </a:rPr>
              <a:t>available, copies should be placed </a:t>
            </a:r>
            <a:r>
              <a:rPr lang="en-US" sz="2200" dirty="0" smtClean="0">
                <a:latin typeface="Arial" panose="020B0604020202020204" pitchFamily="34" charset="0"/>
                <a:cs typeface="Arial" panose="020B0604020202020204" pitchFamily="34" charset="0"/>
              </a:rPr>
              <a:t>at the </a:t>
            </a:r>
            <a:r>
              <a:rPr lang="en-US" sz="2200" dirty="0">
                <a:latin typeface="Arial" panose="020B0604020202020204" pitchFamily="34" charset="0"/>
                <a:cs typeface="Arial" panose="020B0604020202020204" pitchFamily="34" charset="0"/>
              </a:rPr>
              <a:t>main county library, local community center or other appropriate location willing to accept and provide to copies.</a:t>
            </a: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48</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88113200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The Customer Meeting Notice</a:t>
            </a:r>
          </a:p>
        </p:txBody>
      </p:sp>
      <p:sp>
        <p:nvSpPr>
          <p:cNvPr id="3" name="Content Placeholder 2"/>
          <p:cNvSpPr>
            <a:spLocks noGrp="1"/>
          </p:cNvSpPr>
          <p:nvPr>
            <p:ph idx="1"/>
          </p:nvPr>
        </p:nvSpPr>
        <p:spPr>
          <a:xfrm>
            <a:off x="457200" y="1600200"/>
            <a:ext cx="8229600" cy="4728210"/>
          </a:xfrm>
        </p:spPr>
        <p:txBody>
          <a:bodyPr>
            <a:normAutofit/>
          </a:bodyPr>
          <a:lstStyle/>
          <a:p>
            <a:pPr algn="just">
              <a:spcBef>
                <a:spcPts val="800"/>
              </a:spcBef>
            </a:pPr>
            <a:r>
              <a:rPr lang="en-US" sz="2200" dirty="0">
                <a:latin typeface="Arial" panose="020B0604020202020204" pitchFamily="34" charset="0"/>
                <a:cs typeface="Arial" panose="020B0604020202020204" pitchFamily="34" charset="0"/>
              </a:rPr>
              <a:t>The customer meeting notice will be </a:t>
            </a:r>
            <a:r>
              <a:rPr lang="en-US" sz="2200" dirty="0" smtClean="0">
                <a:latin typeface="Arial" panose="020B0604020202020204" pitchFamily="34" charset="0"/>
                <a:cs typeface="Arial" panose="020B0604020202020204" pitchFamily="34" charset="0"/>
              </a:rPr>
              <a:t>mailed from Commission staff </a:t>
            </a:r>
            <a:r>
              <a:rPr lang="en-US" sz="2200" dirty="0">
                <a:latin typeface="Arial" panose="020B0604020202020204" pitchFamily="34" charset="0"/>
                <a:cs typeface="Arial" panose="020B0604020202020204" pitchFamily="34" charset="0"/>
              </a:rPr>
              <a:t>to </a:t>
            </a:r>
            <a:r>
              <a:rPr lang="en-US" sz="2200" dirty="0" smtClean="0">
                <a:latin typeface="Arial" panose="020B0604020202020204" pitchFamily="34" charset="0"/>
                <a:cs typeface="Arial" panose="020B0604020202020204" pitchFamily="34" charset="0"/>
              </a:rPr>
              <a:t>the utility </a:t>
            </a:r>
            <a:r>
              <a:rPr lang="en-US" sz="2200" dirty="0">
                <a:latin typeface="Arial" panose="020B0604020202020204" pitchFamily="34" charset="0"/>
                <a:cs typeface="Arial" panose="020B0604020202020204" pitchFamily="34" charset="0"/>
              </a:rPr>
              <a:t>for </a:t>
            </a:r>
            <a:r>
              <a:rPr lang="en-US" sz="2200" dirty="0" smtClean="0">
                <a:latin typeface="Arial" panose="020B0604020202020204" pitchFamily="34" charset="0"/>
                <a:cs typeface="Arial" panose="020B0604020202020204" pitchFamily="34" charset="0"/>
              </a:rPr>
              <a:t>customer distribution approximately </a:t>
            </a:r>
            <a:r>
              <a:rPr lang="en-US" sz="2200" dirty="0">
                <a:latin typeface="Arial" panose="020B0604020202020204" pitchFamily="34" charset="0"/>
                <a:cs typeface="Arial" panose="020B0604020202020204" pitchFamily="34" charset="0"/>
              </a:rPr>
              <a:t>30 days prior to the customer meeting</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A copy of the customer notice, as reproduced at the </a:t>
            </a:r>
            <a:r>
              <a:rPr lang="en-US" sz="2200" dirty="0" smtClean="0">
                <a:latin typeface="Arial" panose="020B0604020202020204" pitchFamily="34" charset="0"/>
                <a:cs typeface="Arial" panose="020B0604020202020204" pitchFamily="34" charset="0"/>
              </a:rPr>
              <a:t>time, as it is </a:t>
            </a:r>
            <a:r>
              <a:rPr lang="en-US" sz="2200" dirty="0">
                <a:latin typeface="Arial" panose="020B0604020202020204" pitchFamily="34" charset="0"/>
                <a:cs typeface="Arial" panose="020B0604020202020204" pitchFamily="34" charset="0"/>
              </a:rPr>
              <a:t>distributed to customers, together with a cover letter indicating the exact date on which the notice was mailed or otherwise delivered to customers, must be sent to the Commission staff</a:t>
            </a:r>
            <a:r>
              <a:rPr lang="en-US" sz="2200" dirty="0" smtClean="0">
                <a:latin typeface="Arial" panose="020B0604020202020204" pitchFamily="34" charset="0"/>
                <a:cs typeface="Arial" panose="020B0604020202020204" pitchFamily="34" charset="0"/>
              </a:rPr>
              <a:t>.</a:t>
            </a:r>
          </a:p>
          <a:p>
            <a:pPr algn="just"/>
            <a:endParaRPr lang="en-US" sz="800" dirty="0">
              <a:latin typeface="Arial" panose="020B0604020202020204" pitchFamily="34" charset="0"/>
              <a:cs typeface="Arial" panose="020B0604020202020204" pitchFamily="34" charset="0"/>
            </a:endParaRP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49</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449961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The SARC Application</a:t>
            </a:r>
          </a:p>
        </p:txBody>
      </p:sp>
      <p:sp>
        <p:nvSpPr>
          <p:cNvPr id="3" name="Content Placeholder 2"/>
          <p:cNvSpPr>
            <a:spLocks noGrp="1"/>
          </p:cNvSpPr>
          <p:nvPr>
            <p:ph idx="1"/>
          </p:nvPr>
        </p:nvSpPr>
        <p:spPr/>
        <p:txBody>
          <a:bodyPr>
            <a:normAutofit/>
          </a:bodyPr>
          <a:lstStyle/>
          <a:p>
            <a:pPr algn="just">
              <a:spcBef>
                <a:spcPts val="800"/>
              </a:spcBef>
            </a:pPr>
            <a:r>
              <a:rPr lang="en-US" sz="2200" dirty="0" smtClean="0">
                <a:latin typeface="Arial" panose="020B0604020202020204" pitchFamily="34" charset="0"/>
                <a:cs typeface="Arial" panose="020B0604020202020204" pitchFamily="34" charset="0"/>
              </a:rPr>
              <a:t>The SARC </a:t>
            </a:r>
            <a:r>
              <a:rPr lang="en-US" sz="2200" dirty="0">
                <a:latin typeface="Arial" panose="020B0604020202020204" pitchFamily="34" charset="0"/>
                <a:cs typeface="Arial" panose="020B0604020202020204" pitchFamily="34" charset="0"/>
              </a:rPr>
              <a:t>Application </a:t>
            </a:r>
            <a:r>
              <a:rPr lang="en-US" sz="2200" dirty="0" smtClean="0">
                <a:latin typeface="Arial" panose="020B0604020202020204" pitchFamily="34" charset="0"/>
                <a:cs typeface="Arial" panose="020B0604020202020204" pitchFamily="34" charset="0"/>
              </a:rPr>
              <a:t>requires a utility to provide general, accounting, engineering, and rate data, as well as </a:t>
            </a:r>
            <a:r>
              <a:rPr lang="en-US" sz="2200" dirty="0">
                <a:latin typeface="Arial" panose="020B0604020202020204" pitchFamily="34" charset="0"/>
                <a:cs typeface="Arial" panose="020B0604020202020204" pitchFamily="34" charset="0"/>
              </a:rPr>
              <a:t>an affirmation </a:t>
            </a:r>
            <a:r>
              <a:rPr lang="en-US" sz="2200" dirty="0" smtClean="0">
                <a:latin typeface="Arial" panose="020B0604020202020204" pitchFamily="34" charset="0"/>
                <a:cs typeface="Arial" panose="020B0604020202020204" pitchFamily="34" charset="0"/>
              </a:rPr>
              <a:t>that the data provided is true </a:t>
            </a:r>
            <a:r>
              <a:rPr lang="en-US" sz="2200" dirty="0">
                <a:latin typeface="Arial" panose="020B0604020202020204" pitchFamily="34" charset="0"/>
                <a:cs typeface="Arial" panose="020B0604020202020204" pitchFamily="34" charset="0"/>
              </a:rPr>
              <a:t>and </a:t>
            </a:r>
            <a:r>
              <a:rPr lang="en-US" sz="2200" dirty="0" smtClean="0">
                <a:latin typeface="Arial" panose="020B0604020202020204" pitchFamily="34" charset="0"/>
                <a:cs typeface="Arial" panose="020B0604020202020204" pitchFamily="34" charset="0"/>
              </a:rPr>
              <a:t>correct.</a:t>
            </a:r>
          </a:p>
          <a:p>
            <a:pPr marL="0" indent="0" algn="just">
              <a:spcBef>
                <a:spcPts val="800"/>
              </a:spcBef>
              <a:buNone/>
            </a:pPr>
            <a:endParaRPr lang="en-US" sz="22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T</a:t>
            </a:r>
            <a:r>
              <a:rPr lang="en-US" sz="2200" dirty="0" smtClean="0">
                <a:latin typeface="Arial" panose="020B0604020202020204" pitchFamily="34" charset="0"/>
                <a:cs typeface="Arial" panose="020B0604020202020204" pitchFamily="34" charset="0"/>
              </a:rPr>
              <a:t>he SARC application </a:t>
            </a:r>
            <a:r>
              <a:rPr lang="en-US" sz="2200" dirty="0">
                <a:latin typeface="Arial" panose="020B0604020202020204" pitchFamily="34" charset="0"/>
                <a:cs typeface="Arial" panose="020B0604020202020204" pitchFamily="34" charset="0"/>
              </a:rPr>
              <a:t>can be accessed at the following link:</a:t>
            </a:r>
          </a:p>
          <a:p>
            <a:pPr marL="0" indent="0" algn="ctr">
              <a:spcBef>
                <a:spcPts val="800"/>
              </a:spcBef>
              <a:buNone/>
            </a:pPr>
            <a:r>
              <a:rPr lang="en-US" sz="2200" u="sng" dirty="0">
                <a:solidFill>
                  <a:srgbClr val="0070C0"/>
                </a:solidFill>
                <a:latin typeface="Arial" panose="020B0604020202020204" pitchFamily="34" charset="0"/>
                <a:cs typeface="Arial" panose="020B0604020202020204" pitchFamily="34" charset="0"/>
                <a:hlinkClick r:id="rId3"/>
              </a:rPr>
              <a:t>http://www.floridapsc.com/utilities/waterwastewater/</a:t>
            </a:r>
            <a:endParaRPr lang="en-US" sz="2200" u="sng" dirty="0">
              <a:solidFill>
                <a:srgbClr val="0070C0"/>
              </a:solidFill>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5</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33699924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Notice of Customer Meeting</a:t>
            </a:r>
          </a:p>
        </p:txBody>
      </p:sp>
      <p:sp>
        <p:nvSpPr>
          <p:cNvPr id="3" name="Content Placeholder 2"/>
          <p:cNvSpPr>
            <a:spLocks noGrp="1"/>
          </p:cNvSpPr>
          <p:nvPr>
            <p:ph idx="1"/>
          </p:nvPr>
        </p:nvSpPr>
        <p:spPr>
          <a:xfrm>
            <a:off x="457200" y="1672590"/>
            <a:ext cx="8229600" cy="4728210"/>
          </a:xfrm>
        </p:spPr>
        <p:txBody>
          <a:bodyPr>
            <a:normAutofit/>
          </a:bodyPr>
          <a:lstStyle/>
          <a:p>
            <a:pPr marL="0" indent="0" algn="just">
              <a:spcBef>
                <a:spcPts val="800"/>
              </a:spcBef>
              <a:buNone/>
            </a:pPr>
            <a:r>
              <a:rPr lang="en-US" sz="2200" dirty="0">
                <a:latin typeface="Arial" panose="020B0604020202020204" pitchFamily="34" charset="0"/>
                <a:cs typeface="Arial" panose="020B0604020202020204" pitchFamily="34" charset="0"/>
              </a:rPr>
              <a:t>Utility shall provide </a:t>
            </a:r>
            <a:r>
              <a:rPr lang="en-US" sz="2200" dirty="0" smtClean="0">
                <a:latin typeface="Arial" panose="020B0604020202020204" pitchFamily="34" charset="0"/>
                <a:cs typeface="Arial" panose="020B0604020202020204" pitchFamily="34" charset="0"/>
              </a:rPr>
              <a:t>Commission-approved </a:t>
            </a:r>
            <a:r>
              <a:rPr lang="en-US" sz="2200" dirty="0">
                <a:latin typeface="Arial" panose="020B0604020202020204" pitchFamily="34" charset="0"/>
                <a:cs typeface="Arial" panose="020B0604020202020204" pitchFamily="34" charset="0"/>
              </a:rPr>
              <a:t>written notice of customer meeting conducted by </a:t>
            </a:r>
            <a:r>
              <a:rPr lang="en-US" sz="2200" dirty="0" smtClean="0">
                <a:latin typeface="Arial" panose="020B0604020202020204" pitchFamily="34" charset="0"/>
                <a:cs typeface="Arial" panose="020B0604020202020204" pitchFamily="34" charset="0"/>
              </a:rPr>
              <a:t>Commission </a:t>
            </a:r>
            <a:r>
              <a:rPr lang="en-US" sz="2200" dirty="0">
                <a:latin typeface="Arial" panose="020B0604020202020204" pitchFamily="34" charset="0"/>
                <a:cs typeface="Arial" panose="020B0604020202020204" pitchFamily="34" charset="0"/>
              </a:rPr>
              <a:t>staff no less than 14 days and no sooner than 30 days prior to the meeting </a:t>
            </a:r>
            <a:r>
              <a:rPr lang="en-US" sz="2200" dirty="0" smtClean="0">
                <a:latin typeface="Arial" panose="020B0604020202020204" pitchFamily="34" charset="0"/>
                <a:cs typeface="Arial" panose="020B0604020202020204" pitchFamily="34" charset="0"/>
              </a:rPr>
              <a:t>date. The customer notice should be:</a:t>
            </a:r>
            <a:endParaRPr lang="en-US" sz="1200" dirty="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sz="2200" dirty="0" smtClean="0">
                <a:latin typeface="Arial" panose="020B0604020202020204" pitchFamily="34" charset="0"/>
                <a:cs typeface="Arial" panose="020B0604020202020204" pitchFamily="34" charset="0"/>
              </a:rPr>
              <a:t>Provided </a:t>
            </a:r>
            <a:r>
              <a:rPr lang="en-US" sz="2200" dirty="0">
                <a:latin typeface="Arial" panose="020B0604020202020204" pitchFamily="34" charset="0"/>
                <a:cs typeface="Arial" panose="020B0604020202020204" pitchFamily="34" charset="0"/>
              </a:rPr>
              <a:t>to all customers in service area</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sz="2200" dirty="0" smtClean="0">
                <a:latin typeface="Arial" panose="020B0604020202020204" pitchFamily="34" charset="0"/>
                <a:cs typeface="Arial" panose="020B0604020202020204" pitchFamily="34" charset="0"/>
              </a:rPr>
              <a:t>Provided </a:t>
            </a:r>
            <a:r>
              <a:rPr lang="en-US" sz="2200" dirty="0">
                <a:latin typeface="Arial" panose="020B0604020202020204" pitchFamily="34" charset="0"/>
                <a:cs typeface="Arial" panose="020B0604020202020204" pitchFamily="34" charset="0"/>
              </a:rPr>
              <a:t>to all persons who have been provided a written estimate for service within 12 calendar months prior to month application was filed</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sz="2200" dirty="0">
                <a:latin typeface="Arial" panose="020B0604020202020204" pitchFamily="34" charset="0"/>
                <a:cs typeface="Arial" panose="020B0604020202020204" pitchFamily="34" charset="0"/>
              </a:rPr>
              <a:t>M</a:t>
            </a:r>
            <a:r>
              <a:rPr lang="en-US" sz="2200" dirty="0" smtClean="0">
                <a:latin typeface="Arial" panose="020B0604020202020204" pitchFamily="34" charset="0"/>
                <a:cs typeface="Arial" panose="020B0604020202020204" pitchFamily="34" charset="0"/>
              </a:rPr>
              <a:t>ailed </a:t>
            </a:r>
            <a:r>
              <a:rPr lang="en-US" sz="2200" dirty="0">
                <a:latin typeface="Arial" panose="020B0604020202020204" pitchFamily="34" charset="0"/>
                <a:cs typeface="Arial" panose="020B0604020202020204" pitchFamily="34" charset="0"/>
              </a:rPr>
              <a:t>to out-of-town customers who have provided address to </a:t>
            </a:r>
            <a:r>
              <a:rPr lang="en-US" sz="2200" dirty="0" smtClean="0">
                <a:latin typeface="Arial" panose="020B0604020202020204" pitchFamily="34" charset="0"/>
                <a:cs typeface="Arial" panose="020B0604020202020204" pitchFamily="34" charset="0"/>
              </a:rPr>
              <a:t>the utility</a:t>
            </a:r>
            <a:r>
              <a:rPr lang="en-US" sz="2200" dirty="0">
                <a:latin typeface="Arial" panose="020B0604020202020204" pitchFamily="34" charset="0"/>
                <a:cs typeface="Arial" panose="020B0604020202020204" pitchFamily="34" charset="0"/>
              </a:rPr>
              <a:t>.</a:t>
            </a: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50</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1477117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Contents on Customer Notice</a:t>
            </a:r>
          </a:p>
        </p:txBody>
      </p:sp>
      <p:sp>
        <p:nvSpPr>
          <p:cNvPr id="3" name="Content Placeholder 2"/>
          <p:cNvSpPr>
            <a:spLocks noGrp="1"/>
          </p:cNvSpPr>
          <p:nvPr>
            <p:ph idx="1"/>
          </p:nvPr>
        </p:nvSpPr>
        <p:spPr>
          <a:xfrm>
            <a:off x="457200" y="1543050"/>
            <a:ext cx="8229600" cy="4728210"/>
          </a:xfrm>
        </p:spPr>
        <p:txBody>
          <a:bodyPr>
            <a:normAutofit fontScale="92500"/>
          </a:bodyPr>
          <a:lstStyle/>
          <a:p>
            <a:pPr marL="0" indent="0" algn="just">
              <a:spcBef>
                <a:spcPts val="800"/>
              </a:spcBef>
              <a:buNone/>
            </a:pPr>
            <a:r>
              <a:rPr lang="en-US" sz="2400" dirty="0" smtClean="0">
                <a:latin typeface="Arial" panose="020B0604020202020204" pitchFamily="34" charset="0"/>
                <a:cs typeface="Arial" panose="020B0604020202020204" pitchFamily="34" charset="0"/>
              </a:rPr>
              <a:t>The customer notice must contain the following: </a:t>
            </a:r>
            <a:endParaRPr lang="en-US" sz="900" dirty="0">
              <a:latin typeface="Arial" panose="020B0604020202020204" pitchFamily="34" charset="0"/>
              <a:cs typeface="Arial" panose="020B0604020202020204" pitchFamily="34" charset="0"/>
            </a:endParaRPr>
          </a:p>
          <a:p>
            <a:pPr marL="800100" algn="just">
              <a:spcBef>
                <a:spcPts val="800"/>
              </a:spcBef>
            </a:pPr>
            <a:r>
              <a:rPr lang="en-US" sz="2400" dirty="0">
                <a:latin typeface="Arial" panose="020B0604020202020204" pitchFamily="34" charset="0"/>
                <a:cs typeface="Arial" panose="020B0604020202020204" pitchFamily="34" charset="0"/>
              </a:rPr>
              <a:t>D</a:t>
            </a:r>
            <a:r>
              <a:rPr lang="en-US" sz="2400" dirty="0" smtClean="0">
                <a:latin typeface="Arial" panose="020B0604020202020204" pitchFamily="34" charset="0"/>
                <a:cs typeface="Arial" panose="020B0604020202020204" pitchFamily="34" charset="0"/>
              </a:rPr>
              <a:t>ate </a:t>
            </a:r>
            <a:r>
              <a:rPr lang="en-US" sz="2400" dirty="0">
                <a:latin typeface="Arial" panose="020B0604020202020204" pitchFamily="34" charset="0"/>
                <a:cs typeface="Arial" panose="020B0604020202020204" pitchFamily="34" charset="0"/>
              </a:rPr>
              <a:t>notice </a:t>
            </a:r>
            <a:r>
              <a:rPr lang="en-US" sz="2400" dirty="0" smtClean="0">
                <a:latin typeface="Arial" panose="020B0604020202020204" pitchFamily="34" charset="0"/>
                <a:cs typeface="Arial" panose="020B0604020202020204" pitchFamily="34" charset="0"/>
              </a:rPr>
              <a:t>issued</a:t>
            </a:r>
            <a:endParaRPr lang="en-US" sz="900" dirty="0" smtClean="0">
              <a:latin typeface="Arial" panose="020B0604020202020204" pitchFamily="34" charset="0"/>
              <a:cs typeface="Arial" panose="020B0604020202020204" pitchFamily="34" charset="0"/>
            </a:endParaRPr>
          </a:p>
          <a:p>
            <a:pPr marL="800100" algn="just">
              <a:spcBef>
                <a:spcPts val="800"/>
              </a:spcBef>
            </a:pPr>
            <a:r>
              <a:rPr lang="en-US" sz="2400" dirty="0">
                <a:latin typeface="Arial" panose="020B0604020202020204" pitchFamily="34" charset="0"/>
                <a:cs typeface="Arial" panose="020B0604020202020204" pitchFamily="34" charset="0"/>
              </a:rPr>
              <a:t>T</a:t>
            </a:r>
            <a:r>
              <a:rPr lang="en-US" sz="2400" dirty="0" smtClean="0">
                <a:latin typeface="Arial" panose="020B0604020202020204" pitchFamily="34" charset="0"/>
                <a:cs typeface="Arial" panose="020B0604020202020204" pitchFamily="34" charset="0"/>
              </a:rPr>
              <a:t>ime</a:t>
            </a:r>
            <a:r>
              <a:rPr lang="en-US" sz="2400" dirty="0">
                <a:latin typeface="Arial" panose="020B0604020202020204" pitchFamily="34" charset="0"/>
                <a:cs typeface="Arial" panose="020B0604020202020204" pitchFamily="34" charset="0"/>
              </a:rPr>
              <a:t>, date, location, and purpose of the </a:t>
            </a:r>
            <a:r>
              <a:rPr lang="en-US" sz="2400" dirty="0" smtClean="0">
                <a:latin typeface="Arial" panose="020B0604020202020204" pitchFamily="34" charset="0"/>
                <a:cs typeface="Arial" panose="020B0604020202020204" pitchFamily="34" charset="0"/>
              </a:rPr>
              <a:t>meeting</a:t>
            </a:r>
            <a:endParaRPr lang="en-US" sz="900" dirty="0" smtClean="0">
              <a:latin typeface="Arial" panose="020B0604020202020204" pitchFamily="34" charset="0"/>
              <a:cs typeface="Arial" panose="020B0604020202020204" pitchFamily="34" charset="0"/>
            </a:endParaRPr>
          </a:p>
          <a:p>
            <a:pPr marL="800100" algn="just">
              <a:spcBef>
                <a:spcPts val="800"/>
              </a:spcBef>
            </a:pPr>
            <a:r>
              <a:rPr lang="en-US" sz="2400" dirty="0" smtClean="0">
                <a:latin typeface="Arial" panose="020B0604020202020204" pitchFamily="34" charset="0"/>
                <a:cs typeface="Arial" panose="020B0604020202020204" pitchFamily="34" charset="0"/>
              </a:rPr>
              <a:t>A statement </a:t>
            </a:r>
            <a:r>
              <a:rPr lang="en-US" sz="2400" dirty="0">
                <a:latin typeface="Arial" panose="020B0604020202020204" pitchFamily="34" charset="0"/>
                <a:cs typeface="Arial" panose="020B0604020202020204" pitchFamily="34" charset="0"/>
              </a:rPr>
              <a:t>that </a:t>
            </a:r>
            <a:r>
              <a:rPr lang="en-US" sz="2400" dirty="0" smtClean="0">
                <a:latin typeface="Arial" panose="020B0604020202020204" pitchFamily="34" charset="0"/>
                <a:cs typeface="Arial" panose="020B0604020202020204" pitchFamily="34" charset="0"/>
              </a:rPr>
              <a:t>the utility </a:t>
            </a:r>
            <a:r>
              <a:rPr lang="en-US" sz="2400" dirty="0">
                <a:latin typeface="Arial" panose="020B0604020202020204" pitchFamily="34" charset="0"/>
                <a:cs typeface="Arial" panose="020B0604020202020204" pitchFamily="34" charset="0"/>
              </a:rPr>
              <a:t>has applied for </a:t>
            </a:r>
            <a:r>
              <a:rPr lang="en-US" sz="2400" dirty="0" smtClean="0">
                <a:latin typeface="Arial" panose="020B0604020202020204" pitchFamily="34" charset="0"/>
                <a:cs typeface="Arial" panose="020B0604020202020204" pitchFamily="34" charset="0"/>
              </a:rPr>
              <a:t>a staff assisted </a:t>
            </a:r>
            <a:r>
              <a:rPr lang="en-US" sz="2400" dirty="0">
                <a:latin typeface="Arial" panose="020B0604020202020204" pitchFamily="34" charset="0"/>
                <a:cs typeface="Arial" panose="020B0604020202020204" pitchFamily="34" charset="0"/>
              </a:rPr>
              <a:t>rate </a:t>
            </a:r>
            <a:r>
              <a:rPr lang="en-US" sz="2400" dirty="0" smtClean="0">
                <a:latin typeface="Arial" panose="020B0604020202020204" pitchFamily="34" charset="0"/>
                <a:cs typeface="Arial" panose="020B0604020202020204" pitchFamily="34" charset="0"/>
              </a:rPr>
              <a:t>case, the docket number of the case, </a:t>
            </a:r>
            <a:r>
              <a:rPr lang="en-US" sz="2400" dirty="0">
                <a:latin typeface="Arial" panose="020B0604020202020204" pitchFamily="34" charset="0"/>
                <a:cs typeface="Arial" panose="020B0604020202020204" pitchFamily="34" charset="0"/>
              </a:rPr>
              <a:t>and general reasons for </a:t>
            </a:r>
            <a:r>
              <a:rPr lang="en-US" sz="2400" dirty="0" smtClean="0">
                <a:latin typeface="Arial" panose="020B0604020202020204" pitchFamily="34" charset="0"/>
                <a:cs typeface="Arial" panose="020B0604020202020204" pitchFamily="34" charset="0"/>
              </a:rPr>
              <a:t>applying</a:t>
            </a:r>
            <a:endParaRPr lang="en-US" sz="900" dirty="0" smtClean="0">
              <a:latin typeface="Arial" panose="020B0604020202020204" pitchFamily="34" charset="0"/>
              <a:cs typeface="Arial" panose="020B0604020202020204" pitchFamily="34" charset="0"/>
            </a:endParaRPr>
          </a:p>
          <a:p>
            <a:pPr marL="800100" algn="just">
              <a:spcBef>
                <a:spcPts val="800"/>
              </a:spcBef>
            </a:pPr>
            <a:r>
              <a:rPr lang="en-US" sz="2400" dirty="0" smtClean="0">
                <a:latin typeface="Arial" panose="020B0604020202020204" pitchFamily="34" charset="0"/>
                <a:cs typeface="Arial" panose="020B0604020202020204" pitchFamily="34" charset="0"/>
              </a:rPr>
              <a:t>Location of the application </a:t>
            </a:r>
            <a:r>
              <a:rPr lang="en-US" sz="2400" dirty="0">
                <a:latin typeface="Arial" panose="020B0604020202020204" pitchFamily="34" charset="0"/>
                <a:cs typeface="Arial" panose="020B0604020202020204" pitchFamily="34" charset="0"/>
              </a:rPr>
              <a:t>and </a:t>
            </a:r>
            <a:r>
              <a:rPr lang="en-US" sz="2400" dirty="0" smtClean="0">
                <a:latin typeface="Arial" panose="020B0604020202020204" pitchFamily="34" charset="0"/>
                <a:cs typeface="Arial" panose="020B0604020202020204" pitchFamily="34" charset="0"/>
              </a:rPr>
              <a:t>Staff Report available </a:t>
            </a:r>
            <a:r>
              <a:rPr lang="en-US" sz="2400" dirty="0">
                <a:latin typeface="Arial" panose="020B0604020202020204" pitchFamily="34" charset="0"/>
                <a:cs typeface="Arial" panose="020B0604020202020204" pitchFamily="34" charset="0"/>
              </a:rPr>
              <a:t>for public inspection and times when inspection can be </a:t>
            </a:r>
            <a:r>
              <a:rPr lang="en-US" sz="2400" dirty="0" smtClean="0">
                <a:latin typeface="Arial" panose="020B0604020202020204" pitchFamily="34" charset="0"/>
                <a:cs typeface="Arial" panose="020B0604020202020204" pitchFamily="34" charset="0"/>
              </a:rPr>
              <a:t>made</a:t>
            </a:r>
            <a:endParaRPr lang="en-US" sz="900" dirty="0" smtClean="0">
              <a:latin typeface="Arial" panose="020B0604020202020204" pitchFamily="34" charset="0"/>
              <a:cs typeface="Arial" panose="020B0604020202020204" pitchFamily="34" charset="0"/>
            </a:endParaRPr>
          </a:p>
          <a:p>
            <a:pPr marL="800100" algn="just">
              <a:spcBef>
                <a:spcPts val="800"/>
              </a:spcBef>
            </a:pPr>
            <a:r>
              <a:rPr lang="en-US" sz="2400" dirty="0" smtClean="0">
                <a:latin typeface="Arial" panose="020B0604020202020204" pitchFamily="34" charset="0"/>
                <a:cs typeface="Arial" panose="020B0604020202020204" pitchFamily="34" charset="0"/>
              </a:rPr>
              <a:t>A comparison </a:t>
            </a:r>
            <a:r>
              <a:rPr lang="en-US" sz="2400" dirty="0">
                <a:latin typeface="Arial" panose="020B0604020202020204" pitchFamily="34" charset="0"/>
                <a:cs typeface="Arial" panose="020B0604020202020204" pitchFamily="34" charset="0"/>
              </a:rPr>
              <a:t>of current and proposed rates and </a:t>
            </a:r>
            <a:r>
              <a:rPr lang="en-US" sz="2400" dirty="0" smtClean="0">
                <a:latin typeface="Arial" panose="020B0604020202020204" pitchFamily="34" charset="0"/>
                <a:cs typeface="Arial" panose="020B0604020202020204" pitchFamily="34" charset="0"/>
              </a:rPr>
              <a:t>charges</a:t>
            </a:r>
            <a:endParaRPr lang="en-US" sz="900" dirty="0" smtClean="0">
              <a:latin typeface="Arial" panose="020B0604020202020204" pitchFamily="34" charset="0"/>
              <a:cs typeface="Arial" panose="020B0604020202020204" pitchFamily="34" charset="0"/>
            </a:endParaRPr>
          </a:p>
          <a:p>
            <a:pPr marL="800100" algn="just">
              <a:spcBef>
                <a:spcPts val="800"/>
              </a:spcBef>
            </a:pPr>
            <a:r>
              <a:rPr lang="en-US" sz="2400" dirty="0">
                <a:latin typeface="Arial" panose="020B0604020202020204" pitchFamily="34" charset="0"/>
                <a:cs typeface="Arial" panose="020B0604020202020204" pitchFamily="34" charset="0"/>
              </a:rPr>
              <a:t>T</a:t>
            </a:r>
            <a:r>
              <a:rPr lang="en-US" sz="2400" dirty="0" smtClean="0">
                <a:latin typeface="Arial" panose="020B0604020202020204" pitchFamily="34" charset="0"/>
                <a:cs typeface="Arial" panose="020B0604020202020204" pitchFamily="34" charset="0"/>
              </a:rPr>
              <a:t>he utility’s </a:t>
            </a:r>
            <a:r>
              <a:rPr lang="en-US" sz="2400" dirty="0">
                <a:latin typeface="Arial" panose="020B0604020202020204" pitchFamily="34" charset="0"/>
                <a:cs typeface="Arial" panose="020B0604020202020204" pitchFamily="34" charset="0"/>
              </a:rPr>
              <a:t>address, telephone number, and business </a:t>
            </a:r>
            <a:r>
              <a:rPr lang="en-US" sz="2400" dirty="0" smtClean="0">
                <a:latin typeface="Arial" panose="020B0604020202020204" pitchFamily="34" charset="0"/>
                <a:cs typeface="Arial" panose="020B0604020202020204" pitchFamily="34" charset="0"/>
              </a:rPr>
              <a:t>hours</a:t>
            </a:r>
            <a:endParaRPr lang="en-US" sz="2400" dirty="0"/>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51</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9072328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Contents on Customer </a:t>
            </a:r>
            <a:r>
              <a:rPr lang="en-US" sz="3300" dirty="0" smtClean="0">
                <a:latin typeface="Arial" panose="020B0604020202020204" pitchFamily="34" charset="0"/>
                <a:cs typeface="Arial" panose="020B0604020202020204" pitchFamily="34" charset="0"/>
              </a:rPr>
              <a:t>Notice (cont.)</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00200"/>
            <a:ext cx="8229600" cy="4343400"/>
          </a:xfrm>
        </p:spPr>
        <p:txBody>
          <a:bodyPr>
            <a:normAutofit/>
          </a:bodyPr>
          <a:lstStyle/>
          <a:p>
            <a:pPr marL="0" indent="0" algn="just">
              <a:spcBef>
                <a:spcPts val="800"/>
              </a:spcBef>
              <a:buNone/>
            </a:pPr>
            <a:r>
              <a:rPr lang="en-US" sz="2200" dirty="0">
                <a:latin typeface="Arial" panose="020B0604020202020204" pitchFamily="34" charset="0"/>
                <a:cs typeface="Arial" panose="020B0604020202020204" pitchFamily="34" charset="0"/>
              </a:rPr>
              <a:t>The customer notice must contain the </a:t>
            </a:r>
            <a:r>
              <a:rPr lang="en-US" sz="2200" dirty="0" smtClean="0">
                <a:latin typeface="Arial" panose="020B0604020202020204" pitchFamily="34" charset="0"/>
                <a:cs typeface="Arial" panose="020B0604020202020204" pitchFamily="34" charset="0"/>
              </a:rPr>
              <a:t>following (cont.): </a:t>
            </a:r>
            <a:endParaRPr lang="en-US" sz="800" dirty="0">
              <a:latin typeface="Arial" panose="020B0604020202020204" pitchFamily="34" charset="0"/>
              <a:cs typeface="Arial" panose="020B0604020202020204" pitchFamily="34" charset="0"/>
            </a:endParaRPr>
          </a:p>
          <a:p>
            <a:pPr marL="800100" algn="just">
              <a:spcBef>
                <a:spcPts val="800"/>
              </a:spcBef>
            </a:pPr>
            <a:r>
              <a:rPr lang="en-US" sz="2200" dirty="0">
                <a:latin typeface="Arial" panose="020B0604020202020204" pitchFamily="34" charset="0"/>
                <a:cs typeface="Arial" panose="020B0604020202020204" pitchFamily="34" charset="0"/>
              </a:rPr>
              <a:t>A</a:t>
            </a:r>
            <a:r>
              <a:rPr lang="en-US" sz="2200" dirty="0" smtClean="0">
                <a:latin typeface="Arial" panose="020B0604020202020204" pitchFamily="34" charset="0"/>
                <a:cs typeface="Arial" panose="020B0604020202020204" pitchFamily="34" charset="0"/>
              </a:rPr>
              <a:t> statement </a:t>
            </a:r>
            <a:r>
              <a:rPr lang="en-US" sz="2200" dirty="0">
                <a:latin typeface="Arial" panose="020B0604020202020204" pitchFamily="34" charset="0"/>
                <a:cs typeface="Arial" panose="020B0604020202020204" pitchFamily="34" charset="0"/>
              </a:rPr>
              <a:t>that written comments regarding utility service or proposed rates and charges should be addressed to the </a:t>
            </a:r>
            <a:r>
              <a:rPr lang="en-US" sz="2200" dirty="0" smtClean="0">
                <a:latin typeface="Arial" panose="020B0604020202020204" pitchFamily="34" charset="0"/>
                <a:cs typeface="Arial" panose="020B0604020202020204" pitchFamily="34" charset="0"/>
              </a:rPr>
              <a:t>Office of </a:t>
            </a:r>
            <a:r>
              <a:rPr lang="en-US" sz="2200" dirty="0">
                <a:latin typeface="Arial" panose="020B0604020202020204" pitchFamily="34" charset="0"/>
                <a:cs typeface="Arial" panose="020B0604020202020204" pitchFamily="34" charset="0"/>
              </a:rPr>
              <a:t>Commission Clerk </a:t>
            </a:r>
            <a:r>
              <a:rPr lang="en-US" sz="2200" dirty="0" smtClean="0">
                <a:latin typeface="Arial" panose="020B0604020202020204" pitchFamily="34" charset="0"/>
                <a:cs typeface="Arial" panose="020B0604020202020204" pitchFamily="34" charset="0"/>
              </a:rPr>
              <a:t>and </a:t>
            </a:r>
            <a:r>
              <a:rPr lang="en-US" sz="2200" dirty="0">
                <a:latin typeface="Arial" panose="020B0604020202020204" pitchFamily="34" charset="0"/>
                <a:cs typeface="Arial" panose="020B0604020202020204" pitchFamily="34" charset="0"/>
              </a:rPr>
              <a:t>should reference docket number </a:t>
            </a:r>
            <a:r>
              <a:rPr lang="en-US" sz="2200" dirty="0" smtClean="0">
                <a:latin typeface="Arial" panose="020B0604020202020204" pitchFamily="34" charset="0"/>
                <a:cs typeface="Arial" panose="020B0604020202020204" pitchFamily="34" charset="0"/>
              </a:rPr>
              <a:t>(include Commission </a:t>
            </a:r>
            <a:r>
              <a:rPr lang="en-US" sz="2200" dirty="0">
                <a:latin typeface="Arial" panose="020B0604020202020204" pitchFamily="34" charset="0"/>
                <a:cs typeface="Arial" panose="020B0604020202020204" pitchFamily="34" charset="0"/>
              </a:rPr>
              <a:t>address</a:t>
            </a:r>
            <a:r>
              <a:rPr lang="en-US" sz="2200" dirty="0" smtClean="0">
                <a:latin typeface="Arial" panose="020B0604020202020204" pitchFamily="34" charset="0"/>
                <a:cs typeface="Arial" panose="020B0604020202020204" pitchFamily="34" charset="0"/>
              </a:rPr>
              <a:t>)</a:t>
            </a:r>
            <a:endParaRPr lang="en-US" sz="800" dirty="0" smtClean="0">
              <a:latin typeface="Arial" panose="020B0604020202020204" pitchFamily="34" charset="0"/>
              <a:cs typeface="Arial" panose="020B0604020202020204" pitchFamily="34" charset="0"/>
            </a:endParaRPr>
          </a:p>
          <a:p>
            <a:pPr marL="800100" algn="just">
              <a:spcBef>
                <a:spcPts val="800"/>
              </a:spcBef>
            </a:pPr>
            <a:r>
              <a:rPr lang="en-US" sz="2200" dirty="0" smtClean="0">
                <a:latin typeface="Arial" panose="020B0604020202020204" pitchFamily="34" charset="0"/>
                <a:cs typeface="Arial" panose="020B0604020202020204" pitchFamily="34" charset="0"/>
              </a:rPr>
              <a:t>A statement </a:t>
            </a:r>
            <a:r>
              <a:rPr lang="en-US" sz="2200" dirty="0">
                <a:latin typeface="Arial" panose="020B0604020202020204" pitchFamily="34" charset="0"/>
                <a:cs typeface="Arial" panose="020B0604020202020204" pitchFamily="34" charset="0"/>
              </a:rPr>
              <a:t>that service complaints may be made to </a:t>
            </a:r>
            <a:r>
              <a:rPr lang="en-US" sz="2200" dirty="0" smtClean="0">
                <a:latin typeface="Arial" panose="020B0604020202020204" pitchFamily="34" charset="0"/>
                <a:cs typeface="Arial" panose="020B0604020202020204" pitchFamily="34" charset="0"/>
              </a:rPr>
              <a:t>Office </a:t>
            </a:r>
            <a:r>
              <a:rPr lang="en-US" sz="2200" dirty="0">
                <a:latin typeface="Arial" panose="020B0604020202020204" pitchFamily="34" charset="0"/>
                <a:cs typeface="Arial" panose="020B0604020202020204" pitchFamily="34" charset="0"/>
              </a:rPr>
              <a:t>of Consumer </a:t>
            </a:r>
            <a:r>
              <a:rPr lang="en-US" sz="2200" dirty="0" smtClean="0">
                <a:latin typeface="Arial" panose="020B0604020202020204" pitchFamily="34" charset="0"/>
                <a:cs typeface="Arial" panose="020B0604020202020204" pitchFamily="34" charset="0"/>
              </a:rPr>
              <a:t>Assistance and Outreach at </a:t>
            </a:r>
            <a:r>
              <a:rPr lang="en-US" sz="2200" dirty="0">
                <a:latin typeface="Arial" panose="020B0604020202020204" pitchFamily="34" charset="0"/>
                <a:cs typeface="Arial" panose="020B0604020202020204" pitchFamily="34" charset="0"/>
              </a:rPr>
              <a:t>1-800-342-3552 or website </a:t>
            </a:r>
            <a:r>
              <a:rPr lang="en-US" sz="2200" dirty="0" smtClean="0">
                <a:latin typeface="Arial" panose="020B0604020202020204" pitchFamily="34" charset="0"/>
                <a:cs typeface="Arial" panose="020B0604020202020204" pitchFamily="34" charset="0"/>
                <a:hlinkClick r:id="rId3"/>
              </a:rPr>
              <a:t>contact@psc.state.fl.us</a:t>
            </a:r>
            <a:endParaRPr lang="en-US" sz="800" dirty="0" smtClean="0">
              <a:latin typeface="Arial" panose="020B0604020202020204" pitchFamily="34" charset="0"/>
              <a:cs typeface="Arial" panose="020B0604020202020204" pitchFamily="34" charset="0"/>
            </a:endParaRPr>
          </a:p>
          <a:p>
            <a:pPr marL="800100" algn="just">
              <a:spcBef>
                <a:spcPts val="800"/>
              </a:spcBef>
            </a:pPr>
            <a:r>
              <a:rPr lang="en-US" sz="2200" dirty="0">
                <a:latin typeface="Arial" panose="020B0604020202020204" pitchFamily="34" charset="0"/>
                <a:cs typeface="Arial" panose="020B0604020202020204" pitchFamily="34" charset="0"/>
              </a:rPr>
              <a:t>A statement that the Commission will be reviewing utility's service availability in the pending case and may adjust those charges</a:t>
            </a:r>
          </a:p>
          <a:p>
            <a:pPr marL="685800" algn="just"/>
            <a:endParaRPr lang="en-US" sz="2200" dirty="0" smtClean="0">
              <a:latin typeface="Arial" panose="020B0604020202020204" pitchFamily="34" charset="0"/>
              <a:cs typeface="Arial" panose="020B0604020202020204" pitchFamily="34" charset="0"/>
            </a:endParaRPr>
          </a:p>
          <a:p>
            <a:pPr marL="685800" algn="just"/>
            <a:endParaRPr lang="en-US" sz="800" dirty="0" smtClean="0">
              <a:latin typeface="Arial" panose="020B0604020202020204" pitchFamily="34" charset="0"/>
              <a:cs typeface="Arial" panose="020B0604020202020204" pitchFamily="34" charset="0"/>
            </a:endParaRP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52</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6734332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The Customer Meeting</a:t>
            </a:r>
          </a:p>
        </p:txBody>
      </p:sp>
      <p:sp>
        <p:nvSpPr>
          <p:cNvPr id="3" name="Content Placeholder 2"/>
          <p:cNvSpPr>
            <a:spLocks noGrp="1"/>
          </p:cNvSpPr>
          <p:nvPr>
            <p:ph idx="1"/>
          </p:nvPr>
        </p:nvSpPr>
        <p:spPr>
          <a:xfrm>
            <a:off x="457200" y="1672590"/>
            <a:ext cx="8229600" cy="4728210"/>
          </a:xfrm>
        </p:spPr>
        <p:txBody>
          <a:bodyPr>
            <a:normAutofit/>
          </a:bodyPr>
          <a:lstStyle/>
          <a:p>
            <a:pPr algn="just">
              <a:spcBef>
                <a:spcPts val="800"/>
              </a:spcBef>
            </a:pPr>
            <a:r>
              <a:rPr lang="en-US" sz="2200" dirty="0">
                <a:latin typeface="Arial" panose="020B0604020202020204" pitchFamily="34" charset="0"/>
                <a:cs typeface="Arial" panose="020B0604020202020204" pitchFamily="34" charset="0"/>
              </a:rPr>
              <a:t>The purpose of the customer meeting is to receive customer comments regarding quality of service and to answer customer questions about the preliminary rates</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The utility should coordinate with </a:t>
            </a:r>
            <a:r>
              <a:rPr lang="en-US" sz="2200" dirty="0" smtClean="0">
                <a:latin typeface="Arial" panose="020B0604020202020204" pitchFamily="34" charset="0"/>
                <a:cs typeface="Arial" panose="020B0604020202020204" pitchFamily="34" charset="0"/>
              </a:rPr>
              <a:t>Commission </a:t>
            </a:r>
            <a:r>
              <a:rPr lang="en-US" sz="2200" dirty="0">
                <a:latin typeface="Arial" panose="020B0604020202020204" pitchFamily="34" charset="0"/>
                <a:cs typeface="Arial" panose="020B0604020202020204" pitchFamily="34" charset="0"/>
              </a:rPr>
              <a:t>staff for booking an appropriate site. The </a:t>
            </a:r>
            <a:r>
              <a:rPr lang="en-US" sz="2200" dirty="0" smtClean="0">
                <a:latin typeface="Arial" panose="020B0604020202020204" pitchFamily="34" charset="0"/>
                <a:cs typeface="Arial" panose="020B0604020202020204" pitchFamily="34" charset="0"/>
              </a:rPr>
              <a:t>Commission </a:t>
            </a:r>
            <a:r>
              <a:rPr lang="en-US" sz="2200" dirty="0">
                <a:latin typeface="Arial" panose="020B0604020202020204" pitchFamily="34" charset="0"/>
                <a:cs typeface="Arial" panose="020B0604020202020204" pitchFamily="34" charset="0"/>
              </a:rPr>
              <a:t>will pay </a:t>
            </a:r>
            <a:r>
              <a:rPr lang="en-US" sz="2200" dirty="0" smtClean="0">
                <a:latin typeface="Arial" panose="020B0604020202020204" pitchFamily="34" charset="0"/>
                <a:cs typeface="Arial" panose="020B0604020202020204" pitchFamily="34" charset="0"/>
              </a:rPr>
              <a:t>a </a:t>
            </a:r>
            <a:r>
              <a:rPr lang="en-US" sz="2200" dirty="0">
                <a:latin typeface="Arial" panose="020B0604020202020204" pitchFamily="34" charset="0"/>
                <a:cs typeface="Arial" panose="020B0604020202020204" pitchFamily="34" charset="0"/>
              </a:rPr>
              <a:t>fee </a:t>
            </a:r>
            <a:r>
              <a:rPr lang="en-US" sz="2200" dirty="0" smtClean="0">
                <a:latin typeface="Arial" panose="020B0604020202020204" pitchFamily="34" charset="0"/>
                <a:cs typeface="Arial" panose="020B0604020202020204" pitchFamily="34" charset="0"/>
              </a:rPr>
              <a:t>if required.</a:t>
            </a:r>
            <a:endParaRPr lang="en-US" sz="8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The utility is invited to attend but Commission </a:t>
            </a:r>
            <a:r>
              <a:rPr lang="en-US" sz="2200" dirty="0" smtClean="0">
                <a:latin typeface="Arial" panose="020B0604020202020204" pitchFamily="34" charset="0"/>
                <a:cs typeface="Arial" panose="020B0604020202020204" pitchFamily="34" charset="0"/>
              </a:rPr>
              <a:t>staff </a:t>
            </a:r>
            <a:r>
              <a:rPr lang="en-US" sz="2200" dirty="0">
                <a:latin typeface="Arial" panose="020B0604020202020204" pitchFamily="34" charset="0"/>
                <a:cs typeface="Arial" panose="020B0604020202020204" pitchFamily="34" charset="0"/>
              </a:rPr>
              <a:t>will run the meeting</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One or more Commissioners may attend</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It’s the customer’s night, not the utility’s.</a:t>
            </a: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53</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35080689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altLang="en-US" sz="3300" dirty="0">
                <a:latin typeface="Arial" panose="020B0604020202020204" pitchFamily="34" charset="0"/>
                <a:cs typeface="Arial" panose="020B0604020202020204" pitchFamily="34" charset="0"/>
              </a:rPr>
              <a:t>Proposed Agency Action Process</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562100"/>
            <a:ext cx="8229600" cy="4728210"/>
          </a:xfrm>
        </p:spPr>
        <p:txBody>
          <a:bodyPr>
            <a:normAutofit/>
          </a:bodyPr>
          <a:lstStyle/>
          <a:p>
            <a:pPr algn="just">
              <a:spcBef>
                <a:spcPts val="800"/>
              </a:spcBef>
            </a:pPr>
            <a:r>
              <a:rPr lang="en-US" sz="2200" dirty="0">
                <a:latin typeface="Arial" panose="020B0604020202020204" pitchFamily="34" charset="0"/>
                <a:cs typeface="Arial" panose="020B0604020202020204" pitchFamily="34" charset="0"/>
              </a:rPr>
              <a:t>Proposed agency action (PAA) is a process in which a utility’s request for a rate increase is voted on by the Commission and an order issued without holding a formal hearing. </a:t>
            </a:r>
          </a:p>
          <a:p>
            <a:pPr algn="just">
              <a:spcBef>
                <a:spcPts val="800"/>
              </a:spcBef>
            </a:pPr>
            <a:r>
              <a:rPr lang="en-US" sz="2200" dirty="0">
                <a:latin typeface="Arial" panose="020B0604020202020204" pitchFamily="34" charset="0"/>
                <a:cs typeface="Arial" panose="020B0604020202020204" pitchFamily="34" charset="0"/>
              </a:rPr>
              <a:t>Staff will use the most current information in preparing its </a:t>
            </a:r>
            <a:r>
              <a:rPr lang="en-US" sz="2200" dirty="0" smtClean="0">
                <a:latin typeface="Arial" panose="020B0604020202020204" pitchFamily="34" charset="0"/>
                <a:cs typeface="Arial" panose="020B0604020202020204" pitchFamily="34" charset="0"/>
              </a:rPr>
              <a:t>PAA recommendation </a:t>
            </a:r>
            <a:r>
              <a:rPr lang="en-US" sz="2200" dirty="0">
                <a:latin typeface="Arial" panose="020B0604020202020204" pitchFamily="34" charset="0"/>
                <a:cs typeface="Arial" panose="020B0604020202020204" pitchFamily="34" charset="0"/>
              </a:rPr>
              <a:t>which is completed about five to six weeks after the customer meeting.</a:t>
            </a:r>
            <a:endParaRPr lang="en-US" sz="65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Staff files its </a:t>
            </a:r>
            <a:r>
              <a:rPr lang="en-US" sz="2200" dirty="0" smtClean="0">
                <a:latin typeface="Arial" panose="020B0604020202020204" pitchFamily="34" charset="0"/>
                <a:cs typeface="Arial" panose="020B0604020202020204" pitchFamily="34" charset="0"/>
              </a:rPr>
              <a:t>PAA recommendations </a:t>
            </a:r>
            <a:r>
              <a:rPr lang="en-US" sz="2200" dirty="0">
                <a:latin typeface="Arial" panose="020B0604020202020204" pitchFamily="34" charset="0"/>
                <a:cs typeface="Arial" panose="020B0604020202020204" pitchFamily="34" charset="0"/>
              </a:rPr>
              <a:t>approximately 12 days prior to a regularly-scheduled Commission Conference where the Commissioners will either approve, deny or modify staff’s recommendation.</a:t>
            </a:r>
            <a:endParaRPr lang="en-US" sz="65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The utility and customers may speak at the Commission Conference.</a:t>
            </a: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54</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378540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After </a:t>
            </a:r>
            <a:r>
              <a:rPr lang="en-US" sz="3300" dirty="0" smtClean="0">
                <a:latin typeface="Arial" panose="020B0604020202020204" pitchFamily="34" charset="0"/>
                <a:cs typeface="Arial" panose="020B0604020202020204" pitchFamily="34" charset="0"/>
              </a:rPr>
              <a:t>Commission Conference</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72590"/>
            <a:ext cx="8229600" cy="4728210"/>
          </a:xfrm>
        </p:spPr>
        <p:txBody>
          <a:bodyPr>
            <a:normAutofit/>
          </a:bodyPr>
          <a:lstStyle/>
          <a:p>
            <a:pPr algn="just">
              <a:spcBef>
                <a:spcPts val="800"/>
              </a:spcBef>
            </a:pPr>
            <a:r>
              <a:rPr lang="en-US" sz="2200" dirty="0">
                <a:latin typeface="Arial" panose="020B0604020202020204" pitchFamily="34" charset="0"/>
                <a:cs typeface="Arial" panose="020B0604020202020204" pitchFamily="34" charset="0"/>
              </a:rPr>
              <a:t>After the Commission vote at </a:t>
            </a:r>
            <a:r>
              <a:rPr lang="en-US" sz="2200" dirty="0" smtClean="0">
                <a:latin typeface="Arial" panose="020B0604020202020204" pitchFamily="34" charset="0"/>
                <a:cs typeface="Arial" panose="020B0604020202020204" pitchFamily="34" charset="0"/>
              </a:rPr>
              <a:t>Commission Conference, </a:t>
            </a:r>
            <a:r>
              <a:rPr lang="en-US" sz="2200" dirty="0">
                <a:latin typeface="Arial" panose="020B0604020202020204" pitchFamily="34" charset="0"/>
                <a:cs typeface="Arial" panose="020B0604020202020204" pitchFamily="34" charset="0"/>
              </a:rPr>
              <a:t>a Commission </a:t>
            </a:r>
            <a:r>
              <a:rPr lang="en-US" sz="2200" dirty="0" smtClean="0">
                <a:latin typeface="Arial" panose="020B0604020202020204" pitchFamily="34" charset="0"/>
                <a:cs typeface="Arial" panose="020B0604020202020204" pitchFamily="34" charset="0"/>
              </a:rPr>
              <a:t>PAA Order </a:t>
            </a:r>
            <a:r>
              <a:rPr lang="en-US" sz="2200" dirty="0">
                <a:latin typeface="Arial" panose="020B0604020202020204" pitchFamily="34" charset="0"/>
                <a:cs typeface="Arial" panose="020B0604020202020204" pitchFamily="34" charset="0"/>
              </a:rPr>
              <a:t>is issued </a:t>
            </a:r>
            <a:r>
              <a:rPr lang="en-US" sz="2200" dirty="0" smtClean="0">
                <a:latin typeface="Arial" panose="020B0604020202020204" pitchFamily="34" charset="0"/>
                <a:cs typeface="Arial" panose="020B0604020202020204" pitchFamily="34" charset="0"/>
              </a:rPr>
              <a:t>within </a:t>
            </a:r>
            <a:r>
              <a:rPr lang="en-US" sz="2200" dirty="0">
                <a:latin typeface="Arial" panose="020B0604020202020204" pitchFamily="34" charset="0"/>
                <a:cs typeface="Arial" panose="020B0604020202020204" pitchFamily="34" charset="0"/>
              </a:rPr>
              <a:t>20 </a:t>
            </a:r>
            <a:r>
              <a:rPr lang="en-US" sz="2200" dirty="0" smtClean="0">
                <a:latin typeface="Arial" panose="020B0604020202020204" pitchFamily="34" charset="0"/>
                <a:cs typeface="Arial" panose="020B0604020202020204" pitchFamily="34" charset="0"/>
              </a:rPr>
              <a:t>days. The PAA Order memorializes the Commission’s decision.</a:t>
            </a:r>
            <a:endParaRPr lang="en-US" sz="8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A 21-day protest period then begins where any substantially affected party may protest the </a:t>
            </a:r>
            <a:r>
              <a:rPr lang="en-US" sz="2200" dirty="0" smtClean="0">
                <a:latin typeface="Arial" panose="020B0604020202020204" pitchFamily="34" charset="0"/>
                <a:cs typeface="Arial" panose="020B0604020202020204" pitchFamily="34" charset="0"/>
              </a:rPr>
              <a:t>PAA Order and request </a:t>
            </a:r>
            <a:r>
              <a:rPr lang="en-US" sz="2200" dirty="0">
                <a:latin typeface="Arial" panose="020B0604020202020204" pitchFamily="34" charset="0"/>
                <a:cs typeface="Arial" panose="020B0604020202020204" pitchFamily="34" charset="0"/>
              </a:rPr>
              <a:t>a </a:t>
            </a:r>
            <a:r>
              <a:rPr lang="en-US" sz="2200" dirty="0" smtClean="0">
                <a:latin typeface="Arial" panose="020B0604020202020204" pitchFamily="34" charset="0"/>
                <a:cs typeface="Arial" panose="020B0604020202020204" pitchFamily="34" charset="0"/>
              </a:rPr>
              <a:t>hearing pursuant to Section </a:t>
            </a:r>
            <a:r>
              <a:rPr lang="en-US" sz="2200" dirty="0">
                <a:latin typeface="Arial" panose="020B0604020202020204" pitchFamily="34" charset="0"/>
                <a:cs typeface="Arial" panose="020B0604020202020204" pitchFamily="34" charset="0"/>
              </a:rPr>
              <a:t>120.57, F.S., </a:t>
            </a:r>
            <a:r>
              <a:rPr lang="en-US" sz="2200" i="1" dirty="0">
                <a:latin typeface="Arial" panose="020B0604020202020204" pitchFamily="34" charset="0"/>
                <a:cs typeface="Arial" panose="020B0604020202020204" pitchFamily="34" charset="0"/>
              </a:rPr>
              <a:t>Additional procedures for particular cases</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The utility must agree to accept the final rates and charges set by the Commission unless they produce less revenue than the existing rates and charges.</a:t>
            </a: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55</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41212498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After </a:t>
            </a:r>
            <a:r>
              <a:rPr lang="en-US" sz="3300" dirty="0" smtClean="0">
                <a:latin typeface="Arial" panose="020B0604020202020204" pitchFamily="34" charset="0"/>
                <a:cs typeface="Arial" panose="020B0604020202020204" pitchFamily="34" charset="0"/>
              </a:rPr>
              <a:t>Commission Conference (cont.)</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72590"/>
            <a:ext cx="8229600" cy="4728210"/>
          </a:xfrm>
        </p:spPr>
        <p:txBody>
          <a:bodyPr>
            <a:normAutofit/>
          </a:bodyPr>
          <a:lstStyle/>
          <a:p>
            <a:pPr algn="just">
              <a:spcBef>
                <a:spcPts val="800"/>
              </a:spcBef>
            </a:pPr>
            <a:r>
              <a:rPr lang="en-US" sz="2200" dirty="0">
                <a:latin typeface="Arial" panose="020B0604020202020204" pitchFamily="34" charset="0"/>
                <a:cs typeface="Arial" panose="020B0604020202020204" pitchFamily="34" charset="0"/>
              </a:rPr>
              <a:t>The utility can put the new rates in effect after the vote if the Commission approves staff’s recommendation; however, the approved increase </a:t>
            </a:r>
            <a:r>
              <a:rPr lang="en-US" sz="2200" dirty="0" smtClean="0">
                <a:latin typeface="Arial" panose="020B0604020202020204" pitchFamily="34" charset="0"/>
                <a:cs typeface="Arial" panose="020B0604020202020204" pitchFamily="34" charset="0"/>
              </a:rPr>
              <a:t>is subject </a:t>
            </a:r>
            <a:r>
              <a:rPr lang="en-US" sz="2200" dirty="0">
                <a:latin typeface="Arial" panose="020B0604020202020204" pitchFamily="34" charset="0"/>
                <a:cs typeface="Arial" panose="020B0604020202020204" pitchFamily="34" charset="0"/>
              </a:rPr>
              <a:t>to refund and security would have to be provided. The alternative would be for the utility to wait until the expiration of the protest period</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If no substantially affected party files a protest, the new rates will be effective upon issuance of a consummating order (usually </a:t>
            </a:r>
            <a:r>
              <a:rPr lang="en-US" sz="2200" dirty="0" smtClean="0">
                <a:latin typeface="Arial" panose="020B0604020202020204" pitchFamily="34" charset="0"/>
                <a:cs typeface="Arial" panose="020B0604020202020204" pitchFamily="34" charset="0"/>
              </a:rPr>
              <a:t>three to five </a:t>
            </a:r>
            <a:r>
              <a:rPr lang="en-US" sz="2200" dirty="0">
                <a:latin typeface="Arial" panose="020B0604020202020204" pitchFamily="34" charset="0"/>
                <a:cs typeface="Arial" panose="020B0604020202020204" pitchFamily="34" charset="0"/>
              </a:rPr>
              <a:t>days after the expiration of the protest period).</a:t>
            </a: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56</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59368521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smtClean="0">
                <a:latin typeface="Arial" panose="020B0604020202020204" pitchFamily="34" charset="0"/>
                <a:cs typeface="Arial" panose="020B0604020202020204" pitchFamily="34" charset="0"/>
              </a:rPr>
              <a:t>PAA </a:t>
            </a:r>
            <a:r>
              <a:rPr lang="en-US" sz="3300" dirty="0">
                <a:latin typeface="Arial" panose="020B0604020202020204" pitchFamily="34" charset="0"/>
                <a:cs typeface="Arial" panose="020B0604020202020204" pitchFamily="34" charset="0"/>
              </a:rPr>
              <a:t>Protests</a:t>
            </a:r>
          </a:p>
        </p:txBody>
      </p:sp>
      <p:sp>
        <p:nvSpPr>
          <p:cNvPr id="3" name="Content Placeholder 2"/>
          <p:cNvSpPr>
            <a:spLocks noGrp="1"/>
          </p:cNvSpPr>
          <p:nvPr>
            <p:ph idx="1"/>
          </p:nvPr>
        </p:nvSpPr>
        <p:spPr>
          <a:xfrm>
            <a:off x="457200" y="1672590"/>
            <a:ext cx="8229600" cy="4728210"/>
          </a:xfrm>
        </p:spPr>
        <p:txBody>
          <a:bodyPr>
            <a:normAutofit/>
          </a:bodyPr>
          <a:lstStyle/>
          <a:p>
            <a:pPr algn="just"/>
            <a:r>
              <a:rPr lang="en-US" sz="2200" dirty="0" smtClean="0">
                <a:latin typeface="Arial" panose="020B0604020202020204" pitchFamily="34" charset="0"/>
                <a:cs typeface="Arial" panose="020B0604020202020204" pitchFamily="34" charset="0"/>
              </a:rPr>
              <a:t>Pursuant to Rule 25-22.0407(9</a:t>
            </a:r>
            <a:r>
              <a:rPr lang="en-US" sz="2200" dirty="0">
                <a:latin typeface="Arial" panose="020B0604020202020204" pitchFamily="34" charset="0"/>
                <a:cs typeface="Arial" panose="020B0604020202020204" pitchFamily="34" charset="0"/>
              </a:rPr>
              <a:t>)(e</a:t>
            </a:r>
            <a:r>
              <a:rPr lang="en-US" sz="2200" dirty="0" smtClean="0">
                <a:latin typeface="Arial" panose="020B0604020202020204" pitchFamily="34" charset="0"/>
                <a:cs typeface="Arial" panose="020B0604020202020204" pitchFamily="34" charset="0"/>
              </a:rPr>
              <a:t>), F.A.C</a:t>
            </a:r>
            <a:r>
              <a:rPr lang="en-US" sz="2200" dirty="0">
                <a:latin typeface="Arial" panose="020B0604020202020204" pitchFamily="34" charset="0"/>
                <a:cs typeface="Arial" panose="020B0604020202020204" pitchFamily="34" charset="0"/>
              </a:rPr>
              <a:t>., </a:t>
            </a:r>
            <a:r>
              <a:rPr lang="en-US" sz="2200" i="1" dirty="0">
                <a:latin typeface="Arial" panose="020B0604020202020204" pitchFamily="34" charset="0"/>
                <a:cs typeface="Arial" panose="020B0604020202020204" pitchFamily="34" charset="0"/>
              </a:rPr>
              <a:t>Notice of and Public Information for General Rate Increase Requests by Water and Wastewater </a:t>
            </a:r>
            <a:r>
              <a:rPr lang="en-US" sz="2200" i="1" dirty="0" smtClean="0">
                <a:latin typeface="Arial" panose="020B0604020202020204" pitchFamily="34" charset="0"/>
                <a:cs typeface="Arial" panose="020B0604020202020204" pitchFamily="34" charset="0"/>
              </a:rPr>
              <a:t>Utilities, </a:t>
            </a:r>
            <a:r>
              <a:rPr lang="en-US" sz="2200" dirty="0" smtClean="0">
                <a:latin typeface="Arial" panose="020B0604020202020204" pitchFamily="34" charset="0"/>
                <a:cs typeface="Arial" panose="020B0604020202020204" pitchFamily="34" charset="0"/>
              </a:rPr>
              <a:t>if </a:t>
            </a:r>
            <a:r>
              <a:rPr lang="en-US" sz="2200" dirty="0">
                <a:latin typeface="Arial" panose="020B0604020202020204" pitchFamily="34" charset="0"/>
                <a:cs typeface="Arial" panose="020B0604020202020204" pitchFamily="34" charset="0"/>
              </a:rPr>
              <a:t>the Commission’s PAA order is protested and hearings are scheduled, </a:t>
            </a:r>
            <a:r>
              <a:rPr lang="en-US" sz="2200" dirty="0" smtClean="0">
                <a:latin typeface="Arial" panose="020B0604020202020204" pitchFamily="34" charset="0"/>
                <a:cs typeface="Arial" panose="020B0604020202020204" pitchFamily="34" charset="0"/>
              </a:rPr>
              <a:t>the utility </a:t>
            </a:r>
            <a:r>
              <a:rPr lang="en-US" sz="2200" dirty="0">
                <a:latin typeface="Arial" panose="020B0604020202020204" pitchFamily="34" charset="0"/>
                <a:cs typeface="Arial" panose="020B0604020202020204" pitchFamily="34" charset="0"/>
              </a:rPr>
              <a:t>shall give notice of hearings in accordance with subsections (6) and (7) of this rule.</a:t>
            </a:r>
          </a:p>
          <a:p>
            <a:pPr algn="just"/>
            <a:endParaRPr lang="en-US" sz="800" dirty="0">
              <a:latin typeface="Arial" panose="020B0604020202020204" pitchFamily="34" charset="0"/>
              <a:cs typeface="Arial" panose="020B0604020202020204" pitchFamily="34" charset="0"/>
            </a:endParaRPr>
          </a:p>
          <a:p>
            <a:pPr algn="just"/>
            <a:r>
              <a:rPr lang="en-US" sz="2200" dirty="0">
                <a:latin typeface="Arial" panose="020B0604020202020204" pitchFamily="34" charset="0"/>
                <a:cs typeface="Arial" panose="020B0604020202020204" pitchFamily="34" charset="0"/>
              </a:rPr>
              <a:t>The hearing process could cost $20,000 to $40,000 or more, depending on the size and complexity of the case. Only that rate case expense judged to be prudent is recoverable by the utility through the rates.</a:t>
            </a: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57</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44546265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smtClean="0">
                <a:latin typeface="Arial" panose="020B0604020202020204" pitchFamily="34" charset="0"/>
                <a:cs typeface="Arial" panose="020B0604020202020204" pitchFamily="34" charset="0"/>
              </a:rPr>
              <a:t>If a Protest is Filed</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72590"/>
            <a:ext cx="8229600" cy="4728210"/>
          </a:xfrm>
        </p:spPr>
        <p:txBody>
          <a:bodyPr>
            <a:normAutofit/>
          </a:bodyPr>
          <a:lstStyle/>
          <a:p>
            <a:pPr algn="just">
              <a:spcBef>
                <a:spcPts val="800"/>
              </a:spcBef>
            </a:pPr>
            <a:r>
              <a:rPr lang="en-US" sz="2200" dirty="0">
                <a:latin typeface="Arial" panose="020B0604020202020204" pitchFamily="34" charset="0"/>
                <a:cs typeface="Arial" panose="020B0604020202020204" pitchFamily="34" charset="0"/>
              </a:rPr>
              <a:t>If </a:t>
            </a:r>
            <a:r>
              <a:rPr lang="en-US" sz="2200" dirty="0" smtClean="0">
                <a:latin typeface="Arial" panose="020B0604020202020204" pitchFamily="34" charset="0"/>
                <a:cs typeface="Arial" panose="020B0604020202020204" pitchFamily="34" charset="0"/>
              </a:rPr>
              <a:t>a protest is filed, the utility may implement temporary rates, subject to refund with interest.</a:t>
            </a:r>
            <a:endParaRPr lang="en-US" sz="800" dirty="0">
              <a:latin typeface="Arial" panose="020B0604020202020204" pitchFamily="34" charset="0"/>
              <a:cs typeface="Arial" panose="020B0604020202020204" pitchFamily="34" charset="0"/>
            </a:endParaRPr>
          </a:p>
          <a:p>
            <a:pPr algn="just">
              <a:spcBef>
                <a:spcPts val="800"/>
              </a:spcBef>
            </a:pPr>
            <a:r>
              <a:rPr lang="en-US" sz="2200" dirty="0" smtClean="0">
                <a:latin typeface="Arial" panose="020B0604020202020204" pitchFamily="34" charset="0"/>
                <a:cs typeface="Arial" panose="020B0604020202020204" pitchFamily="34" charset="0"/>
              </a:rPr>
              <a:t>The utility shall sponsor a witness to provide </a:t>
            </a:r>
            <a:r>
              <a:rPr lang="en-US" sz="2200" dirty="0">
                <a:latin typeface="Arial" panose="020B0604020202020204" pitchFamily="34" charset="0"/>
                <a:cs typeface="Arial" panose="020B0604020202020204" pitchFamily="34" charset="0"/>
              </a:rPr>
              <a:t>direct </a:t>
            </a:r>
            <a:r>
              <a:rPr lang="en-US" sz="2200" dirty="0" smtClean="0">
                <a:latin typeface="Arial" panose="020B0604020202020204" pitchFamily="34" charset="0"/>
                <a:cs typeface="Arial" panose="020B0604020202020204" pitchFamily="34" charset="0"/>
              </a:rPr>
              <a:t>testimony regarding the appropriate rate base, capital structure, and revenue requirement, as well as its the fall-out rates. The utility witness may include </a:t>
            </a:r>
            <a:r>
              <a:rPr lang="en-US" sz="2200" dirty="0">
                <a:latin typeface="Arial" panose="020B0604020202020204" pitchFamily="34" charset="0"/>
                <a:cs typeface="Arial" panose="020B0604020202020204" pitchFamily="34" charset="0"/>
              </a:rPr>
              <a:t>factual testimony on any issues which the utility </a:t>
            </a:r>
            <a:r>
              <a:rPr lang="en-US" sz="2200" dirty="0" smtClean="0">
                <a:latin typeface="Arial" panose="020B0604020202020204" pitchFamily="34" charset="0"/>
                <a:cs typeface="Arial" panose="020B0604020202020204" pitchFamily="34" charset="0"/>
              </a:rPr>
              <a:t>takes </a:t>
            </a:r>
            <a:r>
              <a:rPr lang="en-US" sz="2200" dirty="0">
                <a:latin typeface="Arial" panose="020B0604020202020204" pitchFamily="34" charset="0"/>
                <a:cs typeface="Arial" panose="020B0604020202020204" pitchFamily="34" charset="0"/>
              </a:rPr>
              <a:t>a different position </a:t>
            </a:r>
            <a:r>
              <a:rPr lang="en-US" sz="2200" dirty="0" smtClean="0">
                <a:latin typeface="Arial" panose="020B0604020202020204" pitchFamily="34" charset="0"/>
                <a:cs typeface="Arial" panose="020B0604020202020204" pitchFamily="34" charset="0"/>
              </a:rPr>
              <a:t>on in the case.</a:t>
            </a:r>
            <a:endParaRPr lang="en-US" sz="800" dirty="0">
              <a:latin typeface="Arial" panose="020B0604020202020204" pitchFamily="34" charset="0"/>
              <a:cs typeface="Arial" panose="020B0604020202020204" pitchFamily="34" charset="0"/>
            </a:endParaRPr>
          </a:p>
          <a:p>
            <a:pPr algn="just">
              <a:spcBef>
                <a:spcPts val="800"/>
              </a:spcBef>
            </a:pPr>
            <a:r>
              <a:rPr lang="en-US" sz="2200" dirty="0" smtClean="0">
                <a:latin typeface="Arial" panose="020B0604020202020204" pitchFamily="34" charset="0"/>
                <a:cs typeface="Arial" panose="020B0604020202020204" pitchFamily="34" charset="0"/>
              </a:rPr>
              <a:t>The utility must meet </a:t>
            </a:r>
            <a:r>
              <a:rPr lang="en-US" sz="2200" dirty="0">
                <a:latin typeface="Arial" panose="020B0604020202020204" pitchFamily="34" charset="0"/>
                <a:cs typeface="Arial" panose="020B0604020202020204" pitchFamily="34" charset="0"/>
              </a:rPr>
              <a:t>all requirements of the order establishing procedure.</a:t>
            </a: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58</a:t>
            </a:fld>
            <a:endParaRPr lang="en-US" dirty="0"/>
          </a:p>
        </p:txBody>
      </p:sp>
      <p:sp>
        <p:nvSpPr>
          <p:cNvPr id="8" name="Footer Placeholder 7"/>
          <p:cNvSpPr>
            <a:spLocks noGrp="1"/>
          </p:cNvSpPr>
          <p:nvPr>
            <p:ph type="ftr" sz="quarter" idx="11"/>
          </p:nvPr>
        </p:nvSpPr>
        <p:spPr/>
        <p:txBody>
          <a:bodyPr/>
          <a:lstStyle/>
          <a:p>
            <a:r>
              <a:rPr lang="en-US" dirty="0"/>
              <a:t>Water &amp; Wastewater Reference </a:t>
            </a:r>
            <a:r>
              <a:rPr lang="en-US" dirty="0" smtClean="0"/>
              <a:t>Manual</a:t>
            </a:r>
            <a:endParaRPr lang="en-US" dirty="0"/>
          </a:p>
        </p:txBody>
      </p:sp>
    </p:spTree>
    <p:extLst>
      <p:ext uri="{BB962C8B-B14F-4D97-AF65-F5344CB8AC3E}">
        <p14:creationId xmlns:p14="http://schemas.microsoft.com/office/powerpoint/2010/main" val="31327670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If </a:t>
            </a:r>
            <a:r>
              <a:rPr lang="en-US" sz="3300" dirty="0" smtClean="0">
                <a:latin typeface="Arial" panose="020B0604020202020204" pitchFamily="34" charset="0"/>
                <a:cs typeface="Arial" panose="020B0604020202020204" pitchFamily="34" charset="0"/>
              </a:rPr>
              <a:t>a Protest is Filed (cont.)</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72590"/>
            <a:ext cx="8229600" cy="4728210"/>
          </a:xfrm>
        </p:spPr>
        <p:txBody>
          <a:bodyPr>
            <a:normAutofit/>
          </a:bodyPr>
          <a:lstStyle/>
          <a:p>
            <a:pPr algn="just"/>
            <a:r>
              <a:rPr lang="en-US" sz="2200" dirty="0">
                <a:latin typeface="Arial" panose="020B0604020202020204" pitchFamily="34" charset="0"/>
                <a:cs typeface="Arial" panose="020B0604020202020204" pitchFamily="34" charset="0"/>
              </a:rPr>
              <a:t>Commission </a:t>
            </a:r>
            <a:r>
              <a:rPr lang="en-US" sz="2200" dirty="0" smtClean="0">
                <a:latin typeface="Arial" panose="020B0604020202020204" pitchFamily="34" charset="0"/>
                <a:cs typeface="Arial" panose="020B0604020202020204" pitchFamily="34" charset="0"/>
              </a:rPr>
              <a:t>staff also may file </a:t>
            </a:r>
            <a:r>
              <a:rPr lang="en-US" sz="2200" dirty="0">
                <a:latin typeface="Arial" panose="020B0604020202020204" pitchFamily="34" charset="0"/>
                <a:cs typeface="Arial" panose="020B0604020202020204" pitchFamily="34" charset="0"/>
              </a:rPr>
              <a:t>pre-filed direct testimony to explain </a:t>
            </a:r>
            <a:r>
              <a:rPr lang="en-US" sz="2200" dirty="0" smtClean="0">
                <a:latin typeface="Arial" panose="020B0604020202020204" pitchFamily="34" charset="0"/>
                <a:cs typeface="Arial" panose="020B0604020202020204" pitchFamily="34" charset="0"/>
              </a:rPr>
              <a:t>the analysis in its </a:t>
            </a:r>
            <a:r>
              <a:rPr lang="en-US" sz="2200" dirty="0">
                <a:latin typeface="Arial" panose="020B0604020202020204" pitchFamily="34" charset="0"/>
                <a:cs typeface="Arial" panose="020B0604020202020204" pitchFamily="34" charset="0"/>
              </a:rPr>
              <a:t>PAA </a:t>
            </a:r>
            <a:r>
              <a:rPr lang="en-US" sz="2200" dirty="0" smtClean="0">
                <a:latin typeface="Arial" panose="020B0604020202020204" pitchFamily="34" charset="0"/>
                <a:cs typeface="Arial" panose="020B0604020202020204" pitchFamily="34" charset="0"/>
              </a:rPr>
              <a:t>recommendation, meet </a:t>
            </a:r>
            <a:r>
              <a:rPr lang="en-US" sz="2200" dirty="0">
                <a:latin typeface="Arial" panose="020B0604020202020204" pitchFamily="34" charset="0"/>
                <a:cs typeface="Arial" panose="020B0604020202020204" pitchFamily="34" charset="0"/>
              </a:rPr>
              <a:t>all requirements of the order establishing </a:t>
            </a:r>
            <a:r>
              <a:rPr lang="en-US" sz="2200" dirty="0" smtClean="0">
                <a:latin typeface="Arial" panose="020B0604020202020204" pitchFamily="34" charset="0"/>
                <a:cs typeface="Arial" panose="020B0604020202020204" pitchFamily="34" charset="0"/>
              </a:rPr>
              <a:t>procedure, and provide </a:t>
            </a:r>
            <a:r>
              <a:rPr lang="en-US" sz="2200" dirty="0">
                <a:latin typeface="Arial" panose="020B0604020202020204" pitchFamily="34" charset="0"/>
                <a:cs typeface="Arial" panose="020B0604020202020204" pitchFamily="34" charset="0"/>
              </a:rPr>
              <a:t>utility materials to assist in </a:t>
            </a:r>
            <a:r>
              <a:rPr lang="en-US" sz="2200" dirty="0" smtClean="0">
                <a:latin typeface="Arial" panose="020B0604020202020204" pitchFamily="34" charset="0"/>
                <a:cs typeface="Arial" panose="020B0604020202020204" pitchFamily="34" charset="0"/>
              </a:rPr>
              <a:t>the preparation </a:t>
            </a:r>
            <a:r>
              <a:rPr lang="en-US" sz="2200" dirty="0">
                <a:latin typeface="Arial" panose="020B0604020202020204" pitchFamily="34" charset="0"/>
                <a:cs typeface="Arial" panose="020B0604020202020204" pitchFamily="34" charset="0"/>
              </a:rPr>
              <a:t>of testimony and exhibits.</a:t>
            </a: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59</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209270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Notice to </a:t>
            </a:r>
            <a:r>
              <a:rPr lang="en-US" sz="3300" dirty="0" smtClean="0">
                <a:latin typeface="Arial" panose="020B0604020202020204" pitchFamily="34" charset="0"/>
                <a:cs typeface="Arial" panose="020B0604020202020204" pitchFamily="34" charset="0"/>
              </a:rPr>
              <a:t>County for New Rates</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lgn="just">
              <a:spcBef>
                <a:spcPts val="800"/>
              </a:spcBef>
              <a:buNone/>
            </a:pPr>
            <a:r>
              <a:rPr lang="en-US" sz="2200" dirty="0" smtClean="0">
                <a:latin typeface="Arial" panose="020B0604020202020204" pitchFamily="34" charset="0"/>
                <a:cs typeface="Arial" panose="020B0604020202020204" pitchFamily="34" charset="0"/>
              </a:rPr>
              <a:t>Section </a:t>
            </a:r>
            <a:r>
              <a:rPr lang="en-US" sz="2200" dirty="0">
                <a:latin typeface="Arial" panose="020B0604020202020204" pitchFamily="34" charset="0"/>
                <a:cs typeface="Arial" panose="020B0604020202020204" pitchFamily="34" charset="0"/>
              </a:rPr>
              <a:t>367.091(2</a:t>
            </a:r>
            <a:r>
              <a:rPr lang="en-US" sz="2200" dirty="0" smtClean="0">
                <a:latin typeface="Arial" panose="020B0604020202020204" pitchFamily="34" charset="0"/>
                <a:cs typeface="Arial" panose="020B0604020202020204" pitchFamily="34" charset="0"/>
              </a:rPr>
              <a:t>), F.S., </a:t>
            </a:r>
            <a:r>
              <a:rPr lang="en-US" sz="2200" i="1" dirty="0">
                <a:latin typeface="Arial" panose="020B0604020202020204" pitchFamily="34" charset="0"/>
                <a:cs typeface="Arial" panose="020B0604020202020204" pitchFamily="34" charset="0"/>
              </a:rPr>
              <a:t>Rates, tariffs; new class of </a:t>
            </a:r>
            <a:r>
              <a:rPr lang="en-US" sz="2200" i="1" dirty="0" smtClean="0">
                <a:latin typeface="Arial" panose="020B0604020202020204" pitchFamily="34" charset="0"/>
                <a:cs typeface="Arial" panose="020B0604020202020204" pitchFamily="34" charset="0"/>
              </a:rPr>
              <a:t>service</a:t>
            </a:r>
            <a:r>
              <a:rPr lang="en-US" sz="2200" dirty="0" smtClean="0">
                <a:latin typeface="Arial" panose="020B0604020202020204" pitchFamily="34" charset="0"/>
                <a:cs typeface="Arial" panose="020B0604020202020204" pitchFamily="34" charset="0"/>
              </a:rPr>
              <a:t>, sets forth the following noticing requirements: </a:t>
            </a:r>
            <a:endParaRPr lang="en-US" sz="1200" dirty="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sz="2200" dirty="0">
                <a:latin typeface="Arial" panose="020B0604020202020204" pitchFamily="34" charset="0"/>
                <a:cs typeface="Arial" panose="020B0604020202020204" pitchFamily="34" charset="0"/>
              </a:rPr>
              <a:t>Upon filing an application for new rates, the utility shall mail a copy of the application to the chief executive officer of the governing body of each county within the service areas included in the rate </a:t>
            </a:r>
            <a:r>
              <a:rPr lang="en-US" sz="2200" dirty="0" smtClean="0">
                <a:latin typeface="Arial" panose="020B0604020202020204" pitchFamily="34" charset="0"/>
                <a:cs typeface="Arial" panose="020B0604020202020204" pitchFamily="34" charset="0"/>
              </a:rPr>
              <a:t>request</a:t>
            </a:r>
            <a:endParaRPr lang="en-US" sz="800" dirty="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sz="2200" dirty="0">
                <a:latin typeface="Arial" panose="020B0604020202020204" pitchFamily="34" charset="0"/>
                <a:cs typeface="Arial" panose="020B0604020202020204" pitchFamily="34" charset="0"/>
              </a:rPr>
              <a:t>The governing body may petition the C</a:t>
            </a:r>
            <a:r>
              <a:rPr lang="en-US" sz="2200" dirty="0" smtClean="0">
                <a:latin typeface="Arial" panose="020B0604020202020204" pitchFamily="34" charset="0"/>
                <a:cs typeface="Arial" panose="020B0604020202020204" pitchFamily="34" charset="0"/>
              </a:rPr>
              <a:t>ommission </a:t>
            </a:r>
            <a:r>
              <a:rPr lang="en-US" sz="2200" dirty="0">
                <a:latin typeface="Arial" panose="020B0604020202020204" pitchFamily="34" charset="0"/>
                <a:cs typeface="Arial" panose="020B0604020202020204" pitchFamily="34" charset="0"/>
              </a:rPr>
              <a:t>for leave to intervene in the rate change proceeding and the </a:t>
            </a:r>
            <a:r>
              <a:rPr lang="en-US" sz="2200" dirty="0" smtClean="0">
                <a:latin typeface="Arial" panose="020B0604020202020204" pitchFamily="34" charset="0"/>
                <a:cs typeface="Arial" panose="020B0604020202020204" pitchFamily="34" charset="0"/>
              </a:rPr>
              <a:t>Commission </a:t>
            </a:r>
            <a:r>
              <a:rPr lang="en-US" sz="2200" dirty="0">
                <a:latin typeface="Arial" panose="020B0604020202020204" pitchFamily="34" charset="0"/>
                <a:cs typeface="Arial" panose="020B0604020202020204" pitchFamily="34" charset="0"/>
              </a:rPr>
              <a:t>shall grant intervener status to any governing body that files a </a:t>
            </a:r>
            <a:r>
              <a:rPr lang="en-US" sz="2200" dirty="0" smtClean="0">
                <a:latin typeface="Arial" panose="020B0604020202020204" pitchFamily="34" charset="0"/>
                <a:cs typeface="Arial" panose="020B0604020202020204" pitchFamily="34" charset="0"/>
              </a:rPr>
              <a:t>petition</a:t>
            </a: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6</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93026290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smtClean="0">
                <a:latin typeface="Arial" panose="020B0604020202020204" pitchFamily="34" charset="0"/>
                <a:cs typeface="Arial" panose="020B0604020202020204" pitchFamily="34" charset="0"/>
              </a:rPr>
              <a:t>Financial Security</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72590"/>
            <a:ext cx="8229600" cy="4728210"/>
          </a:xfrm>
        </p:spPr>
        <p:txBody>
          <a:bodyPr>
            <a:normAutofit/>
          </a:bodyPr>
          <a:lstStyle/>
          <a:p>
            <a:pPr>
              <a:spcBef>
                <a:spcPts val="800"/>
              </a:spcBef>
            </a:pPr>
            <a:r>
              <a:rPr lang="en-US" sz="2200" dirty="0">
                <a:latin typeface="Arial" panose="020B0604020202020204" pitchFamily="34" charset="0"/>
                <a:cs typeface="Arial" panose="020B0604020202020204" pitchFamily="34" charset="0"/>
              </a:rPr>
              <a:t>Security protects both the customer and the </a:t>
            </a:r>
            <a:r>
              <a:rPr lang="en-US" sz="2200" dirty="0" smtClean="0">
                <a:latin typeface="Arial" panose="020B0604020202020204" pitchFamily="34" charset="0"/>
                <a:cs typeface="Arial" panose="020B0604020202020204" pitchFamily="34" charset="0"/>
              </a:rPr>
              <a:t>utility. </a:t>
            </a:r>
            <a:endParaRPr lang="en-US" sz="800" dirty="0" smtClean="0">
              <a:latin typeface="Arial" panose="020B0604020202020204" pitchFamily="34" charset="0"/>
              <a:cs typeface="Arial" panose="020B0604020202020204" pitchFamily="34" charset="0"/>
            </a:endParaRPr>
          </a:p>
          <a:p>
            <a:pPr>
              <a:spcBef>
                <a:spcPts val="800"/>
              </a:spcBef>
            </a:pPr>
            <a:r>
              <a:rPr lang="en-US" sz="2200" dirty="0" smtClean="0">
                <a:latin typeface="Arial" panose="020B0604020202020204" pitchFamily="34" charset="0"/>
                <a:cs typeface="Arial" panose="020B0604020202020204" pitchFamily="34" charset="0"/>
              </a:rPr>
              <a:t>The </a:t>
            </a:r>
            <a:r>
              <a:rPr lang="en-US" sz="2200" dirty="0">
                <a:latin typeface="Arial" panose="020B0604020202020204" pitchFamily="34" charset="0"/>
                <a:cs typeface="Arial" panose="020B0604020202020204" pitchFamily="34" charset="0"/>
              </a:rPr>
              <a:t>following are acceptable forms of security</a:t>
            </a:r>
            <a:r>
              <a:rPr lang="en-US" sz="2200" dirty="0" smtClean="0">
                <a:latin typeface="Arial" panose="020B0604020202020204" pitchFamily="34" charset="0"/>
                <a:cs typeface="Arial" panose="020B0604020202020204" pitchFamily="34" charset="0"/>
              </a:rPr>
              <a:t>: </a:t>
            </a:r>
          </a:p>
          <a:p>
            <a:pPr marL="800100">
              <a:spcBef>
                <a:spcPts val="800"/>
              </a:spcBef>
              <a:buSzPct val="60000"/>
              <a:buFont typeface="Courier New" panose="02070309020205020404" pitchFamily="49" charset="0"/>
              <a:buChar char="o"/>
            </a:pPr>
            <a:r>
              <a:rPr lang="en-US" sz="2200" dirty="0">
                <a:latin typeface="Arial" panose="020B0604020202020204" pitchFamily="34" charset="0"/>
                <a:cs typeface="Arial" panose="020B0604020202020204" pitchFamily="34" charset="0"/>
              </a:rPr>
              <a:t>E</a:t>
            </a:r>
            <a:r>
              <a:rPr lang="en-US" sz="2200" dirty="0" smtClean="0">
                <a:latin typeface="Arial" panose="020B0604020202020204" pitchFamily="34" charset="0"/>
                <a:cs typeface="Arial" panose="020B0604020202020204" pitchFamily="34" charset="0"/>
              </a:rPr>
              <a:t>scrow account </a:t>
            </a:r>
          </a:p>
          <a:p>
            <a:pPr marL="800100">
              <a:spcBef>
                <a:spcPts val="800"/>
              </a:spcBef>
              <a:buSzPct val="60000"/>
              <a:buFont typeface="Courier New" panose="02070309020205020404" pitchFamily="49" charset="0"/>
              <a:buChar char="o"/>
            </a:pPr>
            <a:r>
              <a:rPr lang="en-US" sz="2200" dirty="0" smtClean="0">
                <a:latin typeface="Arial" panose="020B0604020202020204" pitchFamily="34" charset="0"/>
                <a:cs typeface="Arial" panose="020B0604020202020204" pitchFamily="34" charset="0"/>
              </a:rPr>
              <a:t>Letter </a:t>
            </a:r>
            <a:r>
              <a:rPr lang="en-US" sz="2200" dirty="0">
                <a:latin typeface="Arial" panose="020B0604020202020204" pitchFamily="34" charset="0"/>
                <a:cs typeface="Arial" panose="020B0604020202020204" pitchFamily="34" charset="0"/>
              </a:rPr>
              <a:t>of </a:t>
            </a:r>
            <a:r>
              <a:rPr lang="en-US" sz="2200" dirty="0" smtClean="0">
                <a:latin typeface="Arial" panose="020B0604020202020204" pitchFamily="34" charset="0"/>
                <a:cs typeface="Arial" panose="020B0604020202020204" pitchFamily="34" charset="0"/>
              </a:rPr>
              <a:t>credit </a:t>
            </a:r>
          </a:p>
          <a:p>
            <a:pPr marL="800100">
              <a:spcBef>
                <a:spcPts val="800"/>
              </a:spcBef>
              <a:buSzPct val="60000"/>
              <a:buFont typeface="Courier New" panose="02070309020205020404" pitchFamily="49" charset="0"/>
              <a:buChar char="o"/>
            </a:pPr>
            <a:r>
              <a:rPr lang="en-US" sz="2200" dirty="0" smtClean="0">
                <a:latin typeface="Arial" panose="020B0604020202020204" pitchFamily="34" charset="0"/>
                <a:cs typeface="Arial" panose="020B0604020202020204" pitchFamily="34" charset="0"/>
              </a:rPr>
              <a:t>Bond</a:t>
            </a:r>
          </a:p>
          <a:p>
            <a:pPr marL="800100">
              <a:spcBef>
                <a:spcPts val="800"/>
              </a:spcBef>
              <a:buSzPct val="60000"/>
              <a:buFont typeface="Courier New" panose="02070309020205020404" pitchFamily="49" charset="0"/>
              <a:buChar char="o"/>
            </a:pPr>
            <a:r>
              <a:rPr lang="en-US" sz="2200" dirty="0">
                <a:latin typeface="Arial" panose="020B0604020202020204" pitchFamily="34" charset="0"/>
                <a:cs typeface="Arial" panose="020B0604020202020204" pitchFamily="34" charset="0"/>
              </a:rPr>
              <a:t>C</a:t>
            </a:r>
            <a:r>
              <a:rPr lang="en-US" sz="2200" dirty="0" smtClean="0">
                <a:latin typeface="Arial" panose="020B0604020202020204" pitchFamily="34" charset="0"/>
                <a:cs typeface="Arial" panose="020B0604020202020204" pitchFamily="34" charset="0"/>
              </a:rPr>
              <a:t>orporate undertaking  </a:t>
            </a:r>
            <a:endParaRPr lang="en-US" sz="800" dirty="0" smtClean="0">
              <a:latin typeface="Arial" panose="020B0604020202020204" pitchFamily="34" charset="0"/>
              <a:cs typeface="Arial" panose="020B0604020202020204" pitchFamily="34" charset="0"/>
            </a:endParaRPr>
          </a:p>
          <a:p>
            <a:pPr algn="just">
              <a:spcBef>
                <a:spcPts val="800"/>
              </a:spcBef>
            </a:pPr>
            <a:r>
              <a:rPr lang="en-US" sz="2200" dirty="0" smtClean="0">
                <a:latin typeface="Arial" panose="020B0604020202020204" pitchFamily="34" charset="0"/>
                <a:cs typeface="Arial" panose="020B0604020202020204" pitchFamily="34" charset="0"/>
              </a:rPr>
              <a:t>The security </a:t>
            </a:r>
            <a:r>
              <a:rPr lang="en-US" sz="2200" dirty="0">
                <a:latin typeface="Arial" panose="020B0604020202020204" pitchFamily="34" charset="0"/>
                <a:cs typeface="Arial" panose="020B0604020202020204" pitchFamily="34" charset="0"/>
              </a:rPr>
              <a:t>will be </a:t>
            </a:r>
            <a:r>
              <a:rPr lang="en-US" sz="2200" dirty="0" smtClean="0">
                <a:latin typeface="Arial" panose="020B0604020202020204" pitchFamily="34" charset="0"/>
                <a:cs typeface="Arial" panose="020B0604020202020204" pitchFamily="34" charset="0"/>
              </a:rPr>
              <a:t>released, if no refunds are required or once Commission staff verifies the any required refunds have been completed.</a:t>
            </a:r>
            <a:endParaRPr lang="en-US" sz="2200" dirty="0">
              <a:latin typeface="Arial" panose="020B0604020202020204" pitchFamily="34" charset="0"/>
              <a:cs typeface="Arial" panose="020B0604020202020204" pitchFamily="34" charset="0"/>
            </a:endParaRP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60</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364645386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Escrow </a:t>
            </a:r>
            <a:r>
              <a:rPr lang="en-US" sz="3300" dirty="0" smtClean="0">
                <a:latin typeface="Arial" panose="020B0604020202020204" pitchFamily="34" charset="0"/>
                <a:cs typeface="Arial" panose="020B0604020202020204" pitchFamily="34" charset="0"/>
              </a:rPr>
              <a:t>Agreement</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00200"/>
            <a:ext cx="8229600" cy="4728210"/>
          </a:xfrm>
        </p:spPr>
        <p:txBody>
          <a:bodyPr>
            <a:normAutofit/>
          </a:bodyPr>
          <a:lstStyle/>
          <a:p>
            <a:pPr algn="just">
              <a:spcBef>
                <a:spcPts val="800"/>
              </a:spcBef>
            </a:pPr>
            <a:r>
              <a:rPr lang="en-US" sz="2200" dirty="0">
                <a:latin typeface="Arial" panose="020B0604020202020204" pitchFamily="34" charset="0"/>
                <a:cs typeface="Arial" panose="020B0604020202020204" pitchFamily="34" charset="0"/>
              </a:rPr>
              <a:t>An </a:t>
            </a:r>
            <a:r>
              <a:rPr lang="en-US" sz="2200" dirty="0" smtClean="0">
                <a:latin typeface="Arial" panose="020B0604020202020204" pitchFamily="34" charset="0"/>
                <a:cs typeface="Arial" panose="020B0604020202020204" pitchFamily="34" charset="0"/>
              </a:rPr>
              <a:t>escrow account is </a:t>
            </a:r>
            <a:r>
              <a:rPr lang="en-US" sz="2200" dirty="0">
                <a:latin typeface="Arial" panose="020B0604020202020204" pitchFamily="34" charset="0"/>
                <a:cs typeface="Arial" panose="020B0604020202020204" pitchFamily="34" charset="0"/>
              </a:rPr>
              <a:t>where funds are deposited on behalf of a particular party but the funds are restricted from the general use of the party until certain conditions are met</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For the Commission’s purpose, an escrow agreement is an agreement between the utility, the Commission, and a </a:t>
            </a:r>
            <a:r>
              <a:rPr lang="en-US" sz="2200" dirty="0" smtClean="0">
                <a:latin typeface="Arial" panose="020B0604020202020204" pitchFamily="34" charset="0"/>
                <a:cs typeface="Arial" panose="020B0604020202020204" pitchFamily="34" charset="0"/>
              </a:rPr>
              <a:t>bank </a:t>
            </a:r>
            <a:r>
              <a:rPr lang="en-US" sz="2200" dirty="0">
                <a:latin typeface="Arial" panose="020B0604020202020204" pitchFamily="34" charset="0"/>
                <a:cs typeface="Arial" panose="020B0604020202020204" pitchFamily="34" charset="0"/>
              </a:rPr>
              <a:t>where funds collected by the utility are deposited in the bank and earn interest but are not available for general use by the utility</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If the Commission determines that the utility is entitled to the funds, the account reverts to the utility</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If the Commission orders a refund, the funds will be used to make the refund.</a:t>
            </a: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61</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14075425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Escrow </a:t>
            </a:r>
            <a:r>
              <a:rPr lang="en-US" sz="3300" dirty="0" smtClean="0">
                <a:latin typeface="Arial" panose="020B0604020202020204" pitchFamily="34" charset="0"/>
                <a:cs typeface="Arial" panose="020B0604020202020204" pitchFamily="34" charset="0"/>
              </a:rPr>
              <a:t>Agreement (cont.)</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504950"/>
            <a:ext cx="8229600" cy="4823460"/>
          </a:xfrm>
        </p:spPr>
        <p:txBody>
          <a:bodyPr>
            <a:normAutofit/>
          </a:bodyPr>
          <a:lstStyle/>
          <a:p>
            <a:pPr algn="just">
              <a:spcBef>
                <a:spcPts val="800"/>
              </a:spcBef>
            </a:pPr>
            <a:r>
              <a:rPr lang="en-US" sz="2200" dirty="0" smtClean="0">
                <a:latin typeface="Arial" panose="020B0604020202020204" pitchFamily="34" charset="0"/>
                <a:cs typeface="Arial" panose="020B0604020202020204" pitchFamily="34" charset="0"/>
              </a:rPr>
              <a:t>The advantages of an escrow agreement are as follows:</a:t>
            </a:r>
            <a:endParaRPr lang="en-US" sz="800" dirty="0" smtClean="0">
              <a:latin typeface="Arial" panose="020B0604020202020204" pitchFamily="34" charset="0"/>
              <a:cs typeface="Arial" panose="020B0604020202020204" pitchFamily="34" charset="0"/>
            </a:endParaRPr>
          </a:p>
          <a:p>
            <a:pPr marL="800100" lvl="1" indent="-342900" algn="just">
              <a:spcBef>
                <a:spcPts val="800"/>
              </a:spcBef>
              <a:buSzPct val="60000"/>
              <a:buFont typeface="Courier New" panose="02070309020205020404" pitchFamily="49" charset="0"/>
              <a:buChar char="o"/>
            </a:pPr>
            <a:r>
              <a:rPr lang="en-US" sz="2200" dirty="0" smtClean="0">
                <a:latin typeface="Arial" panose="020B0604020202020204" pitchFamily="34" charset="0"/>
                <a:cs typeface="Arial" panose="020B0604020202020204" pitchFamily="34" charset="0"/>
              </a:rPr>
              <a:t>Easy to obtain</a:t>
            </a:r>
            <a:endParaRPr lang="en-US" sz="800" dirty="0" smtClean="0">
              <a:latin typeface="Arial" panose="020B0604020202020204" pitchFamily="34" charset="0"/>
              <a:cs typeface="Arial" panose="020B0604020202020204" pitchFamily="34" charset="0"/>
            </a:endParaRPr>
          </a:p>
          <a:p>
            <a:pPr marL="800100" lvl="1" indent="-342900" algn="just">
              <a:spcBef>
                <a:spcPts val="800"/>
              </a:spcBef>
              <a:buSzPct val="60000"/>
              <a:buFont typeface="Courier New" panose="02070309020205020404" pitchFamily="49" charset="0"/>
              <a:buChar char="o"/>
            </a:pPr>
            <a:r>
              <a:rPr lang="en-US" sz="2200" dirty="0" smtClean="0">
                <a:latin typeface="Arial" panose="020B0604020202020204" pitchFamily="34" charset="0"/>
                <a:cs typeface="Arial" panose="020B0604020202020204" pitchFamily="34" charset="0"/>
              </a:rPr>
              <a:t>Should pay interest</a:t>
            </a:r>
            <a:endParaRPr lang="en-US" sz="800" dirty="0" smtClean="0">
              <a:latin typeface="Arial" panose="020B0604020202020204" pitchFamily="34" charset="0"/>
              <a:cs typeface="Arial" panose="020B0604020202020204" pitchFamily="34" charset="0"/>
            </a:endParaRPr>
          </a:p>
          <a:p>
            <a:pPr marL="800100" lvl="1" indent="-342900" algn="just">
              <a:spcBef>
                <a:spcPts val="800"/>
              </a:spcBef>
              <a:buSzPct val="60000"/>
              <a:buFont typeface="Courier New" panose="02070309020205020404" pitchFamily="49" charset="0"/>
              <a:buChar char="o"/>
            </a:pPr>
            <a:r>
              <a:rPr lang="en-US" sz="2200" dirty="0" smtClean="0">
                <a:latin typeface="Arial" panose="020B0604020202020204" pitchFamily="34" charset="0"/>
                <a:cs typeface="Arial" panose="020B0604020202020204" pitchFamily="34" charset="0"/>
              </a:rPr>
              <a:t>Exact and readily available if a refund is required</a:t>
            </a:r>
            <a:endParaRPr lang="en-US" sz="12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The </a:t>
            </a:r>
            <a:r>
              <a:rPr lang="en-US" sz="2200" dirty="0" smtClean="0">
                <a:latin typeface="Arial" panose="020B0604020202020204" pitchFamily="34" charset="0"/>
                <a:cs typeface="Arial" panose="020B0604020202020204" pitchFamily="34" charset="0"/>
              </a:rPr>
              <a:t>disadvantages </a:t>
            </a:r>
            <a:r>
              <a:rPr lang="en-US" sz="2200" dirty="0">
                <a:latin typeface="Arial" panose="020B0604020202020204" pitchFamily="34" charset="0"/>
                <a:cs typeface="Arial" panose="020B0604020202020204" pitchFamily="34" charset="0"/>
              </a:rPr>
              <a:t>of an escrow agreement </a:t>
            </a:r>
            <a:r>
              <a:rPr lang="en-US" sz="2200" dirty="0" smtClean="0">
                <a:latin typeface="Arial" panose="020B0604020202020204" pitchFamily="34" charset="0"/>
                <a:cs typeface="Arial" panose="020B0604020202020204" pitchFamily="34" charset="0"/>
              </a:rPr>
              <a:t>are as follows:</a:t>
            </a:r>
            <a:endParaRPr lang="en-US" sz="800" dirty="0" smtClean="0">
              <a:latin typeface="Arial" panose="020B0604020202020204" pitchFamily="34" charset="0"/>
              <a:cs typeface="Arial" panose="020B0604020202020204" pitchFamily="34" charset="0"/>
            </a:endParaRPr>
          </a:p>
          <a:p>
            <a:pPr marL="800100" lvl="1" indent="-342900" algn="just">
              <a:spcBef>
                <a:spcPts val="800"/>
              </a:spcBef>
              <a:buSzPct val="60000"/>
              <a:buFont typeface="Courier New" panose="02070309020205020404" pitchFamily="49" charset="0"/>
              <a:buChar char="o"/>
            </a:pPr>
            <a:r>
              <a:rPr lang="en-US" sz="2200" dirty="0" smtClean="0">
                <a:latin typeface="Arial" panose="020B0604020202020204" pitchFamily="34" charset="0"/>
                <a:cs typeface="Arial" panose="020B0604020202020204" pitchFamily="34" charset="0"/>
              </a:rPr>
              <a:t>May involve </a:t>
            </a:r>
            <a:r>
              <a:rPr lang="en-US" sz="2200" dirty="0">
                <a:latin typeface="Arial" panose="020B0604020202020204" pitchFamily="34" charset="0"/>
                <a:cs typeface="Arial" panose="020B0604020202020204" pitchFamily="34" charset="0"/>
              </a:rPr>
              <a:t>fees not recoverable from </a:t>
            </a:r>
            <a:r>
              <a:rPr lang="en-US" sz="2200" dirty="0" smtClean="0">
                <a:latin typeface="Arial" panose="020B0604020202020204" pitchFamily="34" charset="0"/>
                <a:cs typeface="Arial" panose="020B0604020202020204" pitchFamily="34" charset="0"/>
              </a:rPr>
              <a:t>ratepayers</a:t>
            </a:r>
            <a:endParaRPr lang="en-US" sz="800" dirty="0" smtClean="0">
              <a:latin typeface="Arial" panose="020B0604020202020204" pitchFamily="34" charset="0"/>
              <a:cs typeface="Arial" panose="020B0604020202020204" pitchFamily="34" charset="0"/>
            </a:endParaRPr>
          </a:p>
          <a:p>
            <a:pPr marL="800100" lvl="1" indent="-342900" algn="just">
              <a:spcBef>
                <a:spcPts val="800"/>
              </a:spcBef>
              <a:buSzPct val="60000"/>
              <a:buFont typeface="Courier New" panose="02070309020205020404" pitchFamily="49" charset="0"/>
              <a:buChar char="o"/>
            </a:pPr>
            <a:r>
              <a:rPr lang="en-US" sz="2200" dirty="0" smtClean="0">
                <a:latin typeface="Arial" panose="020B0604020202020204" pitchFamily="34" charset="0"/>
                <a:cs typeface="Arial" panose="020B0604020202020204" pitchFamily="34" charset="0"/>
              </a:rPr>
              <a:t>Require an initial deposit</a:t>
            </a:r>
            <a:endParaRPr lang="en-US" sz="800" dirty="0" smtClean="0">
              <a:latin typeface="Arial" panose="020B0604020202020204" pitchFamily="34" charset="0"/>
              <a:cs typeface="Arial" panose="020B0604020202020204" pitchFamily="34" charset="0"/>
            </a:endParaRPr>
          </a:p>
          <a:p>
            <a:pPr marL="800100" lvl="1" indent="-342900" algn="just">
              <a:spcBef>
                <a:spcPts val="800"/>
              </a:spcBef>
              <a:buSzPct val="60000"/>
              <a:buFont typeface="Courier New" panose="02070309020205020404" pitchFamily="49" charset="0"/>
              <a:buChar char="o"/>
            </a:pPr>
            <a:r>
              <a:rPr lang="en-US" sz="2200" dirty="0">
                <a:latin typeface="Arial" panose="020B0604020202020204" pitchFamily="34" charset="0"/>
                <a:cs typeface="Arial" panose="020B0604020202020204" pitchFamily="34" charset="0"/>
              </a:rPr>
              <a:t>F</a:t>
            </a:r>
            <a:r>
              <a:rPr lang="en-US" sz="2200" dirty="0" smtClean="0">
                <a:latin typeface="Arial" panose="020B0604020202020204" pitchFamily="34" charset="0"/>
                <a:cs typeface="Arial" panose="020B0604020202020204" pitchFamily="34" charset="0"/>
              </a:rPr>
              <a:t>unds </a:t>
            </a:r>
            <a:r>
              <a:rPr lang="en-US" sz="2200" dirty="0">
                <a:latin typeface="Arial" panose="020B0604020202020204" pitchFamily="34" charset="0"/>
                <a:cs typeface="Arial" panose="020B0604020202020204" pitchFamily="34" charset="0"/>
              </a:rPr>
              <a:t>are not accessible until </a:t>
            </a:r>
            <a:r>
              <a:rPr lang="en-US" sz="2200" dirty="0" smtClean="0">
                <a:latin typeface="Arial" panose="020B0604020202020204" pitchFamily="34" charset="0"/>
                <a:cs typeface="Arial" panose="020B0604020202020204" pitchFamily="34" charset="0"/>
              </a:rPr>
              <a:t>the account </a:t>
            </a:r>
            <a:r>
              <a:rPr lang="en-US" sz="2200" dirty="0">
                <a:latin typeface="Arial" panose="020B0604020202020204" pitchFamily="34" charset="0"/>
                <a:cs typeface="Arial" panose="020B0604020202020204" pitchFamily="34" charset="0"/>
              </a:rPr>
              <a:t>is released with Commission </a:t>
            </a:r>
            <a:r>
              <a:rPr lang="en-US" sz="2200" dirty="0" smtClean="0">
                <a:latin typeface="Arial" panose="020B0604020202020204" pitchFamily="34" charset="0"/>
                <a:cs typeface="Arial" panose="020B0604020202020204" pitchFamily="34" charset="0"/>
              </a:rPr>
              <a:t>approval</a:t>
            </a:r>
            <a:endParaRPr lang="en-US" sz="2200" dirty="0">
              <a:latin typeface="Arial" panose="020B0604020202020204" pitchFamily="34" charset="0"/>
              <a:cs typeface="Arial" panose="020B0604020202020204" pitchFamily="34" charset="0"/>
            </a:endParaRP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62</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306877028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Letter of Credit</a:t>
            </a:r>
          </a:p>
        </p:txBody>
      </p:sp>
      <p:sp>
        <p:nvSpPr>
          <p:cNvPr id="3" name="Content Placeholder 2"/>
          <p:cNvSpPr>
            <a:spLocks noGrp="1"/>
          </p:cNvSpPr>
          <p:nvPr>
            <p:ph idx="1"/>
          </p:nvPr>
        </p:nvSpPr>
        <p:spPr>
          <a:xfrm>
            <a:off x="457200" y="1672590"/>
            <a:ext cx="8229600" cy="4728210"/>
          </a:xfrm>
        </p:spPr>
        <p:txBody>
          <a:bodyPr>
            <a:normAutofit/>
          </a:bodyPr>
          <a:lstStyle/>
          <a:p>
            <a:pPr algn="just">
              <a:spcBef>
                <a:spcPts val="800"/>
              </a:spcBef>
            </a:pPr>
            <a:r>
              <a:rPr lang="en-US" sz="2200" dirty="0" smtClean="0">
                <a:latin typeface="Arial" panose="020B0604020202020204" pitchFamily="34" charset="0"/>
                <a:cs typeface="Arial" panose="020B0604020202020204" pitchFamily="34" charset="0"/>
              </a:rPr>
              <a:t>A letter of credit is a </a:t>
            </a:r>
            <a:r>
              <a:rPr lang="en-US" sz="2200" dirty="0">
                <a:latin typeface="Arial" panose="020B0604020202020204" pitchFamily="34" charset="0"/>
                <a:cs typeface="Arial" panose="020B0604020202020204" pitchFamily="34" charset="0"/>
              </a:rPr>
              <a:t>l</a:t>
            </a:r>
            <a:r>
              <a:rPr lang="en-US" sz="2200" dirty="0" smtClean="0">
                <a:latin typeface="Arial" panose="020B0604020202020204" pitchFamily="34" charset="0"/>
                <a:cs typeface="Arial" panose="020B0604020202020204" pitchFamily="34" charset="0"/>
              </a:rPr>
              <a:t>egal </a:t>
            </a:r>
            <a:r>
              <a:rPr lang="en-US" sz="2200" dirty="0">
                <a:latin typeface="Arial" panose="020B0604020202020204" pitchFamily="34" charset="0"/>
                <a:cs typeface="Arial" panose="020B0604020202020204" pitchFamily="34" charset="0"/>
              </a:rPr>
              <a:t>obligation on the part of a bank to make good </a:t>
            </a:r>
            <a:r>
              <a:rPr lang="en-US" sz="2200" dirty="0" smtClean="0">
                <a:latin typeface="Arial" panose="020B0604020202020204" pitchFamily="34" charset="0"/>
                <a:cs typeface="Arial" panose="020B0604020202020204" pitchFamily="34" charset="0"/>
              </a:rPr>
              <a:t>on </a:t>
            </a:r>
            <a:r>
              <a:rPr lang="en-US" sz="2200" dirty="0">
                <a:latin typeface="Arial" panose="020B0604020202020204" pitchFamily="34" charset="0"/>
                <a:cs typeface="Arial" panose="020B0604020202020204" pitchFamily="34" charset="0"/>
              </a:rPr>
              <a:t>payment of a fixed amount of money on behalf of its customers</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For the Commission’s purposes, a letter of credit insures that if the utility is unable to make a refund ordered by the Commission, the bank will step forward and lend the money to the utility to make the refund.</a:t>
            </a: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63</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62131764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Letter of </a:t>
            </a:r>
            <a:r>
              <a:rPr lang="en-US" sz="3300" dirty="0" smtClean="0">
                <a:latin typeface="Arial" panose="020B0604020202020204" pitchFamily="34" charset="0"/>
                <a:cs typeface="Arial" panose="020B0604020202020204" pitchFamily="34" charset="0"/>
              </a:rPr>
              <a:t>Credit (cont.)</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72590"/>
            <a:ext cx="8229600" cy="4728210"/>
          </a:xfrm>
        </p:spPr>
        <p:txBody>
          <a:bodyPr>
            <a:normAutofit/>
          </a:bodyPr>
          <a:lstStyle/>
          <a:p>
            <a:pPr algn="just">
              <a:spcBef>
                <a:spcPts val="800"/>
              </a:spcBef>
            </a:pPr>
            <a:r>
              <a:rPr lang="en-US" sz="2200" dirty="0" smtClean="0">
                <a:latin typeface="Arial" panose="020B0604020202020204" pitchFamily="34" charset="0"/>
                <a:cs typeface="Arial" panose="020B0604020202020204" pitchFamily="34" charset="0"/>
              </a:rPr>
              <a:t>The advantage of a letter of credit is that rate funds </a:t>
            </a:r>
            <a:r>
              <a:rPr lang="en-US" sz="2200" dirty="0">
                <a:latin typeface="Arial" panose="020B0604020202020204" pitchFamily="34" charset="0"/>
                <a:cs typeface="Arial" panose="020B0604020202020204" pitchFamily="34" charset="0"/>
              </a:rPr>
              <a:t>are not tied </a:t>
            </a:r>
            <a:r>
              <a:rPr lang="en-US" sz="2200" dirty="0" smtClean="0">
                <a:latin typeface="Arial" panose="020B0604020202020204" pitchFamily="34" charset="0"/>
                <a:cs typeface="Arial" panose="020B0604020202020204" pitchFamily="34" charset="0"/>
              </a:rPr>
              <a:t>up.</a:t>
            </a:r>
            <a:endParaRPr lang="en-US" sz="8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The </a:t>
            </a:r>
            <a:r>
              <a:rPr lang="en-US" sz="2200" dirty="0" smtClean="0">
                <a:latin typeface="Arial" panose="020B0604020202020204" pitchFamily="34" charset="0"/>
                <a:cs typeface="Arial" panose="020B0604020202020204" pitchFamily="34" charset="0"/>
              </a:rPr>
              <a:t>disadvantages </a:t>
            </a:r>
            <a:r>
              <a:rPr lang="en-US" sz="2200" dirty="0">
                <a:latin typeface="Arial" panose="020B0604020202020204" pitchFamily="34" charset="0"/>
                <a:cs typeface="Arial" panose="020B0604020202020204" pitchFamily="34" charset="0"/>
              </a:rPr>
              <a:t>of a letter of </a:t>
            </a:r>
            <a:r>
              <a:rPr lang="en-US" sz="2200" dirty="0" smtClean="0">
                <a:latin typeface="Arial" panose="020B0604020202020204" pitchFamily="34" charset="0"/>
                <a:cs typeface="Arial" panose="020B0604020202020204" pitchFamily="34" charset="0"/>
              </a:rPr>
              <a:t>credit are as follows:</a:t>
            </a:r>
          </a:p>
          <a:p>
            <a:pPr marL="800100" algn="just">
              <a:spcBef>
                <a:spcPts val="800"/>
              </a:spcBef>
              <a:buSzPct val="60000"/>
              <a:buFont typeface="Courier New" panose="02070309020205020404" pitchFamily="49" charset="0"/>
              <a:buChar char="o"/>
              <a:tabLst>
                <a:tab pos="800100" algn="l"/>
              </a:tabLst>
            </a:pPr>
            <a:r>
              <a:rPr lang="en-US" sz="2200" dirty="0">
                <a:latin typeface="Arial" panose="020B0604020202020204" pitchFamily="34" charset="0"/>
                <a:cs typeface="Arial" panose="020B0604020202020204" pitchFamily="34" charset="0"/>
              </a:rPr>
              <a:t>I</a:t>
            </a:r>
            <a:r>
              <a:rPr lang="en-US" sz="2200" dirty="0" smtClean="0">
                <a:latin typeface="Arial" panose="020B0604020202020204" pitchFamily="34" charset="0"/>
                <a:cs typeface="Arial" panose="020B0604020202020204" pitchFamily="34" charset="0"/>
              </a:rPr>
              <a:t>t involves </a:t>
            </a:r>
            <a:r>
              <a:rPr lang="en-US" sz="2200" dirty="0">
                <a:latin typeface="Arial" panose="020B0604020202020204" pitchFamily="34" charset="0"/>
                <a:cs typeface="Arial" panose="020B0604020202020204" pitchFamily="34" charset="0"/>
              </a:rPr>
              <a:t>a fee not recoverable from ratepayers (typically .5 percent - 2 percent of </a:t>
            </a:r>
            <a:r>
              <a:rPr lang="en-US" sz="2200" dirty="0" smtClean="0">
                <a:latin typeface="Arial" panose="020B0604020202020204" pitchFamily="34" charset="0"/>
                <a:cs typeface="Arial" panose="020B0604020202020204" pitchFamily="34" charset="0"/>
              </a:rPr>
              <a:t>the loan </a:t>
            </a:r>
            <a:r>
              <a:rPr lang="en-US" sz="2200" dirty="0">
                <a:latin typeface="Arial" panose="020B0604020202020204" pitchFamily="34" charset="0"/>
                <a:cs typeface="Arial" panose="020B0604020202020204" pitchFamily="34" charset="0"/>
              </a:rPr>
              <a:t>amount</a:t>
            </a:r>
            <a:r>
              <a:rPr lang="en-US" sz="2200" dirty="0" smtClean="0">
                <a:latin typeface="Arial" panose="020B0604020202020204" pitchFamily="34" charset="0"/>
                <a:cs typeface="Arial" panose="020B0604020202020204" pitchFamily="34" charset="0"/>
              </a:rPr>
              <a:t>)</a:t>
            </a:r>
            <a:endParaRPr lang="en-US" sz="800" dirty="0" smtClean="0">
              <a:latin typeface="Arial" panose="020B0604020202020204" pitchFamily="34" charset="0"/>
              <a:cs typeface="Arial" panose="020B0604020202020204" pitchFamily="34" charset="0"/>
            </a:endParaRPr>
          </a:p>
          <a:p>
            <a:pPr marL="800100" algn="just">
              <a:spcBef>
                <a:spcPts val="800"/>
              </a:spcBef>
              <a:buSzPct val="60000"/>
              <a:buFont typeface="Courier New" panose="02070309020205020404" pitchFamily="49" charset="0"/>
              <a:buChar char="o"/>
              <a:tabLst>
                <a:tab pos="800100" algn="l"/>
              </a:tabLst>
            </a:pPr>
            <a:r>
              <a:rPr lang="en-US" sz="2200" dirty="0">
                <a:latin typeface="Arial" panose="020B0604020202020204" pitchFamily="34" charset="0"/>
                <a:cs typeface="Arial" panose="020B0604020202020204" pitchFamily="34" charset="0"/>
              </a:rPr>
              <a:t>I</a:t>
            </a:r>
            <a:r>
              <a:rPr lang="en-US" sz="2200" dirty="0" smtClean="0">
                <a:latin typeface="Arial" panose="020B0604020202020204" pitchFamily="34" charset="0"/>
                <a:cs typeface="Arial" panose="020B0604020202020204" pitchFamily="34" charset="0"/>
              </a:rPr>
              <a:t>t may </a:t>
            </a:r>
            <a:r>
              <a:rPr lang="en-US" sz="2200" dirty="0">
                <a:latin typeface="Arial" panose="020B0604020202020204" pitchFamily="34" charset="0"/>
                <a:cs typeface="Arial" panose="020B0604020202020204" pitchFamily="34" charset="0"/>
              </a:rPr>
              <a:t>be more difficult to obtain than an escrow </a:t>
            </a:r>
            <a:r>
              <a:rPr lang="en-US" sz="2200" dirty="0" smtClean="0">
                <a:latin typeface="Arial" panose="020B0604020202020204" pitchFamily="34" charset="0"/>
                <a:cs typeface="Arial" panose="020B0604020202020204" pitchFamily="34" charset="0"/>
              </a:rPr>
              <a:t>account</a:t>
            </a:r>
            <a:endParaRPr lang="en-US" sz="800" dirty="0" smtClean="0">
              <a:latin typeface="Arial" panose="020B0604020202020204" pitchFamily="34" charset="0"/>
              <a:cs typeface="Arial" panose="020B0604020202020204" pitchFamily="34" charset="0"/>
            </a:endParaRPr>
          </a:p>
          <a:p>
            <a:pPr marL="800100" algn="just">
              <a:spcBef>
                <a:spcPts val="800"/>
              </a:spcBef>
              <a:buSzPct val="60000"/>
              <a:buFont typeface="Courier New" panose="02070309020205020404" pitchFamily="49" charset="0"/>
              <a:buChar char="o"/>
              <a:tabLst>
                <a:tab pos="800100" algn="l"/>
              </a:tabLst>
            </a:pPr>
            <a:r>
              <a:rPr lang="en-US" sz="2200" dirty="0">
                <a:latin typeface="Arial" panose="020B0604020202020204" pitchFamily="34" charset="0"/>
                <a:cs typeface="Arial" panose="020B0604020202020204" pitchFamily="34" charset="0"/>
              </a:rPr>
              <a:t>I</a:t>
            </a:r>
            <a:r>
              <a:rPr lang="en-US" sz="2200" dirty="0" smtClean="0">
                <a:latin typeface="Arial" panose="020B0604020202020204" pitchFamily="34" charset="0"/>
                <a:cs typeface="Arial" panose="020B0604020202020204" pitchFamily="34" charset="0"/>
              </a:rPr>
              <a:t>n </a:t>
            </a:r>
            <a:r>
              <a:rPr lang="en-US" sz="2200" dirty="0">
                <a:latin typeface="Arial" panose="020B0604020202020204" pitchFamily="34" charset="0"/>
                <a:cs typeface="Arial" panose="020B0604020202020204" pitchFamily="34" charset="0"/>
              </a:rPr>
              <a:t>the event of a refund, there is not necessarily an “account” sitting ready to cover </a:t>
            </a:r>
            <a:r>
              <a:rPr lang="en-US" sz="2200" dirty="0" smtClean="0">
                <a:latin typeface="Arial" panose="020B0604020202020204" pitchFamily="34" charset="0"/>
                <a:cs typeface="Arial" panose="020B0604020202020204" pitchFamily="34" charset="0"/>
              </a:rPr>
              <a:t>it</a:t>
            </a:r>
            <a:endParaRPr lang="en-US" sz="2200" dirty="0">
              <a:latin typeface="Arial" panose="020B0604020202020204" pitchFamily="34" charset="0"/>
              <a:cs typeface="Arial" panose="020B0604020202020204" pitchFamily="34" charset="0"/>
            </a:endParaRP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64</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08418019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Corporate Undertaking</a:t>
            </a:r>
          </a:p>
        </p:txBody>
      </p:sp>
      <p:sp>
        <p:nvSpPr>
          <p:cNvPr id="3" name="Content Placeholder 2"/>
          <p:cNvSpPr>
            <a:spLocks noGrp="1"/>
          </p:cNvSpPr>
          <p:nvPr>
            <p:ph idx="1"/>
          </p:nvPr>
        </p:nvSpPr>
        <p:spPr>
          <a:xfrm>
            <a:off x="457200" y="1524000"/>
            <a:ext cx="8229600" cy="4728210"/>
          </a:xfrm>
        </p:spPr>
        <p:txBody>
          <a:bodyPr>
            <a:normAutofit/>
          </a:bodyPr>
          <a:lstStyle/>
          <a:p>
            <a:pPr algn="just">
              <a:spcBef>
                <a:spcPts val="800"/>
              </a:spcBef>
            </a:pPr>
            <a:r>
              <a:rPr lang="en-US" sz="2200" dirty="0" smtClean="0">
                <a:latin typeface="Arial" panose="020B0604020202020204" pitchFamily="34" charset="0"/>
                <a:cs typeface="Arial" panose="020B0604020202020204" pitchFamily="34" charset="0"/>
              </a:rPr>
              <a:t>A corporate undertaking is a guarantee </a:t>
            </a:r>
            <a:r>
              <a:rPr lang="en-US" sz="2200" dirty="0">
                <a:latin typeface="Arial" panose="020B0604020202020204" pitchFamily="34" charset="0"/>
                <a:cs typeface="Arial" panose="020B0604020202020204" pitchFamily="34" charset="0"/>
              </a:rPr>
              <a:t>or promise by the utility that it will refund interim rates or overcharges with interest to its customers if the Commission requires a refund</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The level of security is based on the financial health of the </a:t>
            </a:r>
            <a:r>
              <a:rPr lang="en-US" sz="2200" dirty="0" smtClean="0">
                <a:latin typeface="Arial" panose="020B0604020202020204" pitchFamily="34" charset="0"/>
                <a:cs typeface="Arial" panose="020B0604020202020204" pitchFamily="34" charset="0"/>
              </a:rPr>
              <a:t>utility.</a:t>
            </a:r>
            <a:endParaRPr lang="en-US" sz="8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Assuming that the utility could support a corporate undertaking, the utility would simply refund the money from cash on hand or borrow funds in the short-term market</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If the utility is unable to raise funds, the refund ordered on behalf of the ratepayers would become an unsecured debt obligation of the utility and collection would then be subject to litigation.</a:t>
            </a: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65</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2382175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Corporate </a:t>
            </a:r>
            <a:r>
              <a:rPr lang="en-US" sz="3300" dirty="0" smtClean="0">
                <a:latin typeface="Arial" panose="020B0604020202020204" pitchFamily="34" charset="0"/>
                <a:cs typeface="Arial" panose="020B0604020202020204" pitchFamily="34" charset="0"/>
              </a:rPr>
              <a:t>Undertaking (cont.)</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72590"/>
            <a:ext cx="8229600" cy="4728210"/>
          </a:xfrm>
        </p:spPr>
        <p:txBody>
          <a:bodyPr>
            <a:normAutofit/>
          </a:bodyPr>
          <a:lstStyle/>
          <a:p>
            <a:pPr algn="just"/>
            <a:r>
              <a:rPr lang="en-US" sz="2200" dirty="0" smtClean="0">
                <a:latin typeface="Arial" panose="020B0604020202020204" pitchFamily="34" charset="0"/>
                <a:cs typeface="Arial" panose="020B0604020202020204" pitchFamily="34" charset="0"/>
              </a:rPr>
              <a:t>The advantages of a corporate undertaking are as follows: </a:t>
            </a:r>
            <a:endParaRPr lang="en-US" sz="800" dirty="0" smtClean="0">
              <a:latin typeface="Arial" panose="020B0604020202020204" pitchFamily="34" charset="0"/>
              <a:cs typeface="Arial" panose="020B0604020202020204" pitchFamily="34" charset="0"/>
            </a:endParaRPr>
          </a:p>
          <a:p>
            <a:pPr marL="800100" algn="just">
              <a:buSzPct val="60000"/>
              <a:buFont typeface="Courier New" panose="02070309020205020404" pitchFamily="49" charset="0"/>
              <a:buChar char="o"/>
            </a:pPr>
            <a:r>
              <a:rPr lang="en-US" sz="2200" dirty="0">
                <a:latin typeface="Arial" panose="020B0604020202020204" pitchFamily="34" charset="0"/>
                <a:cs typeface="Arial" panose="020B0604020202020204" pitchFamily="34" charset="0"/>
              </a:rPr>
              <a:t>I</a:t>
            </a:r>
            <a:r>
              <a:rPr lang="en-US" sz="2200" dirty="0" smtClean="0">
                <a:latin typeface="Arial" panose="020B0604020202020204" pitchFamily="34" charset="0"/>
                <a:cs typeface="Arial" panose="020B0604020202020204" pitchFamily="34" charset="0"/>
              </a:rPr>
              <a:t>t is lowest cost security</a:t>
            </a:r>
            <a:endParaRPr lang="en-US" sz="800" dirty="0" smtClean="0">
              <a:latin typeface="Arial" panose="020B0604020202020204" pitchFamily="34" charset="0"/>
              <a:cs typeface="Arial" panose="020B0604020202020204" pitchFamily="34" charset="0"/>
            </a:endParaRPr>
          </a:p>
          <a:p>
            <a:pPr marL="800100" algn="just">
              <a:buSzPct val="60000"/>
              <a:buFont typeface="Courier New" panose="02070309020205020404" pitchFamily="49" charset="0"/>
              <a:buChar char="o"/>
            </a:pPr>
            <a:r>
              <a:rPr lang="en-US" sz="2200" dirty="0">
                <a:latin typeface="Arial" panose="020B0604020202020204" pitchFamily="34" charset="0"/>
                <a:cs typeface="Arial" panose="020B0604020202020204" pitchFamily="34" charset="0"/>
              </a:rPr>
              <a:t>R</a:t>
            </a:r>
            <a:r>
              <a:rPr lang="en-US" sz="2200" dirty="0" smtClean="0">
                <a:latin typeface="Arial" panose="020B0604020202020204" pitchFamily="34" charset="0"/>
                <a:cs typeface="Arial" panose="020B0604020202020204" pitchFamily="34" charset="0"/>
              </a:rPr>
              <a:t>ate </a:t>
            </a:r>
            <a:r>
              <a:rPr lang="en-US" sz="2200" dirty="0">
                <a:latin typeface="Arial" panose="020B0604020202020204" pitchFamily="34" charset="0"/>
                <a:cs typeface="Arial" panose="020B0604020202020204" pitchFamily="34" charset="0"/>
              </a:rPr>
              <a:t>funds are not tied </a:t>
            </a:r>
            <a:r>
              <a:rPr lang="en-US" sz="2200" dirty="0" smtClean="0">
                <a:latin typeface="Arial" panose="020B0604020202020204" pitchFamily="34" charset="0"/>
                <a:cs typeface="Arial" panose="020B0604020202020204" pitchFamily="34" charset="0"/>
              </a:rPr>
              <a:t>up</a:t>
            </a:r>
            <a:endParaRPr lang="en-US" sz="800" dirty="0">
              <a:latin typeface="Arial" panose="020B0604020202020204" pitchFamily="34" charset="0"/>
              <a:cs typeface="Arial" panose="020B0604020202020204" pitchFamily="34" charset="0"/>
            </a:endParaRPr>
          </a:p>
          <a:p>
            <a:pPr algn="just"/>
            <a:r>
              <a:rPr lang="en-US" sz="2200" dirty="0" smtClean="0">
                <a:latin typeface="Arial" panose="020B0604020202020204" pitchFamily="34" charset="0"/>
                <a:cs typeface="Arial" panose="020B0604020202020204" pitchFamily="34" charset="0"/>
              </a:rPr>
              <a:t>The d</a:t>
            </a:r>
            <a:r>
              <a:rPr lang="en-US" sz="2200" dirty="0">
                <a:latin typeface="Arial" panose="020B0604020202020204" pitchFamily="34" charset="0"/>
                <a:cs typeface="Arial" panose="020B0604020202020204" pitchFamily="34" charset="0"/>
              </a:rPr>
              <a:t>isadvantages of a corporate undertaking </a:t>
            </a:r>
            <a:r>
              <a:rPr lang="en-US" sz="2200" dirty="0" smtClean="0">
                <a:latin typeface="Arial" panose="020B0604020202020204" pitchFamily="34" charset="0"/>
                <a:cs typeface="Arial" panose="020B0604020202020204" pitchFamily="34" charset="0"/>
              </a:rPr>
              <a:t>are as follows:</a:t>
            </a:r>
            <a:endParaRPr lang="en-US" sz="800" dirty="0" smtClean="0">
              <a:latin typeface="Arial" panose="020B0604020202020204" pitchFamily="34" charset="0"/>
              <a:cs typeface="Arial" panose="020B0604020202020204" pitchFamily="34" charset="0"/>
            </a:endParaRPr>
          </a:p>
          <a:p>
            <a:pPr marL="800100" algn="just">
              <a:buSzPct val="60000"/>
              <a:buFont typeface="Courier New" panose="02070309020205020404" pitchFamily="49" charset="0"/>
              <a:buChar char="o"/>
            </a:pPr>
            <a:r>
              <a:rPr lang="en-US" sz="2200" dirty="0">
                <a:latin typeface="Arial" panose="020B0604020202020204" pitchFamily="34" charset="0"/>
                <a:cs typeface="Arial" panose="020B0604020202020204" pitchFamily="34" charset="0"/>
              </a:rPr>
              <a:t>I</a:t>
            </a:r>
            <a:r>
              <a:rPr lang="en-US" sz="2200" dirty="0" smtClean="0">
                <a:latin typeface="Arial" panose="020B0604020202020204" pitchFamily="34" charset="0"/>
                <a:cs typeface="Arial" panose="020B0604020202020204" pitchFamily="34" charset="0"/>
              </a:rPr>
              <a:t>t must </a:t>
            </a:r>
            <a:r>
              <a:rPr lang="en-US" sz="2200" dirty="0">
                <a:latin typeface="Arial" panose="020B0604020202020204" pitchFamily="34" charset="0"/>
                <a:cs typeface="Arial" panose="020B0604020202020204" pitchFamily="34" charset="0"/>
              </a:rPr>
              <a:t>have Commission </a:t>
            </a:r>
            <a:r>
              <a:rPr lang="en-US" sz="2200" dirty="0" smtClean="0">
                <a:latin typeface="Arial" panose="020B0604020202020204" pitchFamily="34" charset="0"/>
                <a:cs typeface="Arial" panose="020B0604020202020204" pitchFamily="34" charset="0"/>
              </a:rPr>
              <a:t>approval</a:t>
            </a:r>
            <a:endParaRPr lang="en-US" sz="800" dirty="0" smtClean="0">
              <a:latin typeface="Arial" panose="020B0604020202020204" pitchFamily="34" charset="0"/>
              <a:cs typeface="Arial" panose="020B0604020202020204" pitchFamily="34" charset="0"/>
            </a:endParaRPr>
          </a:p>
          <a:p>
            <a:pPr marL="800100" algn="just">
              <a:buSzPct val="60000"/>
              <a:buFont typeface="Courier New" panose="02070309020205020404" pitchFamily="49" charset="0"/>
              <a:buChar char="o"/>
            </a:pPr>
            <a:r>
              <a:rPr lang="en-US" sz="2200" dirty="0">
                <a:latin typeface="Arial" panose="020B0604020202020204" pitchFamily="34" charset="0"/>
                <a:cs typeface="Arial" panose="020B0604020202020204" pitchFamily="34" charset="0"/>
              </a:rPr>
              <a:t>I</a:t>
            </a:r>
            <a:r>
              <a:rPr lang="en-US" sz="2200" dirty="0" smtClean="0">
                <a:latin typeface="Arial" panose="020B0604020202020204" pitchFamily="34" charset="0"/>
                <a:cs typeface="Arial" panose="020B0604020202020204" pitchFamily="34" charset="0"/>
              </a:rPr>
              <a:t>t typically requires a large, </a:t>
            </a:r>
            <a:r>
              <a:rPr lang="en-US" sz="2200" dirty="0">
                <a:latin typeface="Arial" panose="020B0604020202020204" pitchFamily="34" charset="0"/>
                <a:cs typeface="Arial" panose="020B0604020202020204" pitchFamily="34" charset="0"/>
              </a:rPr>
              <a:t>financially stable </a:t>
            </a:r>
            <a:r>
              <a:rPr lang="en-US" sz="2200" dirty="0" smtClean="0">
                <a:latin typeface="Arial" panose="020B0604020202020204" pitchFamily="34" charset="0"/>
                <a:cs typeface="Arial" panose="020B0604020202020204" pitchFamily="34" charset="0"/>
              </a:rPr>
              <a:t>parent company</a:t>
            </a:r>
            <a:endParaRPr lang="en-US" sz="2200" dirty="0">
              <a:latin typeface="Arial" panose="020B0604020202020204" pitchFamily="34" charset="0"/>
              <a:cs typeface="Arial" panose="020B0604020202020204" pitchFamily="34" charset="0"/>
            </a:endParaRP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66</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309071276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The Case is Over – Now What?</a:t>
            </a:r>
          </a:p>
        </p:txBody>
      </p:sp>
      <p:sp>
        <p:nvSpPr>
          <p:cNvPr id="3" name="Content Placeholder 2"/>
          <p:cNvSpPr>
            <a:spLocks noGrp="1"/>
          </p:cNvSpPr>
          <p:nvPr>
            <p:ph idx="1"/>
          </p:nvPr>
        </p:nvSpPr>
        <p:spPr>
          <a:xfrm>
            <a:off x="457200" y="1672590"/>
            <a:ext cx="8229600" cy="4728210"/>
          </a:xfrm>
        </p:spPr>
        <p:txBody>
          <a:bodyPr>
            <a:normAutofit/>
          </a:bodyPr>
          <a:lstStyle/>
          <a:p>
            <a:pPr algn="just">
              <a:spcBef>
                <a:spcPts val="800"/>
              </a:spcBef>
            </a:pPr>
            <a:r>
              <a:rPr lang="en-US" sz="2200" dirty="0">
                <a:latin typeface="Arial" panose="020B0604020202020204" pitchFamily="34" charset="0"/>
                <a:cs typeface="Arial" panose="020B0604020202020204" pitchFamily="34" charset="0"/>
              </a:rPr>
              <a:t>Staff will send a letter with a proposed customer notice</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Staff will assist </a:t>
            </a:r>
            <a:r>
              <a:rPr lang="en-US" sz="2200" dirty="0" smtClean="0">
                <a:latin typeface="Arial" panose="020B0604020202020204" pitchFamily="34" charset="0"/>
                <a:cs typeface="Arial" panose="020B0604020202020204" pitchFamily="34" charset="0"/>
              </a:rPr>
              <a:t>the utility in revising </a:t>
            </a:r>
            <a:r>
              <a:rPr lang="en-US" sz="2200" dirty="0">
                <a:latin typeface="Arial" panose="020B0604020202020204" pitchFamily="34" charset="0"/>
                <a:cs typeface="Arial" panose="020B0604020202020204" pitchFamily="34" charset="0"/>
              </a:rPr>
              <a:t>its tariffs</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Staff will assist in making sure language, revision levels, and rates in tariffs are revised appropriately.</a:t>
            </a: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67</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67094320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Information Provided to Utility</a:t>
            </a:r>
          </a:p>
        </p:txBody>
      </p:sp>
      <p:sp>
        <p:nvSpPr>
          <p:cNvPr id="3" name="Content Placeholder 2"/>
          <p:cNvSpPr>
            <a:spLocks noGrp="1"/>
          </p:cNvSpPr>
          <p:nvPr>
            <p:ph idx="1"/>
          </p:nvPr>
        </p:nvSpPr>
        <p:spPr>
          <a:xfrm>
            <a:off x="457200" y="1672590"/>
            <a:ext cx="8229600" cy="4728210"/>
          </a:xfrm>
        </p:spPr>
        <p:txBody>
          <a:bodyPr>
            <a:normAutofit/>
          </a:bodyPr>
          <a:lstStyle/>
          <a:p>
            <a:pPr algn="just">
              <a:spcBef>
                <a:spcPts val="800"/>
              </a:spcBef>
            </a:pPr>
            <a:r>
              <a:rPr lang="en-US" sz="2200" dirty="0">
                <a:latin typeface="Arial" panose="020B0604020202020204" pitchFamily="34" charset="0"/>
                <a:cs typeface="Arial" panose="020B0604020202020204" pitchFamily="34" charset="0"/>
              </a:rPr>
              <a:t>Staff will send a schedule detailing the appropriate </a:t>
            </a:r>
            <a:r>
              <a:rPr lang="en-US" sz="2200" dirty="0" smtClean="0">
                <a:latin typeface="Arial" panose="020B0604020202020204" pitchFamily="34" charset="0"/>
                <a:cs typeface="Arial" panose="020B0604020202020204" pitchFamily="34" charset="0"/>
              </a:rPr>
              <a:t>plant in service</a:t>
            </a:r>
            <a:r>
              <a:rPr lang="en-US" sz="2200" dirty="0">
                <a:latin typeface="Arial" panose="020B0604020202020204" pitchFamily="34" charset="0"/>
                <a:cs typeface="Arial" panose="020B0604020202020204" pitchFamily="34" charset="0"/>
              </a:rPr>
              <a:t>, accumulated depreciation, </a:t>
            </a:r>
            <a:r>
              <a:rPr lang="en-US" sz="2200" dirty="0" smtClean="0">
                <a:latin typeface="Arial" panose="020B0604020202020204" pitchFamily="34" charset="0"/>
                <a:cs typeface="Arial" panose="020B0604020202020204" pitchFamily="34" charset="0"/>
              </a:rPr>
              <a:t>contributions in aid of construction</a:t>
            </a:r>
            <a:r>
              <a:rPr lang="en-US" sz="2200" dirty="0">
                <a:latin typeface="Arial" panose="020B0604020202020204" pitchFamily="34" charset="0"/>
                <a:cs typeface="Arial" panose="020B0604020202020204" pitchFamily="34" charset="0"/>
              </a:rPr>
              <a:t>, and accumulated amortization</a:t>
            </a:r>
            <a:r>
              <a:rPr lang="en-US" sz="2200" dirty="0" smtClean="0">
                <a:latin typeface="Arial" panose="020B0604020202020204" pitchFamily="34" charset="0"/>
                <a:cs typeface="Arial" panose="020B0604020202020204" pitchFamily="34" charset="0"/>
              </a:rPr>
              <a:t>.</a:t>
            </a:r>
            <a:endParaRPr lang="en-US" sz="800" u="sng"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The utility is required to reconcile its books and records to the schedules provided by staff.</a:t>
            </a: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68</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323309428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Notice Following Rate Change</a:t>
            </a:r>
          </a:p>
        </p:txBody>
      </p:sp>
      <p:sp>
        <p:nvSpPr>
          <p:cNvPr id="3" name="Content Placeholder 2"/>
          <p:cNvSpPr>
            <a:spLocks noGrp="1"/>
          </p:cNvSpPr>
          <p:nvPr>
            <p:ph idx="1"/>
          </p:nvPr>
        </p:nvSpPr>
        <p:spPr>
          <a:xfrm>
            <a:off x="457200" y="1672590"/>
            <a:ext cx="8229600" cy="4728210"/>
          </a:xfrm>
        </p:spPr>
        <p:txBody>
          <a:bodyPr>
            <a:normAutofit/>
          </a:bodyPr>
          <a:lstStyle/>
          <a:p>
            <a:pPr algn="just">
              <a:spcBef>
                <a:spcPts val="800"/>
              </a:spcBef>
            </a:pPr>
            <a:r>
              <a:rPr lang="en-US" sz="2200" dirty="0">
                <a:latin typeface="Arial" panose="020B0604020202020204" pitchFamily="34" charset="0"/>
                <a:cs typeface="Arial" panose="020B0604020202020204" pitchFamily="34" charset="0"/>
              </a:rPr>
              <a:t>After </a:t>
            </a:r>
            <a:r>
              <a:rPr lang="en-US" sz="2200" dirty="0" smtClean="0">
                <a:latin typeface="Arial" panose="020B0604020202020204" pitchFamily="34" charset="0"/>
                <a:cs typeface="Arial" panose="020B0604020202020204" pitchFamily="34" charset="0"/>
              </a:rPr>
              <a:t>the </a:t>
            </a:r>
            <a:r>
              <a:rPr lang="en-US" sz="2200" dirty="0">
                <a:latin typeface="Arial" panose="020B0604020202020204" pitchFamily="34" charset="0"/>
                <a:cs typeface="Arial" panose="020B0604020202020204" pitchFamily="34" charset="0"/>
              </a:rPr>
              <a:t>Commission issues an order granting or denying a rate change, the utility shall notify customers of the order and any revised rates</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Notifications of revised rates shall be approved by </a:t>
            </a:r>
            <a:r>
              <a:rPr lang="en-US" sz="2200" dirty="0" smtClean="0">
                <a:latin typeface="Arial" panose="020B0604020202020204" pitchFamily="34" charset="0"/>
                <a:cs typeface="Arial" panose="020B0604020202020204" pitchFamily="34" charset="0"/>
              </a:rPr>
              <a:t>Commission </a:t>
            </a:r>
            <a:r>
              <a:rPr lang="en-US" sz="2200" dirty="0">
                <a:latin typeface="Arial" panose="020B0604020202020204" pitchFamily="34" charset="0"/>
                <a:cs typeface="Arial" panose="020B0604020202020204" pitchFamily="34" charset="0"/>
              </a:rPr>
              <a:t>staff and be distributed </a:t>
            </a:r>
            <a:r>
              <a:rPr lang="en-US" sz="2200" dirty="0" smtClean="0">
                <a:latin typeface="Arial" panose="020B0604020202020204" pitchFamily="34" charset="0"/>
                <a:cs typeface="Arial" panose="020B0604020202020204" pitchFamily="34" charset="0"/>
              </a:rPr>
              <a:t>by the utility no </a:t>
            </a:r>
            <a:r>
              <a:rPr lang="en-US" sz="2200" dirty="0">
                <a:latin typeface="Arial" panose="020B0604020202020204" pitchFamily="34" charset="0"/>
                <a:cs typeface="Arial" panose="020B0604020202020204" pitchFamily="34" charset="0"/>
              </a:rPr>
              <a:t>later than with first bill containing such rates.</a:t>
            </a: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69</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20267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smtClean="0">
                <a:latin typeface="Arial" panose="020B0604020202020204" pitchFamily="34" charset="0"/>
                <a:cs typeface="Arial" panose="020B0604020202020204" pitchFamily="34" charset="0"/>
              </a:rPr>
              <a:t>Staff Assignments</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lgn="just">
              <a:spcBef>
                <a:spcPts val="800"/>
              </a:spcBef>
              <a:buNone/>
            </a:pPr>
            <a:r>
              <a:rPr lang="en-US" sz="2200" dirty="0" smtClean="0">
                <a:latin typeface="Arial" panose="020B0604020202020204" pitchFamily="34" charset="0"/>
                <a:cs typeface="Arial" panose="020B0604020202020204" pitchFamily="34" charset="0"/>
              </a:rPr>
              <a:t>Once a SARC application is received by the Commission, the following staff assignments are made:</a:t>
            </a:r>
            <a:endParaRPr lang="en-US" sz="800" dirty="0" smtClean="0">
              <a:latin typeface="Arial" panose="020B0604020202020204" pitchFamily="34" charset="0"/>
              <a:cs typeface="Arial" panose="020B0604020202020204" pitchFamily="34" charset="0"/>
            </a:endParaRPr>
          </a:p>
          <a:p>
            <a:pPr marL="800100">
              <a:spcBef>
                <a:spcPts val="800"/>
              </a:spcBef>
            </a:pPr>
            <a:r>
              <a:rPr lang="en-US" sz="2200" dirty="0" smtClean="0">
                <a:latin typeface="Arial" panose="020B0604020202020204" pitchFamily="34" charset="0"/>
                <a:cs typeface="Arial" panose="020B0604020202020204" pitchFamily="34" charset="0"/>
              </a:rPr>
              <a:t>Accountant</a:t>
            </a:r>
            <a:endParaRPr lang="en-US" sz="800" dirty="0">
              <a:latin typeface="Arial" panose="020B0604020202020204" pitchFamily="34" charset="0"/>
              <a:cs typeface="Arial" panose="020B0604020202020204" pitchFamily="34" charset="0"/>
            </a:endParaRPr>
          </a:p>
          <a:p>
            <a:pPr marL="800100">
              <a:spcBef>
                <a:spcPts val="800"/>
              </a:spcBef>
            </a:pPr>
            <a:r>
              <a:rPr lang="en-US" sz="2200" dirty="0" smtClean="0">
                <a:latin typeface="Arial" panose="020B0604020202020204" pitchFamily="34" charset="0"/>
                <a:cs typeface="Arial" panose="020B0604020202020204" pitchFamily="34" charset="0"/>
              </a:rPr>
              <a:t>Engineer</a:t>
            </a:r>
            <a:endParaRPr lang="en-US" sz="800" dirty="0">
              <a:latin typeface="Arial" panose="020B0604020202020204" pitchFamily="34" charset="0"/>
              <a:cs typeface="Arial" panose="020B0604020202020204" pitchFamily="34" charset="0"/>
            </a:endParaRPr>
          </a:p>
          <a:p>
            <a:pPr marL="800100">
              <a:spcBef>
                <a:spcPts val="800"/>
              </a:spcBef>
            </a:pPr>
            <a:r>
              <a:rPr lang="en-US" sz="2200" dirty="0" smtClean="0">
                <a:latin typeface="Arial" panose="020B0604020202020204" pitchFamily="34" charset="0"/>
                <a:cs typeface="Arial" panose="020B0604020202020204" pitchFamily="34" charset="0"/>
              </a:rPr>
              <a:t>Attorney</a:t>
            </a:r>
            <a:endParaRPr lang="en-US" sz="800" dirty="0">
              <a:latin typeface="Arial" panose="020B0604020202020204" pitchFamily="34" charset="0"/>
              <a:cs typeface="Arial" panose="020B0604020202020204" pitchFamily="34" charset="0"/>
            </a:endParaRPr>
          </a:p>
          <a:p>
            <a:pPr marL="800100">
              <a:spcBef>
                <a:spcPts val="800"/>
              </a:spcBef>
            </a:pPr>
            <a:r>
              <a:rPr lang="en-US" sz="2200" dirty="0">
                <a:latin typeface="Arial" panose="020B0604020202020204" pitchFamily="34" charset="0"/>
                <a:cs typeface="Arial" panose="020B0604020202020204" pitchFamily="34" charset="0"/>
              </a:rPr>
              <a:t>Economic </a:t>
            </a:r>
            <a:r>
              <a:rPr lang="en-US" sz="2200" dirty="0" smtClean="0">
                <a:latin typeface="Arial" panose="020B0604020202020204" pitchFamily="34" charset="0"/>
                <a:cs typeface="Arial" panose="020B0604020202020204" pitchFamily="34" charset="0"/>
              </a:rPr>
              <a:t>Analyst</a:t>
            </a:r>
            <a:endParaRPr lang="en-US" sz="800" dirty="0">
              <a:latin typeface="Arial" panose="020B0604020202020204" pitchFamily="34" charset="0"/>
              <a:cs typeface="Arial" panose="020B0604020202020204" pitchFamily="34" charset="0"/>
            </a:endParaRPr>
          </a:p>
          <a:p>
            <a:pPr marL="800100">
              <a:spcBef>
                <a:spcPts val="800"/>
              </a:spcBef>
            </a:pPr>
            <a:r>
              <a:rPr lang="en-US" sz="2200" dirty="0">
                <a:latin typeface="Arial" panose="020B0604020202020204" pitchFamily="34" charset="0"/>
                <a:cs typeface="Arial" panose="020B0604020202020204" pitchFamily="34" charset="0"/>
              </a:rPr>
              <a:t>Auditor </a:t>
            </a:r>
            <a:endParaRPr lang="en-US" sz="2200" dirty="0" smtClean="0">
              <a:latin typeface="Arial" panose="020B0604020202020204" pitchFamily="34" charset="0"/>
              <a:cs typeface="Arial" panose="020B0604020202020204" pitchFamily="34" charset="0"/>
            </a:endParaRPr>
          </a:p>
          <a:p>
            <a:endParaRPr lang="en-US" sz="8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7</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630207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Compliance</a:t>
            </a:r>
          </a:p>
        </p:txBody>
      </p:sp>
      <p:sp>
        <p:nvSpPr>
          <p:cNvPr id="3" name="Content Placeholder 2"/>
          <p:cNvSpPr>
            <a:spLocks noGrp="1"/>
          </p:cNvSpPr>
          <p:nvPr>
            <p:ph idx="1"/>
          </p:nvPr>
        </p:nvSpPr>
        <p:spPr>
          <a:xfrm>
            <a:off x="457200" y="1672590"/>
            <a:ext cx="8229600" cy="4728210"/>
          </a:xfrm>
        </p:spPr>
        <p:txBody>
          <a:bodyPr>
            <a:normAutofit/>
          </a:bodyPr>
          <a:lstStyle/>
          <a:p>
            <a:pPr algn="just">
              <a:spcBef>
                <a:spcPts val="800"/>
              </a:spcBef>
            </a:pPr>
            <a:r>
              <a:rPr lang="en-US" sz="2200" dirty="0">
                <a:latin typeface="Arial" panose="020B0604020202020204" pitchFamily="34" charset="0"/>
                <a:cs typeface="Arial" panose="020B0604020202020204" pitchFamily="34" charset="0"/>
              </a:rPr>
              <a:t>The utility is required to make the plant improvements, etc., that the </a:t>
            </a:r>
            <a:r>
              <a:rPr lang="en-US" sz="2200" dirty="0" smtClean="0">
                <a:latin typeface="Arial" panose="020B0604020202020204" pitchFamily="34" charset="0"/>
                <a:cs typeface="Arial" panose="020B0604020202020204" pitchFamily="34" charset="0"/>
              </a:rPr>
              <a:t>Commission </a:t>
            </a:r>
            <a:r>
              <a:rPr lang="en-US" sz="2200" dirty="0">
                <a:latin typeface="Arial" panose="020B0604020202020204" pitchFamily="34" charset="0"/>
                <a:cs typeface="Arial" panose="020B0604020202020204" pitchFamily="34" charset="0"/>
              </a:rPr>
              <a:t>has authorized and ordered</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spcBef>
                <a:spcPts val="800"/>
              </a:spcBef>
            </a:pPr>
            <a:r>
              <a:rPr lang="en-US" sz="2200" dirty="0" smtClean="0">
                <a:latin typeface="Arial" panose="020B0604020202020204" pitchFamily="34" charset="0"/>
                <a:cs typeface="Arial" panose="020B0604020202020204" pitchFamily="34" charset="0"/>
              </a:rPr>
              <a:t>The Order </a:t>
            </a:r>
            <a:r>
              <a:rPr lang="en-US" sz="2200" dirty="0">
                <a:latin typeface="Arial" panose="020B0604020202020204" pitchFamily="34" charset="0"/>
                <a:cs typeface="Arial" panose="020B0604020202020204" pitchFamily="34" charset="0"/>
              </a:rPr>
              <a:t>is a legal </a:t>
            </a:r>
            <a:r>
              <a:rPr lang="en-US" sz="2200" dirty="0" smtClean="0">
                <a:latin typeface="Arial" panose="020B0604020202020204" pitchFamily="34" charset="0"/>
                <a:cs typeface="Arial" panose="020B0604020202020204" pitchFamily="34" charset="0"/>
              </a:rPr>
              <a:t>document</a:t>
            </a:r>
            <a:endParaRPr lang="en-US" sz="800" dirty="0">
              <a:latin typeface="Arial" panose="020B0604020202020204" pitchFamily="34" charset="0"/>
              <a:cs typeface="Arial" panose="020B0604020202020204" pitchFamily="34" charset="0"/>
            </a:endParaRPr>
          </a:p>
          <a:p>
            <a:pPr algn="just">
              <a:spcBef>
                <a:spcPts val="800"/>
              </a:spcBef>
            </a:pPr>
            <a:r>
              <a:rPr lang="en-US" sz="2200" dirty="0" smtClean="0">
                <a:latin typeface="Arial" panose="020B0604020202020204" pitchFamily="34" charset="0"/>
                <a:cs typeface="Arial" panose="020B0604020202020204" pitchFamily="34" charset="0"/>
              </a:rPr>
              <a:t>Pursuant </a:t>
            </a:r>
            <a:r>
              <a:rPr lang="en-US" sz="2200" dirty="0">
                <a:latin typeface="Arial" panose="020B0604020202020204" pitchFamily="34" charset="0"/>
                <a:cs typeface="Arial" panose="020B0604020202020204" pitchFamily="34" charset="0"/>
              </a:rPr>
              <a:t>to Section 367.121, F.S., </a:t>
            </a:r>
            <a:r>
              <a:rPr lang="en-US" sz="2200" i="1" dirty="0">
                <a:latin typeface="Arial" panose="020B0604020202020204" pitchFamily="34" charset="0"/>
                <a:cs typeface="Arial" panose="020B0604020202020204" pitchFamily="34" charset="0"/>
              </a:rPr>
              <a:t>Powers of </a:t>
            </a:r>
            <a:r>
              <a:rPr lang="en-US" sz="2200" i="1" dirty="0" smtClean="0">
                <a:latin typeface="Arial" panose="020B0604020202020204" pitchFamily="34" charset="0"/>
                <a:cs typeface="Arial" panose="020B0604020202020204" pitchFamily="34" charset="0"/>
              </a:rPr>
              <a:t>commission</a:t>
            </a:r>
            <a:r>
              <a:rPr lang="en-US" sz="2200" dirty="0" smtClean="0">
                <a:latin typeface="Arial" panose="020B0604020202020204" pitchFamily="34" charset="0"/>
                <a:cs typeface="Arial" panose="020B0604020202020204" pitchFamily="34" charset="0"/>
              </a:rPr>
              <a:t>, the </a:t>
            </a:r>
            <a:r>
              <a:rPr lang="en-US" sz="2200" dirty="0">
                <a:latin typeface="Arial" panose="020B0604020202020204" pitchFamily="34" charset="0"/>
                <a:cs typeface="Arial" panose="020B0604020202020204" pitchFamily="34" charset="0"/>
              </a:rPr>
              <a:t>Commission has the power to exercise all judicial powers necessary for enforcement </a:t>
            </a:r>
            <a:r>
              <a:rPr lang="en-US" sz="2200" dirty="0" smtClean="0">
                <a:latin typeface="Arial" panose="020B0604020202020204" pitchFamily="34" charset="0"/>
                <a:cs typeface="Arial" panose="020B0604020202020204" pitchFamily="34" charset="0"/>
              </a:rPr>
              <a:t>of </a:t>
            </a:r>
            <a:r>
              <a:rPr lang="en-US" sz="2200" dirty="0">
                <a:latin typeface="Arial" panose="020B0604020202020204" pitchFamily="34" charset="0"/>
                <a:cs typeface="Arial" panose="020B0604020202020204" pitchFamily="34" charset="0"/>
              </a:rPr>
              <a:t>orders and requirements.</a:t>
            </a: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70</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788718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smtClean="0">
                <a:latin typeface="Arial" panose="020B0604020202020204" pitchFamily="34" charset="0"/>
                <a:cs typeface="Arial" panose="020B0604020202020204" pitchFamily="34" charset="0"/>
              </a:rPr>
              <a:t>Compliance (cont.)</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72590"/>
            <a:ext cx="8229600" cy="4728210"/>
          </a:xfrm>
        </p:spPr>
        <p:txBody>
          <a:bodyPr>
            <a:normAutofit/>
          </a:bodyPr>
          <a:lstStyle/>
          <a:p>
            <a:pPr algn="just">
              <a:spcBef>
                <a:spcPts val="800"/>
              </a:spcBef>
            </a:pPr>
            <a:r>
              <a:rPr lang="en-US" sz="2200" dirty="0" smtClean="0">
                <a:latin typeface="Arial" panose="020B0604020202020204" pitchFamily="34" charset="0"/>
                <a:cs typeface="Arial" panose="020B0604020202020204" pitchFamily="34" charset="0"/>
              </a:rPr>
              <a:t>If </a:t>
            </a:r>
            <a:r>
              <a:rPr lang="en-US" sz="2200" dirty="0">
                <a:latin typeface="Arial" panose="020B0604020202020204" pitchFamily="34" charset="0"/>
                <a:cs typeface="Arial" panose="020B0604020202020204" pitchFamily="34" charset="0"/>
              </a:rPr>
              <a:t>the utility does not comply with a Commission order and/or rules, and cannot provide support to justify why it could or did not comply, the Commission can Show Cause the utility. </a:t>
            </a:r>
            <a:endParaRPr lang="en-US" sz="800" dirty="0" smtClean="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A Show Cause proceeding is initiated when a utility does not comply with a Commission </a:t>
            </a:r>
            <a:r>
              <a:rPr lang="en-US" sz="2200" dirty="0" smtClean="0">
                <a:latin typeface="Arial" panose="020B0604020202020204" pitchFamily="34" charset="0"/>
                <a:cs typeface="Arial" panose="020B0604020202020204" pitchFamily="34" charset="0"/>
              </a:rPr>
              <a:t>order </a:t>
            </a:r>
            <a:r>
              <a:rPr lang="en-US" sz="2200" dirty="0">
                <a:latin typeface="Arial" panose="020B0604020202020204" pitchFamily="34" charset="0"/>
                <a:cs typeface="Arial" panose="020B0604020202020204" pitchFamily="34" charset="0"/>
              </a:rPr>
              <a:t>in a timely manner and does not have an acceptable explanation for the delay.</a:t>
            </a:r>
          </a:p>
          <a:p>
            <a:pPr algn="just"/>
            <a:endParaRPr lang="en-US" sz="2200" dirty="0" smtClean="0">
              <a:latin typeface="Arial" panose="020B0604020202020204" pitchFamily="34" charset="0"/>
              <a:cs typeface="Arial" panose="020B0604020202020204" pitchFamily="34" charset="0"/>
            </a:endParaRPr>
          </a:p>
          <a:p>
            <a:pPr algn="just"/>
            <a:endParaRPr lang="en-US" sz="800" dirty="0">
              <a:latin typeface="Arial" panose="020B0604020202020204" pitchFamily="34" charset="0"/>
              <a:cs typeface="Arial" panose="020B0604020202020204" pitchFamily="34" charset="0"/>
            </a:endParaRP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71</a:t>
            </a:fld>
            <a:endParaRPr lang="en-US" dirty="0"/>
          </a:p>
        </p:txBody>
      </p:sp>
      <p:sp>
        <p:nvSpPr>
          <p:cNvPr id="9" name="Footer Placeholder 8"/>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02044974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Show Cause Process</a:t>
            </a:r>
          </a:p>
        </p:txBody>
      </p:sp>
      <p:sp>
        <p:nvSpPr>
          <p:cNvPr id="3" name="Content Placeholder 2"/>
          <p:cNvSpPr>
            <a:spLocks noGrp="1"/>
          </p:cNvSpPr>
          <p:nvPr>
            <p:ph idx="1"/>
          </p:nvPr>
        </p:nvSpPr>
        <p:spPr>
          <a:xfrm>
            <a:off x="457200" y="1672590"/>
            <a:ext cx="8229600" cy="4728210"/>
          </a:xfrm>
        </p:spPr>
        <p:txBody>
          <a:bodyPr>
            <a:normAutofit/>
          </a:bodyPr>
          <a:lstStyle/>
          <a:p>
            <a:pPr algn="just">
              <a:spcBef>
                <a:spcPts val="800"/>
              </a:spcBef>
            </a:pPr>
            <a:r>
              <a:rPr lang="en-US" sz="2200" dirty="0">
                <a:latin typeface="Arial" panose="020B0604020202020204" pitchFamily="34" charset="0"/>
                <a:cs typeface="Arial" panose="020B0604020202020204" pitchFamily="34" charset="0"/>
              </a:rPr>
              <a:t>Even if the utility does have an acceptable reason for non-compliance, a recommendation will need to be filed to be voted on by the Commissioners</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Staff presents the case at </a:t>
            </a:r>
            <a:r>
              <a:rPr lang="en-US" sz="2200" dirty="0" smtClean="0">
                <a:latin typeface="Arial" panose="020B0604020202020204" pitchFamily="34" charset="0"/>
                <a:cs typeface="Arial" panose="020B0604020202020204" pitchFamily="34" charset="0"/>
              </a:rPr>
              <a:t>Commission Conference </a:t>
            </a:r>
            <a:r>
              <a:rPr lang="en-US" sz="2200" dirty="0">
                <a:latin typeface="Arial" panose="020B0604020202020204" pitchFamily="34" charset="0"/>
                <a:cs typeface="Arial" panose="020B0604020202020204" pitchFamily="34" charset="0"/>
              </a:rPr>
              <a:t>and recommends that the utility be ordered to show cause why it should not be fined up to $5,000 a day for violating Commission </a:t>
            </a:r>
            <a:r>
              <a:rPr lang="en-US" sz="2200" dirty="0" smtClean="0">
                <a:latin typeface="Arial" panose="020B0604020202020204" pitchFamily="34" charset="0"/>
                <a:cs typeface="Arial" panose="020B0604020202020204" pitchFamily="34" charset="0"/>
              </a:rPr>
              <a:t>order </a:t>
            </a:r>
            <a:r>
              <a:rPr lang="en-US" sz="2200" dirty="0">
                <a:latin typeface="Arial" panose="020B0604020202020204" pitchFamily="34" charset="0"/>
                <a:cs typeface="Arial" panose="020B0604020202020204" pitchFamily="34" charset="0"/>
              </a:rPr>
              <a:t>(Section 367.161, F.S.).</a:t>
            </a: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72</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72643881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If Pro Forma Plant NOT Installed</a:t>
            </a:r>
          </a:p>
        </p:txBody>
      </p:sp>
      <p:sp>
        <p:nvSpPr>
          <p:cNvPr id="3" name="Content Placeholder 2"/>
          <p:cNvSpPr>
            <a:spLocks noGrp="1"/>
          </p:cNvSpPr>
          <p:nvPr>
            <p:ph idx="1"/>
          </p:nvPr>
        </p:nvSpPr>
        <p:spPr>
          <a:xfrm>
            <a:off x="457200" y="1672590"/>
            <a:ext cx="8229600" cy="4728210"/>
          </a:xfrm>
        </p:spPr>
        <p:txBody>
          <a:bodyPr>
            <a:normAutofit/>
          </a:bodyPr>
          <a:lstStyle/>
          <a:p>
            <a:pPr algn="just">
              <a:spcBef>
                <a:spcPts val="800"/>
              </a:spcBef>
            </a:pPr>
            <a:r>
              <a:rPr lang="en-US" sz="2200" dirty="0" smtClean="0">
                <a:latin typeface="Arial" panose="020B0604020202020204" pitchFamily="34" charset="0"/>
                <a:cs typeface="Arial" panose="020B0604020202020204" pitchFamily="34" charset="0"/>
              </a:rPr>
              <a:t>If pro forma plant is not installed, at </a:t>
            </a:r>
            <a:r>
              <a:rPr lang="en-US" sz="2200" dirty="0">
                <a:latin typeface="Arial" panose="020B0604020202020204" pitchFamily="34" charset="0"/>
                <a:cs typeface="Arial" panose="020B0604020202020204" pitchFamily="34" charset="0"/>
              </a:rPr>
              <a:t>a minimum, </a:t>
            </a:r>
            <a:r>
              <a:rPr lang="en-US" sz="2200" dirty="0" smtClean="0">
                <a:latin typeface="Arial" panose="020B0604020202020204" pitchFamily="34" charset="0"/>
                <a:cs typeface="Arial" panose="020B0604020202020204" pitchFamily="34" charset="0"/>
              </a:rPr>
              <a:t>staff </a:t>
            </a:r>
            <a:r>
              <a:rPr lang="en-US" sz="2200" dirty="0">
                <a:latin typeface="Arial" panose="020B0604020202020204" pitchFamily="34" charset="0"/>
                <a:cs typeface="Arial" panose="020B0604020202020204" pitchFamily="34" charset="0"/>
              </a:rPr>
              <a:t>will go back to </a:t>
            </a:r>
            <a:r>
              <a:rPr lang="en-US" sz="2200" dirty="0" smtClean="0">
                <a:latin typeface="Arial" panose="020B0604020202020204" pitchFamily="34" charset="0"/>
                <a:cs typeface="Arial" panose="020B0604020202020204" pitchFamily="34" charset="0"/>
              </a:rPr>
              <a:t>a Commission Conference </a:t>
            </a:r>
            <a:r>
              <a:rPr lang="en-US" sz="2200" dirty="0">
                <a:latin typeface="Arial" panose="020B0604020202020204" pitchFamily="34" charset="0"/>
                <a:cs typeface="Arial" panose="020B0604020202020204" pitchFamily="34" charset="0"/>
              </a:rPr>
              <a:t>and recommend that rates be reduced on a going forward basis</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If </a:t>
            </a:r>
            <a:r>
              <a:rPr lang="en-US" sz="2200" dirty="0" smtClean="0">
                <a:latin typeface="Arial" panose="020B0604020202020204" pitchFamily="34" charset="0"/>
                <a:cs typeface="Arial" panose="020B0604020202020204" pitchFamily="34" charset="0"/>
              </a:rPr>
              <a:t>the situation </a:t>
            </a:r>
            <a:r>
              <a:rPr lang="en-US" sz="2200" dirty="0">
                <a:latin typeface="Arial" panose="020B0604020202020204" pitchFamily="34" charset="0"/>
                <a:cs typeface="Arial" panose="020B0604020202020204" pitchFamily="34" charset="0"/>
              </a:rPr>
              <a:t>changes after the case goes to </a:t>
            </a:r>
            <a:r>
              <a:rPr lang="en-US" sz="2200" dirty="0" smtClean="0">
                <a:latin typeface="Arial" panose="020B0604020202020204" pitchFamily="34" charset="0"/>
                <a:cs typeface="Arial" panose="020B0604020202020204" pitchFamily="34" charset="0"/>
              </a:rPr>
              <a:t>a Commission Conference, the utility should </a:t>
            </a:r>
            <a:r>
              <a:rPr lang="en-US" sz="2200" dirty="0">
                <a:latin typeface="Arial" panose="020B0604020202020204" pitchFamily="34" charset="0"/>
                <a:cs typeface="Arial" panose="020B0604020202020204" pitchFamily="34" charset="0"/>
              </a:rPr>
              <a:t>notify staff immediately</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lgn="just">
              <a:spcBef>
                <a:spcPts val="800"/>
              </a:spcBef>
            </a:pPr>
            <a:r>
              <a:rPr lang="en-US" sz="2200" dirty="0" smtClean="0">
                <a:latin typeface="Arial" panose="020B0604020202020204" pitchFamily="34" charset="0"/>
                <a:cs typeface="Arial" panose="020B0604020202020204" pitchFamily="34" charset="0"/>
              </a:rPr>
              <a:t>Staff </a:t>
            </a:r>
            <a:r>
              <a:rPr lang="en-US" sz="2200" dirty="0">
                <a:latin typeface="Arial" panose="020B0604020202020204" pitchFamily="34" charset="0"/>
                <a:cs typeface="Arial" panose="020B0604020202020204" pitchFamily="34" charset="0"/>
              </a:rPr>
              <a:t>can work with </a:t>
            </a:r>
            <a:r>
              <a:rPr lang="en-US" sz="2200" dirty="0" smtClean="0">
                <a:latin typeface="Arial" panose="020B0604020202020204" pitchFamily="34" charset="0"/>
                <a:cs typeface="Arial" panose="020B0604020202020204" pitchFamily="34" charset="0"/>
              </a:rPr>
              <a:t>the utility to discuss </a:t>
            </a:r>
            <a:r>
              <a:rPr lang="en-US" sz="2200" dirty="0">
                <a:latin typeface="Arial" panose="020B0604020202020204" pitchFamily="34" charset="0"/>
                <a:cs typeface="Arial" panose="020B0604020202020204" pitchFamily="34" charset="0"/>
              </a:rPr>
              <a:t>the most appropriate action to undertake</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Notification may alleviate need for a show cause.</a:t>
            </a:r>
          </a:p>
          <a:p>
            <a:pPr marL="0" indent="0" algn="just">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73</a:t>
            </a:fld>
            <a:endParaRPr lang="en-US" dirty="0"/>
          </a:p>
        </p:txBody>
      </p:sp>
      <p:sp>
        <p:nvSpPr>
          <p:cNvPr id="8" name="Footer Placeholder 7"/>
          <p:cNvSpPr>
            <a:spLocks noGrp="1"/>
          </p:cNvSpPr>
          <p:nvPr>
            <p:ph type="ftr" sz="quarter" idx="11"/>
          </p:nvPr>
        </p:nvSpPr>
        <p:spPr/>
        <p:txBody>
          <a:bodyPr/>
          <a:lstStyle/>
          <a:p>
            <a:r>
              <a:rPr lang="en-US"/>
              <a:t>Water &amp; Wastewater Reference Manual</a:t>
            </a:r>
            <a:endParaRPr lang="en-US" dirty="0"/>
          </a:p>
        </p:txBody>
      </p:sp>
    </p:spTree>
    <p:extLst>
      <p:ext uri="{BB962C8B-B14F-4D97-AF65-F5344CB8AC3E}">
        <p14:creationId xmlns:p14="http://schemas.microsoft.com/office/powerpoint/2010/main" val="3559421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a:latin typeface="Arial" panose="020B0604020202020204" pitchFamily="34" charset="0"/>
                <a:cs typeface="Arial" panose="020B0604020202020204" pitchFamily="34" charset="0"/>
              </a:rPr>
              <a:t>Eligibility</a:t>
            </a:r>
          </a:p>
        </p:txBody>
      </p:sp>
      <p:sp>
        <p:nvSpPr>
          <p:cNvPr id="3" name="Content Placeholder 2"/>
          <p:cNvSpPr>
            <a:spLocks noGrp="1"/>
          </p:cNvSpPr>
          <p:nvPr>
            <p:ph idx="1"/>
          </p:nvPr>
        </p:nvSpPr>
        <p:spPr/>
        <p:txBody>
          <a:bodyPr>
            <a:normAutofit/>
          </a:bodyPr>
          <a:lstStyle/>
          <a:p>
            <a:pPr algn="just">
              <a:spcBef>
                <a:spcPts val="800"/>
              </a:spcBef>
            </a:pPr>
            <a:r>
              <a:rPr lang="en-US" sz="2200" dirty="0">
                <a:latin typeface="Arial" panose="020B0604020202020204" pitchFamily="34" charset="0"/>
                <a:cs typeface="Arial" panose="020B0604020202020204" pitchFamily="34" charset="0"/>
              </a:rPr>
              <a:t>To be eligible for staff </a:t>
            </a:r>
            <a:r>
              <a:rPr lang="en-US" sz="2200" dirty="0" smtClean="0">
                <a:latin typeface="Arial" panose="020B0604020202020204" pitchFamily="34" charset="0"/>
                <a:cs typeface="Arial" panose="020B0604020202020204" pitchFamily="34" charset="0"/>
              </a:rPr>
              <a:t>assistance, gross </a:t>
            </a:r>
            <a:r>
              <a:rPr lang="en-US" sz="2200" dirty="0">
                <a:latin typeface="Arial" panose="020B0604020202020204" pitchFamily="34" charset="0"/>
                <a:cs typeface="Arial" panose="020B0604020202020204" pitchFamily="34" charset="0"/>
              </a:rPr>
              <a:t>annual operating revenue must be less </a:t>
            </a:r>
            <a:r>
              <a:rPr lang="en-US" sz="2200" dirty="0" smtClean="0">
                <a:latin typeface="Arial" panose="020B0604020202020204" pitchFamily="34" charset="0"/>
                <a:cs typeface="Arial" panose="020B0604020202020204" pitchFamily="34" charset="0"/>
              </a:rPr>
              <a:t>than:</a:t>
            </a:r>
            <a:endParaRPr lang="en-US" sz="800" dirty="0">
              <a:latin typeface="Arial" panose="020B0604020202020204" pitchFamily="34" charset="0"/>
              <a:cs typeface="Arial" panose="020B0604020202020204" pitchFamily="34" charset="0"/>
            </a:endParaRPr>
          </a:p>
          <a:p>
            <a:pPr marL="800100" lvl="1" indent="-342900" algn="just">
              <a:spcBef>
                <a:spcPts val="800"/>
              </a:spcBef>
              <a:buSzPct val="60000"/>
              <a:buFont typeface="Courier New" panose="02070309020205020404" pitchFamily="49" charset="0"/>
              <a:buChar char="o"/>
            </a:pPr>
            <a:r>
              <a:rPr lang="en-US" sz="2200" dirty="0">
                <a:latin typeface="Arial" panose="020B0604020202020204" pitchFamily="34" charset="0"/>
                <a:cs typeface="Arial" panose="020B0604020202020204" pitchFamily="34" charset="0"/>
              </a:rPr>
              <a:t>$275,000 for water </a:t>
            </a:r>
            <a:r>
              <a:rPr lang="en-US" sz="2200" dirty="0" smtClean="0">
                <a:latin typeface="Arial" panose="020B0604020202020204" pitchFamily="34" charset="0"/>
                <a:cs typeface="Arial" panose="020B0604020202020204" pitchFamily="34" charset="0"/>
              </a:rPr>
              <a:t>service.</a:t>
            </a:r>
            <a:endParaRPr lang="en-US" sz="800" dirty="0">
              <a:latin typeface="Arial" panose="020B0604020202020204" pitchFamily="34" charset="0"/>
              <a:cs typeface="Arial" panose="020B0604020202020204" pitchFamily="34" charset="0"/>
            </a:endParaRPr>
          </a:p>
          <a:p>
            <a:pPr marL="800100" lvl="1" indent="-342900" algn="just">
              <a:spcBef>
                <a:spcPts val="800"/>
              </a:spcBef>
              <a:buSzPct val="60000"/>
              <a:buFont typeface="Courier New" panose="02070309020205020404" pitchFamily="49" charset="0"/>
              <a:buChar char="o"/>
            </a:pPr>
            <a:r>
              <a:rPr lang="en-US" sz="2200" dirty="0">
                <a:latin typeface="Arial" panose="020B0604020202020204" pitchFamily="34" charset="0"/>
                <a:cs typeface="Arial" panose="020B0604020202020204" pitchFamily="34" charset="0"/>
              </a:rPr>
              <a:t>$275,000 for wastewater </a:t>
            </a:r>
            <a:r>
              <a:rPr lang="en-US" sz="2200" dirty="0" smtClean="0">
                <a:latin typeface="Arial" panose="020B0604020202020204" pitchFamily="34" charset="0"/>
                <a:cs typeface="Arial" panose="020B0604020202020204" pitchFamily="34" charset="0"/>
              </a:rPr>
              <a:t>service.</a:t>
            </a:r>
            <a:endParaRPr lang="en-US" sz="800" dirty="0">
              <a:latin typeface="Arial" panose="020B0604020202020204" pitchFamily="34" charset="0"/>
              <a:cs typeface="Arial" panose="020B0604020202020204" pitchFamily="34" charset="0"/>
            </a:endParaRPr>
          </a:p>
          <a:p>
            <a:pPr marL="800100" lvl="1" indent="-342900" algn="just">
              <a:spcBef>
                <a:spcPts val="800"/>
              </a:spcBef>
              <a:buSzPct val="60000"/>
              <a:buFont typeface="Courier New" panose="02070309020205020404" pitchFamily="49" charset="0"/>
              <a:buChar char="o"/>
            </a:pPr>
            <a:r>
              <a:rPr lang="en-US" sz="2200" dirty="0">
                <a:latin typeface="Arial" panose="020B0604020202020204" pitchFamily="34" charset="0"/>
                <a:cs typeface="Arial" panose="020B0604020202020204" pitchFamily="34" charset="0"/>
              </a:rPr>
              <a:t>$550,000 on a combined </a:t>
            </a:r>
            <a:r>
              <a:rPr lang="en-US" sz="2200" dirty="0" smtClean="0">
                <a:latin typeface="Arial" panose="020B0604020202020204" pitchFamily="34" charset="0"/>
                <a:cs typeface="Arial" panose="020B0604020202020204" pitchFamily="34" charset="0"/>
              </a:rPr>
              <a:t>basis. </a:t>
            </a:r>
            <a:endParaRPr lang="en-US" sz="8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In determining eligibility, the Commission will also consider</a:t>
            </a:r>
            <a:r>
              <a:rPr lang="en-US" sz="2200" dirty="0" smtClean="0">
                <a:latin typeface="Arial" panose="020B0604020202020204" pitchFamily="34" charset="0"/>
                <a:cs typeface="Arial" panose="020B0604020202020204" pitchFamily="34" charset="0"/>
              </a:rPr>
              <a:t>:</a:t>
            </a:r>
            <a:endParaRPr lang="en-US" sz="800" dirty="0" smtClean="0">
              <a:latin typeface="Arial" panose="020B0604020202020204" pitchFamily="34" charset="0"/>
              <a:cs typeface="Arial" panose="020B0604020202020204" pitchFamily="34" charset="0"/>
            </a:endParaRPr>
          </a:p>
          <a:p>
            <a:pPr marL="800100" lvl="1" indent="-342900" algn="just">
              <a:spcBef>
                <a:spcPts val="800"/>
              </a:spcBef>
              <a:buSzPct val="60000"/>
              <a:buFont typeface="Courier New" panose="02070309020205020404" pitchFamily="49" charset="0"/>
              <a:buChar char="o"/>
            </a:pPr>
            <a:r>
              <a:rPr lang="en-US" sz="2200" dirty="0">
                <a:latin typeface="Arial" panose="020B0604020202020204" pitchFamily="34" charset="0"/>
                <a:cs typeface="Arial" panose="020B0604020202020204" pitchFamily="34" charset="0"/>
              </a:rPr>
              <a:t>Whether the utility is current with annual reports and regulatory assessment fees (RAFs). Calendar year RAFs are due the following March </a:t>
            </a:r>
            <a:r>
              <a:rPr lang="en-US" sz="2200" dirty="0" smtClean="0">
                <a:latin typeface="Arial" panose="020B0604020202020204" pitchFamily="34" charset="0"/>
                <a:cs typeface="Arial" panose="020B0604020202020204" pitchFamily="34" charset="0"/>
              </a:rPr>
              <a:t>31.</a:t>
            </a:r>
            <a:endParaRPr lang="en-US" sz="2200" baseline="30000" dirty="0">
              <a:latin typeface="Arial" panose="020B0604020202020204" pitchFamily="34" charset="0"/>
              <a:cs typeface="Arial" panose="020B0604020202020204" pitchFamily="34" charset="0"/>
            </a:endParaRPr>
          </a:p>
          <a:p>
            <a:pPr lvl="1"/>
            <a:endParaRPr lang="en-US" sz="18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8</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795066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300" dirty="0" smtClean="0">
                <a:latin typeface="Arial" panose="020B0604020202020204" pitchFamily="34" charset="0"/>
                <a:cs typeface="Arial" panose="020B0604020202020204" pitchFamily="34" charset="0"/>
              </a:rPr>
              <a:t>Eligibility (cont.)</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just">
              <a:spcBef>
                <a:spcPts val="800"/>
              </a:spcBef>
            </a:pPr>
            <a:r>
              <a:rPr lang="en-US" sz="2200" dirty="0">
                <a:latin typeface="Arial" panose="020B0604020202020204" pitchFamily="34" charset="0"/>
                <a:cs typeface="Arial" panose="020B0604020202020204" pitchFamily="34" charset="0"/>
              </a:rPr>
              <a:t>In determining eligibility, the Commission will also </a:t>
            </a:r>
            <a:r>
              <a:rPr lang="en-US" sz="2200" dirty="0" smtClean="0">
                <a:latin typeface="Arial" panose="020B0604020202020204" pitchFamily="34" charset="0"/>
                <a:cs typeface="Arial" panose="020B0604020202020204" pitchFamily="34" charset="0"/>
              </a:rPr>
              <a:t>consider (cont.):</a:t>
            </a:r>
            <a:endParaRPr lang="en-US" sz="800" dirty="0" smtClean="0">
              <a:latin typeface="Arial" panose="020B0604020202020204" pitchFamily="34" charset="0"/>
              <a:cs typeface="Arial" panose="020B0604020202020204" pitchFamily="34" charset="0"/>
            </a:endParaRPr>
          </a:p>
          <a:p>
            <a:pPr marL="800100" lvl="1" indent="-342900" algn="just">
              <a:spcBef>
                <a:spcPts val="800"/>
              </a:spcBef>
              <a:buSzPct val="60000"/>
              <a:buFont typeface="Courier New" panose="02070309020205020404" pitchFamily="49" charset="0"/>
              <a:buChar char="o"/>
            </a:pPr>
            <a:r>
              <a:rPr lang="en-US" sz="2200" dirty="0" smtClean="0">
                <a:latin typeface="Arial" panose="020B0604020202020204" pitchFamily="34" charset="0"/>
                <a:cs typeface="Arial" panose="020B0604020202020204" pitchFamily="34" charset="0"/>
              </a:rPr>
              <a:t>Whether the </a:t>
            </a:r>
            <a:r>
              <a:rPr lang="en-US" sz="2200" dirty="0">
                <a:latin typeface="Arial" panose="020B0604020202020204" pitchFamily="34" charset="0"/>
                <a:cs typeface="Arial" panose="020B0604020202020204" pitchFamily="34" charset="0"/>
              </a:rPr>
              <a:t>utility’s application </a:t>
            </a:r>
            <a:r>
              <a:rPr lang="en-US" sz="2200" dirty="0" smtClean="0">
                <a:latin typeface="Arial" panose="020B0604020202020204" pitchFamily="34" charset="0"/>
                <a:cs typeface="Arial" panose="020B0604020202020204" pitchFamily="34" charset="0"/>
              </a:rPr>
              <a:t>includes </a:t>
            </a:r>
            <a:r>
              <a:rPr lang="en-US" sz="2200" dirty="0">
                <a:latin typeface="Arial" panose="020B0604020202020204" pitchFamily="34" charset="0"/>
                <a:cs typeface="Arial" panose="020B0604020202020204" pitchFamily="34" charset="0"/>
              </a:rPr>
              <a:t>all relevant information and reasons for </a:t>
            </a:r>
            <a:r>
              <a:rPr lang="en-US" sz="2200" dirty="0" smtClean="0">
                <a:latin typeface="Arial" panose="020B0604020202020204" pitchFamily="34" charset="0"/>
                <a:cs typeface="Arial" panose="020B0604020202020204" pitchFamily="34" charset="0"/>
              </a:rPr>
              <a:t>its requested </a:t>
            </a:r>
            <a:r>
              <a:rPr lang="en-US" sz="2200" dirty="0">
                <a:latin typeface="Arial" panose="020B0604020202020204" pitchFamily="34" charset="0"/>
                <a:cs typeface="Arial" panose="020B0604020202020204" pitchFamily="34" charset="0"/>
              </a:rPr>
              <a:t>increase</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marL="800100" lvl="1" indent="-342900" algn="just">
              <a:spcBef>
                <a:spcPts val="800"/>
              </a:spcBef>
              <a:buSzPct val="60000"/>
              <a:buFont typeface="Courier New" panose="02070309020205020404" pitchFamily="49" charset="0"/>
              <a:buChar char="o"/>
            </a:pPr>
            <a:r>
              <a:rPr lang="en-US" sz="2200" dirty="0">
                <a:latin typeface="Arial" panose="020B0604020202020204" pitchFamily="34" charset="0"/>
                <a:cs typeface="Arial" panose="020B0604020202020204" pitchFamily="34" charset="0"/>
              </a:rPr>
              <a:t>Whether the utility was granted a rate case increase within the 2-year period prior to receipt of the application under review</a:t>
            </a:r>
            <a:r>
              <a:rPr lang="en-US" sz="2200" dirty="0" smtClean="0">
                <a:latin typeface="Arial" panose="020B0604020202020204" pitchFamily="34" charset="0"/>
                <a:cs typeface="Arial" panose="020B0604020202020204" pitchFamily="34" charset="0"/>
              </a:rPr>
              <a:t>.</a:t>
            </a:r>
            <a:endParaRPr lang="en-US" sz="800" dirty="0" smtClean="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If denied eligibility, the utility may request reconsideration by the full Commission.</a:t>
            </a:r>
          </a:p>
          <a:p>
            <a:endParaRPr lang="en-US" sz="2200" dirty="0" smtClean="0">
              <a:latin typeface="Arial" panose="020B0604020202020204" pitchFamily="34" charset="0"/>
              <a:cs typeface="Arial" panose="020B0604020202020204" pitchFamily="34" charset="0"/>
            </a:endParaRPr>
          </a:p>
          <a:p>
            <a:endParaRPr lang="en-US" sz="2200" dirty="0" smtClean="0">
              <a:latin typeface="Arial" panose="020B0604020202020204" pitchFamily="34" charset="0"/>
              <a:cs typeface="Arial" panose="020B0604020202020204" pitchFamily="34" charset="0"/>
            </a:endParaRPr>
          </a:p>
          <a:p>
            <a:pPr lvl="1">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lvl="1">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lvl="1">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p:txBody>
      </p:sp>
      <p:sp>
        <p:nvSpPr>
          <p:cNvPr id="4" name="Rectangle 3"/>
          <p:cNvSpPr/>
          <p:nvPr/>
        </p:nvSpPr>
        <p:spPr>
          <a:xfrm>
            <a:off x="0" y="1443990"/>
            <a:ext cx="9144000" cy="800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Slide Number Placeholder 6"/>
          <p:cNvSpPr>
            <a:spLocks noGrp="1"/>
          </p:cNvSpPr>
          <p:nvPr>
            <p:ph type="sldNum" sz="quarter" idx="12"/>
          </p:nvPr>
        </p:nvSpPr>
        <p:spPr/>
        <p:txBody>
          <a:bodyPr/>
          <a:lstStyle/>
          <a:p>
            <a:fld id="{E864792E-CA1E-442C-9F96-7EFE2E6E48CC}" type="slidenum">
              <a:rPr lang="en-US" smtClean="0"/>
              <a:t>9</a:t>
            </a:fld>
            <a:endParaRPr lang="en-US" dirty="0"/>
          </a:p>
        </p:txBody>
      </p:sp>
      <p:sp>
        <p:nvSpPr>
          <p:cNvPr id="8" name="Footer Placeholder 7"/>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460490533"/>
      </p:ext>
    </p:extLst>
  </p:cSld>
  <p:clrMapOvr>
    <a:masterClrMapping/>
  </p:clrMapOvr>
</p:sld>
</file>

<file path=ppt/theme/theme1.xml><?xml version="1.0" encoding="utf-8"?>
<a:theme xmlns:a="http://schemas.openxmlformats.org/drawingml/2006/main" name="Office Theme">
  <a:themeElements>
    <a:clrScheme name="Custom 4">
      <a:dk1>
        <a:sysClr val="windowText" lastClr="000000"/>
      </a:dk1>
      <a:lt1>
        <a:sysClr val="window" lastClr="FFFFFF"/>
      </a:lt1>
      <a:dk2>
        <a:srgbClr val="FFFF00"/>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3093</TotalTime>
  <Words>5501</Words>
  <Application>Microsoft Office PowerPoint</Application>
  <PresentationFormat>On-screen Show (4:3)</PresentationFormat>
  <Paragraphs>724</Paragraphs>
  <Slides>73</Slides>
  <Notes>73</Notes>
  <HiddenSlides>0</HiddenSlides>
  <MMClips>0</MMClips>
  <ScaleCrop>false</ScaleCrop>
  <HeadingPairs>
    <vt:vector size="4" baseType="variant">
      <vt:variant>
        <vt:lpstr>Theme</vt:lpstr>
      </vt:variant>
      <vt:variant>
        <vt:i4>1</vt:i4>
      </vt:variant>
      <vt:variant>
        <vt:lpstr>Slide Titles</vt:lpstr>
      </vt:variant>
      <vt:variant>
        <vt:i4>73</vt:i4>
      </vt:variant>
    </vt:vector>
  </HeadingPairs>
  <TitlesOfParts>
    <vt:vector size="74" baseType="lpstr">
      <vt:lpstr>Office Theme</vt:lpstr>
      <vt:lpstr>Staff Assisted Rate Cases (SARCs) </vt:lpstr>
      <vt:lpstr>Types of Rate Relief </vt:lpstr>
      <vt:lpstr>Types of Rate Relief (cont.) </vt:lpstr>
      <vt:lpstr>Types of Rate Relief (cont.)</vt:lpstr>
      <vt:lpstr>The SARC Application</vt:lpstr>
      <vt:lpstr>Notice to County for New Rates</vt:lpstr>
      <vt:lpstr>Staff Assignments</vt:lpstr>
      <vt:lpstr>Eligibility</vt:lpstr>
      <vt:lpstr>Eligibility (cont.)</vt:lpstr>
      <vt:lpstr>Processing of Application</vt:lpstr>
      <vt:lpstr>Filing Fees</vt:lpstr>
      <vt:lpstr>Interim Rates  367.0814(4), F.S.</vt:lpstr>
      <vt:lpstr>Interim Rates  367.0814(4), F.S. (cont.)</vt:lpstr>
      <vt:lpstr>SARC Interim Rates</vt:lpstr>
      <vt:lpstr>Staff Assistance Statute - 367.0814(8), F.S.</vt:lpstr>
      <vt:lpstr>Case Assignment &amp;  Scheduling Record (CASR)</vt:lpstr>
      <vt:lpstr>Timeline</vt:lpstr>
      <vt:lpstr>Approximate Timeline</vt:lpstr>
      <vt:lpstr>Audit</vt:lpstr>
      <vt:lpstr>The Audit Report</vt:lpstr>
      <vt:lpstr>Books and Records</vt:lpstr>
      <vt:lpstr>25-30.433(10), F.A.C. - Water Treatment and Storage Used and Useful Calculations</vt:lpstr>
      <vt:lpstr>The Engineering Analysis</vt:lpstr>
      <vt:lpstr>Field Inspection</vt:lpstr>
      <vt:lpstr>Plant in Service</vt:lpstr>
      <vt:lpstr>Original Cost Study</vt:lpstr>
      <vt:lpstr>Used &amp; Useful Definition Section 367.081, F.S.</vt:lpstr>
      <vt:lpstr>Used &amp; Useful Section 367.081, F.S. (cont.)</vt:lpstr>
      <vt:lpstr>Used &amp; Useful Methodology</vt:lpstr>
      <vt:lpstr>Used &amp; Useful Methodology (cont.)</vt:lpstr>
      <vt:lpstr>Used &amp; Useful Methodology (cont.)</vt:lpstr>
      <vt:lpstr>Water – Fire Flow Capacity</vt:lpstr>
      <vt:lpstr>Unaccounted for Water</vt:lpstr>
      <vt:lpstr>Wastewater Infiltration/Inflow</vt:lpstr>
      <vt:lpstr>Quality of Service</vt:lpstr>
      <vt:lpstr>Determining Quality of Utility’s Product</vt:lpstr>
      <vt:lpstr>Determining Quality of Utility’s Product (cont.)</vt:lpstr>
      <vt:lpstr>Determining Quality of Utility’s Product (cont.)</vt:lpstr>
      <vt:lpstr>Determining Quality of Utility’s Plant</vt:lpstr>
      <vt:lpstr>Determining Quality of Utility’s Public Relations</vt:lpstr>
      <vt:lpstr>Pro Forma Adjustments</vt:lpstr>
      <vt:lpstr>Factors Analyst Considers</vt:lpstr>
      <vt:lpstr>Factors Analyst Considers (cont.)</vt:lpstr>
      <vt:lpstr>Factors Analyst Considers (cont.)</vt:lpstr>
      <vt:lpstr>2014 Return on Equity Leverage Formula (PSC-14-0272-PAA-WS)</vt:lpstr>
      <vt:lpstr>The Staff Report</vt:lpstr>
      <vt:lpstr>Schedules in the Staff Report</vt:lpstr>
      <vt:lpstr>Rule 25-22.0407(9), F.A.C. Customer Access</vt:lpstr>
      <vt:lpstr>The Customer Meeting Notice</vt:lpstr>
      <vt:lpstr>Notice of Customer Meeting</vt:lpstr>
      <vt:lpstr>Contents on Customer Notice</vt:lpstr>
      <vt:lpstr>Contents on Customer Notice (cont.)</vt:lpstr>
      <vt:lpstr>The Customer Meeting</vt:lpstr>
      <vt:lpstr>Proposed Agency Action Process</vt:lpstr>
      <vt:lpstr>After Commission Conference</vt:lpstr>
      <vt:lpstr>After Commission Conference (cont.)</vt:lpstr>
      <vt:lpstr>PAA Protests</vt:lpstr>
      <vt:lpstr>If a Protest is Filed</vt:lpstr>
      <vt:lpstr>If a Protest is Filed (cont.)</vt:lpstr>
      <vt:lpstr>Financial Security</vt:lpstr>
      <vt:lpstr>Escrow Agreement</vt:lpstr>
      <vt:lpstr>Escrow Agreement (cont.)</vt:lpstr>
      <vt:lpstr>Letter of Credit</vt:lpstr>
      <vt:lpstr>Letter of Credit (cont.)</vt:lpstr>
      <vt:lpstr>Corporate Undertaking</vt:lpstr>
      <vt:lpstr>Corporate Undertaking (cont.)</vt:lpstr>
      <vt:lpstr>The Case is Over – Now What?</vt:lpstr>
      <vt:lpstr>Information Provided to Utility</vt:lpstr>
      <vt:lpstr>Notice Following Rate Change</vt:lpstr>
      <vt:lpstr>Compliance</vt:lpstr>
      <vt:lpstr>Compliance (cont.)</vt:lpstr>
      <vt:lpstr>Show Cause Process</vt:lpstr>
      <vt:lpstr>If Pro Forma Plant NOT Installed</vt:lpstr>
    </vt:vector>
  </TitlesOfParts>
  <Company>Florida Public Service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Laura Gilleland-Beck</dc:creator>
  <cp:lastModifiedBy>Andrea Mick</cp:lastModifiedBy>
  <cp:revision>296</cp:revision>
  <cp:lastPrinted>2015-06-24T15:31:22Z</cp:lastPrinted>
  <dcterms:created xsi:type="dcterms:W3CDTF">2014-10-09T14:30:49Z</dcterms:created>
  <dcterms:modified xsi:type="dcterms:W3CDTF">2015-06-25T19:15:32Z</dcterms:modified>
</cp:coreProperties>
</file>