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8" r:id="rId2"/>
    <p:sldId id="339" r:id="rId3"/>
    <p:sldId id="358" r:id="rId4"/>
    <p:sldId id="356" r:id="rId5"/>
    <p:sldId id="359" r:id="rId6"/>
    <p:sldId id="357" r:id="rId7"/>
    <p:sldId id="353" r:id="rId8"/>
    <p:sldId id="352" r:id="rId9"/>
    <p:sldId id="355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D6B4-0AAA-4AE1-8ADB-AAB7A4CB2F2C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345BE-7A7E-4D4E-8DA2-19930518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59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E7BCDD-D9B6-496E-B128-4D12222B64CB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5A1C2C-1D5D-4B13-ADBE-25CE6E730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D08A-D07F-441B-9CEB-5846B293EB83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7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9660-44A7-4444-AAAE-B302EE89E774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3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E9E-C210-4261-B6E7-45F028D76694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0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D704-059B-46CD-A085-7EC16D0251E6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7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03FA-EFDE-4CB1-9AFB-0F129B102CDC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B884-C41E-4812-9843-603139F5FD94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8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1CED-40D7-4B51-894C-6939770E7E7B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9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D54-57A6-4681-8117-7EEDED6E6777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EDCD-5C9E-4759-8838-C9B073847A2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4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4359-A84A-4AF8-A22F-A8BF66D25C68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0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B7E67-6DEA-43D3-BB3F-091A3FD54BA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8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8FE6-03A0-45E7-B2D6-83A5C0D5A74D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2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07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Staff Assistance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In Alternate Rate Setting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7" y="5895868"/>
            <a:ext cx="761993" cy="76962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6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52"/>
            <a:ext cx="8229600" cy="11890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Staff Assistance In Alternate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Rate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Rule 25-30-456, F.A.C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Staff Assistance in Alternative Rate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Setting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covers the timeframe, eligibility, rate increase limit, and the Proposed Agency Action (PAA) procedure for this type of case.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Staff Assistance In Alternate Rate Setting is a procedure whereby a utility qualifying for staff assistance can obtain a rate increase in an expedited manner to recover operation and maintenance expense.</a:t>
            </a:r>
          </a:p>
          <a:p>
            <a:pPr algn="just"/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7" y="5895868"/>
            <a:ext cx="761993" cy="7696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52"/>
            <a:ext cx="8229600" cy="11890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advantages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the following: </a:t>
            </a: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Quick turnaround </a:t>
            </a: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Minimized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cost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processing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educed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likelihood of 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protest </a:t>
            </a: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educed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likelihood of rate shock between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Staff Assisted Rate Cases (SARCs) </a:t>
            </a: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recover increased operation and maintenance costs to remain a viable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utility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800"/>
              </a:spcBef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7" y="5895868"/>
            <a:ext cx="761993" cy="7696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4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Staff Assistance Eligibility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be eligible for staff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assistance, gross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annual operating revenue must be less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than: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$275,000 for water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service.</a:t>
            </a: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$275,000 for wastewater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service.</a:t>
            </a: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$550,000 on a combined basis.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 determining eligibility, the Commission will also consider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Whether the utility is current with annual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reports.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Whether the utility is current with regulatory assessment fees (RAFs). Calendar year RAFs are due the following March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31.</a:t>
            </a:r>
            <a:endParaRPr lang="en-US" sz="2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7" y="5895868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33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Filing Fees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Filing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Fees per Rule 25-30.020, F.A.C.,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Fees Required to be Paid by Water and Wastewater Utilities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are based upon the equivalent residential connections (ERCs) capacity of the system:</a:t>
            </a:r>
          </a:p>
          <a:p>
            <a:pPr marL="0" indent="0" algn="just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7" y="5895868"/>
            <a:ext cx="761993" cy="76962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78175"/>
            <a:ext cx="3475037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09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Staff Assistance In Alternate Rate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367.091(2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), F.S.,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Rates, tariffs; new class of service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sets forth certain noticing requirements.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Upon filing an application for new rates, the utility shall mail a copy of the application to the chief executive officer of the governing body of each county within the service areas included in the rate request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governing body may petition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leave to intervene in the rate change proceeding and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shall grant intervener status to any governing body that files a petition.</a:t>
            </a:r>
          </a:p>
          <a:p>
            <a:pPr marL="0" indent="0" algn="just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7" y="5895868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50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Rate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will compare operation and maintenance expenses to test year operating revenues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maximum increase is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50 percent of test year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revenues.</a:t>
            </a:r>
            <a:endParaRPr lang="en-US" sz="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no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review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utility’s rate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ase.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Allowance for return on working capital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is determined using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one-eighth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operation and maintenance expense formula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7" y="5895868"/>
            <a:ext cx="761993" cy="7696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88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Timeframe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lvl="1" indent="-341313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official date of filing will be 30 days after official acceptance of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lvl="1" indent="-341313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shall vote on a PAA Recommendation establishing rates no later than 90 days from the official filing date. A Commission order will be issued within 20 days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vote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followed by a 21-day protest period.</a:t>
            </a:r>
          </a:p>
          <a:p>
            <a:pPr lvl="2" algn="just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7" y="5895868"/>
            <a:ext cx="761993" cy="7696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4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Protest Situation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7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protest is filed: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utility may implement temporary rates, subject to refund with interest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utility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shall provide direct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testimony, through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sponsor of a witness, regarding the appropriate rate base, capital structure, and revenue requirement, as well as its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fall-out rates. 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utility witness may include factual testimony on any issues which the utility may take a different position on in the case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utility must meet all requirements of the order establishing procedure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maximum 50 percent increase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 longer applies.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7" y="5895868"/>
            <a:ext cx="761993" cy="7696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13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606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Staff Assistance In Alternate Rate Setting </vt:lpstr>
      <vt:lpstr>Staff Assistance In Alternate Rate Setting</vt:lpstr>
      <vt:lpstr>Advantages</vt:lpstr>
      <vt:lpstr>Staff Assistance Eligibility</vt:lpstr>
      <vt:lpstr>Filing Fees</vt:lpstr>
      <vt:lpstr>Staff Assistance In Alternate Rate Setting</vt:lpstr>
      <vt:lpstr>Rate Increase</vt:lpstr>
      <vt:lpstr>Timeframe</vt:lpstr>
      <vt:lpstr>Protest Situation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Laura Gilleland-Beck</dc:creator>
  <cp:lastModifiedBy>Andrea Mick</cp:lastModifiedBy>
  <cp:revision>140</cp:revision>
  <cp:lastPrinted>2015-06-19T13:54:43Z</cp:lastPrinted>
  <dcterms:created xsi:type="dcterms:W3CDTF">2014-10-09T14:30:49Z</dcterms:created>
  <dcterms:modified xsi:type="dcterms:W3CDTF">2015-06-24T19:22:10Z</dcterms:modified>
</cp:coreProperties>
</file>