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355" r:id="rId2"/>
    <p:sldId id="257" r:id="rId3"/>
    <p:sldId id="365" r:id="rId4"/>
    <p:sldId id="407" r:id="rId5"/>
    <p:sldId id="367" r:id="rId6"/>
    <p:sldId id="368" r:id="rId7"/>
    <p:sldId id="369" r:id="rId8"/>
    <p:sldId id="371" r:id="rId9"/>
    <p:sldId id="372" r:id="rId10"/>
    <p:sldId id="373" r:id="rId11"/>
    <p:sldId id="374" r:id="rId12"/>
    <p:sldId id="375" r:id="rId13"/>
    <p:sldId id="376" r:id="rId14"/>
    <p:sldId id="377" r:id="rId15"/>
    <p:sldId id="406" r:id="rId16"/>
    <p:sldId id="379" r:id="rId17"/>
    <p:sldId id="380" r:id="rId18"/>
    <p:sldId id="381" r:id="rId19"/>
    <p:sldId id="383" r:id="rId20"/>
    <p:sldId id="384" r:id="rId21"/>
    <p:sldId id="385" r:id="rId22"/>
    <p:sldId id="387" r:id="rId23"/>
    <p:sldId id="388" r:id="rId24"/>
    <p:sldId id="405" r:id="rId25"/>
    <p:sldId id="389" r:id="rId26"/>
    <p:sldId id="390" r:id="rId27"/>
    <p:sldId id="391" r:id="rId28"/>
    <p:sldId id="392" r:id="rId29"/>
    <p:sldId id="393" r:id="rId30"/>
    <p:sldId id="394" r:id="rId31"/>
    <p:sldId id="395" r:id="rId32"/>
    <p:sldId id="396" r:id="rId33"/>
    <p:sldId id="399" r:id="rId34"/>
    <p:sldId id="400" r:id="rId35"/>
    <p:sldId id="401" r:id="rId36"/>
    <p:sldId id="402" r:id="rId37"/>
    <p:sldId id="403" r:id="rId38"/>
    <p:sldId id="404" r:id="rId39"/>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ber Norris" initials="A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24"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A6AD1A87-278F-4B51-BC7A-194D5E851FC4}" type="datetimeFigureOut">
              <a:rPr lang="en-US" smtClean="0"/>
              <a:t>6/25/2015</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FF437CA4-DF2C-48E1-9254-6C81020A3291}" type="slidenum">
              <a:rPr lang="en-US" smtClean="0"/>
              <a:t>‹#›</a:t>
            </a:fld>
            <a:endParaRPr lang="en-US"/>
          </a:p>
        </p:txBody>
      </p:sp>
    </p:spTree>
    <p:extLst>
      <p:ext uri="{BB962C8B-B14F-4D97-AF65-F5344CB8AC3E}">
        <p14:creationId xmlns:p14="http://schemas.microsoft.com/office/powerpoint/2010/main" val="8583569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6595CAEB-9F1E-4915-97E5-2D28094D30CD}" type="datetimeFigureOut">
              <a:rPr lang="en-US" smtClean="0"/>
              <a:t>6/25/2015</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00137F35-3FD8-4B7C-9FEF-DE1DD9D285BF}" type="slidenum">
              <a:rPr lang="en-US" smtClean="0"/>
              <a:t>‹#›</a:t>
            </a:fld>
            <a:endParaRPr lang="en-US" dirty="0"/>
          </a:p>
        </p:txBody>
      </p:sp>
    </p:spTree>
    <p:extLst>
      <p:ext uri="{BB962C8B-B14F-4D97-AF65-F5344CB8AC3E}">
        <p14:creationId xmlns:p14="http://schemas.microsoft.com/office/powerpoint/2010/main" val="529453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73AEE2-0D78-485B-B029-E9749B782C5C}"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79351023-B8E0-44B7-8AE1-6CA5CF4555F7}" type="slidenum">
              <a:rPr lang="en-US" smtClean="0"/>
              <a:t>‹#›</a:t>
            </a:fld>
            <a:endParaRPr lang="en-US" dirty="0"/>
          </a:p>
        </p:txBody>
      </p:sp>
    </p:spTree>
    <p:extLst>
      <p:ext uri="{BB962C8B-B14F-4D97-AF65-F5344CB8AC3E}">
        <p14:creationId xmlns:p14="http://schemas.microsoft.com/office/powerpoint/2010/main" val="3011991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07C3D-AE06-46DD-8F92-6DF75D7EADAD}"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79351023-B8E0-44B7-8AE1-6CA5CF4555F7}" type="slidenum">
              <a:rPr lang="en-US" smtClean="0"/>
              <a:t>‹#›</a:t>
            </a:fld>
            <a:endParaRPr lang="en-US" dirty="0"/>
          </a:p>
        </p:txBody>
      </p:sp>
    </p:spTree>
    <p:extLst>
      <p:ext uri="{BB962C8B-B14F-4D97-AF65-F5344CB8AC3E}">
        <p14:creationId xmlns:p14="http://schemas.microsoft.com/office/powerpoint/2010/main" val="388853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417C8C-27F3-4922-B256-47007855ED6E}"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79351023-B8E0-44B7-8AE1-6CA5CF4555F7}" type="slidenum">
              <a:rPr lang="en-US" smtClean="0"/>
              <a:t>‹#›</a:t>
            </a:fld>
            <a:endParaRPr lang="en-US" dirty="0"/>
          </a:p>
        </p:txBody>
      </p:sp>
    </p:spTree>
    <p:extLst>
      <p:ext uri="{BB962C8B-B14F-4D97-AF65-F5344CB8AC3E}">
        <p14:creationId xmlns:p14="http://schemas.microsoft.com/office/powerpoint/2010/main" val="1937555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3EFF9-F261-49A8-8D19-572F1A8AEE53}"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79351023-B8E0-44B7-8AE1-6CA5CF4555F7}" type="slidenum">
              <a:rPr lang="en-US" smtClean="0"/>
              <a:t>‹#›</a:t>
            </a:fld>
            <a:endParaRPr lang="en-US" dirty="0"/>
          </a:p>
        </p:txBody>
      </p:sp>
    </p:spTree>
    <p:extLst>
      <p:ext uri="{BB962C8B-B14F-4D97-AF65-F5344CB8AC3E}">
        <p14:creationId xmlns:p14="http://schemas.microsoft.com/office/powerpoint/2010/main" val="3879797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50EE18-B73D-49AE-8301-5E62BDC80607}"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79351023-B8E0-44B7-8AE1-6CA5CF4555F7}" type="slidenum">
              <a:rPr lang="en-US" smtClean="0"/>
              <a:t>‹#›</a:t>
            </a:fld>
            <a:endParaRPr lang="en-US" dirty="0"/>
          </a:p>
        </p:txBody>
      </p:sp>
    </p:spTree>
    <p:extLst>
      <p:ext uri="{BB962C8B-B14F-4D97-AF65-F5344CB8AC3E}">
        <p14:creationId xmlns:p14="http://schemas.microsoft.com/office/powerpoint/2010/main" val="1386506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1F47F1-0359-4999-B4C2-AA65885A6F94}" type="datetime1">
              <a:rPr lang="en-US" smtClean="0"/>
              <a:t>6/25/2015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79351023-B8E0-44B7-8AE1-6CA5CF4555F7}" type="slidenum">
              <a:rPr lang="en-US" smtClean="0"/>
              <a:t>‹#›</a:t>
            </a:fld>
            <a:endParaRPr lang="en-US" dirty="0"/>
          </a:p>
        </p:txBody>
      </p:sp>
    </p:spTree>
    <p:extLst>
      <p:ext uri="{BB962C8B-B14F-4D97-AF65-F5344CB8AC3E}">
        <p14:creationId xmlns:p14="http://schemas.microsoft.com/office/powerpoint/2010/main" val="231415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5BEE35-5FDA-412B-9007-BA99ED05FB8B}" type="datetime1">
              <a:rPr lang="en-US" smtClean="0"/>
              <a:t>6/25/2015</a:t>
            </a:fld>
            <a:endParaRPr lang="en-US" dirty="0"/>
          </a:p>
        </p:txBody>
      </p:sp>
      <p:sp>
        <p:nvSpPr>
          <p:cNvPr id="8" name="Footer Placeholder 7"/>
          <p:cNvSpPr>
            <a:spLocks noGrp="1"/>
          </p:cNvSpPr>
          <p:nvPr>
            <p:ph type="ftr" sz="quarter" idx="11"/>
          </p:nvPr>
        </p:nvSpPr>
        <p:spPr/>
        <p:txBody>
          <a:bodyPr/>
          <a:lstStyle/>
          <a:p>
            <a:r>
              <a:rPr lang="en-US" dirty="0" smtClean="0"/>
              <a:t>Water &amp; Wastewater Manual</a:t>
            </a:r>
            <a:endParaRPr lang="en-US" dirty="0"/>
          </a:p>
        </p:txBody>
      </p:sp>
      <p:sp>
        <p:nvSpPr>
          <p:cNvPr id="9" name="Slide Number Placeholder 8"/>
          <p:cNvSpPr>
            <a:spLocks noGrp="1"/>
          </p:cNvSpPr>
          <p:nvPr>
            <p:ph type="sldNum" sz="quarter" idx="12"/>
          </p:nvPr>
        </p:nvSpPr>
        <p:spPr/>
        <p:txBody>
          <a:bodyPr/>
          <a:lstStyle/>
          <a:p>
            <a:fld id="{79351023-B8E0-44B7-8AE1-6CA5CF4555F7}" type="slidenum">
              <a:rPr lang="en-US" smtClean="0"/>
              <a:t>‹#›</a:t>
            </a:fld>
            <a:endParaRPr lang="en-US" dirty="0"/>
          </a:p>
        </p:txBody>
      </p:sp>
    </p:spTree>
    <p:extLst>
      <p:ext uri="{BB962C8B-B14F-4D97-AF65-F5344CB8AC3E}">
        <p14:creationId xmlns:p14="http://schemas.microsoft.com/office/powerpoint/2010/main" val="724063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AD015A-8697-4120-9C4B-E3750A7A7E29}" type="datetime1">
              <a:rPr lang="en-US" smtClean="0"/>
              <a:t>6/25/2015</a:t>
            </a:fld>
            <a:endParaRPr lang="en-US" dirty="0"/>
          </a:p>
        </p:txBody>
      </p:sp>
      <p:sp>
        <p:nvSpPr>
          <p:cNvPr id="4" name="Footer Placeholder 3"/>
          <p:cNvSpPr>
            <a:spLocks noGrp="1"/>
          </p:cNvSpPr>
          <p:nvPr>
            <p:ph type="ftr" sz="quarter" idx="11"/>
          </p:nvPr>
        </p:nvSpPr>
        <p:spPr/>
        <p:txBody>
          <a:bodyPr/>
          <a:lstStyle/>
          <a:p>
            <a:r>
              <a:rPr lang="en-US" dirty="0" smtClean="0"/>
              <a:t>Water &amp; Wastewater Manual</a:t>
            </a:r>
            <a:endParaRPr lang="en-US" dirty="0"/>
          </a:p>
        </p:txBody>
      </p:sp>
      <p:sp>
        <p:nvSpPr>
          <p:cNvPr id="5" name="Slide Number Placeholder 4"/>
          <p:cNvSpPr>
            <a:spLocks noGrp="1"/>
          </p:cNvSpPr>
          <p:nvPr>
            <p:ph type="sldNum" sz="quarter" idx="12"/>
          </p:nvPr>
        </p:nvSpPr>
        <p:spPr/>
        <p:txBody>
          <a:bodyPr/>
          <a:lstStyle/>
          <a:p>
            <a:fld id="{79351023-B8E0-44B7-8AE1-6CA5CF4555F7}" type="slidenum">
              <a:rPr lang="en-US" smtClean="0"/>
              <a:t>‹#›</a:t>
            </a:fld>
            <a:endParaRPr lang="en-US" dirty="0"/>
          </a:p>
        </p:txBody>
      </p:sp>
    </p:spTree>
    <p:extLst>
      <p:ext uri="{BB962C8B-B14F-4D97-AF65-F5344CB8AC3E}">
        <p14:creationId xmlns:p14="http://schemas.microsoft.com/office/powerpoint/2010/main" val="339001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A11AB3-4D1F-4042-9573-3EDD9F0B0F81}" type="datetime1">
              <a:rPr lang="en-US" smtClean="0"/>
              <a:t>6/25/2015</a:t>
            </a:fld>
            <a:endParaRPr lang="en-US" dirty="0"/>
          </a:p>
        </p:txBody>
      </p:sp>
      <p:sp>
        <p:nvSpPr>
          <p:cNvPr id="3" name="Footer Placeholder 2"/>
          <p:cNvSpPr>
            <a:spLocks noGrp="1"/>
          </p:cNvSpPr>
          <p:nvPr>
            <p:ph type="ftr" sz="quarter" idx="11"/>
          </p:nvPr>
        </p:nvSpPr>
        <p:spPr/>
        <p:txBody>
          <a:bodyPr/>
          <a:lstStyle/>
          <a:p>
            <a:r>
              <a:rPr lang="en-US" dirty="0" smtClean="0"/>
              <a:t>Water &amp; Wastewater Manual</a:t>
            </a:r>
            <a:endParaRPr lang="en-US" dirty="0"/>
          </a:p>
        </p:txBody>
      </p:sp>
      <p:sp>
        <p:nvSpPr>
          <p:cNvPr id="4" name="Slide Number Placeholder 3"/>
          <p:cNvSpPr>
            <a:spLocks noGrp="1"/>
          </p:cNvSpPr>
          <p:nvPr>
            <p:ph type="sldNum" sz="quarter" idx="12"/>
          </p:nvPr>
        </p:nvSpPr>
        <p:spPr/>
        <p:txBody>
          <a:bodyPr/>
          <a:lstStyle/>
          <a:p>
            <a:fld id="{79351023-B8E0-44B7-8AE1-6CA5CF4555F7}" type="slidenum">
              <a:rPr lang="en-US" smtClean="0"/>
              <a:t>‹#›</a:t>
            </a:fld>
            <a:endParaRPr lang="en-US" dirty="0"/>
          </a:p>
        </p:txBody>
      </p:sp>
    </p:spTree>
    <p:extLst>
      <p:ext uri="{BB962C8B-B14F-4D97-AF65-F5344CB8AC3E}">
        <p14:creationId xmlns:p14="http://schemas.microsoft.com/office/powerpoint/2010/main" val="2554410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7B2C9A-322D-49BE-A876-C388C662190A}" type="datetime1">
              <a:rPr lang="en-US" smtClean="0"/>
              <a:t>6/25/2015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79351023-B8E0-44B7-8AE1-6CA5CF4555F7}" type="slidenum">
              <a:rPr lang="en-US" smtClean="0"/>
              <a:t>‹#›</a:t>
            </a:fld>
            <a:endParaRPr lang="en-US" dirty="0"/>
          </a:p>
        </p:txBody>
      </p:sp>
    </p:spTree>
    <p:extLst>
      <p:ext uri="{BB962C8B-B14F-4D97-AF65-F5344CB8AC3E}">
        <p14:creationId xmlns:p14="http://schemas.microsoft.com/office/powerpoint/2010/main" val="4168729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78A66-41AA-43A3-825A-7D7D14C3669F}" type="datetime1">
              <a:rPr lang="en-US" smtClean="0"/>
              <a:t>6/25/2015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79351023-B8E0-44B7-8AE1-6CA5CF4555F7}" type="slidenum">
              <a:rPr lang="en-US" smtClean="0"/>
              <a:t>‹#›</a:t>
            </a:fld>
            <a:endParaRPr lang="en-US" dirty="0"/>
          </a:p>
        </p:txBody>
      </p:sp>
    </p:spTree>
    <p:extLst>
      <p:ext uri="{BB962C8B-B14F-4D97-AF65-F5344CB8AC3E}">
        <p14:creationId xmlns:p14="http://schemas.microsoft.com/office/powerpoint/2010/main" val="2316560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66E19A-0B3E-4894-B17E-A1411A00544F}" type="datetime1">
              <a:rPr lang="en-US" smtClean="0"/>
              <a:t>6/25/2015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Water &amp; Wastewater Manual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51023-B8E0-44B7-8AE1-6CA5CF4555F7}" type="slidenum">
              <a:rPr lang="en-US" smtClean="0"/>
              <a:t>‹#›</a:t>
            </a:fld>
            <a:endParaRPr lang="en-US" dirty="0"/>
          </a:p>
        </p:txBody>
      </p:sp>
    </p:spTree>
    <p:extLst>
      <p:ext uri="{BB962C8B-B14F-4D97-AF65-F5344CB8AC3E}">
        <p14:creationId xmlns:p14="http://schemas.microsoft.com/office/powerpoint/2010/main" val="1307341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floridapsc.com/utilities/waterwastewater/annualreport/index.asp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1831760" y="1828800"/>
            <a:ext cx="5562600" cy="2438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ct val="50000"/>
              </a:spcBef>
            </a:pPr>
            <a:endParaRPr lang="en-US" altLang="en-US" sz="2800" dirty="0" smtClean="0">
              <a:solidFill>
                <a:srgbClr val="FFFF00"/>
              </a:solidFill>
            </a:endParaRPr>
          </a:p>
          <a:p>
            <a:pPr>
              <a:spcBef>
                <a:spcPts val="0"/>
              </a:spcBef>
            </a:pPr>
            <a:r>
              <a:rPr lang="en-US" altLang="en-US" sz="3400" dirty="0" smtClean="0">
                <a:latin typeface="Arial" panose="020B0604020202020204" pitchFamily="34" charset="0"/>
                <a:cs typeface="Arial" panose="020B0604020202020204" pitchFamily="34" charset="0"/>
              </a:rPr>
              <a:t>Annual Reports</a:t>
            </a:r>
          </a:p>
          <a:p>
            <a:pPr>
              <a:spcBef>
                <a:spcPct val="50000"/>
              </a:spcBef>
            </a:pPr>
            <a:endParaRPr lang="en-US" altLang="en-US" sz="2400" dirty="0">
              <a:latin typeface="Arial" panose="020B0604020202020204" pitchFamily="34" charset="0"/>
              <a:cs typeface="Arial" panose="020B0604020202020204" pitchFamily="34" charset="0"/>
            </a:endParaRPr>
          </a:p>
          <a:p>
            <a:pPr algn="l"/>
            <a:endParaRPr lang="en-US" sz="2500" dirty="0" smtClean="0"/>
          </a:p>
          <a:p>
            <a:pPr algn="l"/>
            <a:endParaRPr lang="en-US" sz="2500" dirty="0" smtClean="0"/>
          </a:p>
        </p:txBody>
      </p:sp>
      <p:sp>
        <p:nvSpPr>
          <p:cNvPr id="2" name="Footer Placeholder 1"/>
          <p:cNvSpPr>
            <a:spLocks noGrp="1"/>
          </p:cNvSpPr>
          <p:nvPr>
            <p:ph type="ftr" sz="quarter" idx="11"/>
          </p:nvPr>
        </p:nvSpPr>
        <p:spPr/>
        <p:txBody>
          <a:bodyPr/>
          <a:lstStyle/>
          <a:p>
            <a:r>
              <a:rPr lang="en-US" dirty="0"/>
              <a:t>Water &amp; Wastewater Reference Manual</a:t>
            </a:r>
          </a:p>
        </p:txBody>
      </p:sp>
      <p:sp>
        <p:nvSpPr>
          <p:cNvPr id="3" name="Slide Number Placeholder 2"/>
          <p:cNvSpPr>
            <a:spLocks noGrp="1"/>
          </p:cNvSpPr>
          <p:nvPr>
            <p:ph type="sldNum" sz="quarter" idx="12"/>
          </p:nvPr>
        </p:nvSpPr>
        <p:spPr/>
        <p:txBody>
          <a:bodyPr/>
          <a:lstStyle/>
          <a:p>
            <a:fld id="{79351023-B8E0-44B7-8AE1-6CA5CF4555F7}" type="slidenum">
              <a:rPr lang="en-US" smtClean="0"/>
              <a:t>1</a:t>
            </a:fld>
            <a:endParaRPr lang="en-US" dirty="0"/>
          </a:p>
        </p:txBody>
      </p:sp>
    </p:spTree>
    <p:extLst>
      <p:ext uri="{BB962C8B-B14F-4D97-AF65-F5344CB8AC3E}">
        <p14:creationId xmlns:p14="http://schemas.microsoft.com/office/powerpoint/2010/main" val="2663333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Distribution of </a:t>
            </a:r>
            <a:r>
              <a:rPr lang="en-US" sz="3300" dirty="0" smtClean="0">
                <a:latin typeface="Arial" panose="020B0604020202020204" pitchFamily="34" charset="0"/>
                <a:cs typeface="Arial" panose="020B0604020202020204" pitchFamily="34" charset="0"/>
              </a:rPr>
              <a:t>Annual Report </a:t>
            </a:r>
            <a:r>
              <a:rPr lang="en-US" sz="3300" dirty="0">
                <a:latin typeface="Arial" panose="020B0604020202020204" pitchFamily="34" charset="0"/>
                <a:cs typeface="Arial" panose="020B0604020202020204" pitchFamily="34" charset="0"/>
              </a:rPr>
              <a:t>Forms</a:t>
            </a:r>
          </a:p>
        </p:txBody>
      </p:sp>
      <p:sp>
        <p:nvSpPr>
          <p:cNvPr id="3" name="Content Placeholder 2"/>
          <p:cNvSpPr>
            <a:spLocks noGrp="1"/>
          </p:cNvSpPr>
          <p:nvPr>
            <p:ph idx="1"/>
          </p:nvPr>
        </p:nvSpPr>
        <p:spPr/>
        <p:txBody>
          <a:bodyPr>
            <a:normAutofit/>
          </a:bodyPr>
          <a:lstStyle/>
          <a:p>
            <a:pPr algn="just">
              <a:spcBef>
                <a:spcPts val="800"/>
              </a:spcBef>
              <a:defRPr/>
            </a:pPr>
            <a:r>
              <a:rPr lang="en-US" sz="2200" dirty="0">
                <a:latin typeface="Arial" panose="020B0604020202020204" pitchFamily="34" charset="0"/>
                <a:cs typeface="Arial" panose="020B0604020202020204" pitchFamily="34" charset="0"/>
              </a:rPr>
              <a:t>The Commission mails a copy of a blank </a:t>
            </a:r>
            <a:r>
              <a:rPr lang="en-US" sz="2200" dirty="0" smtClean="0">
                <a:latin typeface="Arial" panose="020B0604020202020204" pitchFamily="34" charset="0"/>
                <a:cs typeface="Arial" panose="020B0604020202020204" pitchFamily="34" charset="0"/>
              </a:rPr>
              <a:t>Annual Report </a:t>
            </a:r>
            <a:r>
              <a:rPr lang="en-US" sz="2200" dirty="0">
                <a:latin typeface="Arial" panose="020B0604020202020204" pitchFamily="34" charset="0"/>
                <a:cs typeface="Arial" panose="020B0604020202020204" pitchFamily="34" charset="0"/>
              </a:rPr>
              <a:t>to all jurisdictional water and wastewater utilities by January </a:t>
            </a:r>
            <a:r>
              <a:rPr lang="en-US" sz="2200" dirty="0" smtClean="0">
                <a:latin typeface="Arial" panose="020B0604020202020204" pitchFamily="34" charset="0"/>
                <a:cs typeface="Arial" panose="020B0604020202020204" pitchFamily="34" charset="0"/>
              </a:rPr>
              <a:t>15. </a:t>
            </a:r>
            <a:endParaRPr lang="en-US" sz="800" dirty="0">
              <a:latin typeface="Arial" panose="020B0604020202020204" pitchFamily="34" charset="0"/>
              <a:cs typeface="Arial" panose="020B0604020202020204" pitchFamily="34" charset="0"/>
            </a:endParaRPr>
          </a:p>
          <a:p>
            <a:pPr algn="just">
              <a:spcBef>
                <a:spcPts val="800"/>
              </a:spcBef>
              <a:defRPr/>
            </a:pPr>
            <a:r>
              <a:rPr lang="en-US" sz="2200" dirty="0">
                <a:latin typeface="Arial" panose="020B0604020202020204" pitchFamily="34" charset="0"/>
                <a:cs typeface="Arial" panose="020B0604020202020204" pitchFamily="34" charset="0"/>
              </a:rPr>
              <a:t>The utility should contact the Division of Accounting and Finance if it does not receive </a:t>
            </a:r>
            <a:r>
              <a:rPr lang="en-US" sz="2200" dirty="0" smtClean="0">
                <a:latin typeface="Arial" panose="020B0604020202020204" pitchFamily="34" charset="0"/>
                <a:cs typeface="Arial" panose="020B0604020202020204" pitchFamily="34" charset="0"/>
              </a:rPr>
              <a:t>the form </a:t>
            </a:r>
            <a:r>
              <a:rPr lang="en-US" sz="2200" dirty="0">
                <a:latin typeface="Arial" panose="020B0604020202020204" pitchFamily="34" charset="0"/>
                <a:cs typeface="Arial" panose="020B0604020202020204" pitchFamily="34" charset="0"/>
              </a:rPr>
              <a:t>by early February or if the utility receives the wrong class report</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defRPr/>
            </a:pPr>
            <a:r>
              <a:rPr lang="en-US" sz="2200" dirty="0" smtClean="0">
                <a:latin typeface="Arial" panose="020B0604020202020204" pitchFamily="34" charset="0"/>
                <a:cs typeface="Arial" panose="020B0604020202020204" pitchFamily="34" charset="0"/>
              </a:rPr>
              <a:t>Blank Annual Report </a:t>
            </a:r>
            <a:r>
              <a:rPr lang="en-US" sz="2200" dirty="0">
                <a:latin typeface="Arial" panose="020B0604020202020204" pitchFamily="34" charset="0"/>
                <a:cs typeface="Arial" panose="020B0604020202020204" pitchFamily="34" charset="0"/>
              </a:rPr>
              <a:t>forms are </a:t>
            </a:r>
            <a:r>
              <a:rPr lang="en-US" sz="2200" dirty="0" smtClean="0">
                <a:latin typeface="Arial" panose="020B0604020202020204" pitchFamily="34" charset="0"/>
                <a:cs typeface="Arial" panose="020B0604020202020204" pitchFamily="34" charset="0"/>
              </a:rPr>
              <a:t>available </a:t>
            </a:r>
            <a:r>
              <a:rPr lang="en-US" sz="2200" dirty="0">
                <a:latin typeface="Arial" panose="020B0604020202020204" pitchFamily="34" charset="0"/>
                <a:cs typeface="Arial" panose="020B0604020202020204" pitchFamily="34" charset="0"/>
              </a:rPr>
              <a:t>through the </a:t>
            </a:r>
            <a:r>
              <a:rPr lang="en-US" sz="2200" dirty="0" smtClean="0">
                <a:latin typeface="Arial" panose="020B0604020202020204" pitchFamily="34" charset="0"/>
                <a:cs typeface="Arial" panose="020B0604020202020204" pitchFamily="34" charset="0"/>
              </a:rPr>
              <a:t>PSC website: </a:t>
            </a:r>
            <a:r>
              <a:rPr lang="en-US" sz="2400" u="sng" dirty="0" smtClean="0">
                <a:hlinkClick r:id="rId2"/>
              </a:rPr>
              <a:t>http://www.floridapsc.com/utilities/waterwastewater/annualreport/index.aspx</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defRPr/>
            </a:pPr>
            <a:r>
              <a:rPr lang="en-US" sz="2200" dirty="0">
                <a:latin typeface="Arial" panose="020B0604020202020204" pitchFamily="34" charset="0"/>
                <a:cs typeface="Arial" panose="020B0604020202020204" pitchFamily="34" charset="0"/>
              </a:rPr>
              <a:t>Failure to receive the form or receiving the wrong class report does not excuse the utility from timely filing the appropriate report.</a:t>
            </a: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10</a:t>
            </a:fld>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31292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Due Dates and Extensions</a:t>
            </a:r>
          </a:p>
        </p:txBody>
      </p:sp>
      <p:sp>
        <p:nvSpPr>
          <p:cNvPr id="3" name="Content Placeholder 2"/>
          <p:cNvSpPr>
            <a:spLocks noGrp="1"/>
          </p:cNvSpPr>
          <p:nvPr>
            <p:ph idx="1"/>
          </p:nvPr>
        </p:nvSpPr>
        <p:spPr/>
        <p:txBody>
          <a:bodyPr>
            <a:normAutofit/>
          </a:bodyPr>
          <a:lstStyle/>
          <a:p>
            <a:pPr marL="342900" lvl="2" indent="-342900" algn="just">
              <a:spcBef>
                <a:spcPts val="800"/>
              </a:spcBef>
              <a:defRPr/>
            </a:pPr>
            <a:r>
              <a:rPr lang="en-US" altLang="en-US" sz="2200" dirty="0" smtClean="0">
                <a:latin typeface="Arial" panose="020B0604020202020204" pitchFamily="34" charset="0"/>
                <a:cs typeface="Arial" panose="020B0604020202020204" pitchFamily="34" charset="0"/>
              </a:rPr>
              <a:t>The original </a:t>
            </a:r>
            <a:r>
              <a:rPr lang="en-US" altLang="en-US" sz="2200" dirty="0">
                <a:latin typeface="Arial" panose="020B0604020202020204" pitchFamily="34" charset="0"/>
                <a:cs typeface="Arial" panose="020B0604020202020204" pitchFamily="34" charset="0"/>
              </a:rPr>
              <a:t>and </a:t>
            </a:r>
            <a:r>
              <a:rPr lang="en-US" altLang="en-US" sz="2200" dirty="0" smtClean="0">
                <a:latin typeface="Arial" panose="020B0604020202020204" pitchFamily="34" charset="0"/>
                <a:cs typeface="Arial" panose="020B0604020202020204" pitchFamily="34" charset="0"/>
              </a:rPr>
              <a:t>two copies are </a:t>
            </a:r>
            <a:r>
              <a:rPr lang="en-US" altLang="en-US" sz="2200" dirty="0">
                <a:latin typeface="Arial" panose="020B0604020202020204" pitchFamily="34" charset="0"/>
                <a:cs typeface="Arial" panose="020B0604020202020204" pitchFamily="34" charset="0"/>
              </a:rPr>
              <a:t>due no later than March </a:t>
            </a:r>
            <a:r>
              <a:rPr lang="en-US" altLang="en-US" sz="2200" dirty="0" smtClean="0">
                <a:latin typeface="Arial" panose="020B0604020202020204" pitchFamily="34" charset="0"/>
                <a:cs typeface="Arial" panose="020B0604020202020204" pitchFamily="34" charset="0"/>
              </a:rPr>
              <a:t>31 </a:t>
            </a:r>
            <a:r>
              <a:rPr lang="en-US" altLang="en-US" sz="2200" dirty="0">
                <a:latin typeface="Arial" panose="020B0604020202020204" pitchFamily="34" charset="0"/>
                <a:cs typeface="Arial" panose="020B0604020202020204" pitchFamily="34" charset="0"/>
              </a:rPr>
              <a:t>for the preceding </a:t>
            </a:r>
            <a:r>
              <a:rPr lang="en-US" altLang="en-US" sz="2200" dirty="0" smtClean="0">
                <a:latin typeface="Arial" panose="020B0604020202020204" pitchFamily="34" charset="0"/>
                <a:cs typeface="Arial" panose="020B0604020202020204" pitchFamily="34" charset="0"/>
              </a:rPr>
              <a:t>year.</a:t>
            </a:r>
            <a:endParaRPr lang="en-US" altLang="en-US" sz="800" dirty="0" smtClean="0">
              <a:latin typeface="Arial" panose="020B0604020202020204" pitchFamily="34" charset="0"/>
              <a:cs typeface="Arial" panose="020B0604020202020204" pitchFamily="34" charset="0"/>
            </a:endParaRPr>
          </a:p>
          <a:p>
            <a:pPr marL="342900" lvl="1" indent="-342900"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One automatic 30 day extension will be granted upon written request.</a:t>
            </a:r>
            <a:endParaRPr lang="en-US" altLang="en-US" sz="800" dirty="0">
              <a:latin typeface="Arial" panose="020B0604020202020204" pitchFamily="34" charset="0"/>
              <a:cs typeface="Arial" panose="020B0604020202020204" pitchFamily="34" charset="0"/>
            </a:endParaRPr>
          </a:p>
          <a:p>
            <a:pPr marL="342900" lvl="1" indent="-342900" algn="just">
              <a:spcBef>
                <a:spcPts val="800"/>
              </a:spcBef>
              <a:buFont typeface="Arial" panose="020B0604020202020204" pitchFamily="34" charset="0"/>
              <a:buChar char="•"/>
              <a:defRPr/>
            </a:pPr>
            <a:r>
              <a:rPr lang="en-US" altLang="en-US" sz="2200" dirty="0">
                <a:latin typeface="Arial" panose="020B0604020202020204" pitchFamily="34" charset="0"/>
                <a:cs typeface="Arial" panose="020B0604020202020204" pitchFamily="34" charset="0"/>
              </a:rPr>
              <a:t>A request for a longer extension shall be accompanied by a statement of good cause and shall specify the date by which the report shall be filed.</a:t>
            </a: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11</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78867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Penalties, Interest &amp; Fines</a:t>
            </a:r>
          </a:p>
        </p:txBody>
      </p:sp>
      <p:sp>
        <p:nvSpPr>
          <p:cNvPr id="3" name="Content Placeholder 2"/>
          <p:cNvSpPr>
            <a:spLocks noGrp="1"/>
          </p:cNvSpPr>
          <p:nvPr>
            <p:ph idx="1"/>
          </p:nvPr>
        </p:nvSpPr>
        <p:spPr/>
        <p:txBody>
          <a:bodyPr>
            <a:normAutofit/>
          </a:bodyPr>
          <a:lstStyle/>
          <a:p>
            <a:pPr marL="342900" lvl="1" indent="-342900" algn="just">
              <a:spcBef>
                <a:spcPts val="800"/>
              </a:spcBef>
              <a:buFont typeface="Arial" panose="020B0604020202020204" pitchFamily="34" charset="0"/>
              <a:buChar char="•"/>
              <a:defRPr/>
            </a:pPr>
            <a:r>
              <a:rPr lang="en-US" altLang="en-US" sz="2200" dirty="0">
                <a:latin typeface="Arial" panose="020B0604020202020204" pitchFamily="34" charset="0"/>
                <a:cs typeface="Arial" panose="020B0604020202020204" pitchFamily="34" charset="0"/>
              </a:rPr>
              <a:t>Delinquent Reports (per Rule 25-30.110, F.A.C., </a:t>
            </a:r>
            <a:r>
              <a:rPr lang="en-US" altLang="en-US" sz="2200" i="1" dirty="0">
                <a:latin typeface="Arial" panose="020B0604020202020204" pitchFamily="34" charset="0"/>
                <a:cs typeface="Arial" panose="020B0604020202020204" pitchFamily="34" charset="0"/>
              </a:rPr>
              <a:t>Records and Reports; Annual Reports</a:t>
            </a:r>
            <a:r>
              <a:rPr lang="en-US" altLang="en-US" sz="2200" dirty="0" smtClean="0">
                <a:latin typeface="Arial" panose="020B0604020202020204" pitchFamily="34" charset="0"/>
                <a:cs typeface="Arial" panose="020B0604020202020204" pitchFamily="34" charset="0"/>
              </a:rPr>
              <a:t>)</a:t>
            </a:r>
            <a:endParaRPr lang="en-US" altLang="en-US" sz="1200" dirty="0">
              <a:latin typeface="Arial" panose="020B0604020202020204" pitchFamily="34" charset="0"/>
              <a:cs typeface="Arial" panose="020B0604020202020204" pitchFamily="34" charset="0"/>
            </a:endParaRPr>
          </a:p>
          <a:p>
            <a:pPr marL="1085850" lvl="1" indent="-342900" algn="just">
              <a:spcBef>
                <a:spcPts val="800"/>
              </a:spcBef>
              <a:buSzPct val="60000"/>
              <a:buFont typeface="Courier New" panose="02070309020205020404" pitchFamily="49" charset="0"/>
              <a:buChar char="o"/>
              <a:defRPr/>
            </a:pPr>
            <a:r>
              <a:rPr lang="en-US" sz="2200" dirty="0">
                <a:latin typeface="Arial" panose="020B0604020202020204" pitchFamily="34" charset="0"/>
                <a:cs typeface="Arial" panose="020B0604020202020204" pitchFamily="34" charset="0"/>
              </a:rPr>
              <a:t>$25.00 per day for Class A </a:t>
            </a:r>
            <a:endParaRPr lang="en-US" sz="900" dirty="0">
              <a:latin typeface="Arial" panose="020B0604020202020204" pitchFamily="34" charset="0"/>
              <a:cs typeface="Arial" panose="020B0604020202020204" pitchFamily="34" charset="0"/>
            </a:endParaRPr>
          </a:p>
          <a:p>
            <a:pPr marL="1085850" lvl="1" indent="-342900" algn="just">
              <a:spcBef>
                <a:spcPts val="800"/>
              </a:spcBef>
              <a:buSzPct val="60000"/>
              <a:buFont typeface="Courier New" panose="02070309020205020404" pitchFamily="49" charset="0"/>
              <a:buChar char="o"/>
              <a:defRPr/>
            </a:pPr>
            <a:r>
              <a:rPr lang="en-US" sz="2200" dirty="0">
                <a:latin typeface="Arial" panose="020B0604020202020204" pitchFamily="34" charset="0"/>
                <a:cs typeface="Arial" panose="020B0604020202020204" pitchFamily="34" charset="0"/>
              </a:rPr>
              <a:t>$13.50 per day for Class B </a:t>
            </a:r>
            <a:endParaRPr lang="en-US" sz="800" dirty="0">
              <a:latin typeface="Arial" panose="020B0604020202020204" pitchFamily="34" charset="0"/>
              <a:cs typeface="Arial" panose="020B0604020202020204" pitchFamily="34" charset="0"/>
            </a:endParaRPr>
          </a:p>
          <a:p>
            <a:pPr marL="1085850" lvl="1" indent="-342900" algn="just">
              <a:spcBef>
                <a:spcPts val="800"/>
              </a:spcBef>
              <a:buSzPct val="60000"/>
              <a:buFont typeface="Courier New" panose="02070309020205020404" pitchFamily="49" charset="0"/>
              <a:buChar char="o"/>
              <a:defRPr/>
            </a:pPr>
            <a:r>
              <a:rPr lang="en-US" sz="2200" dirty="0">
                <a:latin typeface="Arial" panose="020B0604020202020204" pitchFamily="34" charset="0"/>
                <a:cs typeface="Arial" panose="020B0604020202020204" pitchFamily="34" charset="0"/>
              </a:rPr>
              <a:t>$3.00 per day for Class </a:t>
            </a:r>
            <a:r>
              <a:rPr lang="en-US" sz="2200" dirty="0" smtClean="0">
                <a:latin typeface="Arial" panose="020B0604020202020204" pitchFamily="34" charset="0"/>
                <a:cs typeface="Arial" panose="020B0604020202020204" pitchFamily="34" charset="0"/>
              </a:rPr>
              <a:t>C</a:t>
            </a:r>
            <a:endParaRPr lang="en-US" sz="800" dirty="0">
              <a:latin typeface="Arial" panose="020B0604020202020204" pitchFamily="34" charset="0"/>
              <a:cs typeface="Arial" panose="020B0604020202020204" pitchFamily="34" charset="0"/>
            </a:endParaRPr>
          </a:p>
          <a:p>
            <a:pPr marL="1085850" lvl="1" indent="-342900" algn="just">
              <a:spcBef>
                <a:spcPts val="800"/>
              </a:spcBef>
              <a:buSzPct val="60000"/>
              <a:buFont typeface="Courier New" panose="02070309020205020404" pitchFamily="49" charset="0"/>
              <a:buChar char="o"/>
              <a:defRPr/>
            </a:pPr>
            <a:r>
              <a:rPr lang="en-US" altLang="en-US" sz="2200" dirty="0">
                <a:latin typeface="Arial" panose="020B0604020202020204" pitchFamily="34" charset="0"/>
                <a:cs typeface="Arial" panose="020B0604020202020204" pitchFamily="34" charset="0"/>
              </a:rPr>
              <a:t>This is levied and enforced</a:t>
            </a:r>
            <a:r>
              <a:rPr lang="en-US" altLang="en-US" sz="2200" dirty="0" smtClean="0">
                <a:latin typeface="Arial" panose="020B0604020202020204" pitchFamily="34" charset="0"/>
                <a:cs typeface="Arial" panose="020B0604020202020204" pitchFamily="34" charset="0"/>
              </a:rPr>
              <a:t>.</a:t>
            </a:r>
            <a:endParaRPr lang="en-US" altLang="en-US" sz="1200" dirty="0">
              <a:latin typeface="Arial" panose="020B0604020202020204" pitchFamily="34" charset="0"/>
              <a:cs typeface="Arial" panose="020B0604020202020204" pitchFamily="34" charset="0"/>
            </a:endParaRPr>
          </a:p>
          <a:p>
            <a:pPr marL="347472" lvl="1" indent="-342900" algn="just">
              <a:spcBef>
                <a:spcPts val="800"/>
              </a:spcBef>
              <a:buFont typeface="Arial" panose="020B0604020202020204" pitchFamily="34" charset="0"/>
              <a:buChar char="•"/>
              <a:defRPr/>
            </a:pPr>
            <a:r>
              <a:rPr lang="en-US" altLang="en-US" sz="2200" dirty="0">
                <a:latin typeface="Arial" panose="020B0604020202020204" pitchFamily="34" charset="0"/>
                <a:cs typeface="Arial" panose="020B0604020202020204" pitchFamily="34" charset="0"/>
              </a:rPr>
              <a:t>Insufficient </a:t>
            </a:r>
            <a:r>
              <a:rPr lang="en-US" altLang="en-US" sz="2200" dirty="0" smtClean="0">
                <a:latin typeface="Arial" panose="020B0604020202020204" pitchFamily="34" charset="0"/>
                <a:cs typeface="Arial" panose="020B0604020202020204" pitchFamily="34" charset="0"/>
              </a:rPr>
              <a:t>Copies</a:t>
            </a:r>
            <a:endParaRPr lang="en-US" altLang="en-US" sz="1200" dirty="0">
              <a:latin typeface="Arial" panose="020B0604020202020204" pitchFamily="34" charset="0"/>
              <a:cs typeface="Arial" panose="020B0604020202020204" pitchFamily="34" charset="0"/>
            </a:endParaRPr>
          </a:p>
          <a:p>
            <a:pPr marL="1088136" algn="just">
              <a:spcBef>
                <a:spcPts val="800"/>
              </a:spcBef>
              <a:buClrTx/>
              <a:buSzPct val="60000"/>
              <a:buFont typeface="Courier New" panose="02070309020205020404" pitchFamily="49" charset="0"/>
              <a:buChar char="o"/>
              <a:defRPr/>
            </a:pPr>
            <a:r>
              <a:rPr lang="en-US" altLang="en-US" sz="2200" dirty="0">
                <a:latin typeface="Arial" panose="020B0604020202020204" pitchFamily="34" charset="0"/>
                <a:cs typeface="Arial" panose="020B0604020202020204" pitchFamily="34" charset="0"/>
              </a:rPr>
              <a:t>$1 per missing page per copy.</a:t>
            </a:r>
          </a:p>
          <a:p>
            <a:pPr marL="745236" algn="just">
              <a:spcBef>
                <a:spcPct val="0"/>
              </a:spcBef>
              <a:buClrTx/>
              <a:buSzTx/>
              <a:buFont typeface="Monotype Sorts" pitchFamily="2" charset="2"/>
              <a:buNone/>
              <a:defRPr/>
            </a:pPr>
            <a:endParaRPr lang="en-US" altLang="en-US" sz="1200" dirty="0">
              <a:latin typeface="Arial" panose="020B0604020202020204" pitchFamily="34" charset="0"/>
              <a:cs typeface="Arial" panose="020B0604020202020204" pitchFamily="34" charset="0"/>
            </a:endParaRPr>
          </a:p>
          <a:p>
            <a:pPr marL="347472" algn="just">
              <a:spcBef>
                <a:spcPct val="0"/>
              </a:spcBef>
              <a:buClrTx/>
              <a:buSzTx/>
              <a:defRPr/>
            </a:pPr>
            <a:endParaRPr lang="en-US" altLang="en-US" sz="2200" dirty="0" smtClean="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12</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00195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Penalties, Interest &amp; </a:t>
            </a:r>
            <a:r>
              <a:rPr lang="en-US" sz="3300" dirty="0" smtClean="0">
                <a:latin typeface="Arial" panose="020B0604020202020204" pitchFamily="34" charset="0"/>
                <a:cs typeface="Arial" panose="020B0604020202020204" pitchFamily="34" charset="0"/>
              </a:rPr>
              <a:t>Fines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47472" algn="just">
              <a:spcBef>
                <a:spcPts val="800"/>
              </a:spcBef>
              <a:buClrTx/>
              <a:buSzTx/>
              <a:defRPr/>
            </a:pPr>
            <a:r>
              <a:rPr lang="en-US" altLang="en-US" sz="2200" dirty="0" smtClean="0">
                <a:latin typeface="Arial" panose="020B0604020202020204" pitchFamily="34" charset="0"/>
                <a:cs typeface="Arial" panose="020B0604020202020204" pitchFamily="34" charset="0"/>
              </a:rPr>
              <a:t>Failure </a:t>
            </a:r>
            <a:r>
              <a:rPr lang="en-US" altLang="en-US" sz="2200" dirty="0">
                <a:latin typeface="Arial" panose="020B0604020202020204" pitchFamily="34" charset="0"/>
                <a:cs typeface="Arial" panose="020B0604020202020204" pitchFamily="34" charset="0"/>
              </a:rPr>
              <a:t>to </a:t>
            </a:r>
            <a:r>
              <a:rPr lang="en-US" altLang="en-US" sz="2200" dirty="0" smtClean="0">
                <a:latin typeface="Arial" panose="020B0604020202020204" pitchFamily="34" charset="0"/>
                <a:cs typeface="Arial" panose="020B0604020202020204" pitchFamily="34" charset="0"/>
              </a:rPr>
              <a:t>File</a:t>
            </a:r>
            <a:endParaRPr lang="en-US" altLang="en-US" sz="1200" dirty="0">
              <a:latin typeface="Arial" panose="020B0604020202020204" pitchFamily="34" charset="0"/>
              <a:cs typeface="Arial" panose="020B0604020202020204" pitchFamily="34" charset="0"/>
            </a:endParaRPr>
          </a:p>
          <a:p>
            <a:pPr marL="1088136" lvl="1" indent="-342900" algn="just">
              <a:spcBef>
                <a:spcPts val="800"/>
              </a:spcBef>
              <a:buSzPct val="60000"/>
              <a:buFont typeface="Courier New" panose="02070309020205020404" pitchFamily="49" charset="0"/>
              <a:buChar char="o"/>
              <a:defRPr/>
            </a:pPr>
            <a:r>
              <a:rPr lang="en-US" altLang="en-US" sz="2200" dirty="0">
                <a:latin typeface="Arial" panose="020B0604020202020204" pitchFamily="34" charset="0"/>
                <a:cs typeface="Arial" panose="020B0604020202020204" pitchFamily="34" charset="0"/>
              </a:rPr>
              <a:t>Commission may impose penalties </a:t>
            </a:r>
            <a:r>
              <a:rPr lang="en-US" altLang="en-US" sz="2200" dirty="0" smtClean="0">
                <a:latin typeface="Arial" panose="020B0604020202020204" pitchFamily="34" charset="0"/>
                <a:cs typeface="Arial" panose="020B0604020202020204" pitchFamily="34" charset="0"/>
              </a:rPr>
              <a:t>depending </a:t>
            </a:r>
            <a:r>
              <a:rPr lang="en-US" altLang="en-US" sz="2200" dirty="0">
                <a:latin typeface="Arial" panose="020B0604020202020204" pitchFamily="34" charset="0"/>
                <a:cs typeface="Arial" panose="020B0604020202020204" pitchFamily="34" charset="0"/>
              </a:rPr>
              <a:t>on flagrant disregard or repeated violations</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marL="347472" lvl="1" indent="-342900"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Interest</a:t>
            </a:r>
            <a:endParaRPr lang="en-US" altLang="en-US" sz="1200" dirty="0">
              <a:latin typeface="Arial" panose="020B0604020202020204" pitchFamily="34" charset="0"/>
              <a:cs typeface="Arial" panose="020B0604020202020204" pitchFamily="34" charset="0"/>
            </a:endParaRPr>
          </a:p>
          <a:p>
            <a:pPr marL="1090613" lvl="3" indent="-352425" algn="just">
              <a:spcBef>
                <a:spcPts val="800"/>
              </a:spcBef>
              <a:buSzPct val="60000"/>
              <a:buFont typeface="Courier New" panose="02070309020205020404" pitchFamily="49" charset="0"/>
              <a:buChar char="o"/>
              <a:defRPr/>
            </a:pPr>
            <a:r>
              <a:rPr lang="en-US" altLang="en-US" sz="2200" dirty="0">
                <a:latin typeface="Arial" panose="020B0604020202020204" pitchFamily="34" charset="0"/>
                <a:cs typeface="Arial" panose="020B0604020202020204" pitchFamily="34" charset="0"/>
              </a:rPr>
              <a:t>Failure to pay </a:t>
            </a:r>
            <a:r>
              <a:rPr lang="en-US" altLang="en-US" sz="2200" dirty="0" smtClean="0">
                <a:latin typeface="Arial" panose="020B0604020202020204" pitchFamily="34" charset="0"/>
                <a:cs typeface="Arial" panose="020B0604020202020204" pitchFamily="34" charset="0"/>
              </a:rPr>
              <a:t>penalty shall </a:t>
            </a:r>
            <a:r>
              <a:rPr lang="en-US" altLang="en-US" sz="2200" dirty="0">
                <a:latin typeface="Arial" panose="020B0604020202020204" pitchFamily="34" charset="0"/>
                <a:cs typeface="Arial" panose="020B0604020202020204" pitchFamily="34" charset="0"/>
              </a:rPr>
              <a:t>be subject to interest.</a:t>
            </a:r>
            <a:endParaRPr lang="en-US" sz="2200" dirty="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13</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2284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smtClean="0"/>
              <a:t>Class A/B Annual Reports</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spcBef>
                <a:spcPts val="800"/>
              </a:spcBef>
              <a:buNone/>
              <a:defRPr/>
            </a:pPr>
            <a:r>
              <a:rPr lang="en-US" sz="2200" dirty="0" smtClean="0">
                <a:latin typeface="Arial" panose="020B0604020202020204" pitchFamily="34" charset="0"/>
                <a:cs typeface="Arial" panose="020B0604020202020204" pitchFamily="34" charset="0"/>
              </a:rPr>
              <a:t>The executive summary section of the Annual Report </a:t>
            </a:r>
            <a:r>
              <a:rPr lang="en-US" sz="2200" dirty="0">
                <a:latin typeface="Arial" panose="020B0604020202020204" pitchFamily="34" charset="0"/>
                <a:cs typeface="Arial" panose="020B0604020202020204" pitchFamily="34" charset="0"/>
              </a:rPr>
              <a:t>only applies to Class </a:t>
            </a:r>
            <a:r>
              <a:rPr lang="en-US" sz="2200" dirty="0" smtClean="0">
                <a:latin typeface="Arial" panose="020B0604020202020204" pitchFamily="34" charset="0"/>
                <a:cs typeface="Arial" panose="020B0604020202020204" pitchFamily="34" charset="0"/>
              </a:rPr>
              <a:t>A and B </a:t>
            </a:r>
            <a:r>
              <a:rPr lang="en-US" sz="2200" dirty="0">
                <a:latin typeface="Arial" panose="020B0604020202020204" pitchFamily="34" charset="0"/>
                <a:cs typeface="Arial" panose="020B0604020202020204" pitchFamily="34" charset="0"/>
              </a:rPr>
              <a:t>utilities, and it contains the following information</a:t>
            </a:r>
            <a:r>
              <a:rPr lang="en-US" sz="2200" dirty="0" smtClean="0">
                <a:latin typeface="Arial" panose="020B0604020202020204" pitchFamily="34" charset="0"/>
                <a:cs typeface="Arial" panose="020B0604020202020204" pitchFamily="34" charset="0"/>
              </a:rPr>
              <a:t>: </a:t>
            </a:r>
            <a:endParaRPr lang="en-US" sz="12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C</a:t>
            </a:r>
            <a:r>
              <a:rPr lang="en-US" sz="2200" dirty="0" smtClean="0">
                <a:latin typeface="Arial" panose="020B0604020202020204" pitchFamily="34" charset="0"/>
                <a:cs typeface="Arial" panose="020B0604020202020204" pitchFamily="34" charset="0"/>
              </a:rPr>
              <a:t>ertification </a:t>
            </a:r>
            <a:r>
              <a:rPr lang="en-US" sz="2200" dirty="0">
                <a:latin typeface="Arial" panose="020B0604020202020204" pitchFamily="34" charset="0"/>
                <a:cs typeface="Arial" panose="020B0604020202020204" pitchFamily="34" charset="0"/>
              </a:rPr>
              <a:t>of </a:t>
            </a:r>
            <a:r>
              <a:rPr lang="en-US" sz="2200" dirty="0" smtClean="0">
                <a:latin typeface="Arial" panose="020B0604020202020204" pitchFamily="34" charset="0"/>
                <a:cs typeface="Arial" panose="020B0604020202020204" pitchFamily="34" charset="0"/>
              </a:rPr>
              <a:t>Annual Report </a:t>
            </a:r>
            <a:endParaRPr 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G</a:t>
            </a:r>
            <a:r>
              <a:rPr lang="en-US" sz="2200" dirty="0" smtClean="0">
                <a:latin typeface="Arial" panose="020B0604020202020204" pitchFamily="34" charset="0"/>
                <a:cs typeface="Arial" panose="020B0604020202020204" pitchFamily="34" charset="0"/>
              </a:rPr>
              <a:t>eneral information </a:t>
            </a:r>
            <a:endParaRPr 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D</a:t>
            </a:r>
            <a:r>
              <a:rPr lang="en-US" sz="2200" dirty="0" smtClean="0">
                <a:latin typeface="Arial" panose="020B0604020202020204" pitchFamily="34" charset="0"/>
                <a:cs typeface="Arial" panose="020B0604020202020204" pitchFamily="34" charset="0"/>
              </a:rPr>
              <a:t>irectory </a:t>
            </a:r>
            <a:r>
              <a:rPr lang="en-US" sz="2200" dirty="0">
                <a:latin typeface="Arial" panose="020B0604020202020204" pitchFamily="34" charset="0"/>
                <a:cs typeface="Arial" panose="020B0604020202020204" pitchFamily="34" charset="0"/>
              </a:rPr>
              <a:t>of </a:t>
            </a:r>
            <a:r>
              <a:rPr lang="en-US" sz="2200" dirty="0" smtClean="0">
                <a:latin typeface="Arial" panose="020B0604020202020204" pitchFamily="34" charset="0"/>
                <a:cs typeface="Arial" panose="020B0604020202020204" pitchFamily="34" charset="0"/>
              </a:rPr>
              <a:t>personnel </a:t>
            </a:r>
            <a:endParaRPr 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C</a:t>
            </a:r>
            <a:r>
              <a:rPr lang="en-US" sz="2200" dirty="0" smtClean="0">
                <a:latin typeface="Arial" panose="020B0604020202020204" pitchFamily="34" charset="0"/>
                <a:cs typeface="Arial" panose="020B0604020202020204" pitchFamily="34" charset="0"/>
              </a:rPr>
              <a:t>ompany profile </a:t>
            </a:r>
            <a:endParaRPr 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P</a:t>
            </a:r>
            <a:r>
              <a:rPr lang="en-US" sz="2200" dirty="0" smtClean="0">
                <a:latin typeface="Arial" panose="020B0604020202020204" pitchFamily="34" charset="0"/>
                <a:cs typeface="Arial" panose="020B0604020202020204" pitchFamily="34" charset="0"/>
              </a:rPr>
              <a:t>arent/affiliate organization chart </a:t>
            </a:r>
            <a:endParaRPr 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C</a:t>
            </a:r>
            <a:r>
              <a:rPr lang="en-US" sz="2200" dirty="0" smtClean="0">
                <a:latin typeface="Arial" panose="020B0604020202020204" pitchFamily="34" charset="0"/>
                <a:cs typeface="Arial" panose="020B0604020202020204" pitchFamily="34" charset="0"/>
              </a:rPr>
              <a:t>ompensation </a:t>
            </a:r>
            <a:r>
              <a:rPr lang="en-US" sz="2200" dirty="0">
                <a:latin typeface="Arial" panose="020B0604020202020204" pitchFamily="34" charset="0"/>
                <a:cs typeface="Arial" panose="020B0604020202020204" pitchFamily="34" charset="0"/>
              </a:rPr>
              <a:t>of </a:t>
            </a:r>
            <a:r>
              <a:rPr lang="en-US" sz="2200" dirty="0" smtClean="0">
                <a:latin typeface="Arial" panose="020B0604020202020204" pitchFamily="34" charset="0"/>
                <a:cs typeface="Arial" panose="020B0604020202020204" pitchFamily="34" charset="0"/>
              </a:rPr>
              <a:t>officers </a:t>
            </a:r>
            <a:r>
              <a:rPr lang="en-US" sz="2200" dirty="0">
                <a:latin typeface="Arial" panose="020B0604020202020204" pitchFamily="34" charset="0"/>
                <a:cs typeface="Arial" panose="020B0604020202020204" pitchFamily="34" charset="0"/>
              </a:rPr>
              <a:t>&amp; </a:t>
            </a:r>
            <a:r>
              <a:rPr lang="en-US" sz="2200" dirty="0" smtClean="0">
                <a:latin typeface="Arial" panose="020B0604020202020204" pitchFamily="34" charset="0"/>
                <a:cs typeface="Arial" panose="020B0604020202020204" pitchFamily="34" charset="0"/>
              </a:rPr>
              <a:t>directors</a:t>
            </a:r>
          </a:p>
          <a:p>
            <a:pPr marL="457200" indent="-457200" algn="just">
              <a:buAutoNum type="arabicParenR"/>
              <a:defRPr/>
            </a:pPr>
            <a:endParaRPr lang="en-US" sz="2200" dirty="0" smtClean="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14</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40967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smtClean="0"/>
              <a:t>Class A/B Annual Reports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spcBef>
                <a:spcPts val="800"/>
              </a:spcBef>
              <a:buNone/>
              <a:defRPr/>
            </a:pPr>
            <a:r>
              <a:rPr lang="en-US" sz="2200" dirty="0" smtClean="0">
                <a:latin typeface="Arial" panose="020B0604020202020204" pitchFamily="34" charset="0"/>
                <a:cs typeface="Arial" panose="020B0604020202020204" pitchFamily="34" charset="0"/>
              </a:rPr>
              <a:t>The executive summary section of the Annual Report </a:t>
            </a:r>
            <a:r>
              <a:rPr lang="en-US" sz="2200" dirty="0">
                <a:latin typeface="Arial" panose="020B0604020202020204" pitchFamily="34" charset="0"/>
                <a:cs typeface="Arial" panose="020B0604020202020204" pitchFamily="34" charset="0"/>
              </a:rPr>
              <a:t>only applies to Class </a:t>
            </a:r>
            <a:r>
              <a:rPr lang="en-US" sz="2200" dirty="0" smtClean="0">
                <a:latin typeface="Arial" panose="020B0604020202020204" pitchFamily="34" charset="0"/>
                <a:cs typeface="Arial" panose="020B0604020202020204" pitchFamily="34" charset="0"/>
              </a:rPr>
              <a:t>A and B </a:t>
            </a:r>
            <a:r>
              <a:rPr lang="en-US" sz="2200" dirty="0">
                <a:latin typeface="Arial" panose="020B0604020202020204" pitchFamily="34" charset="0"/>
                <a:cs typeface="Arial" panose="020B0604020202020204" pitchFamily="34" charset="0"/>
              </a:rPr>
              <a:t>utilities, and it contains the following </a:t>
            </a:r>
            <a:r>
              <a:rPr lang="en-US" sz="2200" dirty="0" smtClean="0">
                <a:latin typeface="Arial" panose="020B0604020202020204" pitchFamily="34" charset="0"/>
                <a:cs typeface="Arial" panose="020B0604020202020204" pitchFamily="34" charset="0"/>
              </a:rPr>
              <a:t>information (cont.): </a:t>
            </a:r>
            <a:endParaRPr lang="en-US" sz="1200" dirty="0" smtClean="0">
              <a:latin typeface="Arial" panose="020B0604020202020204" pitchFamily="34" charset="0"/>
              <a:cs typeface="Arial" panose="020B0604020202020204" pitchFamily="34" charset="0"/>
            </a:endParaRPr>
          </a:p>
          <a:p>
            <a:pPr marL="685800" lvl="1" algn="just">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Business contracts </a:t>
            </a:r>
            <a:r>
              <a:rPr lang="en-US" sz="2200" dirty="0">
                <a:latin typeface="Arial" panose="020B0604020202020204" pitchFamily="34" charset="0"/>
                <a:cs typeface="Arial" panose="020B0604020202020204" pitchFamily="34" charset="0"/>
              </a:rPr>
              <a:t>with </a:t>
            </a:r>
            <a:r>
              <a:rPr lang="en-US" sz="2200" dirty="0" smtClean="0">
                <a:latin typeface="Arial" panose="020B0604020202020204" pitchFamily="34" charset="0"/>
                <a:cs typeface="Arial" panose="020B0604020202020204" pitchFamily="34" charset="0"/>
              </a:rPr>
              <a:t>officers</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directors </a:t>
            </a:r>
            <a:r>
              <a:rPr lang="en-US" sz="2200" dirty="0">
                <a:latin typeface="Arial" panose="020B0604020202020204" pitchFamily="34" charset="0"/>
                <a:cs typeface="Arial" panose="020B0604020202020204" pitchFamily="34" charset="0"/>
              </a:rPr>
              <a:t>&amp; </a:t>
            </a:r>
            <a:r>
              <a:rPr lang="en-US" sz="2200" dirty="0" smtClean="0">
                <a:latin typeface="Arial" panose="020B0604020202020204" pitchFamily="34" charset="0"/>
                <a:cs typeface="Arial" panose="020B0604020202020204" pitchFamily="34" charset="0"/>
              </a:rPr>
              <a:t>affiliates </a:t>
            </a:r>
            <a:endParaRPr lang="en-US" sz="800" dirty="0" smtClean="0">
              <a:latin typeface="Arial" panose="020B0604020202020204" pitchFamily="34" charset="0"/>
              <a:cs typeface="Arial" panose="020B0604020202020204" pitchFamily="34" charset="0"/>
            </a:endParaRPr>
          </a:p>
          <a:p>
            <a:pPr marL="685800" lvl="1" algn="just">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Affiliation </a:t>
            </a:r>
            <a:r>
              <a:rPr lang="en-US" sz="2200" dirty="0">
                <a:latin typeface="Arial" panose="020B0604020202020204" pitchFamily="34" charset="0"/>
                <a:cs typeface="Arial" panose="020B0604020202020204" pitchFamily="34" charset="0"/>
              </a:rPr>
              <a:t>of </a:t>
            </a:r>
            <a:r>
              <a:rPr lang="en-US" sz="2200" dirty="0" smtClean="0">
                <a:latin typeface="Arial" panose="020B0604020202020204" pitchFamily="34" charset="0"/>
                <a:cs typeface="Arial" panose="020B0604020202020204" pitchFamily="34" charset="0"/>
              </a:rPr>
              <a:t>officers </a:t>
            </a:r>
            <a:r>
              <a:rPr lang="en-US" sz="2200" dirty="0">
                <a:latin typeface="Arial" panose="020B0604020202020204" pitchFamily="34" charset="0"/>
                <a:cs typeface="Arial" panose="020B0604020202020204" pitchFamily="34" charset="0"/>
              </a:rPr>
              <a:t>&amp; </a:t>
            </a:r>
            <a:r>
              <a:rPr lang="en-US" sz="2200" dirty="0" smtClean="0">
                <a:latin typeface="Arial" panose="020B0604020202020204" pitchFamily="34" charset="0"/>
                <a:cs typeface="Arial" panose="020B0604020202020204" pitchFamily="34" charset="0"/>
              </a:rPr>
              <a:t>directors </a:t>
            </a:r>
            <a:endParaRPr lang="en-US" sz="800" dirty="0" smtClean="0">
              <a:latin typeface="Arial" panose="020B0604020202020204" pitchFamily="34" charset="0"/>
              <a:cs typeface="Arial" panose="020B0604020202020204" pitchFamily="34" charset="0"/>
            </a:endParaRPr>
          </a:p>
          <a:p>
            <a:pPr marL="685800" lvl="1" algn="just">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Businesses </a:t>
            </a:r>
            <a:r>
              <a:rPr lang="en-US" sz="2200" dirty="0">
                <a:latin typeface="Arial" panose="020B0604020202020204" pitchFamily="34" charset="0"/>
                <a:cs typeface="Arial" panose="020B0604020202020204" pitchFamily="34" charset="0"/>
              </a:rPr>
              <a:t>that </a:t>
            </a:r>
            <a:r>
              <a:rPr lang="en-US" sz="2200" dirty="0" smtClean="0">
                <a:latin typeface="Arial" panose="020B0604020202020204" pitchFamily="34" charset="0"/>
                <a:cs typeface="Arial" panose="020B0604020202020204" pitchFamily="34" charset="0"/>
              </a:rPr>
              <a:t>result </a:t>
            </a:r>
            <a:r>
              <a:rPr lang="en-US" sz="2200" dirty="0">
                <a:latin typeface="Arial" panose="020B0604020202020204" pitchFamily="34" charset="0"/>
                <a:cs typeface="Arial" panose="020B0604020202020204" pitchFamily="34" charset="0"/>
              </a:rPr>
              <a:t>from </a:t>
            </a:r>
            <a:r>
              <a:rPr lang="en-US" sz="2200" dirty="0" smtClean="0">
                <a:latin typeface="Arial" panose="020B0604020202020204" pitchFamily="34" charset="0"/>
                <a:cs typeface="Arial" panose="020B0604020202020204" pitchFamily="34" charset="0"/>
              </a:rPr>
              <a:t>providing water </a:t>
            </a:r>
            <a:r>
              <a:rPr lang="en-US" sz="2200" dirty="0">
                <a:latin typeface="Arial" panose="020B0604020202020204" pitchFamily="34" charset="0"/>
                <a:cs typeface="Arial" panose="020B0604020202020204" pitchFamily="34" charset="0"/>
              </a:rPr>
              <a:t>&amp; </a:t>
            </a:r>
            <a:r>
              <a:rPr lang="en-US" sz="2200" dirty="0" smtClean="0">
                <a:latin typeface="Arial" panose="020B0604020202020204" pitchFamily="34" charset="0"/>
                <a:cs typeface="Arial" panose="020B0604020202020204" pitchFamily="34" charset="0"/>
              </a:rPr>
              <a:t>wastewater services</a:t>
            </a:r>
            <a:endParaRPr lang="en-US" sz="800" dirty="0" smtClean="0">
              <a:latin typeface="Arial" panose="020B0604020202020204" pitchFamily="34" charset="0"/>
              <a:cs typeface="Arial" panose="020B0604020202020204" pitchFamily="34" charset="0"/>
            </a:endParaRPr>
          </a:p>
          <a:p>
            <a:pPr marL="685800" lvl="1" algn="just">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Business transactions </a:t>
            </a:r>
            <a:r>
              <a:rPr lang="en-US" sz="2200" dirty="0">
                <a:latin typeface="Arial" panose="020B0604020202020204" pitchFamily="34" charset="0"/>
                <a:cs typeface="Arial" panose="020B0604020202020204" pitchFamily="34" charset="0"/>
              </a:rPr>
              <a:t>with </a:t>
            </a:r>
            <a:r>
              <a:rPr lang="en-US" sz="2200" dirty="0" smtClean="0">
                <a:latin typeface="Arial" panose="020B0604020202020204" pitchFamily="34" charset="0"/>
                <a:cs typeface="Arial" panose="020B0604020202020204" pitchFamily="34" charset="0"/>
              </a:rPr>
              <a:t>related parties</a:t>
            </a:r>
            <a:endParaRPr lang="en-US" sz="2200" dirty="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15</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04857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Financial Section</a:t>
            </a:r>
          </a:p>
        </p:txBody>
      </p:sp>
      <p:sp>
        <p:nvSpPr>
          <p:cNvPr id="3" name="Content Placeholder 2"/>
          <p:cNvSpPr>
            <a:spLocks noGrp="1"/>
          </p:cNvSpPr>
          <p:nvPr>
            <p:ph idx="1"/>
          </p:nvPr>
        </p:nvSpPr>
        <p:spPr/>
        <p:txBody>
          <a:bodyPr>
            <a:normAutofit/>
          </a:bodyPr>
          <a:lstStyle/>
          <a:p>
            <a:pPr>
              <a:spcBef>
                <a:spcPts val="800"/>
              </a:spcBef>
              <a:defRPr/>
            </a:pPr>
            <a:r>
              <a:rPr lang="en-US" sz="2200" dirty="0">
                <a:latin typeface="Arial" panose="020B0604020202020204" pitchFamily="34" charset="0"/>
                <a:cs typeface="Arial" panose="020B0604020202020204" pitchFamily="34" charset="0"/>
              </a:rPr>
              <a:t>Comparative Balance Sheet </a:t>
            </a:r>
            <a:endParaRPr lang="en-US" sz="800" dirty="0">
              <a:latin typeface="Arial" panose="020B0604020202020204" pitchFamily="34" charset="0"/>
              <a:cs typeface="Arial" panose="020B0604020202020204" pitchFamily="34" charset="0"/>
            </a:endParaRPr>
          </a:p>
          <a:p>
            <a:pPr marL="685800">
              <a:spcBef>
                <a:spcPts val="800"/>
              </a:spcBef>
              <a:buSzPct val="60000"/>
              <a:buFont typeface="Courier New" panose="02070309020205020404" pitchFamily="49" charset="0"/>
              <a:buChar char="o"/>
              <a:defRPr/>
            </a:pPr>
            <a:r>
              <a:rPr lang="en-US" sz="2200" dirty="0" smtClean="0">
                <a:latin typeface="Arial" panose="020B0604020202020204" pitchFamily="34" charset="0"/>
                <a:cs typeface="Arial" panose="020B0604020202020204" pitchFamily="34" charset="0"/>
              </a:rPr>
              <a:t>Assets = Liabilities + </a:t>
            </a:r>
            <a:r>
              <a:rPr lang="en-US" sz="2200" dirty="0">
                <a:latin typeface="Arial" panose="020B0604020202020204" pitchFamily="34" charset="0"/>
                <a:cs typeface="Arial" panose="020B0604020202020204" pitchFamily="34" charset="0"/>
              </a:rPr>
              <a:t>Owner’s Equity</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spcBef>
                <a:spcPts val="800"/>
              </a:spcBef>
              <a:defRPr/>
            </a:pPr>
            <a:r>
              <a:rPr lang="en-US" sz="2200" dirty="0">
                <a:latin typeface="Arial" panose="020B0604020202020204" pitchFamily="34" charset="0"/>
                <a:cs typeface="Arial" panose="020B0604020202020204" pitchFamily="34" charset="0"/>
              </a:rPr>
              <a:t>Income </a:t>
            </a:r>
            <a:r>
              <a:rPr lang="en-US" sz="2200" dirty="0" smtClean="0">
                <a:latin typeface="Arial" panose="020B0604020202020204" pitchFamily="34" charset="0"/>
                <a:cs typeface="Arial" panose="020B0604020202020204" pitchFamily="34" charset="0"/>
              </a:rPr>
              <a:t>Statement</a:t>
            </a:r>
            <a:endParaRPr lang="en-US" sz="800" dirty="0" smtClean="0">
              <a:latin typeface="Arial" panose="020B0604020202020204" pitchFamily="34" charset="0"/>
              <a:cs typeface="Arial" panose="020B0604020202020204" pitchFamily="34" charset="0"/>
            </a:endParaRPr>
          </a:p>
          <a:p>
            <a:pPr marL="685800">
              <a:spcBef>
                <a:spcPts val="800"/>
              </a:spcBef>
              <a:buSzPct val="60000"/>
              <a:buFont typeface="Courier New" panose="02070309020205020404" pitchFamily="49" charset="0"/>
              <a:buChar char="o"/>
              <a:defRPr/>
            </a:pPr>
            <a:r>
              <a:rPr lang="en-US" sz="2200" dirty="0" smtClean="0">
                <a:latin typeface="Arial" panose="020B0604020202020204" pitchFamily="34" charset="0"/>
                <a:cs typeface="Arial" panose="020B0604020202020204" pitchFamily="34" charset="0"/>
              </a:rPr>
              <a:t>Net </a:t>
            </a:r>
            <a:r>
              <a:rPr lang="en-US" sz="2200" dirty="0">
                <a:latin typeface="Arial" panose="020B0604020202020204" pitchFamily="34" charset="0"/>
                <a:cs typeface="Arial" panose="020B0604020202020204" pitchFamily="34" charset="0"/>
              </a:rPr>
              <a:t>Operating Income is derived from Operating Revenues less Operating Expenses. </a:t>
            </a: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16</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47152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Cost of </a:t>
            </a:r>
            <a:r>
              <a:rPr lang="en-US" sz="3300" dirty="0" smtClean="0">
                <a:latin typeface="Arial" panose="020B0604020202020204" pitchFamily="34" charset="0"/>
                <a:cs typeface="Arial" panose="020B0604020202020204" pitchFamily="34" charset="0"/>
              </a:rPr>
              <a:t>Capital Section</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spcBef>
                <a:spcPts val="800"/>
              </a:spcBef>
              <a:defRPr/>
            </a:pPr>
            <a:r>
              <a:rPr lang="en-US" sz="2200" dirty="0" smtClean="0">
                <a:latin typeface="Arial" panose="020B0604020202020204" pitchFamily="34" charset="0"/>
                <a:cs typeface="Arial" panose="020B0604020202020204" pitchFamily="34" charset="0"/>
              </a:rPr>
              <a:t>The methodology </a:t>
            </a:r>
            <a:r>
              <a:rPr lang="en-US" sz="2200" dirty="0">
                <a:latin typeface="Arial" panose="020B0604020202020204" pitchFamily="34" charset="0"/>
                <a:cs typeface="Arial" panose="020B0604020202020204" pitchFamily="34" charset="0"/>
              </a:rPr>
              <a:t>of cost of capital must be calculated using the </a:t>
            </a:r>
            <a:r>
              <a:rPr lang="en-US" sz="2200" dirty="0" smtClean="0">
                <a:latin typeface="Arial" panose="020B0604020202020204" pitchFamily="34" charset="0"/>
                <a:cs typeface="Arial" panose="020B0604020202020204" pitchFamily="34" charset="0"/>
              </a:rPr>
              <a:t>same methodology </a:t>
            </a:r>
            <a:r>
              <a:rPr lang="en-US" sz="2200" dirty="0">
                <a:latin typeface="Arial" panose="020B0604020202020204" pitchFamily="34" charset="0"/>
                <a:cs typeface="Arial" panose="020B0604020202020204" pitchFamily="34" charset="0"/>
              </a:rPr>
              <a:t>used in the last rate proceeding using current </a:t>
            </a:r>
            <a:r>
              <a:rPr lang="en-US" sz="2200" dirty="0" smtClean="0">
                <a:latin typeface="Arial" panose="020B0604020202020204" pitchFamily="34" charset="0"/>
                <a:cs typeface="Arial" panose="020B0604020202020204" pitchFamily="34" charset="0"/>
              </a:rPr>
              <a:t>Annual Report </a:t>
            </a:r>
            <a:r>
              <a:rPr lang="en-US" sz="2200" dirty="0">
                <a:latin typeface="Arial" panose="020B0604020202020204" pitchFamily="34" charset="0"/>
                <a:cs typeface="Arial" panose="020B0604020202020204" pitchFamily="34" charset="0"/>
              </a:rPr>
              <a:t>year-end amounts and cost rates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defRPr/>
            </a:pPr>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mid-point of the last authorized Commission approved </a:t>
            </a:r>
            <a:r>
              <a:rPr lang="en-US" sz="2200" dirty="0" smtClean="0">
                <a:latin typeface="Arial" panose="020B0604020202020204" pitchFamily="34" charset="0"/>
                <a:cs typeface="Arial" panose="020B0604020202020204" pitchFamily="34" charset="0"/>
              </a:rPr>
              <a:t>return on equity (ROE) </a:t>
            </a:r>
            <a:r>
              <a:rPr lang="en-US" sz="2200" dirty="0">
                <a:latin typeface="Arial" panose="020B0604020202020204" pitchFamily="34" charset="0"/>
                <a:cs typeface="Arial" panose="020B0604020202020204" pitchFamily="34" charset="0"/>
              </a:rPr>
              <a:t>should be </a:t>
            </a:r>
            <a:r>
              <a:rPr lang="en-US" sz="2200" dirty="0" smtClean="0">
                <a:latin typeface="Arial" panose="020B0604020202020204" pitchFamily="34" charset="0"/>
                <a:cs typeface="Arial" panose="020B0604020202020204" pitchFamily="34" charset="0"/>
              </a:rPr>
              <a:t>used. The current </a:t>
            </a:r>
            <a:r>
              <a:rPr lang="en-US" sz="2200" dirty="0">
                <a:latin typeface="Arial" panose="020B0604020202020204" pitchFamily="34" charset="0"/>
                <a:cs typeface="Arial" panose="020B0604020202020204" pitchFamily="34" charset="0"/>
              </a:rPr>
              <a:t>leverage </a:t>
            </a:r>
            <a:r>
              <a:rPr lang="en-US" sz="2200" dirty="0" smtClean="0">
                <a:latin typeface="Arial" panose="020B0604020202020204" pitchFamily="34" charset="0"/>
                <a:cs typeface="Arial" panose="020B0604020202020204" pitchFamily="34" charset="0"/>
              </a:rPr>
              <a:t>formula should be used </a:t>
            </a:r>
            <a:r>
              <a:rPr lang="en-US" sz="2200" dirty="0">
                <a:latin typeface="Arial" panose="020B0604020202020204" pitchFamily="34" charset="0"/>
                <a:cs typeface="Arial" panose="020B0604020202020204" pitchFamily="34" charset="0"/>
              </a:rPr>
              <a:t>if </a:t>
            </a:r>
            <a:r>
              <a:rPr lang="en-US" sz="2200" dirty="0" smtClean="0">
                <a:latin typeface="Arial" panose="020B0604020202020204" pitchFamily="34" charset="0"/>
                <a:cs typeface="Arial" panose="020B0604020202020204" pitchFamily="34" charset="0"/>
              </a:rPr>
              <a:t>an </a:t>
            </a:r>
            <a:r>
              <a:rPr lang="en-US" sz="2200" dirty="0">
                <a:latin typeface="Arial" panose="020B0604020202020204" pitchFamily="34" charset="0"/>
                <a:cs typeface="Arial" panose="020B0604020202020204" pitchFamily="34" charset="0"/>
              </a:rPr>
              <a:t>ROE has not been established</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spcBef>
                <a:spcPts val="800"/>
              </a:spcBef>
              <a:defRPr/>
            </a:pPr>
            <a:r>
              <a:rPr lang="en-US" sz="2200" dirty="0" smtClean="0">
                <a:latin typeface="Arial" panose="020B0604020202020204" pitchFamily="34" charset="0"/>
                <a:cs typeface="Arial" panose="020B0604020202020204" pitchFamily="34" charset="0"/>
              </a:rPr>
              <a:t>The Commission-approved allowance for funds used during construction (AFUDC) </a:t>
            </a:r>
            <a:r>
              <a:rPr lang="en-US" sz="2200" dirty="0">
                <a:latin typeface="Arial" panose="020B0604020202020204" pitchFamily="34" charset="0"/>
                <a:cs typeface="Arial" panose="020B0604020202020204" pitchFamily="34" charset="0"/>
              </a:rPr>
              <a:t>rate should be used.</a:t>
            </a: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17</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40404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Water &amp; Wastewater</a:t>
            </a:r>
            <a:br>
              <a:rPr lang="en-US" sz="3300" dirty="0">
                <a:latin typeface="Arial" panose="020B0604020202020204" pitchFamily="34" charset="0"/>
                <a:cs typeface="Arial" panose="020B0604020202020204" pitchFamily="34" charset="0"/>
              </a:rPr>
            </a:br>
            <a:r>
              <a:rPr lang="en-US" sz="3300" dirty="0">
                <a:latin typeface="Arial" panose="020B0604020202020204" pitchFamily="34" charset="0"/>
                <a:cs typeface="Arial" panose="020B0604020202020204" pitchFamily="34" charset="0"/>
              </a:rPr>
              <a:t>Operating Sections</a:t>
            </a:r>
          </a:p>
        </p:txBody>
      </p:sp>
      <p:sp>
        <p:nvSpPr>
          <p:cNvPr id="3" name="Content Placeholder 2"/>
          <p:cNvSpPr>
            <a:spLocks noGrp="1"/>
          </p:cNvSpPr>
          <p:nvPr>
            <p:ph idx="1"/>
          </p:nvPr>
        </p:nvSpPr>
        <p:spPr/>
        <p:txBody>
          <a:bodyPr>
            <a:normAutofit/>
          </a:bodyPr>
          <a:lstStyle/>
          <a:p>
            <a:pPr marL="0" indent="0" algn="just">
              <a:buNone/>
              <a:defRPr/>
            </a:pPr>
            <a:r>
              <a:rPr lang="en-US" sz="2200" dirty="0">
                <a:latin typeface="Arial" panose="020B0604020202020204" pitchFamily="34" charset="0"/>
                <a:cs typeface="Arial" panose="020B0604020202020204" pitchFamily="34" charset="0"/>
              </a:rPr>
              <a:t>A separate set of operating schedules must be included for each </a:t>
            </a:r>
            <a:r>
              <a:rPr lang="en-US" sz="2200" dirty="0" smtClean="0">
                <a:latin typeface="Arial" panose="020B0604020202020204" pitchFamily="34" charset="0"/>
                <a:cs typeface="Arial" panose="020B0604020202020204" pitchFamily="34" charset="0"/>
              </a:rPr>
              <a:t>water </a:t>
            </a:r>
            <a:r>
              <a:rPr lang="en-US" sz="2200" dirty="0">
                <a:latin typeface="Arial" panose="020B0604020202020204" pitchFamily="34" charset="0"/>
                <a:cs typeface="Arial" panose="020B0604020202020204" pitchFamily="34" charset="0"/>
              </a:rPr>
              <a:t>&amp; </a:t>
            </a:r>
            <a:r>
              <a:rPr lang="en-US" sz="2200" dirty="0" smtClean="0">
                <a:latin typeface="Arial" panose="020B0604020202020204" pitchFamily="34" charset="0"/>
                <a:cs typeface="Arial" panose="020B0604020202020204" pitchFamily="34" charset="0"/>
              </a:rPr>
              <a:t>wastewater </a:t>
            </a:r>
            <a:r>
              <a:rPr lang="en-US" sz="2200" dirty="0">
                <a:latin typeface="Arial" panose="020B0604020202020204" pitchFamily="34" charset="0"/>
                <a:cs typeface="Arial" panose="020B0604020202020204" pitchFamily="34" charset="0"/>
              </a:rPr>
              <a:t>system.</a:t>
            </a: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18</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66728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Year-End Rate </a:t>
            </a:r>
            <a:r>
              <a:rPr lang="en-US" sz="3300" dirty="0" smtClean="0">
                <a:latin typeface="Arial" panose="020B0604020202020204" pitchFamily="34" charset="0"/>
                <a:cs typeface="Arial" panose="020B0604020202020204" pitchFamily="34" charset="0"/>
              </a:rPr>
              <a:t>Base Section</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spcBef>
                <a:spcPts val="800"/>
              </a:spcBef>
              <a:buNone/>
            </a:pPr>
            <a:r>
              <a:rPr lang="en-US" sz="2200" dirty="0">
                <a:latin typeface="Arial" panose="020B0604020202020204" pitchFamily="34" charset="0"/>
                <a:cs typeface="Arial" panose="020B0604020202020204" pitchFamily="34" charset="0"/>
              </a:rPr>
              <a:t>Rate base includes the following components</a:t>
            </a:r>
            <a:r>
              <a:rPr lang="en-US" sz="2200" dirty="0" smtClean="0">
                <a:latin typeface="Arial" panose="020B0604020202020204" pitchFamily="34" charset="0"/>
                <a:cs typeface="Arial" panose="020B0604020202020204" pitchFamily="34" charset="0"/>
              </a:rPr>
              <a:t>: </a:t>
            </a:r>
            <a:endParaRPr lang="en-US" sz="1200" dirty="0" smtClean="0">
              <a:latin typeface="Arial" panose="020B0604020202020204" pitchFamily="34" charset="0"/>
              <a:cs typeface="Arial" panose="020B0604020202020204" pitchFamily="34" charset="0"/>
            </a:endParaRPr>
          </a:p>
          <a:p>
            <a:pPr marL="685800" lvl="2" indent="-342900" algn="just">
              <a:spcBef>
                <a:spcPts val="800"/>
              </a:spcBef>
            </a:pPr>
            <a:r>
              <a:rPr lang="en-US" sz="2200" dirty="0">
                <a:latin typeface="Arial" panose="020B0604020202020204" pitchFamily="34" charset="0"/>
                <a:cs typeface="Arial" panose="020B0604020202020204" pitchFamily="34" charset="0"/>
              </a:rPr>
              <a:t>P</a:t>
            </a:r>
            <a:r>
              <a:rPr lang="en-US" sz="2200" dirty="0" smtClean="0">
                <a:latin typeface="Arial" panose="020B0604020202020204" pitchFamily="34" charset="0"/>
                <a:cs typeface="Arial" panose="020B0604020202020204" pitchFamily="34" charset="0"/>
              </a:rPr>
              <a:t>lant in service and land </a:t>
            </a:r>
            <a:endParaRPr lang="en-US" sz="800" dirty="0" smtClean="0">
              <a:latin typeface="Arial" panose="020B0604020202020204" pitchFamily="34" charset="0"/>
              <a:cs typeface="Arial" panose="020B0604020202020204" pitchFamily="34" charset="0"/>
            </a:endParaRPr>
          </a:p>
          <a:p>
            <a:pPr marL="6858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A</a:t>
            </a:r>
            <a:r>
              <a:rPr lang="en-US" sz="2200" dirty="0" smtClean="0">
                <a:latin typeface="Arial" panose="020B0604020202020204" pitchFamily="34" charset="0"/>
                <a:cs typeface="Arial" panose="020B0604020202020204" pitchFamily="34" charset="0"/>
              </a:rPr>
              <a:t>ccumulated depreciation </a:t>
            </a:r>
            <a:endParaRPr lang="en-US" sz="800" dirty="0" smtClean="0">
              <a:latin typeface="Arial" panose="020B0604020202020204" pitchFamily="34" charset="0"/>
              <a:cs typeface="Arial" panose="020B0604020202020204" pitchFamily="34" charset="0"/>
            </a:endParaRPr>
          </a:p>
          <a:p>
            <a:pPr marL="6858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C</a:t>
            </a:r>
            <a:r>
              <a:rPr lang="en-US" sz="2200" dirty="0" smtClean="0">
                <a:latin typeface="Arial" panose="020B0604020202020204" pitchFamily="34" charset="0"/>
                <a:cs typeface="Arial" panose="020B0604020202020204" pitchFamily="34" charset="0"/>
              </a:rPr>
              <a:t>ontribution in </a:t>
            </a:r>
            <a:r>
              <a:rPr lang="en-US" sz="2200" dirty="0">
                <a:latin typeface="Arial" panose="020B0604020202020204" pitchFamily="34" charset="0"/>
                <a:cs typeface="Arial" panose="020B0604020202020204" pitchFamily="34" charset="0"/>
              </a:rPr>
              <a:t>a</a:t>
            </a:r>
            <a:r>
              <a:rPr lang="en-US" sz="2200" dirty="0" smtClean="0">
                <a:latin typeface="Arial" panose="020B0604020202020204" pitchFamily="34" charset="0"/>
                <a:cs typeface="Arial" panose="020B0604020202020204" pitchFamily="34" charset="0"/>
              </a:rPr>
              <a:t>id of construction (CIAC) </a:t>
            </a:r>
            <a:endParaRPr lang="en-US" sz="800" dirty="0" smtClean="0">
              <a:latin typeface="Arial" panose="020B0604020202020204" pitchFamily="34" charset="0"/>
              <a:cs typeface="Arial" panose="020B0604020202020204" pitchFamily="34" charset="0"/>
            </a:endParaRPr>
          </a:p>
          <a:p>
            <a:pPr marL="685800" lvl="1" indent="-342900"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Accumulated amortization </a:t>
            </a:r>
            <a:r>
              <a:rPr lang="en-US" sz="2200" dirty="0">
                <a:latin typeface="Arial" panose="020B0604020202020204" pitchFamily="34" charset="0"/>
                <a:cs typeface="Arial" panose="020B0604020202020204" pitchFamily="34" charset="0"/>
              </a:rPr>
              <a:t>of </a:t>
            </a:r>
            <a:r>
              <a:rPr lang="en-US" sz="2200" dirty="0" smtClean="0">
                <a:latin typeface="Arial" panose="020B0604020202020204" pitchFamily="34" charset="0"/>
                <a:cs typeface="Arial" panose="020B0604020202020204" pitchFamily="34" charset="0"/>
              </a:rPr>
              <a:t>CIAC </a:t>
            </a:r>
            <a:endParaRPr lang="en-US" sz="800" dirty="0" smtClean="0">
              <a:latin typeface="Arial" panose="020B0604020202020204" pitchFamily="34" charset="0"/>
              <a:cs typeface="Arial" panose="020B0604020202020204" pitchFamily="34" charset="0"/>
            </a:endParaRPr>
          </a:p>
          <a:p>
            <a:pPr marL="685800" lvl="1" indent="-342900"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Construction work </a:t>
            </a:r>
            <a:r>
              <a:rPr lang="en-US" sz="2200" dirty="0">
                <a:latin typeface="Arial" panose="020B0604020202020204" pitchFamily="34" charset="0"/>
                <a:cs typeface="Arial" panose="020B0604020202020204" pitchFamily="34" charset="0"/>
              </a:rPr>
              <a:t>i</a:t>
            </a:r>
            <a:r>
              <a:rPr lang="en-US" sz="2200" dirty="0" smtClean="0">
                <a:latin typeface="Arial" panose="020B0604020202020204" pitchFamily="34" charset="0"/>
                <a:cs typeface="Arial" panose="020B0604020202020204" pitchFamily="34" charset="0"/>
              </a:rPr>
              <a:t>n progress </a:t>
            </a:r>
            <a:endParaRPr lang="en-US" sz="800" dirty="0" smtClean="0">
              <a:latin typeface="Arial" panose="020B0604020202020204" pitchFamily="34" charset="0"/>
              <a:cs typeface="Arial" panose="020B0604020202020204" pitchFamily="34" charset="0"/>
            </a:endParaRPr>
          </a:p>
          <a:p>
            <a:pPr marL="6858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A</a:t>
            </a:r>
            <a:r>
              <a:rPr lang="en-US" sz="2200" dirty="0" smtClean="0">
                <a:latin typeface="Arial" panose="020B0604020202020204" pitchFamily="34" charset="0"/>
                <a:cs typeface="Arial" panose="020B0604020202020204" pitchFamily="34" charset="0"/>
              </a:rPr>
              <a:t>cquisition adjustment</a:t>
            </a:r>
            <a:endParaRPr lang="en-US" sz="800" dirty="0" smtClean="0">
              <a:latin typeface="Arial" panose="020B0604020202020204" pitchFamily="34" charset="0"/>
              <a:cs typeface="Arial" panose="020B0604020202020204" pitchFamily="34" charset="0"/>
            </a:endParaRPr>
          </a:p>
          <a:p>
            <a:pPr marL="6858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W</a:t>
            </a:r>
            <a:r>
              <a:rPr lang="en-US" sz="2200" dirty="0" smtClean="0">
                <a:latin typeface="Arial" panose="020B0604020202020204" pitchFamily="34" charset="0"/>
                <a:cs typeface="Arial" panose="020B0604020202020204" pitchFamily="34" charset="0"/>
              </a:rPr>
              <a:t>orking capital</a:t>
            </a:r>
            <a:endParaRPr lang="en-US" sz="2200" dirty="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19</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29255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smtClean="0">
                <a:latin typeface="Arial" panose="020B0604020202020204" pitchFamily="34" charset="0"/>
                <a:cs typeface="Arial" panose="020B0604020202020204" pitchFamily="34" charset="0"/>
              </a:rPr>
              <a:t>Annual Reports</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spcBef>
                <a:spcPts val="800"/>
              </a:spcBef>
              <a:buClrTx/>
              <a:buSzTx/>
              <a:buFont typeface="Wingdings" pitchFamily="2" charset="2"/>
              <a:buNone/>
              <a:defRPr/>
            </a:pPr>
            <a:r>
              <a:rPr lang="en-US" altLang="en-US" sz="2200" dirty="0" smtClean="0">
                <a:latin typeface="Arial" panose="020B0604020202020204" pitchFamily="34" charset="0"/>
                <a:cs typeface="Arial" panose="020B0604020202020204" pitchFamily="34" charset="0"/>
              </a:rPr>
              <a:t>An Annual Report is a document that details the financial and operational data of the utility.</a:t>
            </a:r>
            <a:endParaRPr lang="en-US" altLang="en-US" sz="2200" dirty="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a:latin typeface="Arial" panose="020B0604020202020204" pitchFamily="34" charset="0"/>
                <a:cs typeface="Arial" panose="020B0604020202020204" pitchFamily="34" charset="0"/>
              </a:rPr>
              <a:t>Chapter 367.121, </a:t>
            </a:r>
            <a:r>
              <a:rPr lang="en-US" altLang="en-US" sz="2200" dirty="0" smtClean="0">
                <a:latin typeface="Arial" panose="020B0604020202020204" pitchFamily="34" charset="0"/>
                <a:cs typeface="Arial" panose="020B0604020202020204" pitchFamily="34" charset="0"/>
              </a:rPr>
              <a:t>F.S., </a:t>
            </a:r>
            <a:r>
              <a:rPr lang="en-US" altLang="en-US" sz="2200" i="1" dirty="0">
                <a:latin typeface="Arial" panose="020B0604020202020204" pitchFamily="34" charset="0"/>
                <a:cs typeface="Arial" panose="020B0604020202020204" pitchFamily="34" charset="0"/>
              </a:rPr>
              <a:t>Powers of commission</a:t>
            </a:r>
            <a:r>
              <a:rPr lang="en-US" altLang="en-US" sz="2200" dirty="0">
                <a:latin typeface="Arial" panose="020B0604020202020204" pitchFamily="34" charset="0"/>
                <a:cs typeface="Arial" panose="020B0604020202020204" pitchFamily="34" charset="0"/>
              </a:rPr>
              <a:t>, authorizes the PSC to require </a:t>
            </a:r>
            <a:r>
              <a:rPr lang="en-US" altLang="en-US" sz="2200" dirty="0" smtClean="0">
                <a:latin typeface="Arial" panose="020B0604020202020204" pitchFamily="34" charset="0"/>
                <a:cs typeface="Arial" panose="020B0604020202020204" pitchFamily="34" charset="0"/>
              </a:rPr>
              <a:t>an Annual Report and to specify </a:t>
            </a:r>
            <a:r>
              <a:rPr lang="en-US" altLang="en-US" sz="2200" dirty="0">
                <a:latin typeface="Arial" panose="020B0604020202020204" pitchFamily="34" charset="0"/>
                <a:cs typeface="Arial" panose="020B0604020202020204" pitchFamily="34" charset="0"/>
              </a:rPr>
              <a:t>a </a:t>
            </a:r>
            <a:r>
              <a:rPr lang="en-US" altLang="en-US" sz="2200" dirty="0" smtClean="0">
                <a:latin typeface="Arial" panose="020B0604020202020204" pitchFamily="34" charset="0"/>
                <a:cs typeface="Arial" panose="020B0604020202020204" pitchFamily="34" charset="0"/>
              </a:rPr>
              <a:t>uniform </a:t>
            </a:r>
            <a:r>
              <a:rPr lang="en-US" altLang="en-US" sz="2200" dirty="0">
                <a:latin typeface="Arial" panose="020B0604020202020204" pitchFamily="34" charset="0"/>
                <a:cs typeface="Arial" panose="020B0604020202020204" pitchFamily="34" charset="0"/>
              </a:rPr>
              <a:t>system of accounts</a:t>
            </a:r>
            <a:r>
              <a:rPr lang="en-US" altLang="en-US" sz="2200" dirty="0" smtClean="0">
                <a:latin typeface="Arial" panose="020B0604020202020204" pitchFamily="34" charset="0"/>
                <a:cs typeface="Arial" panose="020B0604020202020204" pitchFamily="34" charset="0"/>
              </a:rPr>
              <a:t>.</a:t>
            </a:r>
            <a:endParaRPr lang="en-US" altLang="en-US" sz="2200" dirty="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a:latin typeface="Arial" panose="020B0604020202020204" pitchFamily="34" charset="0"/>
                <a:cs typeface="Arial" panose="020B0604020202020204" pitchFamily="34" charset="0"/>
              </a:rPr>
              <a:t>The </a:t>
            </a:r>
            <a:r>
              <a:rPr lang="en-US" altLang="en-US" sz="2200" dirty="0" smtClean="0">
                <a:latin typeface="Arial" panose="020B0604020202020204" pitchFamily="34" charset="0"/>
                <a:cs typeface="Arial" panose="020B0604020202020204" pitchFamily="34" charset="0"/>
              </a:rPr>
              <a:t>PSC </a:t>
            </a:r>
            <a:r>
              <a:rPr lang="en-US" altLang="en-US" sz="2200" dirty="0">
                <a:latin typeface="Arial" panose="020B0604020202020204" pitchFamily="34" charset="0"/>
                <a:cs typeface="Arial" panose="020B0604020202020204" pitchFamily="34" charset="0"/>
              </a:rPr>
              <a:t>requires the use of the National </a:t>
            </a:r>
            <a:r>
              <a:rPr lang="en-US" altLang="en-US" sz="2200" dirty="0" smtClean="0">
                <a:latin typeface="Arial" panose="020B0604020202020204" pitchFamily="34" charset="0"/>
                <a:cs typeface="Arial" panose="020B0604020202020204" pitchFamily="34" charset="0"/>
              </a:rPr>
              <a:t>Association </a:t>
            </a:r>
            <a:r>
              <a:rPr lang="en-US" altLang="en-US" sz="2200" dirty="0">
                <a:latin typeface="Arial" panose="020B0604020202020204" pitchFamily="34" charset="0"/>
                <a:cs typeface="Arial" panose="020B0604020202020204" pitchFamily="34" charset="0"/>
              </a:rPr>
              <a:t>of Regulatory Utility Commissioners (NARUC) Uniform System of Accounts (USOA), as specified in Rule </a:t>
            </a:r>
            <a:r>
              <a:rPr lang="en-US" altLang="en-US" sz="2200" dirty="0" smtClean="0">
                <a:latin typeface="Arial" panose="020B0604020202020204" pitchFamily="34" charset="0"/>
                <a:cs typeface="Arial" panose="020B0604020202020204" pitchFamily="34" charset="0"/>
              </a:rPr>
              <a:t>25-30.115, </a:t>
            </a:r>
            <a:r>
              <a:rPr lang="en-US" altLang="en-US" sz="2200" dirty="0">
                <a:latin typeface="Arial" panose="020B0604020202020204" pitchFamily="34" charset="0"/>
                <a:cs typeface="Arial" panose="020B0604020202020204" pitchFamily="34" charset="0"/>
              </a:rPr>
              <a:t>F.A.C., </a:t>
            </a:r>
            <a:r>
              <a:rPr lang="en-US" altLang="en-US" sz="2200" i="1" dirty="0">
                <a:latin typeface="Arial" panose="020B0604020202020204" pitchFamily="34" charset="0"/>
                <a:cs typeface="Arial" panose="020B0604020202020204" pitchFamily="34" charset="0"/>
              </a:rPr>
              <a:t>Uniform System of Accounts for Water and Wastewater </a:t>
            </a:r>
            <a:r>
              <a:rPr lang="en-US" altLang="en-US" sz="2200" i="1" dirty="0" smtClean="0">
                <a:latin typeface="Arial" panose="020B0604020202020204" pitchFamily="34" charset="0"/>
                <a:cs typeface="Arial" panose="020B0604020202020204" pitchFamily="34" charset="0"/>
              </a:rPr>
              <a:t>Utilities</a:t>
            </a:r>
            <a:r>
              <a:rPr lang="en-US" altLang="en-US" sz="2200" dirty="0" smtClean="0">
                <a:latin typeface="Arial" panose="020B0604020202020204" pitchFamily="34" charset="0"/>
                <a:cs typeface="Arial" panose="020B0604020202020204" pitchFamily="34" charset="0"/>
              </a:rPr>
              <a:t>.</a:t>
            </a:r>
            <a:endParaRPr lang="en-US" altLang="en-US" sz="2200" dirty="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Without current Annual Reports on file, a utility cannot have a price index or </a:t>
            </a:r>
            <a:r>
              <a:rPr lang="en-US" altLang="en-US" sz="2200" dirty="0" smtClean="0">
                <a:latin typeface="Arial" panose="020B0604020202020204" pitchFamily="34" charset="0"/>
                <a:cs typeface="Arial" panose="020B0604020202020204" pitchFamily="34" charset="0"/>
              </a:rPr>
              <a:t>pass through </a:t>
            </a:r>
            <a:r>
              <a:rPr lang="en-US" altLang="en-US" sz="2200" dirty="0">
                <a:latin typeface="Arial" panose="020B0604020202020204" pitchFamily="34" charset="0"/>
                <a:cs typeface="Arial" panose="020B0604020202020204" pitchFamily="34" charset="0"/>
              </a:rPr>
              <a:t>rate increase.</a:t>
            </a:r>
          </a:p>
          <a:p>
            <a:pPr marL="0" indent="0">
              <a:buNone/>
            </a:pPr>
            <a:endParaRPr lang="en-US" sz="2200"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2</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80155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smtClean="0">
                <a:latin typeface="Arial" panose="020B0604020202020204" pitchFamily="34" charset="0"/>
                <a:cs typeface="Arial" panose="020B0604020202020204" pitchFamily="34" charset="0"/>
              </a:rPr>
              <a:t>Plant In Service</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spcBef>
                <a:spcPts val="800"/>
              </a:spcBef>
              <a:buNone/>
              <a:defRPr/>
            </a:pPr>
            <a:r>
              <a:rPr lang="en-US" sz="2200" dirty="0" smtClean="0">
                <a:latin typeface="Arial" panose="020B0604020202020204" pitchFamily="34" charset="0"/>
                <a:cs typeface="Arial" panose="020B0604020202020204" pitchFamily="34" charset="0"/>
              </a:rPr>
              <a:t>Plant in service </a:t>
            </a:r>
            <a:r>
              <a:rPr lang="en-US" sz="2200" dirty="0">
                <a:latin typeface="Arial" panose="020B0604020202020204" pitchFamily="34" charset="0"/>
                <a:cs typeface="Arial" panose="020B0604020202020204" pitchFamily="34" charset="0"/>
              </a:rPr>
              <a:t>does not </a:t>
            </a:r>
            <a:r>
              <a:rPr lang="en-US" sz="2200" dirty="0" smtClean="0">
                <a:latin typeface="Arial" panose="020B0604020202020204" pitchFamily="34" charset="0"/>
                <a:cs typeface="Arial" panose="020B0604020202020204" pitchFamily="34" charset="0"/>
              </a:rPr>
              <a:t>include the following: </a:t>
            </a:r>
            <a:endParaRPr lang="en-US" sz="1200" dirty="0" smtClean="0">
              <a:latin typeface="Arial" panose="020B0604020202020204" pitchFamily="34" charset="0"/>
              <a:cs typeface="Arial" panose="020B0604020202020204" pitchFamily="34" charset="0"/>
            </a:endParaRPr>
          </a:p>
          <a:p>
            <a:pPr marL="685800" lvl="1" indent="-342900"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P</a:t>
            </a:r>
            <a:r>
              <a:rPr lang="en-US" sz="2200" dirty="0" smtClean="0">
                <a:latin typeface="Arial" panose="020B0604020202020204" pitchFamily="34" charset="0"/>
                <a:cs typeface="Arial" panose="020B0604020202020204" pitchFamily="34" charset="0"/>
              </a:rPr>
              <a:t>lant </a:t>
            </a:r>
            <a:r>
              <a:rPr lang="en-US" sz="2200" dirty="0">
                <a:latin typeface="Arial" panose="020B0604020202020204" pitchFamily="34" charset="0"/>
                <a:cs typeface="Arial" panose="020B0604020202020204" pitchFamily="34" charset="0"/>
              </a:rPr>
              <a:t>leased to </a:t>
            </a:r>
            <a:r>
              <a:rPr lang="en-US" sz="2200" dirty="0" smtClean="0">
                <a:latin typeface="Arial" panose="020B0604020202020204" pitchFamily="34" charset="0"/>
                <a:cs typeface="Arial" panose="020B0604020202020204" pitchFamily="34" charset="0"/>
              </a:rPr>
              <a:t>others</a:t>
            </a:r>
            <a:r>
              <a:rPr lang="en-US" sz="1800" dirty="0" smtClean="0">
                <a:latin typeface="Arial" panose="020B0604020202020204" pitchFamily="34" charset="0"/>
                <a:cs typeface="Arial" panose="020B0604020202020204" pitchFamily="34" charset="0"/>
              </a:rPr>
              <a:t> </a:t>
            </a:r>
            <a:endParaRPr lang="en-US" sz="800" dirty="0" smtClean="0">
              <a:latin typeface="Arial" panose="020B0604020202020204" pitchFamily="34" charset="0"/>
              <a:cs typeface="Arial" panose="020B0604020202020204" pitchFamily="34" charset="0"/>
            </a:endParaRPr>
          </a:p>
          <a:p>
            <a:pPr marL="685800" lvl="1" indent="-342900"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P</a:t>
            </a:r>
            <a:r>
              <a:rPr lang="en-US" sz="2200" dirty="0" smtClean="0">
                <a:latin typeface="Arial" panose="020B0604020202020204" pitchFamily="34" charset="0"/>
                <a:cs typeface="Arial" panose="020B0604020202020204" pitchFamily="34" charset="0"/>
              </a:rPr>
              <a:t>roperty </a:t>
            </a:r>
            <a:r>
              <a:rPr lang="en-US" sz="2200" dirty="0">
                <a:latin typeface="Arial" panose="020B0604020202020204" pitchFamily="34" charset="0"/>
                <a:cs typeface="Arial" panose="020B0604020202020204" pitchFamily="34" charset="0"/>
              </a:rPr>
              <a:t>held for future </a:t>
            </a:r>
            <a:r>
              <a:rPr lang="en-US" sz="2200" dirty="0" smtClean="0">
                <a:latin typeface="Arial" panose="020B0604020202020204" pitchFamily="34" charset="0"/>
                <a:cs typeface="Arial" panose="020B0604020202020204" pitchFamily="34" charset="0"/>
              </a:rPr>
              <a:t>use </a:t>
            </a:r>
            <a:endParaRPr lang="en-US" sz="800" dirty="0" smtClean="0">
              <a:latin typeface="Arial" panose="020B0604020202020204" pitchFamily="34" charset="0"/>
              <a:cs typeface="Arial" panose="020B0604020202020204" pitchFamily="34" charset="0"/>
            </a:endParaRPr>
          </a:p>
          <a:p>
            <a:pPr marL="685800" lvl="1" indent="-342900"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U</a:t>
            </a:r>
            <a:r>
              <a:rPr lang="en-US" sz="2200" dirty="0" smtClean="0">
                <a:latin typeface="Arial" panose="020B0604020202020204" pitchFamily="34" charset="0"/>
                <a:cs typeface="Arial" panose="020B0604020202020204" pitchFamily="34" charset="0"/>
              </a:rPr>
              <a:t>tility </a:t>
            </a:r>
            <a:r>
              <a:rPr lang="en-US" sz="2200" dirty="0">
                <a:latin typeface="Arial" panose="020B0604020202020204" pitchFamily="34" charset="0"/>
                <a:cs typeface="Arial" panose="020B0604020202020204" pitchFamily="34" charset="0"/>
              </a:rPr>
              <a:t>plant purchased or </a:t>
            </a:r>
            <a:r>
              <a:rPr lang="en-US" sz="2200" dirty="0" smtClean="0">
                <a:latin typeface="Arial" panose="020B0604020202020204" pitchFamily="34" charset="0"/>
                <a:cs typeface="Arial" panose="020B0604020202020204" pitchFamily="34" charset="0"/>
              </a:rPr>
              <a:t>sold </a:t>
            </a:r>
            <a:endParaRPr lang="en-US" sz="800" dirty="0" smtClean="0">
              <a:latin typeface="Arial" panose="020B0604020202020204" pitchFamily="34" charset="0"/>
              <a:cs typeface="Arial" panose="020B0604020202020204" pitchFamily="34" charset="0"/>
            </a:endParaRPr>
          </a:p>
          <a:p>
            <a:pPr marL="685800" lvl="1" indent="-342900"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C</a:t>
            </a:r>
            <a:r>
              <a:rPr lang="en-US" sz="2200" dirty="0" smtClean="0">
                <a:latin typeface="Arial" panose="020B0604020202020204" pitchFamily="34" charset="0"/>
                <a:cs typeface="Arial" panose="020B0604020202020204" pitchFamily="34" charset="0"/>
              </a:rPr>
              <a:t>onstruction work </a:t>
            </a:r>
            <a:r>
              <a:rPr lang="en-US" sz="2200" dirty="0">
                <a:latin typeface="Arial" panose="020B0604020202020204" pitchFamily="34" charset="0"/>
                <a:cs typeface="Arial" panose="020B0604020202020204" pitchFamily="34" charset="0"/>
              </a:rPr>
              <a:t>in </a:t>
            </a:r>
            <a:r>
              <a:rPr lang="en-US" sz="2200" dirty="0" smtClean="0">
                <a:latin typeface="Arial" panose="020B0604020202020204" pitchFamily="34" charset="0"/>
                <a:cs typeface="Arial" panose="020B0604020202020204" pitchFamily="34" charset="0"/>
              </a:rPr>
              <a:t>progress (CWIP)</a:t>
            </a:r>
            <a:endParaRPr lang="en-US" sz="800" dirty="0" smtClean="0">
              <a:latin typeface="Arial" panose="020B0604020202020204" pitchFamily="34" charset="0"/>
              <a:cs typeface="Arial" panose="020B0604020202020204" pitchFamily="34" charset="0"/>
            </a:endParaRPr>
          </a:p>
          <a:p>
            <a:pPr marL="685800" lvl="1" indent="-342900" algn="just">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Completed </a:t>
            </a:r>
            <a:r>
              <a:rPr lang="en-US" sz="2200" dirty="0">
                <a:latin typeface="Arial" panose="020B0604020202020204" pitchFamily="34" charset="0"/>
                <a:cs typeface="Arial" panose="020B0604020202020204" pitchFamily="34" charset="0"/>
              </a:rPr>
              <a:t>construction – but </a:t>
            </a:r>
            <a:r>
              <a:rPr lang="en-US" sz="2200" dirty="0" smtClean="0">
                <a:latin typeface="Arial" panose="020B0604020202020204" pitchFamily="34" charset="0"/>
                <a:cs typeface="Arial" panose="020B0604020202020204" pitchFamily="34" charset="0"/>
              </a:rPr>
              <a:t>not classified</a:t>
            </a:r>
            <a:endParaRPr lang="en-US" sz="2200" dirty="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20</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4588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Non-Used &amp; Useful Plant</a:t>
            </a:r>
          </a:p>
        </p:txBody>
      </p:sp>
      <p:sp>
        <p:nvSpPr>
          <p:cNvPr id="3" name="Content Placeholder 2"/>
          <p:cNvSpPr>
            <a:spLocks noGrp="1"/>
          </p:cNvSpPr>
          <p:nvPr>
            <p:ph idx="1"/>
          </p:nvPr>
        </p:nvSpPr>
        <p:spPr/>
        <p:txBody>
          <a:bodyPr>
            <a:normAutofit/>
          </a:bodyPr>
          <a:lstStyle/>
          <a:p>
            <a:pPr marL="0" indent="0" algn="just">
              <a:buNone/>
            </a:pPr>
            <a:r>
              <a:rPr lang="en-US" sz="2200" dirty="0">
                <a:latin typeface="Arial" panose="020B0604020202020204" pitchFamily="34" charset="0"/>
                <a:cs typeface="Arial" panose="020B0604020202020204" pitchFamily="34" charset="0"/>
              </a:rPr>
              <a:t>Non-used and useful plant should be estimated based on the methodology used in the </a:t>
            </a:r>
            <a:r>
              <a:rPr lang="en-US" sz="2200" dirty="0" smtClean="0">
                <a:latin typeface="Arial" panose="020B0604020202020204" pitchFamily="34" charset="0"/>
                <a:cs typeface="Arial" panose="020B0604020202020204" pitchFamily="34" charset="0"/>
              </a:rPr>
              <a:t>utility’s </a:t>
            </a:r>
            <a:r>
              <a:rPr lang="en-US" sz="2200" dirty="0">
                <a:latin typeface="Arial" panose="020B0604020202020204" pitchFamily="34" charset="0"/>
                <a:cs typeface="Arial" panose="020B0604020202020204" pitchFamily="34" charset="0"/>
              </a:rPr>
              <a:t>last rate proceeding and excluded from rate base.</a:t>
            </a: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21</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74487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smtClean="0">
                <a:latin typeface="Arial" panose="020B0604020202020204" pitchFamily="34" charset="0"/>
                <a:cs typeface="Arial" panose="020B0604020202020204" pitchFamily="34" charset="0"/>
              </a:rPr>
              <a:t>Contribution in Aid of Construction (CIAC)</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buNone/>
            </a:pPr>
            <a:r>
              <a:rPr lang="en-US" altLang="en-US" sz="2200" dirty="0">
                <a:latin typeface="Arial" panose="020B0604020202020204" pitchFamily="34" charset="0"/>
                <a:cs typeface="Arial" panose="020B0604020202020204" pitchFamily="34" charset="0"/>
              </a:rPr>
              <a:t>CIAC is defined as any amount </a:t>
            </a:r>
            <a:r>
              <a:rPr lang="en-US" altLang="en-US" sz="2200" dirty="0" smtClean="0">
                <a:latin typeface="Arial" panose="020B0604020202020204" pitchFamily="34" charset="0"/>
                <a:cs typeface="Arial" panose="020B0604020202020204" pitchFamily="34" charset="0"/>
              </a:rPr>
              <a:t>or value of </a:t>
            </a:r>
            <a:r>
              <a:rPr lang="en-US" altLang="en-US" sz="2200" dirty="0">
                <a:latin typeface="Arial" panose="020B0604020202020204" pitchFamily="34" charset="0"/>
                <a:cs typeface="Arial" panose="020B0604020202020204" pitchFamily="34" charset="0"/>
              </a:rPr>
              <a:t>money, services, or property received by a utility, from any person or governmental agency, any portion of which is provided at no cost to the utility, which represents an addition or transfer to the capital of the utility, and which is utilized to offset the acquisition, improvement, or construction costs of the utility’s property, facilities, or equipment used to provide utility services to the public.</a:t>
            </a:r>
            <a:endParaRPr lang="en-US" sz="2200"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22</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86670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smtClean="0">
                <a:latin typeface="Arial" panose="020B0604020202020204" pitchFamily="34" charset="0"/>
                <a:cs typeface="Arial" panose="020B0604020202020204" pitchFamily="34" charset="0"/>
              </a:rPr>
              <a:t>CIAC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36687"/>
            <a:ext cx="8229600" cy="4525963"/>
          </a:xfrm>
        </p:spPr>
        <p:txBody>
          <a:bodyPr>
            <a:normAutofit fontScale="70000" lnSpcReduction="20000"/>
          </a:bodyPr>
          <a:lstStyle/>
          <a:p>
            <a:pPr marL="0" indent="0" algn="just">
              <a:lnSpc>
                <a:spcPct val="120000"/>
              </a:lnSpc>
              <a:spcBef>
                <a:spcPts val="800"/>
              </a:spcBef>
              <a:buClrTx/>
              <a:buSzTx/>
              <a:buNone/>
              <a:defRPr/>
            </a:pPr>
            <a:r>
              <a:rPr lang="en-US" altLang="en-US" sz="3100" dirty="0" smtClean="0">
                <a:latin typeface="Arial" panose="020B0604020202020204" pitchFamily="34" charset="0"/>
                <a:cs typeface="Arial" panose="020B0604020202020204" pitchFamily="34" charset="0"/>
              </a:rPr>
              <a:t>Pursuant to Rule </a:t>
            </a:r>
            <a:r>
              <a:rPr lang="en-US" altLang="en-US" sz="3100" dirty="0">
                <a:latin typeface="Arial" panose="020B0604020202020204" pitchFamily="34" charset="0"/>
                <a:cs typeface="Arial" panose="020B0604020202020204" pitchFamily="34" charset="0"/>
              </a:rPr>
              <a:t>25-30.515, F.A.C., </a:t>
            </a:r>
            <a:r>
              <a:rPr lang="en-US" altLang="en-US" sz="3100" i="1" dirty="0" smtClean="0">
                <a:latin typeface="Arial" panose="020B0604020202020204" pitchFamily="34" charset="0"/>
                <a:cs typeface="Arial" panose="020B0604020202020204" pitchFamily="34" charset="0"/>
              </a:rPr>
              <a:t>Definitions</a:t>
            </a:r>
            <a:r>
              <a:rPr lang="en-US" altLang="en-US" sz="3100" dirty="0" smtClean="0">
                <a:latin typeface="Arial" panose="020B0604020202020204" pitchFamily="34" charset="0"/>
                <a:cs typeface="Arial" panose="020B0604020202020204" pitchFamily="34" charset="0"/>
              </a:rPr>
              <a:t>, CIAC includes the following</a:t>
            </a:r>
            <a:r>
              <a:rPr lang="en-US" altLang="en-US" sz="2200" dirty="0" smtClean="0">
                <a:latin typeface="Arial" panose="020B0604020202020204" pitchFamily="34" charset="0"/>
                <a:cs typeface="Arial" panose="020B0604020202020204" pitchFamily="34" charset="0"/>
              </a:rPr>
              <a:t>:</a:t>
            </a:r>
            <a:endParaRPr lang="en-US" altLang="en-US" sz="1400" dirty="0" smtClean="0">
              <a:latin typeface="Arial" panose="020B0604020202020204" pitchFamily="34" charset="0"/>
              <a:cs typeface="Arial" panose="020B0604020202020204" pitchFamily="34" charset="0"/>
            </a:endParaRPr>
          </a:p>
          <a:p>
            <a:pPr lvl="1" algn="just">
              <a:lnSpc>
                <a:spcPct val="120000"/>
              </a:lnSpc>
              <a:spcBef>
                <a:spcPts val="800"/>
              </a:spcBef>
              <a:buFont typeface="Arial" panose="020B0604020202020204" pitchFamily="34" charset="0"/>
              <a:buChar char="•"/>
              <a:defRPr/>
            </a:pPr>
            <a:r>
              <a:rPr lang="en-US" altLang="en-US" sz="3100" dirty="0" smtClean="0">
                <a:latin typeface="Arial" panose="020B0604020202020204" pitchFamily="34" charset="0"/>
                <a:cs typeface="Arial" panose="020B0604020202020204" pitchFamily="34" charset="0"/>
              </a:rPr>
              <a:t>Plant </a:t>
            </a:r>
            <a:r>
              <a:rPr lang="en-US" altLang="en-US" sz="3100" dirty="0">
                <a:latin typeface="Arial" panose="020B0604020202020204" pitchFamily="34" charset="0"/>
                <a:cs typeface="Arial" panose="020B0604020202020204" pitchFamily="34" charset="0"/>
              </a:rPr>
              <a:t>capacity charges </a:t>
            </a:r>
            <a:r>
              <a:rPr lang="en-US" altLang="en-US" sz="3100" dirty="0" smtClean="0">
                <a:latin typeface="Arial" panose="020B0604020202020204" pitchFamily="34" charset="0"/>
                <a:cs typeface="Arial" panose="020B0604020202020204" pitchFamily="34" charset="0"/>
              </a:rPr>
              <a:t>- a </a:t>
            </a:r>
            <a:r>
              <a:rPr lang="en-US" altLang="en-US" sz="3100" dirty="0">
                <a:latin typeface="Arial" panose="020B0604020202020204" pitchFamily="34" charset="0"/>
                <a:cs typeface="Arial" panose="020B0604020202020204" pitchFamily="34" charset="0"/>
              </a:rPr>
              <a:t>charge made by the utility for the purpose of covering all or part of the utility’s capital costs in construction or expansion of treatment </a:t>
            </a:r>
            <a:r>
              <a:rPr lang="en-US" altLang="en-US" sz="3100" dirty="0" smtClean="0">
                <a:latin typeface="Arial" panose="020B0604020202020204" pitchFamily="34" charset="0"/>
                <a:cs typeface="Arial" panose="020B0604020202020204" pitchFamily="34" charset="0"/>
              </a:rPr>
              <a:t>facilities</a:t>
            </a:r>
            <a:endParaRPr lang="en-US" altLang="en-US" sz="1100" dirty="0" smtClean="0">
              <a:latin typeface="Arial" panose="020B0604020202020204" pitchFamily="34" charset="0"/>
              <a:cs typeface="Arial" panose="020B0604020202020204" pitchFamily="34" charset="0"/>
            </a:endParaRPr>
          </a:p>
          <a:p>
            <a:pPr lvl="1" algn="just">
              <a:lnSpc>
                <a:spcPct val="120000"/>
              </a:lnSpc>
              <a:spcBef>
                <a:spcPts val="800"/>
              </a:spcBef>
              <a:buFont typeface="Arial" panose="020B0604020202020204" pitchFamily="34" charset="0"/>
              <a:buChar char="•"/>
              <a:defRPr/>
            </a:pPr>
            <a:r>
              <a:rPr lang="en-US" altLang="en-US" sz="3100" dirty="0">
                <a:latin typeface="Arial" panose="020B0604020202020204" pitchFamily="34" charset="0"/>
                <a:cs typeface="Arial" panose="020B0604020202020204" pitchFamily="34" charset="0"/>
              </a:rPr>
              <a:t>M</a:t>
            </a:r>
            <a:r>
              <a:rPr lang="en-US" altLang="en-US" sz="3100" dirty="0" smtClean="0">
                <a:latin typeface="Arial" panose="020B0604020202020204" pitchFamily="34" charset="0"/>
                <a:cs typeface="Arial" panose="020B0604020202020204" pitchFamily="34" charset="0"/>
              </a:rPr>
              <a:t>ain </a:t>
            </a:r>
            <a:r>
              <a:rPr lang="en-US" altLang="en-US" sz="3100" dirty="0">
                <a:latin typeface="Arial" panose="020B0604020202020204" pitchFamily="34" charset="0"/>
                <a:cs typeface="Arial" panose="020B0604020202020204" pitchFamily="34" charset="0"/>
              </a:rPr>
              <a:t>extension </a:t>
            </a:r>
            <a:r>
              <a:rPr lang="en-US" altLang="en-US" sz="3100" dirty="0" smtClean="0">
                <a:latin typeface="Arial" panose="020B0604020202020204" pitchFamily="34" charset="0"/>
                <a:cs typeface="Arial" panose="020B0604020202020204" pitchFamily="34" charset="0"/>
              </a:rPr>
              <a:t>charges - a </a:t>
            </a:r>
            <a:r>
              <a:rPr lang="en-US" altLang="en-US" sz="3100" dirty="0">
                <a:latin typeface="Arial" panose="020B0604020202020204" pitchFamily="34" charset="0"/>
                <a:cs typeface="Arial" panose="020B0604020202020204" pitchFamily="34" charset="0"/>
              </a:rPr>
              <a:t>charge made by the utility for the purpose of covering all or part of the utility’s capital costs in extending its off-site water or wastewater facilities to provide service to specified property. The charge is determined on the “hydraulic share” basis or other acceptable method reasonably related to the cost of providing the </a:t>
            </a:r>
            <a:r>
              <a:rPr lang="en-US" altLang="en-US" sz="3100" dirty="0" smtClean="0">
                <a:latin typeface="Arial" panose="020B0604020202020204" pitchFamily="34" charset="0"/>
                <a:cs typeface="Arial" panose="020B0604020202020204" pitchFamily="34" charset="0"/>
              </a:rPr>
              <a:t>service</a:t>
            </a:r>
            <a:endParaRPr lang="en-US" altLang="en-US" sz="3100" dirty="0">
              <a:latin typeface="Arial" panose="020B0604020202020204" pitchFamily="34" charset="0"/>
              <a:cs typeface="Arial" panose="020B0604020202020204" pitchFamily="34" charset="0"/>
            </a:endParaRPr>
          </a:p>
          <a:p>
            <a:pPr marL="457200" lvl="1" indent="0" algn="just">
              <a:spcBef>
                <a:spcPct val="0"/>
              </a:spcBef>
              <a:buNone/>
              <a:defRPr/>
            </a:pPr>
            <a:endParaRPr lang="en-US" altLang="en-US" sz="2200" dirty="0">
              <a:latin typeface="Arial" panose="020B0604020202020204" pitchFamily="34" charset="0"/>
              <a:cs typeface="Arial" panose="020B0604020202020204" pitchFamily="34" charset="0"/>
            </a:endParaRPr>
          </a:p>
          <a:p>
            <a:pPr marL="57150" indent="0" algn="just">
              <a:spcBef>
                <a:spcPct val="0"/>
              </a:spcBef>
              <a:buNone/>
              <a:defRPr/>
            </a:pPr>
            <a:endParaRPr lang="en-US" sz="2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23</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2954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51908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smtClean="0">
                <a:latin typeface="Arial" panose="020B0604020202020204" pitchFamily="34" charset="0"/>
                <a:cs typeface="Arial" panose="020B0604020202020204" pitchFamily="34" charset="0"/>
              </a:rPr>
              <a:t>CIAC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36687"/>
            <a:ext cx="8229600" cy="4525963"/>
          </a:xfrm>
        </p:spPr>
        <p:txBody>
          <a:bodyPr>
            <a:normAutofit/>
          </a:bodyPr>
          <a:lstStyle/>
          <a:p>
            <a:pPr marL="0" indent="0" algn="just">
              <a:spcBef>
                <a:spcPts val="800"/>
              </a:spcBef>
              <a:buClrTx/>
              <a:buSzTx/>
              <a:buNone/>
              <a:defRPr/>
            </a:pPr>
            <a:r>
              <a:rPr lang="en-US" altLang="en-US" sz="2200" dirty="0" smtClean="0">
                <a:latin typeface="Arial" panose="020B0604020202020204" pitchFamily="34" charset="0"/>
                <a:cs typeface="Arial" panose="020B0604020202020204" pitchFamily="34" charset="0"/>
              </a:rPr>
              <a:t>Pursuant to Rule </a:t>
            </a:r>
            <a:r>
              <a:rPr lang="en-US" altLang="en-US" sz="2200" dirty="0">
                <a:latin typeface="Arial" panose="020B0604020202020204" pitchFamily="34" charset="0"/>
                <a:cs typeface="Arial" panose="020B0604020202020204" pitchFamily="34" charset="0"/>
              </a:rPr>
              <a:t>25-30.515, F.A.C., </a:t>
            </a:r>
            <a:r>
              <a:rPr lang="en-US" altLang="en-US" sz="2200" i="1" dirty="0" smtClean="0">
                <a:latin typeface="Arial" panose="020B0604020202020204" pitchFamily="34" charset="0"/>
                <a:cs typeface="Arial" panose="020B0604020202020204" pitchFamily="34" charset="0"/>
              </a:rPr>
              <a:t>Definitions</a:t>
            </a:r>
            <a:r>
              <a:rPr lang="en-US" altLang="en-US" sz="2200" dirty="0" smtClean="0">
                <a:latin typeface="Arial" panose="020B0604020202020204" pitchFamily="34" charset="0"/>
                <a:cs typeface="Arial" panose="020B0604020202020204" pitchFamily="34" charset="0"/>
              </a:rPr>
              <a:t>, CIAC includes the following (cont.):</a:t>
            </a:r>
            <a:endParaRPr lang="en-US" altLang="en-US" sz="12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Customer </a:t>
            </a:r>
            <a:r>
              <a:rPr lang="en-US" altLang="en-US" sz="2200" dirty="0">
                <a:latin typeface="Arial" panose="020B0604020202020204" pitchFamily="34" charset="0"/>
                <a:cs typeface="Arial" panose="020B0604020202020204" pitchFamily="34" charset="0"/>
              </a:rPr>
              <a:t>connection </a:t>
            </a:r>
            <a:r>
              <a:rPr lang="en-US" altLang="en-US" sz="2200" dirty="0" smtClean="0">
                <a:latin typeface="Arial" panose="020B0604020202020204" pitchFamily="34" charset="0"/>
                <a:cs typeface="Arial" panose="020B0604020202020204" pitchFamily="34" charset="0"/>
              </a:rPr>
              <a:t>charges</a:t>
            </a:r>
            <a:r>
              <a:rPr lang="en-US" altLang="en-US" sz="2200" dirty="0">
                <a:latin typeface="Arial" panose="020B0604020202020204" pitchFamily="34" charset="0"/>
                <a:cs typeface="Arial" panose="020B0604020202020204" pitchFamily="34" charset="0"/>
              </a:rPr>
              <a:t> </a:t>
            </a:r>
            <a:r>
              <a:rPr lang="en-US" altLang="en-US" sz="2200" dirty="0" smtClean="0">
                <a:latin typeface="Arial" panose="020B0604020202020204" pitchFamily="34" charset="0"/>
                <a:cs typeface="Arial" panose="020B0604020202020204" pitchFamily="34" charset="0"/>
              </a:rPr>
              <a:t>- any </a:t>
            </a:r>
            <a:r>
              <a:rPr lang="en-US" altLang="en-US" sz="2200" dirty="0">
                <a:latin typeface="Arial" panose="020B0604020202020204" pitchFamily="34" charset="0"/>
                <a:cs typeface="Arial" panose="020B0604020202020204" pitchFamily="34" charset="0"/>
              </a:rPr>
              <a:t>payment made to the utility for the cost of installing a connection from the utility’s water or wastewater lines, including but not limited to the cost of piping and the meter installation </a:t>
            </a:r>
            <a:r>
              <a:rPr lang="en-US" altLang="en-US" sz="2200" dirty="0" smtClean="0">
                <a:latin typeface="Arial" panose="020B0604020202020204" pitchFamily="34" charset="0"/>
                <a:cs typeface="Arial" panose="020B0604020202020204" pitchFamily="34" charset="0"/>
              </a:rPr>
              <a:t>fee</a:t>
            </a:r>
            <a:endParaRPr lang="en-US" altLang="en-US" sz="800" dirty="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Meter </a:t>
            </a:r>
            <a:r>
              <a:rPr lang="en-US" altLang="en-US" sz="2200" dirty="0">
                <a:latin typeface="Arial" panose="020B0604020202020204" pitchFamily="34" charset="0"/>
                <a:cs typeface="Arial" panose="020B0604020202020204" pitchFamily="34" charset="0"/>
              </a:rPr>
              <a:t>installation charges </a:t>
            </a:r>
            <a:r>
              <a:rPr lang="en-US" altLang="en-US" sz="2200" dirty="0" smtClean="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the amount authorized by the Commission which is designed to recover the cost of installing the water measuring device at the point of delivery including materials and labor </a:t>
            </a:r>
            <a:r>
              <a:rPr lang="en-US" altLang="en-US" sz="2200" dirty="0" smtClean="0">
                <a:latin typeface="Arial" panose="020B0604020202020204" pitchFamily="34" charset="0"/>
                <a:cs typeface="Arial" panose="020B0604020202020204" pitchFamily="34" charset="0"/>
              </a:rPr>
              <a:t>required</a:t>
            </a:r>
            <a:endParaRPr lang="en-US" altLang="en-US" sz="2200" dirty="0">
              <a:latin typeface="Arial" panose="020B0604020202020204" pitchFamily="34" charset="0"/>
              <a:cs typeface="Arial" panose="020B0604020202020204" pitchFamily="34" charset="0"/>
            </a:endParaRPr>
          </a:p>
          <a:p>
            <a:pPr marL="457200" lvl="1" indent="0" algn="just">
              <a:spcBef>
                <a:spcPct val="0"/>
              </a:spcBef>
              <a:buNone/>
              <a:defRPr/>
            </a:pPr>
            <a:endParaRPr lang="en-US" altLang="en-US" sz="2200" dirty="0">
              <a:latin typeface="Arial" panose="020B0604020202020204" pitchFamily="34" charset="0"/>
              <a:cs typeface="Arial" panose="020B0604020202020204" pitchFamily="34" charset="0"/>
            </a:endParaRPr>
          </a:p>
          <a:p>
            <a:pPr marL="57150" indent="0" algn="just">
              <a:spcBef>
                <a:spcPct val="0"/>
              </a:spcBef>
              <a:buNone/>
              <a:defRPr/>
            </a:pPr>
            <a:endParaRPr lang="en-US" sz="2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24</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2954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6157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smtClean="0">
                <a:latin typeface="Arial" panose="020B0604020202020204" pitchFamily="34" charset="0"/>
                <a:cs typeface="Arial" panose="020B0604020202020204" pitchFamily="34" charset="0"/>
              </a:rPr>
              <a:t>CIAC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spcBef>
                <a:spcPts val="800"/>
              </a:spcBef>
              <a:buClrTx/>
              <a:buSzTx/>
              <a:defRPr/>
            </a:pPr>
            <a:r>
              <a:rPr lang="en-US" altLang="en-US" sz="2200" dirty="0">
                <a:latin typeface="Arial" panose="020B0604020202020204" pitchFamily="34" charset="0"/>
                <a:cs typeface="Arial" panose="020B0604020202020204" pitchFamily="34" charset="0"/>
              </a:rPr>
              <a:t>These charges, generically called Service Availability Charges, if approved in the utility’s tariff, are paid by each new customer connecting to the utility’s system</a:t>
            </a:r>
            <a:r>
              <a:rPr lang="en-US" altLang="en-US" sz="2200" dirty="0" smtClean="0">
                <a:latin typeface="Arial" panose="020B0604020202020204" pitchFamily="34" charset="0"/>
                <a:cs typeface="Arial" panose="020B0604020202020204" pitchFamily="34" charset="0"/>
              </a:rPr>
              <a:t>.</a:t>
            </a:r>
            <a:endParaRPr lang="en-US" altLang="en-US" sz="2200" dirty="0">
              <a:latin typeface="Arial" panose="020B0604020202020204" pitchFamily="34" charset="0"/>
              <a:cs typeface="Arial" panose="020B0604020202020204" pitchFamily="34" charset="0"/>
            </a:endParaRPr>
          </a:p>
          <a:p>
            <a:pPr algn="just">
              <a:spcBef>
                <a:spcPts val="800"/>
              </a:spcBef>
              <a:buClrTx/>
              <a:buSzTx/>
              <a:defRPr/>
            </a:pPr>
            <a:r>
              <a:rPr lang="en-US" altLang="en-US" sz="2200" dirty="0">
                <a:latin typeface="Arial" panose="020B0604020202020204" pitchFamily="34" charset="0"/>
                <a:cs typeface="Arial" panose="020B0604020202020204" pitchFamily="34" charset="0"/>
              </a:rPr>
              <a:t>The accumulated balance of CIAC is used to offset the amount of plant included in rate base</a:t>
            </a:r>
            <a:r>
              <a:rPr lang="en-US" altLang="en-US" sz="2200" dirty="0" smtClean="0">
                <a:latin typeface="Arial" panose="020B0604020202020204" pitchFamily="34" charset="0"/>
                <a:cs typeface="Arial" panose="020B0604020202020204" pitchFamily="34" charset="0"/>
              </a:rPr>
              <a:t>.</a:t>
            </a:r>
            <a:endParaRPr lang="en-US" altLang="en-US" sz="2200" dirty="0">
              <a:latin typeface="Arial" panose="020B0604020202020204" pitchFamily="34" charset="0"/>
              <a:cs typeface="Arial" panose="020B0604020202020204" pitchFamily="34" charset="0"/>
            </a:endParaRPr>
          </a:p>
          <a:p>
            <a:pPr algn="just">
              <a:spcBef>
                <a:spcPts val="800"/>
              </a:spcBef>
              <a:buClrTx/>
              <a:buSzTx/>
              <a:defRPr/>
            </a:pPr>
            <a:r>
              <a:rPr lang="en-US" altLang="en-US" sz="2200" dirty="0">
                <a:latin typeface="Arial" panose="020B0604020202020204" pitchFamily="34" charset="0"/>
                <a:cs typeface="Arial" panose="020B0604020202020204" pitchFamily="34" charset="0"/>
              </a:rPr>
              <a:t>The intended use of CIAC funds is not to pay for day-to-day operations, but rather to fund improvements and expansions</a:t>
            </a:r>
            <a:r>
              <a:rPr lang="en-US" altLang="en-US" sz="2200" dirty="0" smtClean="0">
                <a:latin typeface="Arial" panose="020B0604020202020204" pitchFamily="34" charset="0"/>
                <a:cs typeface="Arial" panose="020B0604020202020204" pitchFamily="34" charset="0"/>
              </a:rPr>
              <a:t>.</a:t>
            </a:r>
            <a:endParaRPr lang="en-US" altLang="en-US" sz="2200" dirty="0">
              <a:latin typeface="Arial" panose="020B0604020202020204" pitchFamily="34" charset="0"/>
              <a:cs typeface="Arial" panose="020B0604020202020204" pitchFamily="34" charset="0"/>
            </a:endParaRPr>
          </a:p>
          <a:p>
            <a:pPr algn="just">
              <a:spcBef>
                <a:spcPts val="800"/>
              </a:spcBef>
              <a:buClrTx/>
              <a:buSzTx/>
              <a:defRPr/>
            </a:pPr>
            <a:r>
              <a:rPr lang="en-US" altLang="en-US" sz="2200" dirty="0">
                <a:latin typeface="Arial" panose="020B0604020202020204" pitchFamily="34" charset="0"/>
                <a:cs typeface="Arial" panose="020B0604020202020204" pitchFamily="34" charset="0"/>
              </a:rPr>
              <a:t>The PSC’s maximum guideline is to set service availability charges such that no more than 75 percent of gross plant in service is contributed</a:t>
            </a:r>
            <a:r>
              <a:rPr lang="en-US" altLang="en-US" sz="2200" dirty="0" smtClean="0">
                <a:latin typeface="Arial" panose="020B0604020202020204" pitchFamily="34" charset="0"/>
                <a:cs typeface="Arial" panose="020B0604020202020204" pitchFamily="34" charset="0"/>
              </a:rPr>
              <a:t>.</a:t>
            </a:r>
            <a:endParaRPr lang="en-US" altLang="en-US" sz="2200" dirty="0">
              <a:latin typeface="Arial" panose="020B0604020202020204" pitchFamily="34" charset="0"/>
              <a:cs typeface="Arial" panose="020B0604020202020204" pitchFamily="34" charset="0"/>
            </a:endParaRPr>
          </a:p>
          <a:p>
            <a:pPr>
              <a:spcBef>
                <a:spcPts val="800"/>
              </a:spcBef>
              <a:buClrTx/>
              <a:buSzTx/>
              <a:defRPr/>
            </a:pPr>
            <a:r>
              <a:rPr lang="en-US" altLang="en-US" sz="2200" dirty="0">
                <a:latin typeface="Arial" panose="020B0604020202020204" pitchFamily="34" charset="0"/>
                <a:cs typeface="Arial" panose="020B0604020202020204" pitchFamily="34" charset="0"/>
              </a:rPr>
              <a:t>“Over-contribution” may result in a negative rate base.</a:t>
            </a:r>
            <a:endParaRPr lang="en-US" sz="2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25</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06094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Amortization of CIAC</a:t>
            </a:r>
          </a:p>
        </p:txBody>
      </p:sp>
      <p:sp>
        <p:nvSpPr>
          <p:cNvPr id="3" name="Content Placeholder 2"/>
          <p:cNvSpPr>
            <a:spLocks noGrp="1"/>
          </p:cNvSpPr>
          <p:nvPr>
            <p:ph idx="1"/>
          </p:nvPr>
        </p:nvSpPr>
        <p:spPr/>
        <p:txBody>
          <a:bodyPr>
            <a:normAutofit/>
          </a:bodyPr>
          <a:lstStyle/>
          <a:p>
            <a:pPr algn="just">
              <a:spcBef>
                <a:spcPts val="800"/>
              </a:spcBef>
              <a:buClrTx/>
              <a:buSzTx/>
              <a:defRPr/>
            </a:pPr>
            <a:r>
              <a:rPr lang="en-US" altLang="en-US" sz="2200" dirty="0">
                <a:latin typeface="Arial" panose="020B0604020202020204" pitchFamily="34" charset="0"/>
                <a:cs typeface="Arial" panose="020B0604020202020204" pitchFamily="34" charset="0"/>
              </a:rPr>
              <a:t>If CIAC were not amortized, the utility could eventually end up with a negative rate base as the plant in service becomes fully depreciated</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buClrTx/>
              <a:buSzTx/>
              <a:defRPr/>
            </a:pPr>
            <a:r>
              <a:rPr lang="en-US" altLang="en-US" sz="2200" dirty="0">
                <a:latin typeface="Arial" panose="020B0604020202020204" pitchFamily="34" charset="0"/>
                <a:cs typeface="Arial" panose="020B0604020202020204" pitchFamily="34" charset="0"/>
              </a:rPr>
              <a:t>Net plant would get smaller and smaller, while CIAC, as an offsetting item, would stay the same size</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buClrTx/>
              <a:buSzTx/>
              <a:defRPr/>
            </a:pPr>
            <a:r>
              <a:rPr lang="en-US" altLang="en-US" sz="2200" dirty="0">
                <a:latin typeface="Arial" panose="020B0604020202020204" pitchFamily="34" charset="0"/>
                <a:cs typeface="Arial" panose="020B0604020202020204" pitchFamily="34" charset="0"/>
              </a:rPr>
              <a:t>Just as the gross CIAC balance offsets gross plant in service, the accumulated amortization of CIAC offsets accumulated depreciation</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buClrTx/>
              <a:buSzTx/>
              <a:defRPr/>
            </a:pPr>
            <a:r>
              <a:rPr lang="en-US" altLang="en-US" sz="2200" dirty="0">
                <a:latin typeface="Arial" panose="020B0604020202020204" pitchFamily="34" charset="0"/>
                <a:cs typeface="Arial" panose="020B0604020202020204" pitchFamily="34" charset="0"/>
              </a:rPr>
              <a:t>Each year’s amortization expense offsets each year’s depreciation expense.</a:t>
            </a: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26</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915309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Amortization of </a:t>
            </a:r>
            <a:r>
              <a:rPr lang="en-US" sz="3300" dirty="0" smtClean="0">
                <a:latin typeface="Arial" panose="020B0604020202020204" pitchFamily="34" charset="0"/>
                <a:cs typeface="Arial" panose="020B0604020202020204" pitchFamily="34" charset="0"/>
              </a:rPr>
              <a:t>CIAC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spcBef>
                <a:spcPts val="800"/>
              </a:spcBef>
              <a:buClrTx/>
              <a:buSzTx/>
              <a:defRPr/>
            </a:pPr>
            <a:r>
              <a:rPr lang="en-US" altLang="en-US" sz="2200" dirty="0">
                <a:latin typeface="Arial" panose="020B0604020202020204" pitchFamily="34" charset="0"/>
                <a:cs typeface="Arial" panose="020B0604020202020204" pitchFamily="34" charset="0"/>
              </a:rPr>
              <a:t>The depreciation rate set forth in Rule 25-30.140, F.A.C., </a:t>
            </a:r>
            <a:r>
              <a:rPr lang="en-US" altLang="en-US" sz="2200" i="1" dirty="0">
                <a:latin typeface="Arial" panose="020B0604020202020204" pitchFamily="34" charset="0"/>
                <a:cs typeface="Arial" panose="020B0604020202020204" pitchFamily="34" charset="0"/>
              </a:rPr>
              <a:t>Depreciation</a:t>
            </a:r>
            <a:r>
              <a:rPr lang="en-US" altLang="en-US" sz="2200" dirty="0">
                <a:latin typeface="Arial" panose="020B0604020202020204" pitchFamily="34" charset="0"/>
                <a:cs typeface="Arial" panose="020B0604020202020204" pitchFamily="34" charset="0"/>
              </a:rPr>
              <a:t> should be applied to the contributions directly related to a particular asset</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buClrTx/>
              <a:buSzTx/>
              <a:defRPr/>
            </a:pPr>
            <a:r>
              <a:rPr lang="en-US" altLang="en-US" sz="2200" dirty="0">
                <a:latin typeface="Arial" panose="020B0604020202020204" pitchFamily="34" charset="0"/>
                <a:cs typeface="Arial" panose="020B0604020202020204" pitchFamily="34" charset="0"/>
              </a:rPr>
              <a:t>For all other CIAC, the composite depreciation rate should be used.</a:t>
            </a: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27</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16456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Acquisition Adjustments</a:t>
            </a:r>
          </a:p>
        </p:txBody>
      </p:sp>
      <p:sp>
        <p:nvSpPr>
          <p:cNvPr id="3" name="Content Placeholder 2"/>
          <p:cNvSpPr>
            <a:spLocks noGrp="1"/>
          </p:cNvSpPr>
          <p:nvPr>
            <p:ph idx="1"/>
          </p:nvPr>
        </p:nvSpPr>
        <p:spPr>
          <a:xfrm>
            <a:off x="457200" y="1570037"/>
            <a:ext cx="8229600" cy="4525963"/>
          </a:xfrm>
        </p:spPr>
        <p:txBody>
          <a:bodyPr>
            <a:normAutofit/>
          </a:bodyPr>
          <a:lstStyle/>
          <a:p>
            <a:pPr algn="just">
              <a:spcBef>
                <a:spcPts val="800"/>
              </a:spcBef>
              <a:defRPr/>
            </a:pPr>
            <a:r>
              <a:rPr lang="en-US" sz="2200" dirty="0">
                <a:latin typeface="Arial" panose="020B0604020202020204" pitchFamily="34" charset="0"/>
                <a:cs typeface="Arial" panose="020B0604020202020204" pitchFamily="34" charset="0"/>
              </a:rPr>
              <a:t>An acquisition adjustment results when the purchase price differs from the net book value of the assets at the time of the acquisition</a:t>
            </a:r>
            <a:r>
              <a:rPr lang="en-US" sz="2200" dirty="0" smtClean="0">
                <a:latin typeface="Arial" panose="020B0604020202020204" pitchFamily="34" charset="0"/>
                <a:cs typeface="Arial" panose="020B0604020202020204" pitchFamily="34" charset="0"/>
              </a:rPr>
              <a:t>.</a:t>
            </a:r>
            <a:endParaRPr lang="en-US" sz="800" dirty="0" smtClean="0">
              <a:latin typeface="Arial" panose="020B0604020202020204" pitchFamily="34" charset="0"/>
              <a:cs typeface="Arial" panose="020B0604020202020204" pitchFamily="34" charset="0"/>
            </a:endParaRPr>
          </a:p>
          <a:p>
            <a:pPr algn="just">
              <a:spcBef>
                <a:spcPts val="800"/>
              </a:spcBef>
              <a:defRPr/>
            </a:pPr>
            <a:r>
              <a:rPr lang="en-US" sz="2200" dirty="0" smtClean="0">
                <a:latin typeface="Arial" panose="020B0604020202020204" pitchFamily="34" charset="0"/>
                <a:cs typeface="Arial" panose="020B0604020202020204" pitchFamily="34" charset="0"/>
              </a:rPr>
              <a:t>A positive acquisition is the result of the purchase price being greater than the net book value of the assets.</a:t>
            </a:r>
            <a:endParaRPr lang="en-US" sz="800" dirty="0" smtClean="0">
              <a:latin typeface="Arial" panose="020B0604020202020204" pitchFamily="34" charset="0"/>
              <a:cs typeface="Arial" panose="020B0604020202020204" pitchFamily="34" charset="0"/>
            </a:endParaRPr>
          </a:p>
          <a:p>
            <a:pPr algn="just">
              <a:spcBef>
                <a:spcPts val="800"/>
              </a:spcBef>
              <a:defRPr/>
            </a:pPr>
            <a:r>
              <a:rPr lang="en-US" sz="2200" dirty="0" smtClean="0">
                <a:latin typeface="Arial" panose="020B0604020202020204" pitchFamily="34" charset="0"/>
                <a:cs typeface="Arial" panose="020B0604020202020204" pitchFamily="34" charset="0"/>
              </a:rPr>
              <a:t>A negative acquisition is the result of the purchase price being less than the net book value of the assets.</a:t>
            </a:r>
            <a:endParaRPr lang="en-US" sz="800" dirty="0" smtClean="0">
              <a:latin typeface="Arial" panose="020B0604020202020204" pitchFamily="34" charset="0"/>
              <a:cs typeface="Arial" panose="020B0604020202020204" pitchFamily="34" charset="0"/>
            </a:endParaRPr>
          </a:p>
          <a:p>
            <a:pPr algn="just">
              <a:spcBef>
                <a:spcPts val="800"/>
              </a:spcBef>
              <a:defRPr/>
            </a:pPr>
            <a:r>
              <a:rPr lang="en-US" sz="2200" dirty="0" smtClean="0">
                <a:latin typeface="Arial" panose="020B0604020202020204" pitchFamily="34" charset="0"/>
                <a:cs typeface="Arial" panose="020B0604020202020204" pitchFamily="34" charset="0"/>
              </a:rPr>
              <a:t>Only </a:t>
            </a:r>
            <a:r>
              <a:rPr lang="en-US" sz="2200" dirty="0">
                <a:latin typeface="Arial" panose="020B0604020202020204" pitchFamily="34" charset="0"/>
                <a:cs typeface="Arial" panose="020B0604020202020204" pitchFamily="34" charset="0"/>
              </a:rPr>
              <a:t>those acquisition adjustments that have been approved by the Commission should be included in rate </a:t>
            </a:r>
            <a:r>
              <a:rPr lang="en-US" sz="2200" dirty="0" smtClean="0">
                <a:latin typeface="Arial" panose="020B0604020202020204" pitchFamily="34" charset="0"/>
                <a:cs typeface="Arial" panose="020B0604020202020204" pitchFamily="34" charset="0"/>
              </a:rPr>
              <a:t>base.</a:t>
            </a:r>
            <a:endParaRPr lang="en-US" sz="800" dirty="0" smtClean="0">
              <a:latin typeface="Arial" panose="020B0604020202020204" pitchFamily="34" charset="0"/>
              <a:cs typeface="Arial" panose="020B0604020202020204" pitchFamily="34" charset="0"/>
            </a:endParaRPr>
          </a:p>
          <a:p>
            <a:pPr algn="just">
              <a:spcBef>
                <a:spcPts val="800"/>
              </a:spcBef>
              <a:defRPr/>
            </a:pPr>
            <a:r>
              <a:rPr lang="en-US" sz="2200" dirty="0" smtClean="0">
                <a:latin typeface="Arial" panose="020B0604020202020204" pitchFamily="34" charset="0"/>
                <a:cs typeface="Arial" panose="020B0604020202020204" pitchFamily="34" charset="0"/>
              </a:rPr>
              <a:t>Unapproved </a:t>
            </a:r>
            <a:r>
              <a:rPr lang="en-US" sz="2200" dirty="0">
                <a:latin typeface="Arial" panose="020B0604020202020204" pitchFamily="34" charset="0"/>
                <a:cs typeface="Arial" panose="020B0604020202020204" pitchFamily="34" charset="0"/>
              </a:rPr>
              <a:t>acquisition adjustments are reflected on the </a:t>
            </a:r>
            <a:r>
              <a:rPr lang="en-US" sz="2200" dirty="0" smtClean="0">
                <a:latin typeface="Arial" panose="020B0604020202020204" pitchFamily="34" charset="0"/>
                <a:cs typeface="Arial" panose="020B0604020202020204" pitchFamily="34" charset="0"/>
              </a:rPr>
              <a:t>utility’s </a:t>
            </a:r>
            <a:r>
              <a:rPr lang="en-US" sz="2200" dirty="0">
                <a:latin typeface="Arial" panose="020B0604020202020204" pitchFamily="34" charset="0"/>
                <a:cs typeface="Arial" panose="020B0604020202020204" pitchFamily="34" charset="0"/>
              </a:rPr>
              <a:t>balance sheet but not rate base.</a:t>
            </a: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28</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69329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Working Capital</a:t>
            </a:r>
          </a:p>
        </p:txBody>
      </p:sp>
      <p:sp>
        <p:nvSpPr>
          <p:cNvPr id="3" name="Content Placeholder 2"/>
          <p:cNvSpPr>
            <a:spLocks noGrp="1"/>
          </p:cNvSpPr>
          <p:nvPr>
            <p:ph idx="1"/>
          </p:nvPr>
        </p:nvSpPr>
        <p:spPr/>
        <p:txBody>
          <a:bodyPr>
            <a:normAutofit/>
          </a:bodyPr>
          <a:lstStyle/>
          <a:p>
            <a:pPr marL="342900" lvl="1" indent="-342900"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Class A </a:t>
            </a:r>
            <a:r>
              <a:rPr lang="en-US" sz="2200" dirty="0" smtClean="0">
                <a:latin typeface="Arial" panose="020B0604020202020204" pitchFamily="34" charset="0"/>
                <a:cs typeface="Arial" panose="020B0604020202020204" pitchFamily="34" charset="0"/>
              </a:rPr>
              <a:t>utilities must use the balance </a:t>
            </a:r>
            <a:r>
              <a:rPr lang="en-US" sz="2200" dirty="0">
                <a:latin typeface="Arial" panose="020B0604020202020204" pitchFamily="34" charset="0"/>
                <a:cs typeface="Arial" panose="020B0604020202020204" pitchFamily="34" charset="0"/>
              </a:rPr>
              <a:t>sheet </a:t>
            </a:r>
            <a:r>
              <a:rPr lang="en-US" sz="2200" dirty="0" smtClean="0">
                <a:latin typeface="Arial" panose="020B0604020202020204" pitchFamily="34" charset="0"/>
                <a:cs typeface="Arial" panose="020B0604020202020204" pitchFamily="34" charset="0"/>
              </a:rPr>
              <a:t>method which basically is current assets less current liabilities.</a:t>
            </a:r>
            <a:endParaRPr lang="en-US" sz="800" dirty="0">
              <a:latin typeface="Arial" panose="020B0604020202020204" pitchFamily="34" charset="0"/>
              <a:cs typeface="Arial" panose="020B0604020202020204" pitchFamily="34" charset="0"/>
            </a:endParaRPr>
          </a:p>
          <a:p>
            <a:pPr marL="342900" lvl="1" indent="-342900"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Class </a:t>
            </a:r>
            <a:r>
              <a:rPr lang="en-US" sz="2200" dirty="0" smtClean="0">
                <a:latin typeface="Arial" panose="020B0604020202020204" pitchFamily="34" charset="0"/>
                <a:cs typeface="Arial" panose="020B0604020202020204" pitchFamily="34" charset="0"/>
              </a:rPr>
              <a:t>B and C utilities must use the </a:t>
            </a:r>
            <a:r>
              <a:rPr lang="en-US" sz="2200" dirty="0">
                <a:latin typeface="Arial" panose="020B0604020202020204" pitchFamily="34" charset="0"/>
                <a:cs typeface="Arial" panose="020B0604020202020204" pitchFamily="34" charset="0"/>
              </a:rPr>
              <a:t>formula </a:t>
            </a:r>
            <a:r>
              <a:rPr lang="en-US" sz="2200" dirty="0" smtClean="0">
                <a:latin typeface="Arial" panose="020B0604020202020204" pitchFamily="34" charset="0"/>
                <a:cs typeface="Arial" panose="020B0604020202020204" pitchFamily="34" charset="0"/>
              </a:rPr>
              <a:t>method, which is calculated as one-eighth </a:t>
            </a:r>
            <a:r>
              <a:rPr lang="en-US" sz="2200" dirty="0">
                <a:latin typeface="Arial" panose="020B0604020202020204" pitchFamily="34" charset="0"/>
                <a:cs typeface="Arial" panose="020B0604020202020204" pitchFamily="34" charset="0"/>
              </a:rPr>
              <a:t>of a utility’s operation &amp; maintenance </a:t>
            </a:r>
            <a:r>
              <a:rPr lang="en-US" sz="2200" dirty="0" smtClean="0">
                <a:latin typeface="Arial" panose="020B0604020202020204" pitchFamily="34" charset="0"/>
                <a:cs typeface="Arial" panose="020B0604020202020204" pitchFamily="34" charset="0"/>
              </a:rPr>
              <a:t>expenses.</a:t>
            </a:r>
            <a:endParaRPr lang="en-US" sz="2200" dirty="0">
              <a:latin typeface="Arial" panose="020B0604020202020204" pitchFamily="34" charset="0"/>
              <a:cs typeface="Arial" panose="020B0604020202020204" pitchFamily="34" charset="0"/>
            </a:endParaRPr>
          </a:p>
          <a:p>
            <a:pPr marL="342900" lvl="1" indent="-342900">
              <a:buFont typeface="Arial" panose="020B0604020202020204" pitchFamily="34" charset="0"/>
              <a:buChar char="•"/>
              <a:defRPr/>
            </a:pPr>
            <a:endParaRPr lang="en-US" sz="800" dirty="0">
              <a:latin typeface="Arial" panose="020B0604020202020204" pitchFamily="34" charset="0"/>
              <a:cs typeface="Arial" panose="020B0604020202020204" pitchFamily="34" charset="0"/>
            </a:endParaRPr>
          </a:p>
          <a:p>
            <a:pPr lvl="1">
              <a:buFont typeface="Arial" panose="020B0604020202020204" pitchFamily="34" charset="0"/>
              <a:buChar char="•"/>
              <a:defRPr/>
            </a:pPr>
            <a:endParaRPr lang="en-US" sz="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29</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59040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The Main Rules Governing </a:t>
            </a:r>
            <a:r>
              <a:rPr lang="en-US" sz="3300" dirty="0" smtClean="0">
                <a:latin typeface="Arial" panose="020B0604020202020204" pitchFamily="34" charset="0"/>
                <a:cs typeface="Arial" panose="020B0604020202020204" pitchFamily="34" charset="0"/>
              </a:rPr>
              <a:t>Annual Reports </a:t>
            </a:r>
            <a:r>
              <a:rPr lang="en-US" sz="3300" dirty="0">
                <a:latin typeface="Arial" panose="020B0604020202020204" pitchFamily="34" charset="0"/>
                <a:cs typeface="Arial" panose="020B0604020202020204" pitchFamily="34" charset="0"/>
              </a:rPr>
              <a:t>Rule 25-30.110, F.A.C.</a:t>
            </a:r>
          </a:p>
        </p:txBody>
      </p:sp>
      <p:sp>
        <p:nvSpPr>
          <p:cNvPr id="3" name="Content Placeholder 2"/>
          <p:cNvSpPr>
            <a:spLocks noGrp="1"/>
          </p:cNvSpPr>
          <p:nvPr>
            <p:ph idx="1"/>
          </p:nvPr>
        </p:nvSpPr>
        <p:spPr/>
        <p:txBody>
          <a:bodyPr>
            <a:normAutofit/>
          </a:bodyPr>
          <a:lstStyle/>
          <a:p>
            <a:pPr marL="0" indent="0" algn="just">
              <a:spcBef>
                <a:spcPts val="800"/>
              </a:spcBef>
              <a:buNone/>
              <a:defRPr/>
            </a:pPr>
            <a:r>
              <a:rPr lang="en-US" altLang="en-US" sz="2200" dirty="0">
                <a:latin typeface="Arial" panose="020B0604020202020204" pitchFamily="34" charset="0"/>
                <a:cs typeface="Arial" panose="020B0604020202020204" pitchFamily="34" charset="0"/>
              </a:rPr>
              <a:t>Rule 25-30.110, F.A.C., </a:t>
            </a:r>
            <a:r>
              <a:rPr lang="en-US" altLang="en-US" sz="2200" i="1" dirty="0">
                <a:latin typeface="Arial" panose="020B0604020202020204" pitchFamily="34" charset="0"/>
                <a:cs typeface="Arial" panose="020B0604020202020204" pitchFamily="34" charset="0"/>
              </a:rPr>
              <a:t>Records and Reports; </a:t>
            </a:r>
            <a:r>
              <a:rPr lang="en-US" altLang="en-US" sz="2200" i="1" dirty="0" smtClean="0">
                <a:latin typeface="Arial" panose="020B0604020202020204" pitchFamily="34" charset="0"/>
                <a:cs typeface="Arial" panose="020B0604020202020204" pitchFamily="34" charset="0"/>
              </a:rPr>
              <a:t>Annual Reports,</a:t>
            </a:r>
            <a:r>
              <a:rPr lang="en-US" altLang="en-US" sz="2200" dirty="0" smtClean="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addresses the following</a:t>
            </a:r>
            <a:r>
              <a:rPr lang="en-US" altLang="en-US" sz="2200" dirty="0" smtClean="0">
                <a:latin typeface="Arial" panose="020B0604020202020204" pitchFamily="34" charset="0"/>
                <a:cs typeface="Arial" panose="020B0604020202020204" pitchFamily="34" charset="0"/>
              </a:rPr>
              <a:t>: </a:t>
            </a:r>
            <a:endParaRPr lang="en-US" altLang="en-US" sz="12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Books </a:t>
            </a:r>
            <a:r>
              <a:rPr lang="en-US" altLang="en-US" sz="2200" dirty="0">
                <a:latin typeface="Arial" panose="020B0604020202020204" pitchFamily="34" charset="0"/>
                <a:cs typeface="Arial" panose="020B0604020202020204" pitchFamily="34" charset="0"/>
              </a:rPr>
              <a:t>&amp; </a:t>
            </a:r>
            <a:r>
              <a:rPr lang="en-US" altLang="en-US" sz="2200" dirty="0" smtClean="0">
                <a:latin typeface="Arial" panose="020B0604020202020204" pitchFamily="34" charset="0"/>
                <a:cs typeface="Arial" panose="020B0604020202020204" pitchFamily="34" charset="0"/>
              </a:rPr>
              <a:t>records </a:t>
            </a:r>
            <a:r>
              <a:rPr lang="en-US" altLang="en-US" sz="2200" dirty="0">
                <a:latin typeface="Arial" panose="020B0604020202020204" pitchFamily="34" charset="0"/>
                <a:cs typeface="Arial" panose="020B0604020202020204" pitchFamily="34" charset="0"/>
              </a:rPr>
              <a:t>– </a:t>
            </a:r>
            <a:r>
              <a:rPr lang="en-US" altLang="en-US" sz="2200" dirty="0" smtClean="0">
                <a:latin typeface="Arial" panose="020B0604020202020204" pitchFamily="34" charset="0"/>
                <a:cs typeface="Arial" panose="020B0604020202020204" pitchFamily="34" charset="0"/>
              </a:rPr>
              <a:t>NARUC USOA</a:t>
            </a:r>
            <a:endParaRPr lang="en-US" altLang="en-US" sz="8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Location </a:t>
            </a:r>
            <a:r>
              <a:rPr lang="en-US" altLang="en-US" sz="2200" dirty="0">
                <a:latin typeface="Arial" panose="020B0604020202020204" pitchFamily="34" charset="0"/>
                <a:cs typeface="Arial" panose="020B0604020202020204" pitchFamily="34" charset="0"/>
              </a:rPr>
              <a:t>of books and </a:t>
            </a:r>
            <a:r>
              <a:rPr lang="en-US" altLang="en-US" sz="2200" dirty="0" smtClean="0">
                <a:latin typeface="Arial" panose="020B0604020202020204" pitchFamily="34" charset="0"/>
                <a:cs typeface="Arial" panose="020B0604020202020204" pitchFamily="34" charset="0"/>
              </a:rPr>
              <a:t>records </a:t>
            </a:r>
            <a:endParaRPr lang="en-US" altLang="en-US" sz="8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Reconciliation </a:t>
            </a:r>
            <a:r>
              <a:rPr lang="en-US" altLang="en-US" sz="2200" dirty="0">
                <a:latin typeface="Arial" panose="020B0604020202020204" pitchFamily="34" charset="0"/>
                <a:cs typeface="Arial" panose="020B0604020202020204" pitchFamily="34" charset="0"/>
              </a:rPr>
              <a:t>of books and records with the </a:t>
            </a:r>
            <a:r>
              <a:rPr lang="en-US" altLang="en-US" sz="2200" dirty="0" smtClean="0">
                <a:latin typeface="Arial" panose="020B0604020202020204" pitchFamily="34" charset="0"/>
                <a:cs typeface="Arial" panose="020B0604020202020204" pitchFamily="34" charset="0"/>
              </a:rPr>
              <a:t>Annual Report</a:t>
            </a:r>
            <a:endParaRPr lang="en-US" altLang="en-US" sz="8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Filing extensions</a:t>
            </a:r>
            <a:endParaRPr lang="en-US" altLang="en-US" sz="8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Determination </a:t>
            </a:r>
            <a:r>
              <a:rPr lang="en-US" altLang="en-US" sz="2200" dirty="0">
                <a:latin typeface="Arial" panose="020B0604020202020204" pitchFamily="34" charset="0"/>
                <a:cs typeface="Arial" panose="020B0604020202020204" pitchFamily="34" charset="0"/>
              </a:rPr>
              <a:t>of Class A, B, or C </a:t>
            </a:r>
            <a:r>
              <a:rPr lang="en-US" altLang="en-US" sz="2200" dirty="0" smtClean="0">
                <a:latin typeface="Arial" panose="020B0604020202020204" pitchFamily="34" charset="0"/>
                <a:cs typeface="Arial" panose="020B0604020202020204" pitchFamily="34" charset="0"/>
              </a:rPr>
              <a:t>report</a:t>
            </a: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3</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364915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Operating Revenue</a:t>
            </a:r>
          </a:p>
        </p:txBody>
      </p:sp>
      <p:sp>
        <p:nvSpPr>
          <p:cNvPr id="3" name="Content Placeholder 2"/>
          <p:cNvSpPr>
            <a:spLocks noGrp="1"/>
          </p:cNvSpPr>
          <p:nvPr>
            <p:ph idx="1"/>
          </p:nvPr>
        </p:nvSpPr>
        <p:spPr/>
        <p:txBody>
          <a:bodyPr>
            <a:normAutofit/>
          </a:bodyPr>
          <a:lstStyle/>
          <a:p>
            <a:pPr marL="0" indent="0" algn="just">
              <a:spcBef>
                <a:spcPts val="800"/>
              </a:spcBef>
              <a:buNone/>
              <a:defRPr/>
            </a:pPr>
            <a:r>
              <a:rPr lang="en-US" sz="2200" dirty="0" smtClean="0">
                <a:latin typeface="Arial" panose="020B0604020202020204" pitchFamily="34" charset="0"/>
                <a:cs typeface="Arial" panose="020B0604020202020204" pitchFamily="34" charset="0"/>
              </a:rPr>
              <a:t>Operating revenue includes the following:</a:t>
            </a:r>
            <a:endParaRPr lang="en-US" sz="12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Revenue </a:t>
            </a:r>
            <a:r>
              <a:rPr lang="en-US" sz="2200" dirty="0">
                <a:latin typeface="Arial" panose="020B0604020202020204" pitchFamily="34" charset="0"/>
                <a:cs typeface="Arial" panose="020B0604020202020204" pitchFamily="34" charset="0"/>
              </a:rPr>
              <a:t>collected directly from </a:t>
            </a:r>
            <a:r>
              <a:rPr lang="en-US" sz="2200" dirty="0" smtClean="0">
                <a:latin typeface="Arial" panose="020B0604020202020204" pitchFamily="34" charset="0"/>
                <a:cs typeface="Arial" panose="020B0604020202020204" pitchFamily="34" charset="0"/>
              </a:rPr>
              <a:t>service rates</a:t>
            </a:r>
            <a:endParaRPr 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G</a:t>
            </a:r>
            <a:r>
              <a:rPr lang="en-US" altLang="en-US" sz="2200" dirty="0" smtClean="0">
                <a:latin typeface="Arial" panose="020B0604020202020204" pitchFamily="34" charset="0"/>
                <a:cs typeface="Arial" panose="020B0604020202020204" pitchFamily="34" charset="0"/>
              </a:rPr>
              <a:t>uaranteed revenue </a:t>
            </a:r>
            <a:endParaRPr lang="en-US" alt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F</a:t>
            </a:r>
            <a:r>
              <a:rPr lang="en-US" sz="2200" dirty="0" smtClean="0">
                <a:latin typeface="Arial" panose="020B0604020202020204" pitchFamily="34" charset="0"/>
                <a:cs typeface="Arial" panose="020B0604020202020204" pitchFamily="34" charset="0"/>
              </a:rPr>
              <a:t>ire protection revenue</a:t>
            </a:r>
            <a:endParaRPr 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Irrigation revenue </a:t>
            </a:r>
            <a:endParaRPr 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Resale revenue</a:t>
            </a:r>
            <a:endParaRPr 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Miscellaneous </a:t>
            </a:r>
            <a:r>
              <a:rPr lang="en-US" sz="2200" dirty="0">
                <a:latin typeface="Arial" panose="020B0604020202020204" pitchFamily="34" charset="0"/>
                <a:cs typeface="Arial" panose="020B0604020202020204" pitchFamily="34" charset="0"/>
              </a:rPr>
              <a:t>service </a:t>
            </a:r>
            <a:r>
              <a:rPr lang="en-US" sz="2200" dirty="0" smtClean="0">
                <a:latin typeface="Arial" panose="020B0604020202020204" pitchFamily="34" charset="0"/>
                <a:cs typeface="Arial" panose="020B0604020202020204" pitchFamily="34" charset="0"/>
              </a:rPr>
              <a:t>charges</a:t>
            </a:r>
            <a:endParaRPr lang="en-US" sz="2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30</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852119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Operating Revenue</a:t>
            </a:r>
            <a:br>
              <a:rPr lang="en-US" sz="3300" dirty="0">
                <a:latin typeface="Arial" panose="020B0604020202020204" pitchFamily="34" charset="0"/>
                <a:cs typeface="Arial" panose="020B0604020202020204" pitchFamily="34" charset="0"/>
              </a:rPr>
            </a:br>
            <a:r>
              <a:rPr lang="en-US" sz="3300" dirty="0">
                <a:latin typeface="Arial" panose="020B0604020202020204" pitchFamily="34" charset="0"/>
                <a:cs typeface="Arial" panose="020B0604020202020204" pitchFamily="34" charset="0"/>
              </a:rPr>
              <a:t>Does Not Include:</a:t>
            </a:r>
          </a:p>
        </p:txBody>
      </p:sp>
      <p:sp>
        <p:nvSpPr>
          <p:cNvPr id="3" name="Content Placeholder 2"/>
          <p:cNvSpPr>
            <a:spLocks noGrp="1"/>
          </p:cNvSpPr>
          <p:nvPr>
            <p:ph idx="1"/>
          </p:nvPr>
        </p:nvSpPr>
        <p:spPr>
          <a:xfrm>
            <a:off x="457200" y="1646237"/>
            <a:ext cx="8229600" cy="4525963"/>
          </a:xfrm>
        </p:spPr>
        <p:txBody>
          <a:bodyPr>
            <a:normAutofit/>
          </a:bodyPr>
          <a:lstStyle/>
          <a:p>
            <a:pPr marL="0" indent="0">
              <a:spcBef>
                <a:spcPts val="800"/>
              </a:spcBef>
              <a:buNone/>
              <a:defRPr/>
            </a:pPr>
            <a:r>
              <a:rPr lang="en-US" sz="2200" dirty="0">
                <a:latin typeface="Arial" panose="020B0604020202020204" pitchFamily="34" charset="0"/>
                <a:cs typeface="Arial" panose="020B0604020202020204" pitchFamily="34" charset="0"/>
              </a:rPr>
              <a:t>Revenue does not </a:t>
            </a:r>
            <a:r>
              <a:rPr lang="en-US" sz="2200" dirty="0" smtClean="0">
                <a:latin typeface="Arial" panose="020B0604020202020204" pitchFamily="34" charset="0"/>
                <a:cs typeface="Arial" panose="020B0604020202020204" pitchFamily="34" charset="0"/>
              </a:rPr>
              <a:t>include the following:</a:t>
            </a:r>
            <a:endParaRPr lang="en-US" sz="1200" dirty="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Revenue from related </a:t>
            </a:r>
            <a:r>
              <a:rPr lang="en-US" sz="2200" dirty="0" smtClean="0">
                <a:latin typeface="Arial" panose="020B0604020202020204" pitchFamily="34" charset="0"/>
                <a:cs typeface="Arial" panose="020B0604020202020204" pitchFamily="34" charset="0"/>
              </a:rPr>
              <a:t>companies</a:t>
            </a:r>
            <a:endParaRPr lang="en-US" sz="800" dirty="0" smtClean="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Loans </a:t>
            </a:r>
            <a:r>
              <a:rPr lang="en-US" sz="2200" dirty="0">
                <a:latin typeface="Arial" panose="020B0604020202020204" pitchFamily="34" charset="0"/>
                <a:cs typeface="Arial" panose="020B0604020202020204" pitchFamily="34" charset="0"/>
              </a:rPr>
              <a:t>or cash </a:t>
            </a:r>
            <a:r>
              <a:rPr lang="en-US" sz="2200" dirty="0" smtClean="0">
                <a:latin typeface="Arial" panose="020B0604020202020204" pitchFamily="34" charset="0"/>
                <a:cs typeface="Arial" panose="020B0604020202020204" pitchFamily="34" charset="0"/>
              </a:rPr>
              <a:t>advances</a:t>
            </a:r>
            <a:endParaRPr lang="en-US" sz="900" dirty="0" smtClean="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AFPI </a:t>
            </a:r>
            <a:r>
              <a:rPr lang="en-US" altLang="en-US" sz="2200" dirty="0">
                <a:latin typeface="Arial" panose="020B0604020202020204" pitchFamily="34" charset="0"/>
                <a:cs typeface="Arial" panose="020B0604020202020204" pitchFamily="34" charset="0"/>
              </a:rPr>
              <a:t>(“below the line”) </a:t>
            </a:r>
            <a:r>
              <a:rPr lang="en-US" altLang="en-US" sz="2200" dirty="0" smtClean="0">
                <a:latin typeface="Arial" panose="020B0604020202020204" pitchFamily="34" charset="0"/>
                <a:cs typeface="Arial" panose="020B0604020202020204" pitchFamily="34" charset="0"/>
              </a:rPr>
              <a:t>revenue</a:t>
            </a:r>
            <a:endParaRPr lang="en-US" sz="800" dirty="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Contributions in aid of construction (service availability </a:t>
            </a:r>
            <a:r>
              <a:rPr lang="en-US" sz="2200" dirty="0" smtClean="0">
                <a:latin typeface="Arial" panose="020B0604020202020204" pitchFamily="34" charset="0"/>
                <a:cs typeface="Arial" panose="020B0604020202020204" pitchFamily="34" charset="0"/>
              </a:rPr>
              <a:t>charges)</a:t>
            </a:r>
            <a:endParaRPr lang="en-US" sz="800" dirty="0" smtClean="0">
              <a:latin typeface="Arial" panose="020B0604020202020204" pitchFamily="34" charset="0"/>
              <a:cs typeface="Arial" panose="020B0604020202020204" pitchFamily="34" charset="0"/>
            </a:endParaRPr>
          </a:p>
          <a:p>
            <a:pPr lvl="2">
              <a:spcBef>
                <a:spcPts val="800"/>
              </a:spcBef>
              <a:buFont typeface="Courier New" panose="02070309020205020404" pitchFamily="49" charset="0"/>
              <a:buChar char="o"/>
              <a:defRPr/>
            </a:pPr>
            <a:r>
              <a:rPr lang="en-US" sz="2200" dirty="0" smtClean="0">
                <a:latin typeface="Arial" panose="020B0604020202020204" pitchFamily="34" charset="0"/>
                <a:cs typeface="Arial" panose="020B0604020202020204" pitchFamily="34" charset="0"/>
              </a:rPr>
              <a:t>Tap-in </a:t>
            </a:r>
            <a:r>
              <a:rPr lang="en-US" sz="2200" dirty="0">
                <a:latin typeface="Arial" panose="020B0604020202020204" pitchFamily="34" charset="0"/>
                <a:cs typeface="Arial" panose="020B0604020202020204" pitchFamily="34" charset="0"/>
              </a:rPr>
              <a:t>or main extension </a:t>
            </a:r>
            <a:r>
              <a:rPr lang="en-US" sz="2200" dirty="0" smtClean="0">
                <a:latin typeface="Arial" panose="020B0604020202020204" pitchFamily="34" charset="0"/>
                <a:cs typeface="Arial" panose="020B0604020202020204" pitchFamily="34" charset="0"/>
              </a:rPr>
              <a:t>charges</a:t>
            </a:r>
            <a:endParaRPr lang="en-US" sz="800" dirty="0" smtClean="0">
              <a:latin typeface="Arial" panose="020B0604020202020204" pitchFamily="34" charset="0"/>
              <a:cs typeface="Arial" panose="020B0604020202020204" pitchFamily="34" charset="0"/>
            </a:endParaRPr>
          </a:p>
          <a:p>
            <a:pPr lvl="2">
              <a:spcBef>
                <a:spcPts val="800"/>
              </a:spcBef>
              <a:buFont typeface="Courier New" panose="02070309020205020404" pitchFamily="49" charset="0"/>
              <a:buChar char="o"/>
              <a:defRPr/>
            </a:pPr>
            <a:r>
              <a:rPr lang="en-US" sz="2200" dirty="0" smtClean="0">
                <a:latin typeface="Arial" panose="020B0604020202020204" pitchFamily="34" charset="0"/>
                <a:cs typeface="Arial" panose="020B0604020202020204" pitchFamily="34" charset="0"/>
              </a:rPr>
              <a:t>Plant </a:t>
            </a:r>
            <a:r>
              <a:rPr lang="en-US" sz="2200" dirty="0">
                <a:latin typeface="Arial" panose="020B0604020202020204" pitchFamily="34" charset="0"/>
                <a:cs typeface="Arial" panose="020B0604020202020204" pitchFamily="34" charset="0"/>
              </a:rPr>
              <a:t>or system capacity </a:t>
            </a:r>
            <a:r>
              <a:rPr lang="en-US" sz="2200" dirty="0" smtClean="0">
                <a:latin typeface="Arial" panose="020B0604020202020204" pitchFamily="34" charset="0"/>
                <a:cs typeface="Arial" panose="020B0604020202020204" pitchFamily="34" charset="0"/>
              </a:rPr>
              <a:t>charges</a:t>
            </a:r>
            <a:endParaRPr lang="en-US" sz="800" dirty="0" smtClean="0">
              <a:latin typeface="Arial" panose="020B0604020202020204" pitchFamily="34" charset="0"/>
              <a:cs typeface="Arial" panose="020B0604020202020204" pitchFamily="34" charset="0"/>
            </a:endParaRPr>
          </a:p>
          <a:p>
            <a:pPr lvl="2">
              <a:spcBef>
                <a:spcPts val="800"/>
              </a:spcBef>
              <a:buFont typeface="Courier New" panose="02070309020205020404" pitchFamily="49" charset="0"/>
              <a:buChar char="o"/>
              <a:defRPr/>
            </a:pPr>
            <a:r>
              <a:rPr lang="en-US" sz="2200" dirty="0" smtClean="0">
                <a:latin typeface="Arial" panose="020B0604020202020204" pitchFamily="34" charset="0"/>
                <a:cs typeface="Arial" panose="020B0604020202020204" pitchFamily="34" charset="0"/>
              </a:rPr>
              <a:t>Meter </a:t>
            </a:r>
            <a:r>
              <a:rPr lang="en-US" sz="2200" dirty="0">
                <a:latin typeface="Arial" panose="020B0604020202020204" pitchFamily="34" charset="0"/>
                <a:cs typeface="Arial" panose="020B0604020202020204" pitchFamily="34" charset="0"/>
              </a:rPr>
              <a:t>installation charges</a:t>
            </a: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31</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418977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NARUC Account Definitions</a:t>
            </a:r>
          </a:p>
        </p:txBody>
      </p:sp>
      <p:sp>
        <p:nvSpPr>
          <p:cNvPr id="3" name="Content Placeholder 2"/>
          <p:cNvSpPr>
            <a:spLocks noGrp="1"/>
          </p:cNvSpPr>
          <p:nvPr>
            <p:ph idx="1"/>
          </p:nvPr>
        </p:nvSpPr>
        <p:spPr>
          <a:xfrm>
            <a:off x="457200" y="1638300"/>
            <a:ext cx="8305800" cy="4381500"/>
          </a:xfrm>
        </p:spPr>
        <p:txBody>
          <a:bodyPr>
            <a:normAutofit/>
          </a:bodyPr>
          <a:lstStyle/>
          <a:p>
            <a:pPr algn="just">
              <a:spcBef>
                <a:spcPts val="800"/>
              </a:spcBef>
              <a:defRPr/>
            </a:pPr>
            <a:r>
              <a:rPr lang="en-US" sz="2200" dirty="0" smtClean="0">
                <a:latin typeface="Arial" panose="020B0604020202020204" pitchFamily="34" charset="0"/>
                <a:cs typeface="Arial" panose="020B0604020202020204" pitchFamily="34" charset="0"/>
              </a:rPr>
              <a:t>Contractual </a:t>
            </a:r>
            <a:r>
              <a:rPr lang="en-US" sz="2200" dirty="0">
                <a:latin typeface="Arial" panose="020B0604020202020204" pitchFamily="34" charset="0"/>
                <a:cs typeface="Arial" panose="020B0604020202020204" pitchFamily="34" charset="0"/>
              </a:rPr>
              <a:t>Services – </a:t>
            </a:r>
            <a:r>
              <a:rPr lang="en-US" sz="2200" dirty="0" smtClean="0">
                <a:latin typeface="Arial" panose="020B0604020202020204" pitchFamily="34" charset="0"/>
                <a:cs typeface="Arial" panose="020B0604020202020204" pitchFamily="34" charset="0"/>
              </a:rPr>
              <a:t>Billing:  These </a:t>
            </a:r>
            <a:r>
              <a:rPr lang="en-US" sz="2200" dirty="0">
                <a:latin typeface="Arial" panose="020B0604020202020204" pitchFamily="34" charset="0"/>
                <a:cs typeface="Arial" panose="020B0604020202020204" pitchFamily="34" charset="0"/>
              </a:rPr>
              <a:t>accounts shall include the costs associated with billing customers for water/wastewater service if such work is not performed by employees of the utility</a:t>
            </a:r>
            <a:r>
              <a:rPr lang="en-US" sz="2200" dirty="0" smtClean="0">
                <a:latin typeface="Arial" panose="020B0604020202020204" pitchFamily="34" charset="0"/>
                <a:cs typeface="Arial" panose="020B0604020202020204" pitchFamily="34" charset="0"/>
              </a:rPr>
              <a:t>.</a:t>
            </a:r>
            <a:endParaRPr lang="en-US" sz="800" dirty="0" smtClean="0">
              <a:latin typeface="Arial" panose="020B0604020202020204" pitchFamily="34" charset="0"/>
              <a:cs typeface="Arial" panose="020B0604020202020204" pitchFamily="34" charset="0"/>
            </a:endParaRPr>
          </a:p>
          <a:p>
            <a:pPr algn="just">
              <a:spcBef>
                <a:spcPts val="800"/>
              </a:spcBef>
              <a:defRPr/>
            </a:pPr>
            <a:r>
              <a:rPr lang="en-US" sz="2200" dirty="0" smtClean="0">
                <a:latin typeface="Arial" panose="020B0604020202020204" pitchFamily="34" charset="0"/>
                <a:cs typeface="Arial" panose="020B0604020202020204" pitchFamily="34" charset="0"/>
              </a:rPr>
              <a:t>Contractual </a:t>
            </a:r>
            <a:r>
              <a:rPr lang="en-US" sz="2200" dirty="0">
                <a:latin typeface="Arial" panose="020B0604020202020204" pitchFamily="34" charset="0"/>
                <a:cs typeface="Arial" panose="020B0604020202020204" pitchFamily="34" charset="0"/>
              </a:rPr>
              <a:t>Services – Professional</a:t>
            </a:r>
            <a:r>
              <a:rPr lang="en-US" sz="2200"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These accounts shall include the cost of  accounting, legal, and engineering if such work is not performed by employees of the utility</a:t>
            </a:r>
            <a:r>
              <a:rPr lang="en-US" sz="2200" dirty="0" smtClean="0">
                <a:latin typeface="Arial" panose="020B0604020202020204" pitchFamily="34" charset="0"/>
                <a:cs typeface="Arial" panose="020B0604020202020204" pitchFamily="34" charset="0"/>
              </a:rPr>
              <a:t>.</a:t>
            </a:r>
            <a:endParaRPr lang="en-US" sz="800" dirty="0" smtClean="0">
              <a:latin typeface="Arial" panose="020B0604020202020204" pitchFamily="34" charset="0"/>
              <a:cs typeface="Arial" panose="020B0604020202020204" pitchFamily="34" charset="0"/>
            </a:endParaRPr>
          </a:p>
          <a:p>
            <a:pPr algn="just">
              <a:spcBef>
                <a:spcPts val="800"/>
              </a:spcBef>
              <a:defRPr/>
            </a:pPr>
            <a:r>
              <a:rPr lang="en-US" sz="2200" dirty="0">
                <a:latin typeface="Arial" panose="020B0604020202020204" pitchFamily="34" charset="0"/>
                <a:cs typeface="Arial" panose="020B0604020202020204" pitchFamily="34" charset="0"/>
              </a:rPr>
              <a:t>Contractual Services – Testing:  These accounts shall include the costs paid to outside laboratories for testing</a:t>
            </a:r>
            <a:r>
              <a:rPr lang="en-US" sz="2200" dirty="0" smtClean="0">
                <a:latin typeface="Arial" panose="020B0604020202020204" pitchFamily="34" charset="0"/>
                <a:cs typeface="Arial" panose="020B0604020202020204" pitchFamily="34" charset="0"/>
              </a:rPr>
              <a:t>.</a:t>
            </a:r>
          </a:p>
          <a:p>
            <a:pPr>
              <a:defRPr/>
            </a:pPr>
            <a:endParaRPr lang="en-US" sz="800" dirty="0" smtClean="0">
              <a:latin typeface="Arial" panose="020B0604020202020204" pitchFamily="34" charset="0"/>
              <a:cs typeface="Arial" panose="020B0604020202020204" pitchFamily="34" charset="0"/>
            </a:endParaRPr>
          </a:p>
          <a:p>
            <a:pPr>
              <a:defRPr/>
            </a:pPr>
            <a:endParaRPr lang="en-US" sz="2200" dirty="0">
              <a:latin typeface="Arial" panose="020B0604020202020204" pitchFamily="34" charset="0"/>
              <a:cs typeface="Arial" panose="020B0604020202020204" pitchFamily="34" charset="0"/>
            </a:endParaRPr>
          </a:p>
          <a:p>
            <a:pPr>
              <a:defRPr/>
            </a:pPr>
            <a:endParaRPr lang="en-US" sz="2200" dirty="0">
              <a:latin typeface="Arial" panose="020B0604020202020204" pitchFamily="34" charset="0"/>
              <a:cs typeface="Arial" panose="020B0604020202020204" pitchFamily="34" charset="0"/>
            </a:endParaRPr>
          </a:p>
          <a:p>
            <a:pPr>
              <a:defRPr/>
            </a:pPr>
            <a:endParaRPr lang="en-US" sz="2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32</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404113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NARUC Account </a:t>
            </a:r>
            <a:r>
              <a:rPr lang="en-US" sz="3300" dirty="0" smtClean="0">
                <a:latin typeface="Arial" panose="020B0604020202020204" pitchFamily="34" charset="0"/>
                <a:cs typeface="Arial" panose="020B0604020202020204" pitchFamily="34" charset="0"/>
              </a:rPr>
              <a:t>Definitions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46237"/>
            <a:ext cx="8229600" cy="4525963"/>
          </a:xfrm>
        </p:spPr>
        <p:txBody>
          <a:bodyPr>
            <a:normAutofit/>
          </a:bodyPr>
          <a:lstStyle/>
          <a:p>
            <a:pPr marL="0" indent="0" algn="just">
              <a:buNone/>
              <a:defRPr/>
            </a:pPr>
            <a:r>
              <a:rPr lang="en-US" sz="2200" dirty="0" smtClean="0">
                <a:latin typeface="Arial" panose="020B0604020202020204" pitchFamily="34" charset="0"/>
                <a:cs typeface="Arial" panose="020B0604020202020204" pitchFamily="34" charset="0"/>
              </a:rPr>
              <a:t>Contractual </a:t>
            </a:r>
            <a:r>
              <a:rPr lang="en-US" sz="2200" dirty="0">
                <a:latin typeface="Arial" panose="020B0604020202020204" pitchFamily="34" charset="0"/>
                <a:cs typeface="Arial" panose="020B0604020202020204" pitchFamily="34" charset="0"/>
              </a:rPr>
              <a:t>Services – </a:t>
            </a:r>
            <a:r>
              <a:rPr lang="en-US" sz="2200" dirty="0" smtClean="0">
                <a:latin typeface="Arial" panose="020B0604020202020204" pitchFamily="34" charset="0"/>
                <a:cs typeface="Arial" panose="020B0604020202020204" pitchFamily="34" charset="0"/>
              </a:rPr>
              <a:t>Other:  These </a:t>
            </a:r>
            <a:r>
              <a:rPr lang="en-US" sz="2200" dirty="0">
                <a:latin typeface="Arial" panose="020B0604020202020204" pitchFamily="34" charset="0"/>
                <a:cs typeface="Arial" panose="020B0604020202020204" pitchFamily="34" charset="0"/>
              </a:rPr>
              <a:t>accounts shall include the cost of operation and maintenance work not performed by utility </a:t>
            </a:r>
            <a:r>
              <a:rPr lang="en-US" sz="2200" dirty="0" smtClean="0">
                <a:latin typeface="Arial" panose="020B0604020202020204" pitchFamily="34" charset="0"/>
                <a:cs typeface="Arial" panose="020B0604020202020204" pitchFamily="34" charset="0"/>
              </a:rPr>
              <a:t>employees. These </a:t>
            </a:r>
            <a:r>
              <a:rPr lang="en-US" sz="2200" dirty="0">
                <a:latin typeface="Arial" panose="020B0604020202020204" pitchFamily="34" charset="0"/>
                <a:cs typeface="Arial" panose="020B0604020202020204" pitchFamily="34" charset="0"/>
              </a:rPr>
              <a:t>accounts shall also include the cost of management and data processing if such work is not performed by employees of the utility.</a:t>
            </a: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33</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01668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Composite Depreciation Rate</a:t>
            </a:r>
          </a:p>
        </p:txBody>
      </p:sp>
      <p:sp>
        <p:nvSpPr>
          <p:cNvPr id="3" name="Content Placeholder 2"/>
          <p:cNvSpPr>
            <a:spLocks noGrp="1"/>
          </p:cNvSpPr>
          <p:nvPr>
            <p:ph idx="1"/>
          </p:nvPr>
        </p:nvSpPr>
        <p:spPr>
          <a:xfrm>
            <a:off x="457200" y="1646237"/>
            <a:ext cx="8229600" cy="4525963"/>
          </a:xfrm>
        </p:spPr>
        <p:txBody>
          <a:bodyPr>
            <a:normAutofit/>
          </a:bodyPr>
          <a:lstStyle/>
          <a:p>
            <a:pPr marL="0" indent="0" algn="just">
              <a:spcBef>
                <a:spcPts val="800"/>
              </a:spcBef>
              <a:buClrTx/>
              <a:buSzTx/>
              <a:buNone/>
              <a:defRPr/>
            </a:pPr>
            <a:r>
              <a:rPr lang="en-US" altLang="en-US" sz="2200" dirty="0">
                <a:latin typeface="Arial" panose="020B0604020202020204" pitchFamily="34" charset="0"/>
                <a:cs typeface="Arial" panose="020B0604020202020204" pitchFamily="34" charset="0"/>
              </a:rPr>
              <a:t>To derive the composite depreciation rate, divide the yearly depreciation expense by the gross plant in service (less land</a:t>
            </a:r>
            <a:r>
              <a:rPr lang="en-US" altLang="en-US" sz="2200" dirty="0" smtClean="0">
                <a:latin typeface="Arial" panose="020B0604020202020204" pitchFamily="34" charset="0"/>
                <a:cs typeface="Arial" panose="020B0604020202020204" pitchFamily="34" charset="0"/>
              </a:rPr>
              <a:t>).</a:t>
            </a:r>
            <a:endParaRPr lang="en-US" altLang="en-US" sz="1200" dirty="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a:latin typeface="Arial" panose="020B0604020202020204" pitchFamily="34" charset="0"/>
                <a:cs typeface="Arial" panose="020B0604020202020204" pitchFamily="34" charset="0"/>
              </a:rPr>
              <a:t>Example</a:t>
            </a:r>
            <a:r>
              <a:rPr lang="en-US" altLang="en-US" sz="2200" dirty="0" smtClean="0">
                <a:latin typeface="Arial" panose="020B0604020202020204" pitchFamily="34" charset="0"/>
                <a:cs typeface="Arial" panose="020B0604020202020204" pitchFamily="34" charset="0"/>
              </a:rPr>
              <a:t>:</a:t>
            </a:r>
            <a:endParaRPr lang="en-US" altLang="en-US" sz="800" dirty="0" smtClean="0">
              <a:latin typeface="Arial" panose="020B0604020202020204" pitchFamily="34" charset="0"/>
              <a:cs typeface="Arial" panose="020B0604020202020204" pitchFamily="34" charset="0"/>
            </a:endParaRPr>
          </a:p>
          <a:p>
            <a:pPr marL="1200150" lvl="3" indent="-285750"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a:t>
            </a:r>
            <a:r>
              <a:rPr lang="en-US" altLang="en-US" sz="2200" dirty="0">
                <a:latin typeface="Arial" panose="020B0604020202020204" pitchFamily="34" charset="0"/>
                <a:cs typeface="Arial" panose="020B0604020202020204" pitchFamily="34" charset="0"/>
              </a:rPr>
              <a:t>35,148/$1,252,156 = .028 = 2.8 </a:t>
            </a:r>
            <a:r>
              <a:rPr lang="en-US" altLang="en-US" sz="2200" dirty="0" smtClean="0">
                <a:latin typeface="Arial" panose="020B0604020202020204" pitchFamily="34" charset="0"/>
                <a:cs typeface="Arial" panose="020B0604020202020204" pitchFamily="34" charset="0"/>
              </a:rPr>
              <a:t>percent</a:t>
            </a:r>
          </a:p>
          <a:p>
            <a:pPr marL="1200150" lvl="2" indent="-285750" algn="just">
              <a:spcBef>
                <a:spcPts val="800"/>
              </a:spcBef>
              <a:defRPr/>
            </a:pPr>
            <a:r>
              <a:rPr lang="en-US" altLang="en-US" sz="2200" dirty="0" smtClean="0">
                <a:latin typeface="Arial" panose="020B0604020202020204" pitchFamily="34" charset="0"/>
                <a:cs typeface="Arial" panose="020B0604020202020204" pitchFamily="34" charset="0"/>
              </a:rPr>
              <a:t>Composite </a:t>
            </a:r>
            <a:r>
              <a:rPr lang="en-US" altLang="en-US" sz="2200" dirty="0">
                <a:latin typeface="Arial" panose="020B0604020202020204" pitchFamily="34" charset="0"/>
                <a:cs typeface="Arial" panose="020B0604020202020204" pitchFamily="34" charset="0"/>
              </a:rPr>
              <a:t>depreciation rate = 2.8 </a:t>
            </a:r>
            <a:r>
              <a:rPr lang="en-US" altLang="en-US" sz="2200" dirty="0" smtClean="0">
                <a:latin typeface="Arial" panose="020B0604020202020204" pitchFamily="34" charset="0"/>
                <a:cs typeface="Arial" panose="020B0604020202020204" pitchFamily="34" charset="0"/>
              </a:rPr>
              <a:t>percent</a:t>
            </a:r>
          </a:p>
          <a:p>
            <a:pPr marL="1200150" lvl="2" indent="-285750" algn="just">
              <a:spcBef>
                <a:spcPts val="800"/>
              </a:spcBef>
              <a:defRPr/>
            </a:pPr>
            <a:r>
              <a:rPr lang="en-US" altLang="en-US" sz="2200" dirty="0" smtClean="0">
                <a:latin typeface="Arial" panose="020B0604020202020204" pitchFamily="34" charset="0"/>
                <a:cs typeface="Arial" panose="020B0604020202020204" pitchFamily="34" charset="0"/>
              </a:rPr>
              <a:t>Apply </a:t>
            </a:r>
            <a:r>
              <a:rPr lang="en-US" altLang="en-US" sz="2200" dirty="0">
                <a:latin typeface="Arial" panose="020B0604020202020204" pitchFamily="34" charset="0"/>
                <a:cs typeface="Arial" panose="020B0604020202020204" pitchFamily="34" charset="0"/>
              </a:rPr>
              <a:t>2.8 percent to the CIAC balance at the first of </a:t>
            </a:r>
            <a:r>
              <a:rPr lang="en-US" altLang="en-US" sz="2200" dirty="0" smtClean="0">
                <a:latin typeface="Arial" panose="020B0604020202020204" pitchFamily="34" charset="0"/>
                <a:cs typeface="Arial" panose="020B0604020202020204" pitchFamily="34" charset="0"/>
              </a:rPr>
              <a:t>the year</a:t>
            </a:r>
            <a:r>
              <a:rPr lang="en-US" altLang="en-US" sz="2200" dirty="0">
                <a:latin typeface="Arial" panose="020B0604020202020204" pitchFamily="34" charset="0"/>
                <a:cs typeface="Arial" panose="020B0604020202020204" pitchFamily="34" charset="0"/>
              </a:rPr>
              <a:t>, and add a half year of amortization for the year’s additions</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marL="914400" indent="228600" algn="ctr">
              <a:spcBef>
                <a:spcPts val="800"/>
              </a:spcBef>
              <a:buClrTx/>
              <a:buSzTx/>
              <a:buFont typeface="Monotype Sorts" pitchFamily="2" charset="2"/>
              <a:buNone/>
              <a:defRPr/>
            </a:pPr>
            <a:r>
              <a:rPr lang="en-US" altLang="en-US" sz="2200" dirty="0" smtClean="0">
                <a:latin typeface="Arial" panose="020B0604020202020204" pitchFamily="34" charset="0"/>
                <a:cs typeface="Arial" panose="020B0604020202020204" pitchFamily="34" charset="0"/>
              </a:rPr>
              <a:t>OR</a:t>
            </a:r>
            <a:endParaRPr lang="en-US" altLang="en-US" sz="800" dirty="0" smtClean="0">
              <a:latin typeface="Arial" panose="020B0604020202020204" pitchFamily="34" charset="0"/>
              <a:cs typeface="Arial" panose="020B0604020202020204" pitchFamily="34" charset="0"/>
            </a:endParaRPr>
          </a:p>
          <a:p>
            <a:pPr marL="1200150" indent="-285750" algn="just">
              <a:spcBef>
                <a:spcPts val="800"/>
              </a:spcBef>
              <a:defRPr/>
            </a:pPr>
            <a:r>
              <a:rPr lang="en-US" altLang="en-US" sz="2200" dirty="0" smtClean="0">
                <a:latin typeface="Arial" panose="020B0604020202020204" pitchFamily="34" charset="0"/>
                <a:cs typeface="Arial" panose="020B0604020202020204" pitchFamily="34" charset="0"/>
              </a:rPr>
              <a:t>Use </a:t>
            </a:r>
            <a:r>
              <a:rPr lang="en-US" altLang="en-US" sz="2200" dirty="0">
                <a:latin typeface="Arial" panose="020B0604020202020204" pitchFamily="34" charset="0"/>
                <a:cs typeface="Arial" panose="020B0604020202020204" pitchFamily="34" charset="0"/>
              </a:rPr>
              <a:t>3.1 percent in lieu of calculating a composite </a:t>
            </a:r>
            <a:r>
              <a:rPr lang="en-US" altLang="en-US" sz="2200" dirty="0" smtClean="0">
                <a:latin typeface="Arial" panose="020B0604020202020204" pitchFamily="34" charset="0"/>
                <a:cs typeface="Arial" panose="020B0604020202020204" pitchFamily="34" charset="0"/>
              </a:rPr>
              <a:t>rate. Apply </a:t>
            </a:r>
            <a:r>
              <a:rPr lang="en-US" altLang="en-US" sz="2200" dirty="0">
                <a:latin typeface="Arial" panose="020B0604020202020204" pitchFamily="34" charset="0"/>
                <a:cs typeface="Arial" panose="020B0604020202020204" pitchFamily="34" charset="0"/>
              </a:rPr>
              <a:t>it in the same manner.</a:t>
            </a: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34</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409335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Certification of </a:t>
            </a:r>
            <a:r>
              <a:rPr lang="en-US" sz="3300" dirty="0" smtClean="0">
                <a:latin typeface="Arial" panose="020B0604020202020204" pitchFamily="34" charset="0"/>
                <a:cs typeface="Arial" panose="020B0604020202020204" pitchFamily="34" charset="0"/>
              </a:rPr>
              <a:t>Annual Report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46237"/>
            <a:ext cx="8229600" cy="4525963"/>
          </a:xfrm>
        </p:spPr>
        <p:txBody>
          <a:bodyPr>
            <a:normAutofit/>
          </a:bodyPr>
          <a:lstStyle/>
          <a:p>
            <a:pPr marL="0" indent="0">
              <a:spcBef>
                <a:spcPts val="800"/>
              </a:spcBef>
              <a:buNone/>
              <a:defRPr/>
            </a:pPr>
            <a:r>
              <a:rPr lang="en-US" sz="2200" dirty="0" smtClean="0">
                <a:latin typeface="Arial" panose="020B0604020202020204" pitchFamily="34" charset="0"/>
                <a:cs typeface="Arial" panose="020B0604020202020204" pitchFamily="34" charset="0"/>
              </a:rPr>
              <a:t>Chief Executive Officer  </a:t>
            </a:r>
            <a:r>
              <a:rPr lang="en-US" sz="2200" dirty="0">
                <a:latin typeface="Arial" panose="020B0604020202020204" pitchFamily="34" charset="0"/>
                <a:cs typeface="Arial" panose="020B0604020202020204" pitchFamily="34" charset="0"/>
              </a:rPr>
              <a:t>&amp; </a:t>
            </a:r>
            <a:r>
              <a:rPr lang="en-US" sz="2200" dirty="0" smtClean="0">
                <a:latin typeface="Arial" panose="020B0604020202020204" pitchFamily="34" charset="0"/>
                <a:cs typeface="Arial" panose="020B0604020202020204" pitchFamily="34" charset="0"/>
              </a:rPr>
              <a:t>Chief Financial Officer </a:t>
            </a:r>
            <a:r>
              <a:rPr lang="en-US" sz="2200" dirty="0">
                <a:latin typeface="Arial" panose="020B0604020202020204" pitchFamily="34" charset="0"/>
                <a:cs typeface="Arial" panose="020B0604020202020204" pitchFamily="34" charset="0"/>
              </a:rPr>
              <a:t>shall certify the following in writing</a:t>
            </a:r>
            <a:r>
              <a:rPr lang="en-US" sz="2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Compliance with NARUC </a:t>
            </a:r>
            <a:r>
              <a:rPr lang="en-US" sz="2200" dirty="0" smtClean="0">
                <a:latin typeface="Arial" panose="020B0604020202020204" pitchFamily="34" charset="0"/>
                <a:cs typeface="Arial" panose="020B0604020202020204" pitchFamily="34" charset="0"/>
              </a:rPr>
              <a:t>USOA</a:t>
            </a:r>
            <a:endParaRPr lang="en-US" sz="800" dirty="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Compliance with rules &amp; Commission </a:t>
            </a:r>
            <a:r>
              <a:rPr lang="en-US" sz="2200" dirty="0" smtClean="0">
                <a:latin typeface="Arial" panose="020B0604020202020204" pitchFamily="34" charset="0"/>
                <a:cs typeface="Arial" panose="020B0604020202020204" pitchFamily="34" charset="0"/>
              </a:rPr>
              <a:t>orders</a:t>
            </a:r>
            <a:endParaRPr lang="en-US" sz="800" dirty="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Non-compliance with financial reporting requirements from regulatory </a:t>
            </a:r>
            <a:r>
              <a:rPr lang="en-US" sz="2200" dirty="0" smtClean="0">
                <a:latin typeface="Arial" panose="020B0604020202020204" pitchFamily="34" charset="0"/>
                <a:cs typeface="Arial" panose="020B0604020202020204" pitchFamily="34" charset="0"/>
              </a:rPr>
              <a:t>agencies</a:t>
            </a:r>
            <a:endParaRPr lang="en-US" sz="800" dirty="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Financial statements fairly present financial condition and operations, and the </a:t>
            </a:r>
            <a:r>
              <a:rPr lang="en-US" sz="2200" dirty="0" smtClean="0">
                <a:latin typeface="Arial" panose="020B0604020202020204" pitchFamily="34" charset="0"/>
                <a:cs typeface="Arial" panose="020B0604020202020204" pitchFamily="34" charset="0"/>
              </a:rPr>
              <a:t>Annual Report </a:t>
            </a:r>
            <a:r>
              <a:rPr lang="en-US" sz="2200" dirty="0">
                <a:latin typeface="Arial" panose="020B0604020202020204" pitchFamily="34" charset="0"/>
                <a:cs typeface="Arial" panose="020B0604020202020204" pitchFamily="34" charset="0"/>
              </a:rPr>
              <a:t>is true, correct &amp; complete</a:t>
            </a: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35</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267844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Important Points</a:t>
            </a:r>
          </a:p>
        </p:txBody>
      </p:sp>
      <p:sp>
        <p:nvSpPr>
          <p:cNvPr id="3" name="Content Placeholder 2"/>
          <p:cNvSpPr>
            <a:spLocks noGrp="1"/>
          </p:cNvSpPr>
          <p:nvPr>
            <p:ph idx="1"/>
          </p:nvPr>
        </p:nvSpPr>
        <p:spPr>
          <a:xfrm>
            <a:off x="457200" y="1646237"/>
            <a:ext cx="8229600" cy="4525963"/>
          </a:xfrm>
        </p:spPr>
        <p:txBody>
          <a:bodyPr>
            <a:normAutofit/>
          </a:bodyPr>
          <a:lstStyle/>
          <a:p>
            <a:pPr>
              <a:spcBef>
                <a:spcPts val="800"/>
              </a:spcBef>
              <a:defRPr/>
            </a:pPr>
            <a:r>
              <a:rPr lang="en-US" sz="2200" dirty="0">
                <a:latin typeface="Arial" panose="020B0604020202020204" pitchFamily="34" charset="0"/>
                <a:cs typeface="Arial" panose="020B0604020202020204" pitchFamily="34" charset="0"/>
              </a:rPr>
              <a:t>All relevant utility expense should be recorded</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spcBef>
                <a:spcPts val="800"/>
              </a:spcBef>
              <a:defRPr/>
            </a:pPr>
            <a:r>
              <a:rPr lang="en-US" sz="2200" dirty="0">
                <a:latin typeface="Arial" panose="020B0604020202020204" pitchFamily="34" charset="0"/>
                <a:cs typeface="Arial" panose="020B0604020202020204" pitchFamily="34" charset="0"/>
              </a:rPr>
              <a:t>Expense should be recorded even if the expense is not paid. (example – owner’s salary</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spcBef>
                <a:spcPts val="800"/>
              </a:spcBef>
              <a:defRPr/>
            </a:pPr>
            <a:r>
              <a:rPr lang="en-US" sz="2200" dirty="0" smtClean="0">
                <a:latin typeface="Arial" panose="020B0604020202020204" pitchFamily="34" charset="0"/>
                <a:cs typeface="Arial" panose="020B0604020202020204" pitchFamily="34" charset="0"/>
              </a:rPr>
              <a:t>The accrual accounting </a:t>
            </a:r>
            <a:r>
              <a:rPr lang="en-US" sz="2200" dirty="0">
                <a:latin typeface="Arial" panose="020B0604020202020204" pitchFamily="34" charset="0"/>
                <a:cs typeface="Arial" panose="020B0604020202020204" pitchFamily="34" charset="0"/>
              </a:rPr>
              <a:t>method should be used – not a cash basis.</a:t>
            </a: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36</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67611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Common </a:t>
            </a:r>
            <a:r>
              <a:rPr lang="en-US" sz="3300" dirty="0" smtClean="0">
                <a:latin typeface="Arial" panose="020B0604020202020204" pitchFamily="34" charset="0"/>
                <a:cs typeface="Arial" panose="020B0604020202020204" pitchFamily="34" charset="0"/>
              </a:rPr>
              <a:t>Errors</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46237"/>
            <a:ext cx="8229600" cy="4525963"/>
          </a:xfrm>
        </p:spPr>
        <p:txBody>
          <a:bodyPr>
            <a:normAutofit/>
          </a:bodyPr>
          <a:lstStyle/>
          <a:p>
            <a:pPr marL="0" indent="0">
              <a:spcBef>
                <a:spcPts val="800"/>
              </a:spcBef>
              <a:buNone/>
              <a:defRPr/>
            </a:pPr>
            <a:r>
              <a:rPr lang="en-US" sz="2200" dirty="0" smtClean="0">
                <a:latin typeface="Arial" panose="020B0604020202020204" pitchFamily="34" charset="0"/>
                <a:cs typeface="Arial" panose="020B0604020202020204" pitchFamily="34" charset="0"/>
              </a:rPr>
              <a:t>Common errors on Annual Reports include:</a:t>
            </a:r>
            <a:endParaRPr lang="en-US" sz="1200" dirty="0" smtClean="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Incomplete </a:t>
            </a:r>
            <a:r>
              <a:rPr lang="en-US" sz="2200" dirty="0">
                <a:latin typeface="Arial" panose="020B0604020202020204" pitchFamily="34" charset="0"/>
                <a:cs typeface="Arial" panose="020B0604020202020204" pitchFamily="34" charset="0"/>
              </a:rPr>
              <a:t>related party information</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Cost of capital calculation errors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Information that does </a:t>
            </a:r>
            <a:r>
              <a:rPr lang="en-US" sz="2200" dirty="0">
                <a:latin typeface="Arial" panose="020B0604020202020204" pitchFamily="34" charset="0"/>
                <a:cs typeface="Arial" panose="020B0604020202020204" pitchFamily="34" charset="0"/>
              </a:rPr>
              <a:t>not match books and records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Support </a:t>
            </a:r>
            <a:r>
              <a:rPr lang="en-US" sz="2200" dirty="0" smtClean="0">
                <a:latin typeface="Arial" panose="020B0604020202020204" pitchFamily="34" charset="0"/>
                <a:cs typeface="Arial" panose="020B0604020202020204" pitchFamily="34" charset="0"/>
              </a:rPr>
              <a:t>schedules that </a:t>
            </a:r>
            <a:r>
              <a:rPr lang="en-US" sz="2200" dirty="0">
                <a:latin typeface="Arial" panose="020B0604020202020204" pitchFamily="34" charset="0"/>
                <a:cs typeface="Arial" panose="020B0604020202020204" pitchFamily="34" charset="0"/>
              </a:rPr>
              <a:t>do not tie to summary schedules</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lvl="1">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Incorrect depreciation rates used or reported.</a:t>
            </a: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37</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777524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smtClean="0">
                <a:latin typeface="Arial" panose="020B0604020202020204" pitchFamily="34" charset="0"/>
                <a:cs typeface="Arial" panose="020B0604020202020204" pitchFamily="34" charset="0"/>
              </a:rPr>
              <a:t>Annual Report </a:t>
            </a:r>
            <a:r>
              <a:rPr lang="en-US" sz="3300" dirty="0">
                <a:latin typeface="Arial" panose="020B0604020202020204" pitchFamily="34" charset="0"/>
                <a:cs typeface="Arial" panose="020B0604020202020204" pitchFamily="34" charset="0"/>
              </a:rPr>
              <a:t>Corrections</a:t>
            </a:r>
          </a:p>
        </p:txBody>
      </p:sp>
      <p:sp>
        <p:nvSpPr>
          <p:cNvPr id="3" name="Content Placeholder 2"/>
          <p:cNvSpPr>
            <a:spLocks noGrp="1"/>
          </p:cNvSpPr>
          <p:nvPr>
            <p:ph idx="1"/>
          </p:nvPr>
        </p:nvSpPr>
        <p:spPr>
          <a:xfrm>
            <a:off x="457200" y="1646237"/>
            <a:ext cx="8229600" cy="4525963"/>
          </a:xfrm>
        </p:spPr>
        <p:txBody>
          <a:bodyPr>
            <a:normAutofit/>
          </a:bodyPr>
          <a:lstStyle/>
          <a:p>
            <a:pPr algn="just">
              <a:spcBef>
                <a:spcPts val="800"/>
              </a:spcBef>
              <a:defRPr/>
            </a:pPr>
            <a:r>
              <a:rPr lang="en-US" sz="2200" dirty="0">
                <a:latin typeface="Arial" panose="020B0604020202020204" pitchFamily="34" charset="0"/>
                <a:cs typeface="Arial" panose="020B0604020202020204" pitchFamily="34" charset="0"/>
              </a:rPr>
              <a:t>If </a:t>
            </a:r>
            <a:r>
              <a:rPr lang="en-US" sz="2200" dirty="0" smtClean="0">
                <a:latin typeface="Arial" panose="020B0604020202020204" pitchFamily="34" charset="0"/>
                <a:cs typeface="Arial" panose="020B0604020202020204" pitchFamily="34" charset="0"/>
              </a:rPr>
              <a:t>Annual Report </a:t>
            </a:r>
            <a:r>
              <a:rPr lang="en-US" sz="2200" dirty="0">
                <a:latin typeface="Arial" panose="020B0604020202020204" pitchFamily="34" charset="0"/>
                <a:cs typeface="Arial" panose="020B0604020202020204" pitchFamily="34" charset="0"/>
              </a:rPr>
              <a:t>corrections are required by the Commission, the utility will be notified to send corrected copies by a certain date</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algn="just">
              <a:spcBef>
                <a:spcPts val="800"/>
              </a:spcBef>
              <a:defRPr/>
            </a:pPr>
            <a:r>
              <a:rPr lang="en-US" sz="2200" dirty="0">
                <a:latin typeface="Arial" panose="020B0604020202020204" pitchFamily="34" charset="0"/>
                <a:cs typeface="Arial" panose="020B0604020202020204" pitchFamily="34" charset="0"/>
              </a:rPr>
              <a:t>The penalty for late corrections is $3 per day.</a:t>
            </a:r>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38</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94005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The Main Rules Governing </a:t>
            </a:r>
            <a:r>
              <a:rPr lang="en-US" sz="3300" dirty="0" smtClean="0">
                <a:latin typeface="Arial" panose="020B0604020202020204" pitchFamily="34" charset="0"/>
                <a:cs typeface="Arial" panose="020B0604020202020204" pitchFamily="34" charset="0"/>
              </a:rPr>
              <a:t>Annual Reports </a:t>
            </a:r>
            <a:r>
              <a:rPr lang="en-US" sz="3300" dirty="0">
                <a:latin typeface="Arial" panose="020B0604020202020204" pitchFamily="34" charset="0"/>
                <a:cs typeface="Arial" panose="020B0604020202020204" pitchFamily="34" charset="0"/>
              </a:rPr>
              <a:t>Rule 25-30.110, F.A.C</a:t>
            </a:r>
            <a:r>
              <a:rPr lang="en-US" sz="3300" dirty="0" smtClean="0">
                <a:latin typeface="Arial" panose="020B0604020202020204" pitchFamily="34" charset="0"/>
                <a:cs typeface="Arial" panose="020B0604020202020204" pitchFamily="34" charset="0"/>
              </a:rPr>
              <a:t>. (cont.)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spcBef>
                <a:spcPts val="800"/>
              </a:spcBef>
              <a:buNone/>
              <a:defRPr/>
            </a:pPr>
            <a:r>
              <a:rPr lang="en-US" altLang="en-US" sz="2200" dirty="0">
                <a:latin typeface="Arial" panose="020B0604020202020204" pitchFamily="34" charset="0"/>
                <a:cs typeface="Arial" panose="020B0604020202020204" pitchFamily="34" charset="0"/>
              </a:rPr>
              <a:t>Rule 25-30.110, F.A.C., </a:t>
            </a:r>
            <a:r>
              <a:rPr lang="en-US" altLang="en-US" sz="2200" i="1" dirty="0">
                <a:latin typeface="Arial" panose="020B0604020202020204" pitchFamily="34" charset="0"/>
                <a:cs typeface="Arial" panose="020B0604020202020204" pitchFamily="34" charset="0"/>
              </a:rPr>
              <a:t>Records and Reports; </a:t>
            </a:r>
            <a:r>
              <a:rPr lang="en-US" altLang="en-US" sz="2200" i="1" dirty="0" smtClean="0">
                <a:latin typeface="Arial" panose="020B0604020202020204" pitchFamily="34" charset="0"/>
                <a:cs typeface="Arial" panose="020B0604020202020204" pitchFamily="34" charset="0"/>
              </a:rPr>
              <a:t>Annual Reports,</a:t>
            </a:r>
            <a:r>
              <a:rPr lang="en-US" altLang="en-US" sz="2200" dirty="0" smtClean="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addresses the </a:t>
            </a:r>
            <a:r>
              <a:rPr lang="en-US" altLang="en-US" sz="2200" dirty="0" smtClean="0">
                <a:latin typeface="Arial" panose="020B0604020202020204" pitchFamily="34" charset="0"/>
                <a:cs typeface="Arial" panose="020B0604020202020204" pitchFamily="34" charset="0"/>
              </a:rPr>
              <a:t>following (cont.): </a:t>
            </a:r>
            <a:endParaRPr lang="en-US" altLang="en-US" sz="12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Certification </a:t>
            </a:r>
            <a:r>
              <a:rPr lang="en-US" altLang="en-US" sz="2200" dirty="0">
                <a:latin typeface="Arial" panose="020B0604020202020204" pitchFamily="34" charset="0"/>
                <a:cs typeface="Arial" panose="020B0604020202020204" pitchFamily="34" charset="0"/>
              </a:rPr>
              <a:t>of the </a:t>
            </a:r>
            <a:r>
              <a:rPr lang="en-US" altLang="en-US" sz="2200" dirty="0" smtClean="0">
                <a:latin typeface="Arial" panose="020B0604020202020204" pitchFamily="34" charset="0"/>
                <a:cs typeface="Arial" panose="020B0604020202020204" pitchFamily="34" charset="0"/>
              </a:rPr>
              <a:t>Annual Report</a:t>
            </a:r>
            <a:endParaRPr lang="en-US" alt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Penalty </a:t>
            </a:r>
            <a:r>
              <a:rPr lang="en-US" altLang="en-US" sz="2200" dirty="0">
                <a:latin typeface="Arial" panose="020B0604020202020204" pitchFamily="34" charset="0"/>
                <a:cs typeface="Arial" panose="020B0604020202020204" pitchFamily="34" charset="0"/>
              </a:rPr>
              <a:t>for </a:t>
            </a:r>
            <a:r>
              <a:rPr lang="en-US" altLang="en-US" sz="2200" dirty="0" smtClean="0">
                <a:latin typeface="Arial" panose="020B0604020202020204" pitchFamily="34" charset="0"/>
                <a:cs typeface="Arial" panose="020B0604020202020204" pitchFamily="34" charset="0"/>
              </a:rPr>
              <a:t>non-compliance </a:t>
            </a:r>
            <a:endParaRPr lang="en-US" altLang="en-US" sz="800" dirty="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Delinquent reports</a:t>
            </a:r>
            <a:endParaRPr lang="en-US" alt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Incomplete reports</a:t>
            </a:r>
            <a:endParaRPr lang="en-US" alt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smtClean="0">
                <a:latin typeface="Arial" panose="020B0604020202020204" pitchFamily="34" charset="0"/>
                <a:cs typeface="Arial" panose="020B0604020202020204" pitchFamily="34" charset="0"/>
              </a:rPr>
              <a:t>Incorrect filings</a:t>
            </a:r>
            <a:endParaRPr lang="en-US" altLang="en-US" sz="800" dirty="0" smtClean="0">
              <a:latin typeface="Arial" panose="020B0604020202020204" pitchFamily="34" charset="0"/>
              <a:cs typeface="Arial" panose="020B0604020202020204" pitchFamily="34" charset="0"/>
            </a:endParaRPr>
          </a:p>
          <a:p>
            <a:pPr lvl="1" algn="just">
              <a:spcBef>
                <a:spcPts val="800"/>
              </a:spcBef>
              <a:buFont typeface="Arial" panose="020B0604020202020204" pitchFamily="34" charset="0"/>
              <a:buChar char="•"/>
              <a:defRPr/>
            </a:pPr>
            <a:r>
              <a:rPr lang="en-US" altLang="en-US" sz="2200" dirty="0">
                <a:latin typeface="Arial" panose="020B0604020202020204" pitchFamily="34" charset="0"/>
                <a:cs typeface="Arial" panose="020B0604020202020204" pitchFamily="34" charset="0"/>
              </a:rPr>
              <a:t>I</a:t>
            </a:r>
            <a:r>
              <a:rPr lang="en-US" altLang="en-US" sz="2200" dirty="0" smtClean="0">
                <a:latin typeface="Arial" panose="020B0604020202020204" pitchFamily="34" charset="0"/>
                <a:cs typeface="Arial" panose="020B0604020202020204" pitchFamily="34" charset="0"/>
              </a:rPr>
              <a:t>nsufficient </a:t>
            </a:r>
            <a:r>
              <a:rPr lang="en-US" altLang="en-US" sz="2200" dirty="0">
                <a:latin typeface="Arial" panose="020B0604020202020204" pitchFamily="34" charset="0"/>
                <a:cs typeface="Arial" panose="020B0604020202020204" pitchFamily="34" charset="0"/>
              </a:rPr>
              <a:t>copies </a:t>
            </a:r>
            <a:r>
              <a:rPr lang="en-US" altLang="en-US" sz="2200" dirty="0" smtClean="0">
                <a:latin typeface="Arial" panose="020B0604020202020204" pitchFamily="34" charset="0"/>
                <a:cs typeface="Arial" panose="020B0604020202020204" pitchFamily="34" charset="0"/>
              </a:rPr>
              <a:t>(1 </a:t>
            </a:r>
            <a:r>
              <a:rPr lang="en-US" altLang="en-US" sz="2200" dirty="0">
                <a:latin typeface="Arial" panose="020B0604020202020204" pitchFamily="34" charset="0"/>
                <a:cs typeface="Arial" panose="020B0604020202020204" pitchFamily="34" charset="0"/>
              </a:rPr>
              <a:t>original, 2 copies; Fine: $1 per page</a:t>
            </a:r>
            <a:r>
              <a:rPr lang="en-US" altLang="en-US" sz="2200" dirty="0" smtClean="0">
                <a:latin typeface="Arial" panose="020B0604020202020204" pitchFamily="34" charset="0"/>
                <a:cs typeface="Arial" panose="020B0604020202020204" pitchFamily="34" charset="0"/>
              </a:rPr>
              <a:t>)</a:t>
            </a:r>
            <a:endParaRPr lang="en-US" altLang="en-US" sz="2200" dirty="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4</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08134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Who Has to File an </a:t>
            </a:r>
            <a:r>
              <a:rPr lang="en-US" sz="3300" dirty="0" smtClean="0">
                <a:latin typeface="Arial" panose="020B0604020202020204" pitchFamily="34" charset="0"/>
                <a:cs typeface="Arial" panose="020B0604020202020204" pitchFamily="34" charset="0"/>
              </a:rPr>
              <a:t>Annual Report?</a:t>
            </a:r>
            <a:endParaRPr lang="en-US" sz="3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spcBef>
                <a:spcPts val="800"/>
              </a:spcBef>
            </a:pPr>
            <a:r>
              <a:rPr lang="en-US" sz="2200" dirty="0" smtClean="0">
                <a:latin typeface="Arial" panose="020B0604020202020204" pitchFamily="34" charset="0"/>
                <a:cs typeface="Arial" panose="020B0604020202020204" pitchFamily="34" charset="0"/>
              </a:rPr>
              <a:t>Rule </a:t>
            </a:r>
            <a:r>
              <a:rPr lang="en-US" sz="2200" dirty="0">
                <a:latin typeface="Arial" panose="020B0604020202020204" pitchFamily="34" charset="0"/>
                <a:cs typeface="Arial" panose="020B0604020202020204" pitchFamily="34" charset="0"/>
              </a:rPr>
              <a:t>25-30.110(3</a:t>
            </a:r>
            <a:r>
              <a:rPr lang="en-US" sz="2200"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F.A.C</a:t>
            </a:r>
            <a:r>
              <a:rPr lang="en-US" sz="2200" dirty="0" smtClean="0">
                <a:latin typeface="Arial" panose="020B0604020202020204" pitchFamily="34" charset="0"/>
                <a:cs typeface="Arial" panose="020B0604020202020204" pitchFamily="34" charset="0"/>
              </a:rPr>
              <a:t>.,</a:t>
            </a:r>
            <a:r>
              <a:rPr lang="en-US" altLang="en-US" sz="2000" i="1" dirty="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Records and Reports; </a:t>
            </a:r>
            <a:r>
              <a:rPr lang="en-US" altLang="en-US" sz="2200" i="1" dirty="0" smtClean="0">
                <a:latin typeface="Arial" panose="020B0604020202020204" pitchFamily="34" charset="0"/>
                <a:cs typeface="Arial" panose="020B0604020202020204" pitchFamily="34" charset="0"/>
              </a:rPr>
              <a:t>Annual Reports</a:t>
            </a:r>
            <a:r>
              <a:rPr lang="en-US" altLang="en-US" sz="2000" dirty="0" smtClean="0">
                <a:latin typeface="Arial" panose="020B0604020202020204" pitchFamily="34" charset="0"/>
                <a:cs typeface="Arial" panose="020B0604020202020204" pitchFamily="34" charset="0"/>
              </a:rPr>
              <a:t>,</a:t>
            </a:r>
            <a:r>
              <a:rPr lang="en-US" sz="2200"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addresses t</a:t>
            </a:r>
            <a:r>
              <a:rPr lang="en-US" altLang="en-US" sz="2200" dirty="0">
                <a:latin typeface="Arial" panose="020B0604020202020204" pitchFamily="34" charset="0"/>
                <a:cs typeface="Arial" panose="020B0604020202020204" pitchFamily="34" charset="0"/>
              </a:rPr>
              <a:t>he obligation of a utility under the Commission’s jurisdiction to file an </a:t>
            </a:r>
            <a:r>
              <a:rPr lang="en-US" altLang="en-US" sz="2200" dirty="0" smtClean="0">
                <a:latin typeface="Arial" panose="020B0604020202020204" pitchFamily="34" charset="0"/>
                <a:cs typeface="Arial" panose="020B0604020202020204" pitchFamily="34" charset="0"/>
              </a:rPr>
              <a:t>Annual Report </a:t>
            </a:r>
            <a:r>
              <a:rPr lang="en-US" altLang="en-US" sz="2200" dirty="0">
                <a:latin typeface="Arial" panose="020B0604020202020204" pitchFamily="34" charset="0"/>
                <a:cs typeface="Arial" panose="020B0604020202020204" pitchFamily="34" charset="0"/>
              </a:rPr>
              <a:t>for any given year on or before December </a:t>
            </a:r>
            <a:r>
              <a:rPr lang="en-US" altLang="en-US" sz="2200" dirty="0" smtClean="0">
                <a:latin typeface="Arial" panose="020B0604020202020204" pitchFamily="34" charset="0"/>
                <a:cs typeface="Arial" panose="020B0604020202020204" pitchFamily="34" charset="0"/>
              </a:rPr>
              <a:t>31 </a:t>
            </a:r>
            <a:r>
              <a:rPr lang="en-US" altLang="en-US" sz="2200" dirty="0">
                <a:latin typeface="Arial" panose="020B0604020202020204" pitchFamily="34" charset="0"/>
                <a:cs typeface="Arial" panose="020B0604020202020204" pitchFamily="34" charset="0"/>
              </a:rPr>
              <a:t>of that year whether or not the utility has applied for or been issued a certificate</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sz="2200" dirty="0">
                <a:latin typeface="Arial" panose="020B0604020202020204" pitchFamily="34" charset="0"/>
                <a:cs typeface="Arial" panose="020B0604020202020204" pitchFamily="34" charset="0"/>
              </a:rPr>
              <a:t>If a utility is sold during the year, the buyer must make sure that the </a:t>
            </a:r>
            <a:r>
              <a:rPr lang="en-US" sz="2200" dirty="0" smtClean="0">
                <a:latin typeface="Arial" panose="020B0604020202020204" pitchFamily="34" charset="0"/>
                <a:cs typeface="Arial" panose="020B0604020202020204" pitchFamily="34" charset="0"/>
              </a:rPr>
              <a:t>Annual Report </a:t>
            </a:r>
            <a:r>
              <a:rPr lang="en-US" sz="2200" dirty="0">
                <a:latin typeface="Arial" panose="020B0604020202020204" pitchFamily="34" charset="0"/>
                <a:cs typeface="Arial" panose="020B0604020202020204" pitchFamily="34" charset="0"/>
              </a:rPr>
              <a:t>data is completed for the whole year, including the portion of the year under prior ownership.</a:t>
            </a:r>
            <a:endParaRPr lang="en-US" altLang="en-US" sz="2200" dirty="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5</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34165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Preservation of Records</a:t>
            </a:r>
          </a:p>
        </p:txBody>
      </p:sp>
      <p:sp>
        <p:nvSpPr>
          <p:cNvPr id="3" name="Content Placeholder 2"/>
          <p:cNvSpPr>
            <a:spLocks noGrp="1"/>
          </p:cNvSpPr>
          <p:nvPr>
            <p:ph idx="1"/>
          </p:nvPr>
        </p:nvSpPr>
        <p:spPr/>
        <p:txBody>
          <a:bodyPr>
            <a:normAutofit lnSpcReduction="10000"/>
          </a:bodyPr>
          <a:lstStyle/>
          <a:p>
            <a:pPr marL="342900" lvl="1" indent="-342900" algn="just">
              <a:buFont typeface="Arial" panose="020B0604020202020204" pitchFamily="34" charset="0"/>
              <a:buChar char="•"/>
              <a:defRPr/>
            </a:pPr>
            <a:r>
              <a:rPr lang="en-US" altLang="en-US" sz="2200" dirty="0">
                <a:latin typeface="Arial" panose="020B0604020202020204" pitchFamily="34" charset="0"/>
                <a:cs typeface="Arial" panose="020B0604020202020204" pitchFamily="34" charset="0"/>
              </a:rPr>
              <a:t>Rule 25-30.115, F.A.C., </a:t>
            </a:r>
            <a:r>
              <a:rPr lang="en-US" altLang="en-US" sz="2200" i="1" dirty="0">
                <a:latin typeface="Arial" panose="020B0604020202020204" pitchFamily="34" charset="0"/>
                <a:cs typeface="Arial" panose="020B0604020202020204" pitchFamily="34" charset="0"/>
              </a:rPr>
              <a:t>Uniform System of Accounts for Water and Wastewater </a:t>
            </a:r>
            <a:r>
              <a:rPr lang="en-US" altLang="en-US" sz="2200" i="1" dirty="0" smtClean="0">
                <a:latin typeface="Arial" panose="020B0604020202020204" pitchFamily="34" charset="0"/>
                <a:cs typeface="Arial" panose="020B0604020202020204" pitchFamily="34" charset="0"/>
              </a:rPr>
              <a:t>Utilities</a:t>
            </a:r>
            <a:r>
              <a:rPr lang="en-US" altLang="en-US" sz="2200" dirty="0" smtClean="0">
                <a:latin typeface="Arial" panose="020B0604020202020204" pitchFamily="34" charset="0"/>
                <a:cs typeface="Arial" panose="020B0604020202020204" pitchFamily="34" charset="0"/>
              </a:rPr>
              <a:t>, requires compliance with the NARUC USOA. The cost for by utility class and service are listed below. </a:t>
            </a:r>
          </a:p>
          <a:p>
            <a:pPr marL="342900" lvl="1" indent="-342900">
              <a:buNone/>
              <a:defRPr/>
            </a:pPr>
            <a:endParaRPr lang="en-US" altLang="en-US" sz="2200" dirty="0">
              <a:latin typeface="Arial" panose="020B0604020202020204" pitchFamily="34" charset="0"/>
              <a:cs typeface="Arial" panose="020B0604020202020204" pitchFamily="34" charset="0"/>
            </a:endParaRPr>
          </a:p>
          <a:p>
            <a:pPr marL="457200" lvl="1" indent="0">
              <a:buNone/>
              <a:defRPr/>
            </a:pPr>
            <a:endParaRPr lang="en-US" altLang="en-US" sz="800" dirty="0" smtClean="0">
              <a:latin typeface="Arial" panose="020B0604020202020204" pitchFamily="34" charset="0"/>
              <a:cs typeface="Arial" panose="020B0604020202020204" pitchFamily="34" charset="0"/>
            </a:endParaRPr>
          </a:p>
          <a:p>
            <a:pPr marL="457200" lvl="1" indent="0">
              <a:buNone/>
              <a:defRPr/>
            </a:pPr>
            <a:endParaRPr lang="en-US" altLang="en-US" sz="800" dirty="0">
              <a:latin typeface="Arial" panose="020B0604020202020204" pitchFamily="34" charset="0"/>
              <a:cs typeface="Arial" panose="020B0604020202020204" pitchFamily="34" charset="0"/>
            </a:endParaRPr>
          </a:p>
          <a:p>
            <a:pPr marL="457200" lvl="1" indent="0">
              <a:buNone/>
              <a:defRPr/>
            </a:pPr>
            <a:endParaRPr lang="en-US" altLang="en-US" sz="800" dirty="0" smtClean="0">
              <a:latin typeface="Arial" panose="020B0604020202020204" pitchFamily="34" charset="0"/>
              <a:cs typeface="Arial" panose="020B0604020202020204" pitchFamily="34" charset="0"/>
            </a:endParaRPr>
          </a:p>
          <a:p>
            <a:pPr marL="457200" lvl="1" indent="0">
              <a:buNone/>
              <a:defRPr/>
            </a:pPr>
            <a:endParaRPr lang="en-US" altLang="en-US" sz="800" dirty="0">
              <a:latin typeface="Arial" panose="020B0604020202020204" pitchFamily="34" charset="0"/>
              <a:cs typeface="Arial" panose="020B0604020202020204" pitchFamily="34" charset="0"/>
            </a:endParaRPr>
          </a:p>
          <a:p>
            <a:pPr marL="457200" lvl="1" indent="0">
              <a:buNone/>
              <a:defRPr/>
            </a:pPr>
            <a:endParaRPr lang="en-US" altLang="en-US" sz="800" dirty="0" smtClean="0">
              <a:latin typeface="Arial" panose="020B0604020202020204" pitchFamily="34" charset="0"/>
              <a:cs typeface="Arial" panose="020B0604020202020204" pitchFamily="34" charset="0"/>
            </a:endParaRPr>
          </a:p>
          <a:p>
            <a:pPr marL="457200" lvl="1" indent="0">
              <a:buNone/>
              <a:defRPr/>
            </a:pPr>
            <a:endParaRPr lang="en-US" altLang="en-US" sz="800" dirty="0">
              <a:latin typeface="Arial" panose="020B0604020202020204" pitchFamily="34" charset="0"/>
              <a:cs typeface="Arial" panose="020B0604020202020204" pitchFamily="34" charset="0"/>
            </a:endParaRPr>
          </a:p>
          <a:p>
            <a:pPr marL="457200" lvl="1" indent="0">
              <a:buNone/>
              <a:defRPr/>
            </a:pPr>
            <a:endParaRPr lang="en-US" altLang="en-US" sz="800" dirty="0" smtClean="0">
              <a:latin typeface="Arial" panose="020B0604020202020204" pitchFamily="34" charset="0"/>
              <a:cs typeface="Arial" panose="020B0604020202020204" pitchFamily="34" charset="0"/>
            </a:endParaRPr>
          </a:p>
          <a:p>
            <a:pPr marL="457200" lvl="1" indent="0">
              <a:buNone/>
              <a:defRPr/>
            </a:pPr>
            <a:endParaRPr lang="en-US" altLang="en-US" sz="800" dirty="0">
              <a:latin typeface="Arial" panose="020B0604020202020204" pitchFamily="34" charset="0"/>
              <a:cs typeface="Arial" panose="020B0604020202020204" pitchFamily="34" charset="0"/>
            </a:endParaRPr>
          </a:p>
          <a:p>
            <a:pPr marL="457200" lvl="1" indent="0">
              <a:buNone/>
              <a:defRPr/>
            </a:pPr>
            <a:endParaRPr lang="en-US" altLang="en-US" sz="800" dirty="0" smtClean="0">
              <a:latin typeface="Arial" panose="020B0604020202020204" pitchFamily="34" charset="0"/>
              <a:cs typeface="Arial" panose="020B0604020202020204" pitchFamily="34" charset="0"/>
            </a:endParaRPr>
          </a:p>
          <a:p>
            <a:pPr marL="457200" lvl="1" indent="0">
              <a:buNone/>
              <a:defRPr/>
            </a:pPr>
            <a:endParaRPr lang="en-US" altLang="en-US" sz="800" dirty="0">
              <a:latin typeface="Arial" panose="020B0604020202020204" pitchFamily="34" charset="0"/>
              <a:cs typeface="Arial" panose="020B0604020202020204" pitchFamily="34" charset="0"/>
            </a:endParaRPr>
          </a:p>
          <a:p>
            <a:pPr marL="457200" lvl="1" indent="0">
              <a:buNone/>
              <a:defRPr/>
            </a:pPr>
            <a:endParaRPr lang="en-US" altLang="en-US" sz="800" dirty="0" smtClean="0">
              <a:latin typeface="Arial" panose="020B0604020202020204" pitchFamily="34" charset="0"/>
              <a:cs typeface="Arial" panose="020B0604020202020204" pitchFamily="34" charset="0"/>
            </a:endParaRPr>
          </a:p>
          <a:p>
            <a:pPr marL="457200" lvl="1" indent="0">
              <a:buNone/>
              <a:defRPr/>
            </a:pPr>
            <a:endParaRPr lang="en-US" altLang="en-US" sz="80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Further, </a:t>
            </a:r>
            <a:r>
              <a:rPr lang="en-US" sz="2200" i="1" dirty="0" smtClean="0">
                <a:latin typeface="Arial" panose="020B0604020202020204" pitchFamily="34" charset="0"/>
                <a:cs typeface="Arial" panose="020B0604020202020204" pitchFamily="34" charset="0"/>
              </a:rPr>
              <a:t>Regulations </a:t>
            </a:r>
            <a:r>
              <a:rPr lang="en-US" sz="2200" i="1" dirty="0">
                <a:latin typeface="Arial" panose="020B0604020202020204" pitchFamily="34" charset="0"/>
                <a:cs typeface="Arial" panose="020B0604020202020204" pitchFamily="34" charset="0"/>
              </a:rPr>
              <a:t>to Govern the Preservation of Records of Electric, Gas and Water </a:t>
            </a:r>
            <a:r>
              <a:rPr lang="en-US" sz="2200" i="1" dirty="0" smtClean="0">
                <a:latin typeface="Arial" panose="020B0604020202020204" pitchFamily="34" charset="0"/>
                <a:cs typeface="Arial" panose="020B0604020202020204" pitchFamily="34" charset="0"/>
              </a:rPr>
              <a:t>Utilities</a:t>
            </a:r>
            <a:r>
              <a:rPr lang="en-US" sz="2200" dirty="0" smtClean="0">
                <a:latin typeface="Arial" panose="020B0604020202020204" pitchFamily="34" charset="0"/>
                <a:cs typeface="Arial" panose="020B0604020202020204" pitchFamily="34" charset="0"/>
              </a:rPr>
              <a:t> is issued </a:t>
            </a:r>
            <a:r>
              <a:rPr lang="en-US" sz="2200" dirty="0">
                <a:latin typeface="Arial" panose="020B0604020202020204" pitchFamily="34" charset="0"/>
                <a:cs typeface="Arial" panose="020B0604020202020204" pitchFamily="34" charset="0"/>
              </a:rPr>
              <a:t>by NARUC, last revised in </a:t>
            </a:r>
            <a:r>
              <a:rPr lang="en-US" sz="2200" dirty="0" smtClean="0">
                <a:latin typeface="Arial" panose="020B0604020202020204" pitchFamily="34" charset="0"/>
                <a:cs typeface="Arial" panose="020B0604020202020204" pitchFamily="34" charset="0"/>
              </a:rPr>
              <a:t>2007 at a cost of $20.</a:t>
            </a:r>
            <a:endParaRPr lang="en-US" sz="2200" dirty="0">
              <a:latin typeface="Arial" panose="020B0604020202020204" pitchFamily="34" charset="0"/>
              <a:cs typeface="Arial" panose="020B0604020202020204" pitchFamily="34" charset="0"/>
            </a:endParaRPr>
          </a:p>
          <a:p>
            <a:pPr marL="914400" lvl="2" indent="0">
              <a:buNone/>
              <a:defRPr/>
            </a:pPr>
            <a:endParaRPr lang="en-US" sz="2200" dirty="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6</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2"/>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112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520825" y="2971800"/>
            <a:ext cx="6102350" cy="185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3707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NARUC Address</a:t>
            </a:r>
          </a:p>
        </p:txBody>
      </p:sp>
      <p:sp>
        <p:nvSpPr>
          <p:cNvPr id="3" name="Content Placeholder 2"/>
          <p:cNvSpPr>
            <a:spLocks noGrp="1"/>
          </p:cNvSpPr>
          <p:nvPr>
            <p:ph idx="1"/>
          </p:nvPr>
        </p:nvSpPr>
        <p:spPr/>
        <p:txBody>
          <a:bodyPr>
            <a:normAutofit/>
          </a:bodyPr>
          <a:lstStyle/>
          <a:p>
            <a:pPr marL="0" indent="0" algn="just">
              <a:spcBef>
                <a:spcPts val="800"/>
              </a:spcBef>
              <a:buFont typeface="Monotype Sorts" pitchFamily="2" charset="2"/>
              <a:buNone/>
              <a:defRPr/>
            </a:pPr>
            <a:r>
              <a:rPr lang="en-US" sz="2200" dirty="0" smtClean="0">
                <a:latin typeface="Arial" panose="020B0604020202020204" pitchFamily="34" charset="0"/>
                <a:cs typeface="Arial" panose="020B0604020202020204" pitchFamily="34" charset="0"/>
              </a:rPr>
              <a:t>To obtain a copy of the </a:t>
            </a:r>
            <a:r>
              <a:rPr lang="en-US" sz="2200" i="1" dirty="0" smtClean="0">
                <a:latin typeface="Arial" panose="020B0604020202020204" pitchFamily="34" charset="0"/>
                <a:cs typeface="Arial" panose="020B0604020202020204" pitchFamily="34" charset="0"/>
              </a:rPr>
              <a:t>Uniform System of Accounts for Water and Wastewater Utilities</a:t>
            </a:r>
            <a:r>
              <a:rPr lang="en-US" sz="2200" dirty="0" smtClean="0">
                <a:latin typeface="Arial" panose="020B0604020202020204" pitchFamily="34" charset="0"/>
                <a:cs typeface="Arial" panose="020B0604020202020204" pitchFamily="34" charset="0"/>
              </a:rPr>
              <a:t> and/or </a:t>
            </a:r>
            <a:r>
              <a:rPr lang="en-US" sz="2200" i="1" dirty="0" smtClean="0">
                <a:latin typeface="Arial" panose="020B0604020202020204" pitchFamily="34" charset="0"/>
                <a:cs typeface="Arial" panose="020B0604020202020204" pitchFamily="34" charset="0"/>
              </a:rPr>
              <a:t>Regulations to Govern the Preservation of Records of Electric, Gas and Water Utilities</a:t>
            </a:r>
            <a:r>
              <a:rPr lang="en-US" sz="2200" dirty="0" smtClean="0">
                <a:latin typeface="Arial" panose="020B0604020202020204" pitchFamily="34" charset="0"/>
                <a:cs typeface="Arial" panose="020B0604020202020204" pitchFamily="34" charset="0"/>
              </a:rPr>
              <a:t>, contact NARUC at:</a:t>
            </a:r>
          </a:p>
          <a:p>
            <a:pPr marL="0" indent="0" algn="just">
              <a:spcBef>
                <a:spcPts val="800"/>
              </a:spcBef>
              <a:buFont typeface="Monotype Sorts" pitchFamily="2" charset="2"/>
              <a:buNone/>
              <a:defRPr/>
            </a:pPr>
            <a:endParaRPr lang="en-US" sz="800" dirty="0">
              <a:latin typeface="Arial" panose="020B0604020202020204" pitchFamily="34" charset="0"/>
              <a:cs typeface="Arial" panose="020B0604020202020204" pitchFamily="34" charset="0"/>
            </a:endParaRPr>
          </a:p>
          <a:p>
            <a:pPr marL="0" indent="0">
              <a:spcBef>
                <a:spcPts val="800"/>
              </a:spcBef>
              <a:buFont typeface="Monotype Sorts" pitchFamily="2" charset="2"/>
              <a:buNone/>
              <a:defRPr/>
            </a:pPr>
            <a:r>
              <a:rPr lang="en-US" sz="2200" dirty="0" smtClean="0">
                <a:latin typeface="Arial" panose="020B0604020202020204" pitchFamily="34" charset="0"/>
                <a:cs typeface="Arial" panose="020B0604020202020204" pitchFamily="34" charset="0"/>
              </a:rPr>
              <a:t>1101 </a:t>
            </a:r>
            <a:r>
              <a:rPr lang="en-US" sz="2200" dirty="0">
                <a:latin typeface="Arial" panose="020B0604020202020204" pitchFamily="34" charset="0"/>
                <a:cs typeface="Arial" panose="020B0604020202020204" pitchFamily="34" charset="0"/>
              </a:rPr>
              <a:t>Vermont Ave, NW, Suite 200</a:t>
            </a:r>
          </a:p>
          <a:p>
            <a:pPr marL="0" indent="0">
              <a:buFont typeface="Monotype Sorts" pitchFamily="2" charset="2"/>
              <a:buNone/>
              <a:defRPr/>
            </a:pPr>
            <a:r>
              <a:rPr lang="en-US" sz="2200" dirty="0" smtClean="0">
                <a:latin typeface="Arial" panose="020B0604020202020204" pitchFamily="34" charset="0"/>
                <a:cs typeface="Arial" panose="020B0604020202020204" pitchFamily="34" charset="0"/>
              </a:rPr>
              <a:t>Washington</a:t>
            </a:r>
            <a:r>
              <a:rPr lang="en-US" sz="2200" dirty="0">
                <a:latin typeface="Arial" panose="020B0604020202020204" pitchFamily="34" charset="0"/>
                <a:cs typeface="Arial" panose="020B0604020202020204" pitchFamily="34" charset="0"/>
              </a:rPr>
              <a:t>, DC  </a:t>
            </a:r>
            <a:r>
              <a:rPr lang="en-US" sz="2200" dirty="0" smtClean="0">
                <a:latin typeface="Arial" panose="020B0604020202020204" pitchFamily="34" charset="0"/>
                <a:cs typeface="Arial" panose="020B0604020202020204" pitchFamily="34" charset="0"/>
              </a:rPr>
              <a:t>20004</a:t>
            </a:r>
          </a:p>
          <a:p>
            <a:pPr marL="0" indent="0">
              <a:buFont typeface="Monotype Sorts" pitchFamily="2" charset="2"/>
              <a:buNone/>
              <a:defRPr/>
            </a:pPr>
            <a:endParaRPr lang="en-US" sz="800" dirty="0">
              <a:latin typeface="Arial" panose="020B0604020202020204" pitchFamily="34" charset="0"/>
              <a:cs typeface="Arial" panose="020B0604020202020204" pitchFamily="34" charset="0"/>
            </a:endParaRPr>
          </a:p>
          <a:p>
            <a:pPr marL="0" indent="0">
              <a:spcBef>
                <a:spcPts val="800"/>
              </a:spcBef>
              <a:buFont typeface="Monotype Sorts" pitchFamily="2" charset="2"/>
              <a:buNone/>
              <a:defRPr/>
            </a:pPr>
            <a:r>
              <a:rPr lang="en-US" sz="2200" dirty="0" smtClean="0">
                <a:latin typeface="Arial" panose="020B0604020202020204" pitchFamily="34" charset="0"/>
                <a:cs typeface="Arial" panose="020B0604020202020204" pitchFamily="34" charset="0"/>
              </a:rPr>
              <a:t>Telephone:  (</a:t>
            </a:r>
            <a:r>
              <a:rPr lang="en-US" sz="2200" dirty="0">
                <a:latin typeface="Arial" panose="020B0604020202020204" pitchFamily="34" charset="0"/>
                <a:cs typeface="Arial" panose="020B0604020202020204" pitchFamily="34" charset="0"/>
              </a:rPr>
              <a:t>202) 898-2200</a:t>
            </a:r>
          </a:p>
          <a:p>
            <a:pPr marL="0" indent="0">
              <a:buFont typeface="Monotype Sorts" pitchFamily="2" charset="2"/>
              <a:buNone/>
              <a:defRPr/>
            </a:pPr>
            <a:r>
              <a:rPr lang="en-US" sz="2200" dirty="0" smtClean="0">
                <a:latin typeface="Arial" panose="020B0604020202020204" pitchFamily="34" charset="0"/>
                <a:cs typeface="Arial" panose="020B0604020202020204" pitchFamily="34" charset="0"/>
              </a:rPr>
              <a:t>Facsimile:  (</a:t>
            </a:r>
            <a:r>
              <a:rPr lang="en-US" sz="2200" dirty="0">
                <a:latin typeface="Arial" panose="020B0604020202020204" pitchFamily="34" charset="0"/>
                <a:cs typeface="Arial" panose="020B0604020202020204" pitchFamily="34" charset="0"/>
              </a:rPr>
              <a:t>202) </a:t>
            </a:r>
            <a:r>
              <a:rPr lang="en-US" sz="2200" dirty="0" smtClean="0">
                <a:latin typeface="Arial" panose="020B0604020202020204" pitchFamily="34" charset="0"/>
                <a:cs typeface="Arial" panose="020B0604020202020204" pitchFamily="34" charset="0"/>
              </a:rPr>
              <a:t>898-2213</a:t>
            </a:r>
          </a:p>
          <a:p>
            <a:pPr marL="0" indent="0">
              <a:buFont typeface="Monotype Sorts" pitchFamily="2" charset="2"/>
              <a:buNone/>
              <a:defRPr/>
            </a:pPr>
            <a:endParaRPr lang="en-US" sz="800" dirty="0">
              <a:latin typeface="Arial" panose="020B0604020202020204" pitchFamily="34" charset="0"/>
              <a:cs typeface="Arial" panose="020B0604020202020204" pitchFamily="34" charset="0"/>
            </a:endParaRPr>
          </a:p>
          <a:p>
            <a:pPr marL="0" indent="0">
              <a:spcBef>
                <a:spcPts val="800"/>
              </a:spcBef>
              <a:buFont typeface="Monotype Sorts" pitchFamily="2" charset="2"/>
              <a:buNone/>
              <a:defRPr/>
            </a:pPr>
            <a:r>
              <a:rPr lang="en-US" sz="2200" dirty="0" smtClean="0">
                <a:latin typeface="Arial" panose="020B0604020202020204" pitchFamily="34" charset="0"/>
                <a:cs typeface="Arial" panose="020B0604020202020204" pitchFamily="34" charset="0"/>
              </a:rPr>
              <a:t>Website:  naruc.org</a:t>
            </a:r>
            <a:endParaRPr lang="en-US" sz="2200" dirty="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7</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23851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a:latin typeface="Arial" panose="020B0604020202020204" pitchFamily="34" charset="0"/>
                <a:cs typeface="Arial" panose="020B0604020202020204" pitchFamily="34" charset="0"/>
              </a:rPr>
              <a:t>Location of Books and Records</a:t>
            </a:r>
          </a:p>
        </p:txBody>
      </p:sp>
      <p:sp>
        <p:nvSpPr>
          <p:cNvPr id="3" name="Content Placeholder 2"/>
          <p:cNvSpPr>
            <a:spLocks noGrp="1"/>
          </p:cNvSpPr>
          <p:nvPr>
            <p:ph idx="1"/>
          </p:nvPr>
        </p:nvSpPr>
        <p:spPr/>
        <p:txBody>
          <a:bodyPr>
            <a:normAutofit/>
          </a:bodyPr>
          <a:lstStyle/>
          <a:p>
            <a:pPr marL="342900" lvl="1" indent="-342900" algn="just">
              <a:spcBef>
                <a:spcPts val="800"/>
              </a:spcBef>
              <a:buFont typeface="Arial" panose="020B0604020202020204" pitchFamily="34" charset="0"/>
              <a:buChar char="•"/>
              <a:defRPr/>
            </a:pPr>
            <a:r>
              <a:rPr lang="en-US" sz="2200" dirty="0" smtClean="0">
                <a:latin typeface="Arial" panose="020B0604020202020204" pitchFamily="34" charset="0"/>
                <a:cs typeface="Arial" panose="020B0604020202020204" pitchFamily="34" charset="0"/>
              </a:rPr>
              <a:t>The utility </a:t>
            </a:r>
            <a:r>
              <a:rPr lang="en-US" sz="2200" dirty="0">
                <a:latin typeface="Arial" panose="020B0604020202020204" pitchFamily="34" charset="0"/>
                <a:cs typeface="Arial" panose="020B0604020202020204" pitchFamily="34" charset="0"/>
              </a:rPr>
              <a:t>must maintain </a:t>
            </a:r>
            <a:r>
              <a:rPr lang="en-US" sz="2200" dirty="0" smtClean="0">
                <a:latin typeface="Arial" panose="020B0604020202020204" pitchFamily="34" charset="0"/>
                <a:cs typeface="Arial" panose="020B0604020202020204" pitchFamily="34" charset="0"/>
              </a:rPr>
              <a:t>its books </a:t>
            </a:r>
            <a:r>
              <a:rPr lang="en-US" sz="2200" dirty="0">
                <a:latin typeface="Arial" panose="020B0604020202020204" pitchFamily="34" charset="0"/>
                <a:cs typeface="Arial" panose="020B0604020202020204" pitchFamily="34" charset="0"/>
              </a:rPr>
              <a:t>inside Florida, unless </a:t>
            </a:r>
            <a:r>
              <a:rPr lang="en-US" sz="2200" dirty="0" smtClean="0">
                <a:latin typeface="Arial" panose="020B0604020202020204" pitchFamily="34" charset="0"/>
                <a:cs typeface="Arial" panose="020B0604020202020204" pitchFamily="34" charset="0"/>
              </a:rPr>
              <a:t>it is authorized </a:t>
            </a:r>
            <a:r>
              <a:rPr lang="en-US" sz="2200" dirty="0">
                <a:latin typeface="Arial" panose="020B0604020202020204" pitchFamily="34" charset="0"/>
                <a:cs typeface="Arial" panose="020B0604020202020204" pitchFamily="34" charset="0"/>
              </a:rPr>
              <a:t>by </a:t>
            </a:r>
            <a:r>
              <a:rPr lang="en-US" sz="2200" dirty="0" smtClean="0">
                <a:latin typeface="Arial" panose="020B0604020202020204" pitchFamily="34" charset="0"/>
                <a:cs typeface="Arial" panose="020B0604020202020204" pitchFamily="34" charset="0"/>
              </a:rPr>
              <a:t>the PSC to locate its books outside Florida.</a:t>
            </a:r>
            <a:endParaRPr lang="en-US" sz="800" dirty="0">
              <a:latin typeface="Arial" panose="020B0604020202020204" pitchFamily="34" charset="0"/>
              <a:cs typeface="Arial" panose="020B0604020202020204" pitchFamily="34" charset="0"/>
            </a:endParaRPr>
          </a:p>
          <a:p>
            <a:pPr marL="342900" lvl="1" indent="-342900"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If the utility’s books are located out of state, </a:t>
            </a:r>
            <a:r>
              <a:rPr lang="en-US" sz="2200" dirty="0" smtClean="0">
                <a:latin typeface="Arial" panose="020B0604020202020204" pitchFamily="34" charset="0"/>
                <a:cs typeface="Arial" panose="020B0604020202020204" pitchFamily="34" charset="0"/>
              </a:rPr>
              <a:t>and cannot be made available in Florida, the utility must reimburse </a:t>
            </a:r>
            <a:r>
              <a:rPr lang="en-US" sz="2200" dirty="0">
                <a:latin typeface="Arial" panose="020B0604020202020204" pitchFamily="34" charset="0"/>
                <a:cs typeface="Arial" panose="020B0604020202020204" pitchFamily="34" charset="0"/>
              </a:rPr>
              <a:t>the travel costs of Commission representatives.</a:t>
            </a: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8</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20351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300" dirty="0" smtClean="0">
                <a:latin typeface="Arial" panose="020B0604020202020204" pitchFamily="34" charset="0"/>
                <a:cs typeface="Arial" panose="020B0604020202020204" pitchFamily="34" charset="0"/>
              </a:rPr>
              <a:t>Other </a:t>
            </a:r>
            <a:r>
              <a:rPr lang="en-US" sz="3300" dirty="0">
                <a:latin typeface="Arial" panose="020B0604020202020204" pitchFamily="34" charset="0"/>
                <a:cs typeface="Arial" panose="020B0604020202020204" pitchFamily="34" charset="0"/>
              </a:rPr>
              <a:t>Information Required</a:t>
            </a:r>
          </a:p>
        </p:txBody>
      </p:sp>
      <p:sp>
        <p:nvSpPr>
          <p:cNvPr id="3" name="Content Placeholder 2"/>
          <p:cNvSpPr>
            <a:spLocks noGrp="1"/>
          </p:cNvSpPr>
          <p:nvPr>
            <p:ph idx="1"/>
          </p:nvPr>
        </p:nvSpPr>
        <p:spPr/>
        <p:txBody>
          <a:bodyPr>
            <a:normAutofit/>
          </a:bodyPr>
          <a:lstStyle/>
          <a:p>
            <a:pPr marL="0" lvl="1" indent="0" algn="just">
              <a:spcBef>
                <a:spcPts val="800"/>
              </a:spcBef>
              <a:buNone/>
              <a:defRPr/>
            </a:pPr>
            <a:r>
              <a:rPr lang="en-US" sz="2200" dirty="0">
                <a:latin typeface="Arial" panose="020B0604020202020204" pitchFamily="34" charset="0"/>
                <a:cs typeface="Arial" panose="020B0604020202020204" pitchFamily="34" charset="0"/>
              </a:rPr>
              <a:t>The following shall be furnished to the Commission as required for determining rates or judging </a:t>
            </a:r>
            <a:r>
              <a:rPr lang="en-US" sz="2200" dirty="0" smtClean="0">
                <a:latin typeface="Arial" panose="020B0604020202020204" pitchFamily="34" charset="0"/>
                <a:cs typeface="Arial" panose="020B0604020202020204" pitchFamily="34" charset="0"/>
              </a:rPr>
              <a:t>utility practices, and shall be consistent with and reconcilable with the Annual Report: </a:t>
            </a:r>
            <a:endParaRPr lang="en-US" sz="1200" dirty="0" smtClean="0">
              <a:latin typeface="Arial" panose="020B0604020202020204" pitchFamily="34" charset="0"/>
              <a:cs typeface="Arial" panose="020B0604020202020204" pitchFamily="34" charset="0"/>
            </a:endParaRPr>
          </a:p>
          <a:p>
            <a:pPr marL="800100" lvl="3" indent="-342900"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A</a:t>
            </a:r>
            <a:r>
              <a:rPr lang="en-US" sz="2200" dirty="0" smtClean="0">
                <a:latin typeface="Arial" panose="020B0604020202020204" pitchFamily="34" charset="0"/>
                <a:cs typeface="Arial" panose="020B0604020202020204" pitchFamily="34" charset="0"/>
              </a:rPr>
              <a:t>ny </a:t>
            </a:r>
            <a:r>
              <a:rPr lang="en-US" sz="2200" dirty="0">
                <a:latin typeface="Arial" panose="020B0604020202020204" pitchFamily="34" charset="0"/>
                <a:cs typeface="Arial" panose="020B0604020202020204" pitchFamily="34" charset="0"/>
              </a:rPr>
              <a:t>required </a:t>
            </a:r>
            <a:r>
              <a:rPr lang="en-US" sz="2200" dirty="0" smtClean="0">
                <a:latin typeface="Arial" panose="020B0604020202020204" pitchFamily="34" charset="0"/>
                <a:cs typeface="Arial" panose="020B0604020202020204" pitchFamily="34" charset="0"/>
              </a:rPr>
              <a:t>tests</a:t>
            </a:r>
            <a:endParaRPr lang="en-US" sz="800" dirty="0" smtClean="0">
              <a:latin typeface="Arial" panose="020B0604020202020204" pitchFamily="34" charset="0"/>
              <a:cs typeface="Arial" panose="020B0604020202020204" pitchFamily="34" charset="0"/>
            </a:endParaRPr>
          </a:p>
          <a:p>
            <a:pPr marL="800100" lvl="3" indent="-342900" algn="just">
              <a:spcBef>
                <a:spcPts val="8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A</a:t>
            </a:r>
            <a:r>
              <a:rPr lang="en-US" sz="2200" dirty="0" smtClean="0">
                <a:latin typeface="Arial" panose="020B0604020202020204" pitchFamily="34" charset="0"/>
                <a:cs typeface="Arial" panose="020B0604020202020204" pitchFamily="34" charset="0"/>
              </a:rPr>
              <a:t>ny </a:t>
            </a:r>
            <a:r>
              <a:rPr lang="en-US" sz="2200" dirty="0">
                <a:latin typeface="Arial" panose="020B0604020202020204" pitchFamily="34" charset="0"/>
                <a:cs typeface="Arial" panose="020B0604020202020204" pitchFamily="34" charset="0"/>
              </a:rPr>
              <a:t>information on utility facilities or operations (including </a:t>
            </a:r>
            <a:r>
              <a:rPr lang="en-US" sz="2200" dirty="0" smtClean="0">
                <a:latin typeface="Arial" panose="020B0604020202020204" pitchFamily="34" charset="0"/>
                <a:cs typeface="Arial" panose="020B0604020202020204" pitchFamily="34" charset="0"/>
              </a:rPr>
              <a:t>Minimum Filing Requirements)</a:t>
            </a:r>
          </a:p>
          <a:p>
            <a:pPr marL="742950" lvl="2" indent="-342900" algn="just">
              <a:defRPr/>
            </a:pPr>
            <a:endParaRPr lang="en-US" sz="800" dirty="0" smtClean="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a:t>Water &amp; Wastewater Reference Manual</a:t>
            </a:r>
          </a:p>
        </p:txBody>
      </p:sp>
      <p:sp>
        <p:nvSpPr>
          <p:cNvPr id="8" name="Slide Number Placeholder 7"/>
          <p:cNvSpPr>
            <a:spLocks noGrp="1"/>
          </p:cNvSpPr>
          <p:nvPr>
            <p:ph type="sldNum" sz="quarter" idx="12"/>
          </p:nvPr>
        </p:nvSpPr>
        <p:spPr/>
        <p:txBody>
          <a:bodyPr/>
          <a:lstStyle/>
          <a:p>
            <a:fld id="{79351023-B8E0-44B7-8AE1-6CA5CF4555F7}" type="slidenum">
              <a:rPr lang="en-US" smtClean="0"/>
              <a:t>9</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7" name="Rectangle 6"/>
          <p:cNvSpPr/>
          <p:nvPr/>
        </p:nvSpPr>
        <p:spPr>
          <a:xfrm>
            <a:off x="0" y="1447800"/>
            <a:ext cx="9144000" cy="762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741774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4553</TotalTime>
  <Words>2527</Words>
  <Application>Microsoft Office PowerPoint</Application>
  <PresentationFormat>On-screen Show (4:3)</PresentationFormat>
  <Paragraphs>287</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Annual Reports</vt:lpstr>
      <vt:lpstr>The Main Rules Governing Annual Reports Rule 25-30.110, F.A.C.</vt:lpstr>
      <vt:lpstr>The Main Rules Governing Annual Reports Rule 25-30.110, F.A.C. (cont.)</vt:lpstr>
      <vt:lpstr>Who Has to File an Annual Report?</vt:lpstr>
      <vt:lpstr>Preservation of Records</vt:lpstr>
      <vt:lpstr>NARUC Address</vt:lpstr>
      <vt:lpstr>Location of Books and Records</vt:lpstr>
      <vt:lpstr>Other Information Required</vt:lpstr>
      <vt:lpstr>Distribution of Annual Report Forms</vt:lpstr>
      <vt:lpstr>Due Dates and Extensions</vt:lpstr>
      <vt:lpstr>Penalties, Interest &amp; Fines</vt:lpstr>
      <vt:lpstr>Penalties, Interest &amp; Fines (cont.)</vt:lpstr>
      <vt:lpstr>Class A/B Annual Reports</vt:lpstr>
      <vt:lpstr>Class A/B Annual Reports (cont.)</vt:lpstr>
      <vt:lpstr>Financial Section</vt:lpstr>
      <vt:lpstr>Cost of Capital Section</vt:lpstr>
      <vt:lpstr>Water &amp; Wastewater Operating Sections</vt:lpstr>
      <vt:lpstr>Year-End Rate Base Section</vt:lpstr>
      <vt:lpstr>Plant In Service</vt:lpstr>
      <vt:lpstr>Non-Used &amp; Useful Plant</vt:lpstr>
      <vt:lpstr>Contribution in Aid of Construction (CIAC)</vt:lpstr>
      <vt:lpstr>CIAC (cont.)</vt:lpstr>
      <vt:lpstr>CIAC (cont.)</vt:lpstr>
      <vt:lpstr>CIAC (cont.)</vt:lpstr>
      <vt:lpstr>Amortization of CIAC</vt:lpstr>
      <vt:lpstr>Amortization of CIAC (cont.)</vt:lpstr>
      <vt:lpstr>Acquisition Adjustments</vt:lpstr>
      <vt:lpstr>Working Capital</vt:lpstr>
      <vt:lpstr>Operating Revenue</vt:lpstr>
      <vt:lpstr>Operating Revenue Does Not Include:</vt:lpstr>
      <vt:lpstr>NARUC Account Definitions</vt:lpstr>
      <vt:lpstr>NARUC Account Definitions (cont.)</vt:lpstr>
      <vt:lpstr>Composite Depreciation Rate</vt:lpstr>
      <vt:lpstr>Certification of Annual Report</vt:lpstr>
      <vt:lpstr>Important Points</vt:lpstr>
      <vt:lpstr>Common Errors</vt:lpstr>
      <vt:lpstr>Annual Report Corrections</vt:lpstr>
    </vt:vector>
  </TitlesOfParts>
  <Company>Florida Public Service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Amber Norris</dc:creator>
  <cp:lastModifiedBy>Andrea Mick</cp:lastModifiedBy>
  <cp:revision>126</cp:revision>
  <cp:lastPrinted>2015-06-19T14:13:00Z</cp:lastPrinted>
  <dcterms:created xsi:type="dcterms:W3CDTF">2015-02-25T17:00:51Z</dcterms:created>
  <dcterms:modified xsi:type="dcterms:W3CDTF">2015-06-25T17:55:51Z</dcterms:modified>
</cp:coreProperties>
</file>